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61" r:id="rId2"/>
    <p:sldId id="257" r:id="rId3"/>
    <p:sldId id="263" r:id="rId4"/>
    <p:sldId id="272" r:id="rId5"/>
    <p:sldId id="271" r:id="rId6"/>
    <p:sldId id="273" r:id="rId7"/>
    <p:sldId id="27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snapToGrid="0">
      <p:cViewPr varScale="1">
        <p:scale>
          <a:sx n="82" d="100"/>
          <a:sy n="82" d="100"/>
        </p:scale>
        <p:origin x="720" y="9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C6EE7C-6FAC-4CA0-B082-6201223DB752}" type="doc">
      <dgm:prSet loTypeId="urn:microsoft.com/office/officeart/2005/8/layout/arrow4" loCatId="relationship" qsTypeId="urn:microsoft.com/office/officeart/2005/8/quickstyle/3d7" qsCatId="3D" csTypeId="urn:microsoft.com/office/officeart/2005/8/colors/accent1_2" csCatId="accent1" phldr="1"/>
      <dgm:spPr/>
      <dgm:t>
        <a:bodyPr/>
        <a:lstStyle/>
        <a:p>
          <a:endParaRPr lang="en-IN"/>
        </a:p>
      </dgm:t>
    </dgm:pt>
    <dgm:pt modelId="{E87EBFC3-8142-47D7-AC72-4C98DEFF6EDB}">
      <dgm:prSet phldrT="[Text]" custT="1"/>
      <dgm:spPr/>
      <dgm:t>
        <a:bodyPr/>
        <a:lstStyle/>
        <a:p>
          <a:r>
            <a:rPr lang="en-IN" sz="2400" dirty="0">
              <a:solidFill>
                <a:srgbClr val="0070C0"/>
              </a:solidFill>
            </a:rPr>
            <a:t>1220853 (Auto)</a:t>
          </a:r>
        </a:p>
      </dgm:t>
    </dgm:pt>
    <dgm:pt modelId="{B1C7FE58-E35A-470D-9F91-2979AF22F92C}" type="parTrans" cxnId="{4C8ECDBD-16A3-409B-AFCB-1817C13B7DDC}">
      <dgm:prSet/>
      <dgm:spPr/>
      <dgm:t>
        <a:bodyPr/>
        <a:lstStyle/>
        <a:p>
          <a:endParaRPr lang="en-IN"/>
        </a:p>
      </dgm:t>
    </dgm:pt>
    <dgm:pt modelId="{E0EBFB48-A100-479C-B0D3-8D83BA95B51C}" type="sibTrans" cxnId="{4C8ECDBD-16A3-409B-AFCB-1817C13B7DDC}">
      <dgm:prSet/>
      <dgm:spPr/>
      <dgm:t>
        <a:bodyPr/>
        <a:lstStyle/>
        <a:p>
          <a:endParaRPr lang="en-IN"/>
        </a:p>
      </dgm:t>
    </dgm:pt>
    <dgm:pt modelId="{A0324C89-C8F1-454B-81BB-452C6EE84FCE}">
      <dgm:prSet phldrT="[Text]" custT="1"/>
      <dgm:spPr/>
      <dgm:t>
        <a:bodyPr/>
        <a:lstStyle/>
        <a:p>
          <a:r>
            <a:rPr lang="en-IN" sz="2400" dirty="0">
              <a:solidFill>
                <a:srgbClr val="0070C0"/>
              </a:solidFill>
            </a:rPr>
            <a:t>1738 (Airline)</a:t>
          </a:r>
        </a:p>
      </dgm:t>
    </dgm:pt>
    <dgm:pt modelId="{57C77A02-2D58-4EAB-8EC8-5D88D962295C}" type="parTrans" cxnId="{B899E3AD-AE0F-41E5-993A-2ADF4306B2A1}">
      <dgm:prSet/>
      <dgm:spPr/>
      <dgm:t>
        <a:bodyPr/>
        <a:lstStyle/>
        <a:p>
          <a:endParaRPr lang="en-IN"/>
        </a:p>
      </dgm:t>
    </dgm:pt>
    <dgm:pt modelId="{E3F242E6-DA68-49B4-8E68-76884CC9BB66}" type="sibTrans" cxnId="{B899E3AD-AE0F-41E5-993A-2ADF4306B2A1}">
      <dgm:prSet/>
      <dgm:spPr/>
      <dgm:t>
        <a:bodyPr/>
        <a:lstStyle/>
        <a:p>
          <a:endParaRPr lang="en-IN"/>
        </a:p>
      </dgm:t>
    </dgm:pt>
    <dgm:pt modelId="{A7F24B0A-F29F-45D3-8073-6308822D73E5}" type="pres">
      <dgm:prSet presAssocID="{90C6EE7C-6FAC-4CA0-B082-6201223DB752}" presName="compositeShape" presStyleCnt="0">
        <dgm:presLayoutVars>
          <dgm:chMax val="2"/>
          <dgm:dir/>
          <dgm:resizeHandles val="exact"/>
        </dgm:presLayoutVars>
      </dgm:prSet>
      <dgm:spPr/>
    </dgm:pt>
    <dgm:pt modelId="{58698A03-D46E-407C-8BB7-DC0DB7A6A6A1}" type="pres">
      <dgm:prSet presAssocID="{E87EBFC3-8142-47D7-AC72-4C98DEFF6EDB}" presName="upArrow" presStyleLbl="node1" presStyleIdx="0" presStyleCnt="2"/>
      <dgm:spPr>
        <a:solidFill>
          <a:srgbClr val="0070C0"/>
        </a:solidFill>
      </dgm:spPr>
    </dgm:pt>
    <dgm:pt modelId="{46390A4D-AC42-446A-AC51-661F073B940C}" type="pres">
      <dgm:prSet presAssocID="{E87EBFC3-8142-47D7-AC72-4C98DEFF6EDB}" presName="upArrowText" presStyleLbl="revTx" presStyleIdx="0" presStyleCnt="2">
        <dgm:presLayoutVars>
          <dgm:chMax val="0"/>
          <dgm:bulletEnabled val="1"/>
        </dgm:presLayoutVars>
      </dgm:prSet>
      <dgm:spPr/>
    </dgm:pt>
    <dgm:pt modelId="{CB15B165-917C-4203-9083-845F5F714BB9}" type="pres">
      <dgm:prSet presAssocID="{A0324C89-C8F1-454B-81BB-452C6EE84FCE}" presName="downArrow" presStyleLbl="node1" presStyleIdx="1" presStyleCnt="2"/>
      <dgm:spPr>
        <a:solidFill>
          <a:srgbClr val="0070C0"/>
        </a:solidFill>
      </dgm:spPr>
    </dgm:pt>
    <dgm:pt modelId="{A1AEA5D8-B8E8-47B6-8DE3-33F4653EC16C}" type="pres">
      <dgm:prSet presAssocID="{A0324C89-C8F1-454B-81BB-452C6EE84FCE}" presName="downArrowText" presStyleLbl="revTx" presStyleIdx="1" presStyleCnt="2">
        <dgm:presLayoutVars>
          <dgm:chMax val="0"/>
          <dgm:bulletEnabled val="1"/>
        </dgm:presLayoutVars>
      </dgm:prSet>
      <dgm:spPr/>
    </dgm:pt>
  </dgm:ptLst>
  <dgm:cxnLst>
    <dgm:cxn modelId="{647EBB19-4C6A-4922-92F7-A97E30E1AA3A}" type="presOf" srcId="{E87EBFC3-8142-47D7-AC72-4C98DEFF6EDB}" destId="{46390A4D-AC42-446A-AC51-661F073B940C}" srcOrd="0" destOrd="0" presId="urn:microsoft.com/office/officeart/2005/8/layout/arrow4"/>
    <dgm:cxn modelId="{B899E3AD-AE0F-41E5-993A-2ADF4306B2A1}" srcId="{90C6EE7C-6FAC-4CA0-B082-6201223DB752}" destId="{A0324C89-C8F1-454B-81BB-452C6EE84FCE}" srcOrd="1" destOrd="0" parTransId="{57C77A02-2D58-4EAB-8EC8-5D88D962295C}" sibTransId="{E3F242E6-DA68-49B4-8E68-76884CC9BB66}"/>
    <dgm:cxn modelId="{4C8ECDBD-16A3-409B-AFCB-1817C13B7DDC}" srcId="{90C6EE7C-6FAC-4CA0-B082-6201223DB752}" destId="{E87EBFC3-8142-47D7-AC72-4C98DEFF6EDB}" srcOrd="0" destOrd="0" parTransId="{B1C7FE58-E35A-470D-9F91-2979AF22F92C}" sibTransId="{E0EBFB48-A100-479C-B0D3-8D83BA95B51C}"/>
    <dgm:cxn modelId="{9D0A41C1-778A-426F-823F-C68BDA67E5E3}" type="presOf" srcId="{A0324C89-C8F1-454B-81BB-452C6EE84FCE}" destId="{A1AEA5D8-B8E8-47B6-8DE3-33F4653EC16C}" srcOrd="0" destOrd="0" presId="urn:microsoft.com/office/officeart/2005/8/layout/arrow4"/>
    <dgm:cxn modelId="{C7BEC2FA-F9C0-4130-8B4B-A180C216313B}" type="presOf" srcId="{90C6EE7C-6FAC-4CA0-B082-6201223DB752}" destId="{A7F24B0A-F29F-45D3-8073-6308822D73E5}" srcOrd="0" destOrd="0" presId="urn:microsoft.com/office/officeart/2005/8/layout/arrow4"/>
    <dgm:cxn modelId="{4E63822F-82CD-4561-9051-545EFCFA83E3}" type="presParOf" srcId="{A7F24B0A-F29F-45D3-8073-6308822D73E5}" destId="{58698A03-D46E-407C-8BB7-DC0DB7A6A6A1}" srcOrd="0" destOrd="0" presId="urn:microsoft.com/office/officeart/2005/8/layout/arrow4"/>
    <dgm:cxn modelId="{1FB3E505-C0E0-48C8-9458-D2D3EC903901}" type="presParOf" srcId="{A7F24B0A-F29F-45D3-8073-6308822D73E5}" destId="{46390A4D-AC42-446A-AC51-661F073B940C}" srcOrd="1" destOrd="0" presId="urn:microsoft.com/office/officeart/2005/8/layout/arrow4"/>
    <dgm:cxn modelId="{67E0D537-189E-4BE7-A35D-39B8DAF2B54E}" type="presParOf" srcId="{A7F24B0A-F29F-45D3-8073-6308822D73E5}" destId="{CB15B165-917C-4203-9083-845F5F714BB9}" srcOrd="2" destOrd="0" presId="urn:microsoft.com/office/officeart/2005/8/layout/arrow4"/>
    <dgm:cxn modelId="{A057D249-2340-433B-99B6-7A5F8195AACE}" type="presParOf" srcId="{A7F24B0A-F29F-45D3-8073-6308822D73E5}" destId="{A1AEA5D8-B8E8-47B6-8DE3-33F4653EC16C}"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698A03-D46E-407C-8BB7-DC0DB7A6A6A1}">
      <dsp:nvSpPr>
        <dsp:cNvPr id="0" name=""/>
        <dsp:cNvSpPr/>
      </dsp:nvSpPr>
      <dsp:spPr>
        <a:xfrm>
          <a:off x="1544" y="0"/>
          <a:ext cx="926923" cy="910509"/>
        </a:xfrm>
        <a:prstGeom prst="upArrow">
          <a:avLst/>
        </a:prstGeom>
        <a:solidFill>
          <a:srgbClr val="0070C0"/>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46390A4D-AC42-446A-AC51-661F073B940C}">
      <dsp:nvSpPr>
        <dsp:cNvPr id="0" name=""/>
        <dsp:cNvSpPr/>
      </dsp:nvSpPr>
      <dsp:spPr>
        <a:xfrm>
          <a:off x="956276" y="0"/>
          <a:ext cx="1572961" cy="910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0" rIns="170688" bIns="170688" numCol="1" spcCol="1270" anchor="ctr" anchorCtr="0">
          <a:noAutofit/>
        </a:bodyPr>
        <a:lstStyle/>
        <a:p>
          <a:pPr marL="0" lvl="0" indent="0" algn="l" defTabSz="1066800">
            <a:lnSpc>
              <a:spcPct val="90000"/>
            </a:lnSpc>
            <a:spcBef>
              <a:spcPct val="0"/>
            </a:spcBef>
            <a:spcAft>
              <a:spcPct val="35000"/>
            </a:spcAft>
            <a:buNone/>
          </a:pPr>
          <a:r>
            <a:rPr lang="en-IN" sz="2400" kern="1200" dirty="0">
              <a:solidFill>
                <a:srgbClr val="0070C0"/>
              </a:solidFill>
            </a:rPr>
            <a:t>1220853 (Auto)</a:t>
          </a:r>
        </a:p>
      </dsp:txBody>
      <dsp:txXfrm>
        <a:off x="956276" y="0"/>
        <a:ext cx="1572961" cy="910509"/>
      </dsp:txXfrm>
    </dsp:sp>
    <dsp:sp modelId="{CB15B165-917C-4203-9083-845F5F714BB9}">
      <dsp:nvSpPr>
        <dsp:cNvPr id="0" name=""/>
        <dsp:cNvSpPr/>
      </dsp:nvSpPr>
      <dsp:spPr>
        <a:xfrm>
          <a:off x="279622" y="986384"/>
          <a:ext cx="926923" cy="910509"/>
        </a:xfrm>
        <a:prstGeom prst="downArrow">
          <a:avLst/>
        </a:prstGeom>
        <a:solidFill>
          <a:srgbClr val="0070C0"/>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A1AEA5D8-B8E8-47B6-8DE3-33F4653EC16C}">
      <dsp:nvSpPr>
        <dsp:cNvPr id="0" name=""/>
        <dsp:cNvSpPr/>
      </dsp:nvSpPr>
      <dsp:spPr>
        <a:xfrm>
          <a:off x="1234353" y="986384"/>
          <a:ext cx="1572961" cy="910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0" rIns="170688" bIns="170688" numCol="1" spcCol="1270" anchor="ctr" anchorCtr="0">
          <a:noAutofit/>
        </a:bodyPr>
        <a:lstStyle/>
        <a:p>
          <a:pPr marL="0" lvl="0" indent="0" algn="l" defTabSz="1066800">
            <a:lnSpc>
              <a:spcPct val="90000"/>
            </a:lnSpc>
            <a:spcBef>
              <a:spcPct val="0"/>
            </a:spcBef>
            <a:spcAft>
              <a:spcPct val="35000"/>
            </a:spcAft>
            <a:buNone/>
          </a:pPr>
          <a:r>
            <a:rPr lang="en-IN" sz="2400" kern="1200" dirty="0">
              <a:solidFill>
                <a:srgbClr val="0070C0"/>
              </a:solidFill>
            </a:rPr>
            <a:t>1738 (Airline)</a:t>
          </a:r>
        </a:p>
      </dsp:txBody>
      <dsp:txXfrm>
        <a:off x="1234353" y="986384"/>
        <a:ext cx="1572961" cy="910509"/>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4/12/2023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dirty="0"/>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4/12/2023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dirty="0"/>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4/12/2023</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4/12/2023</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4/12/2023</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4/12/2023</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4/12/2023</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4/12/2023</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4/12/2023</a:t>
            </a:fld>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4/12/2023</a:t>
            </a:fld>
            <a:endParaRPr lang="en-US" dirty="0"/>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4/12/2023</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a:t>Executive Summary</a:t>
            </a:r>
            <a:br>
              <a:rPr lang="en-US" sz="7200" dirty="0"/>
            </a:br>
            <a:r>
              <a:rPr lang="en-US" sz="3600" b="0" dirty="0">
                <a:latin typeface="+mn-lt"/>
              </a:rPr>
              <a:t>Airlines Safety</a:t>
            </a:r>
            <a:endParaRPr lang="en-US" sz="7200" b="0" dirty="0">
              <a:latin typeface="+mn-lt"/>
            </a:endParaRPr>
          </a:p>
        </p:txBody>
      </p:sp>
      <p:pic>
        <p:nvPicPr>
          <p:cNvPr id="4" name="Picture 3" descr="A couple of airplanes flying in the sky">
            <a:extLst>
              <a:ext uri="{FF2B5EF4-FFF2-40B4-BE49-F238E27FC236}">
                <a16:creationId xmlns:a16="http://schemas.microsoft.com/office/drawing/2014/main" id="{85307A85-BDF3-D30E-CBCE-60ABF3E341A7}"/>
              </a:ext>
            </a:extLst>
          </p:cNvPr>
          <p:cNvPicPr>
            <a:picLocks/>
          </p:cNvPicPr>
          <p:nvPr/>
        </p:nvPicPr>
        <p:blipFill>
          <a:blip r:embed="rId2"/>
          <a:stretch>
            <a:fillRect/>
          </a:stretch>
        </p:blipFill>
        <p:spPr>
          <a:xfrm>
            <a:off x="8592000" y="-13200"/>
            <a:ext cx="3600000" cy="1080000"/>
          </a:xfrm>
          <a:prstGeom prst="rect">
            <a:avLst/>
          </a:prstGeom>
        </p:spPr>
      </p:pic>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562947"/>
          </a:xfrm>
        </p:spPr>
        <p:txBody>
          <a:bodyPr/>
          <a:lstStyle/>
          <a:p>
            <a:r>
              <a:rPr lang="en-US" dirty="0"/>
              <a:t>Contents</a:t>
            </a:r>
          </a:p>
        </p:txBody>
      </p:sp>
      <p:sp>
        <p:nvSpPr>
          <p:cNvPr id="3" name="Content Placeholder 2"/>
          <p:cNvSpPr>
            <a:spLocks noGrp="1"/>
          </p:cNvSpPr>
          <p:nvPr>
            <p:ph idx="1"/>
          </p:nvPr>
        </p:nvSpPr>
        <p:spPr/>
        <p:txBody>
          <a:bodyPr/>
          <a:lstStyle/>
          <a:p>
            <a:r>
              <a:rPr lang="en-US" dirty="0"/>
              <a:t>Airline Industry – Now!</a:t>
            </a:r>
          </a:p>
          <a:p>
            <a:r>
              <a:rPr lang="en-US" dirty="0"/>
              <a:t>Airline Industry Statistics</a:t>
            </a:r>
          </a:p>
          <a:p>
            <a:r>
              <a:rPr lang="en-US" dirty="0"/>
              <a:t>USA Airline Industry – Safer?</a:t>
            </a:r>
          </a:p>
          <a:p>
            <a:r>
              <a:rPr lang="en-US" dirty="0"/>
              <a:t>USA vs Rest Of World</a:t>
            </a:r>
          </a:p>
          <a:p>
            <a:r>
              <a:rPr lang="en-US" dirty="0"/>
              <a:t>Conclusion</a:t>
            </a:r>
          </a:p>
          <a:p>
            <a:endParaRPr lang="en-US" dirty="0"/>
          </a:p>
        </p:txBody>
      </p:sp>
      <p:pic>
        <p:nvPicPr>
          <p:cNvPr id="4" name="Picture 3" descr="A couple of airplanes flying in the sky">
            <a:extLst>
              <a:ext uri="{FF2B5EF4-FFF2-40B4-BE49-F238E27FC236}">
                <a16:creationId xmlns:a16="http://schemas.microsoft.com/office/drawing/2014/main" id="{A74DD04E-553A-DCDB-F03A-03EABD68E281}"/>
              </a:ext>
            </a:extLst>
          </p:cNvPr>
          <p:cNvPicPr>
            <a:picLocks/>
          </p:cNvPicPr>
          <p:nvPr/>
        </p:nvPicPr>
        <p:blipFill>
          <a:blip r:embed="rId3"/>
          <a:stretch>
            <a:fillRect/>
          </a:stretch>
        </p:blipFill>
        <p:spPr>
          <a:xfrm>
            <a:off x="8592000" y="-13200"/>
            <a:ext cx="3600000" cy="1080000"/>
          </a:xfrm>
          <a:prstGeom prst="rect">
            <a:avLst/>
          </a:prstGeom>
        </p:spPr>
      </p:pic>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576147"/>
          </a:xfrm>
        </p:spPr>
        <p:txBody>
          <a:bodyPr anchor="b">
            <a:normAutofit/>
          </a:bodyPr>
          <a:lstStyle/>
          <a:p>
            <a:r>
              <a:rPr lang="en-US" dirty="0"/>
              <a:t>Airline Industry – Now!</a:t>
            </a:r>
          </a:p>
        </p:txBody>
      </p:sp>
      <p:sp>
        <p:nvSpPr>
          <p:cNvPr id="12" name="Text Placeholder 2">
            <a:extLst>
              <a:ext uri="{FF2B5EF4-FFF2-40B4-BE49-F238E27FC236}">
                <a16:creationId xmlns:a16="http://schemas.microsoft.com/office/drawing/2014/main" id="{404CF628-0469-6181-C460-889FE13FCD0A}"/>
              </a:ext>
            </a:extLst>
          </p:cNvPr>
          <p:cNvSpPr>
            <a:spLocks noGrp="1"/>
          </p:cNvSpPr>
          <p:nvPr>
            <p:ph type="body" idx="1"/>
          </p:nvPr>
        </p:nvSpPr>
        <p:spPr>
          <a:xfrm>
            <a:off x="1295400" y="1267845"/>
            <a:ext cx="10257284" cy="1751579"/>
          </a:xfrm>
        </p:spPr>
        <p:txBody>
          <a:bodyPr>
            <a:noAutofit/>
          </a:bodyPr>
          <a:lstStyle/>
          <a:p>
            <a:r>
              <a:rPr lang="en-US" sz="1600" dirty="0">
                <a:solidFill>
                  <a:schemeClr val="tx1"/>
                </a:solidFill>
              </a:rPr>
              <a:t>If you see the number of crashes across years you can clearly see a downward trend.</a:t>
            </a:r>
          </a:p>
          <a:p>
            <a:endParaRPr lang="en-US" sz="1600" dirty="0">
              <a:solidFill>
                <a:schemeClr val="tx1"/>
              </a:solidFill>
            </a:endParaRPr>
          </a:p>
          <a:p>
            <a:r>
              <a:rPr lang="en-US" sz="1600" dirty="0">
                <a:solidFill>
                  <a:schemeClr val="tx1"/>
                </a:solidFill>
              </a:rPr>
              <a:t>If you see the number of fatalities, we can clearly see that starting from 2000 there has been a smaller number of fatalities compared to previous years.</a:t>
            </a:r>
          </a:p>
          <a:p>
            <a:endParaRPr lang="en-US" sz="1600" dirty="0">
              <a:solidFill>
                <a:schemeClr val="tx1"/>
              </a:solidFill>
            </a:endParaRPr>
          </a:p>
          <a:p>
            <a:r>
              <a:rPr lang="en-US" sz="1600" dirty="0">
                <a:solidFill>
                  <a:schemeClr val="tx1"/>
                </a:solidFill>
              </a:rPr>
              <a:t>We know that people using flights has increased over the years and the reduction in the number of fatalities clearly point to better security features and compliance compared to previous generations.</a:t>
            </a:r>
          </a:p>
        </p:txBody>
      </p:sp>
      <p:pic>
        <p:nvPicPr>
          <p:cNvPr id="17" name="Picture 16" descr="A couple of airplanes flying in the sky&#10;&#10;Description automatically generated with low confidence">
            <a:extLst>
              <a:ext uri="{FF2B5EF4-FFF2-40B4-BE49-F238E27FC236}">
                <a16:creationId xmlns:a16="http://schemas.microsoft.com/office/drawing/2014/main" id="{874B9E85-B680-0CFD-37CE-51C3C11C173C}"/>
              </a:ext>
            </a:extLst>
          </p:cNvPr>
          <p:cNvPicPr>
            <a:picLocks/>
          </p:cNvPicPr>
          <p:nvPr/>
        </p:nvPicPr>
        <p:blipFill>
          <a:blip r:embed="rId2"/>
          <a:stretch>
            <a:fillRect/>
          </a:stretch>
        </p:blipFill>
        <p:spPr>
          <a:xfrm>
            <a:off x="8592000" y="0"/>
            <a:ext cx="3600000" cy="1080000"/>
          </a:xfrm>
          <a:prstGeom prst="rect">
            <a:avLst/>
          </a:prstGeom>
        </p:spPr>
      </p:pic>
      <p:pic>
        <p:nvPicPr>
          <p:cNvPr id="19" name="Picture 18">
            <a:extLst>
              <a:ext uri="{FF2B5EF4-FFF2-40B4-BE49-F238E27FC236}">
                <a16:creationId xmlns:a16="http://schemas.microsoft.com/office/drawing/2014/main" id="{534509AA-1F73-93EB-1EBC-C9B92AFC4D7B}"/>
              </a:ext>
            </a:extLst>
          </p:cNvPr>
          <p:cNvPicPr>
            <a:picLocks noChangeAspect="1"/>
          </p:cNvPicPr>
          <p:nvPr/>
        </p:nvPicPr>
        <p:blipFill>
          <a:blip r:embed="rId3"/>
          <a:stretch>
            <a:fillRect/>
          </a:stretch>
        </p:blipFill>
        <p:spPr>
          <a:xfrm>
            <a:off x="1441067" y="3933825"/>
            <a:ext cx="5144437" cy="2214018"/>
          </a:xfrm>
          <a:prstGeom prst="rect">
            <a:avLst/>
          </a:prstGeom>
        </p:spPr>
      </p:pic>
      <p:pic>
        <p:nvPicPr>
          <p:cNvPr id="21" name="Picture 20">
            <a:extLst>
              <a:ext uri="{FF2B5EF4-FFF2-40B4-BE49-F238E27FC236}">
                <a16:creationId xmlns:a16="http://schemas.microsoft.com/office/drawing/2014/main" id="{8C101F73-5E1A-06B2-4674-3981966ED100}"/>
              </a:ext>
            </a:extLst>
          </p:cNvPr>
          <p:cNvPicPr>
            <a:picLocks noChangeAspect="1"/>
          </p:cNvPicPr>
          <p:nvPr/>
        </p:nvPicPr>
        <p:blipFill>
          <a:blip r:embed="rId4"/>
          <a:stretch>
            <a:fillRect/>
          </a:stretch>
        </p:blipFill>
        <p:spPr>
          <a:xfrm>
            <a:off x="6553936" y="3933824"/>
            <a:ext cx="4998748" cy="2214018"/>
          </a:xfrm>
          <a:prstGeom prst="rect">
            <a:avLst/>
          </a:prstGeom>
        </p:spPr>
      </p:pic>
      <p:sp>
        <p:nvSpPr>
          <p:cNvPr id="27" name="Text Placeholder 10">
            <a:extLst>
              <a:ext uri="{FF2B5EF4-FFF2-40B4-BE49-F238E27FC236}">
                <a16:creationId xmlns:a16="http://schemas.microsoft.com/office/drawing/2014/main" id="{FC9170F2-93A4-4C42-8917-40A5AB69C4C2}"/>
              </a:ext>
            </a:extLst>
          </p:cNvPr>
          <p:cNvSpPr txBox="1">
            <a:spLocks/>
          </p:cNvSpPr>
          <p:nvPr/>
        </p:nvSpPr>
        <p:spPr>
          <a:xfrm>
            <a:off x="1441067" y="3192711"/>
            <a:ext cx="4988675" cy="48210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lumMod val="75000"/>
                </a:schemeClr>
              </a:buClr>
              <a:buSzPct val="100000"/>
              <a:buFont typeface="Arial" pitchFamily="34" charset="0"/>
              <a:buNone/>
              <a:defRPr sz="2000" b="0" kern="120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lumMod val="75000"/>
                </a:schemeClr>
              </a:buClr>
              <a:buSzPct val="10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9pPr>
          </a:lstStyle>
          <a:p>
            <a:pPr algn="ctr"/>
            <a:r>
              <a:rPr lang="en-IN" sz="1600" dirty="0">
                <a:solidFill>
                  <a:srgbClr val="C00000"/>
                </a:solidFill>
              </a:rPr>
              <a:t>Airline Crashes over the years</a:t>
            </a:r>
          </a:p>
        </p:txBody>
      </p:sp>
      <p:sp>
        <p:nvSpPr>
          <p:cNvPr id="28" name="Text Placeholder 10">
            <a:extLst>
              <a:ext uri="{FF2B5EF4-FFF2-40B4-BE49-F238E27FC236}">
                <a16:creationId xmlns:a16="http://schemas.microsoft.com/office/drawing/2014/main" id="{6C792230-9901-0E39-62A9-1BC42D15FC4A}"/>
              </a:ext>
            </a:extLst>
          </p:cNvPr>
          <p:cNvSpPr txBox="1">
            <a:spLocks/>
          </p:cNvSpPr>
          <p:nvPr/>
        </p:nvSpPr>
        <p:spPr>
          <a:xfrm>
            <a:off x="6553936" y="3192711"/>
            <a:ext cx="4998748" cy="48210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lumMod val="75000"/>
                </a:schemeClr>
              </a:buClr>
              <a:buSzPct val="100000"/>
              <a:buFont typeface="Arial" pitchFamily="34" charset="0"/>
              <a:buNone/>
              <a:defRPr sz="2000" b="0" kern="120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lumMod val="75000"/>
                </a:schemeClr>
              </a:buClr>
              <a:buSzPct val="10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9pPr>
          </a:lstStyle>
          <a:p>
            <a:pPr algn="ctr"/>
            <a:r>
              <a:rPr lang="en-IN" sz="1600" dirty="0">
                <a:solidFill>
                  <a:srgbClr val="C00000"/>
                </a:solidFill>
              </a:rPr>
              <a:t>Airline Fatalities over the years</a:t>
            </a:r>
          </a:p>
        </p:txBody>
      </p:sp>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576147"/>
          </a:xfrm>
        </p:spPr>
        <p:txBody>
          <a:bodyPr anchor="b">
            <a:normAutofit/>
          </a:bodyPr>
          <a:lstStyle/>
          <a:p>
            <a:r>
              <a:rPr lang="en-US" dirty="0"/>
              <a:t>Airline Industry Statistics</a:t>
            </a:r>
          </a:p>
        </p:txBody>
      </p:sp>
      <p:pic>
        <p:nvPicPr>
          <p:cNvPr id="17" name="Picture 16" descr="A couple of airplanes flying in the sky&#10;&#10;Description automatically generated with low confidence">
            <a:extLst>
              <a:ext uri="{FF2B5EF4-FFF2-40B4-BE49-F238E27FC236}">
                <a16:creationId xmlns:a16="http://schemas.microsoft.com/office/drawing/2014/main" id="{874B9E85-B680-0CFD-37CE-51C3C11C173C}"/>
              </a:ext>
            </a:extLst>
          </p:cNvPr>
          <p:cNvPicPr>
            <a:picLocks/>
          </p:cNvPicPr>
          <p:nvPr/>
        </p:nvPicPr>
        <p:blipFill>
          <a:blip r:embed="rId2"/>
          <a:stretch>
            <a:fillRect/>
          </a:stretch>
        </p:blipFill>
        <p:spPr>
          <a:xfrm>
            <a:off x="8610600" y="0"/>
            <a:ext cx="3600000" cy="1080000"/>
          </a:xfrm>
          <a:prstGeom prst="rect">
            <a:avLst/>
          </a:prstGeom>
        </p:spPr>
      </p:pic>
      <p:pic>
        <p:nvPicPr>
          <p:cNvPr id="10" name="Picture 9">
            <a:extLst>
              <a:ext uri="{FF2B5EF4-FFF2-40B4-BE49-F238E27FC236}">
                <a16:creationId xmlns:a16="http://schemas.microsoft.com/office/drawing/2014/main" id="{4878F60E-9160-4FA1-7E53-7BD5777F8B8D}"/>
              </a:ext>
            </a:extLst>
          </p:cNvPr>
          <p:cNvPicPr>
            <a:picLocks noChangeAspect="1"/>
          </p:cNvPicPr>
          <p:nvPr/>
        </p:nvPicPr>
        <p:blipFill>
          <a:blip r:embed="rId3"/>
          <a:stretch>
            <a:fillRect/>
          </a:stretch>
        </p:blipFill>
        <p:spPr>
          <a:xfrm>
            <a:off x="1013516" y="3009611"/>
            <a:ext cx="5243514" cy="3048288"/>
          </a:xfrm>
          <a:prstGeom prst="rect">
            <a:avLst/>
          </a:prstGeom>
        </p:spPr>
      </p:pic>
      <p:pic>
        <p:nvPicPr>
          <p:cNvPr id="16" name="Picture 15">
            <a:extLst>
              <a:ext uri="{FF2B5EF4-FFF2-40B4-BE49-F238E27FC236}">
                <a16:creationId xmlns:a16="http://schemas.microsoft.com/office/drawing/2014/main" id="{B53B7A89-E44B-EA11-3A5D-F52508A42C82}"/>
              </a:ext>
            </a:extLst>
          </p:cNvPr>
          <p:cNvPicPr>
            <a:picLocks noChangeAspect="1"/>
          </p:cNvPicPr>
          <p:nvPr/>
        </p:nvPicPr>
        <p:blipFill>
          <a:blip r:embed="rId4"/>
          <a:stretch>
            <a:fillRect/>
          </a:stretch>
        </p:blipFill>
        <p:spPr>
          <a:xfrm>
            <a:off x="6324599" y="3009611"/>
            <a:ext cx="5362233" cy="3048288"/>
          </a:xfrm>
          <a:prstGeom prst="rect">
            <a:avLst/>
          </a:prstGeom>
          <a:effectLst>
            <a:glow>
              <a:schemeClr val="accent1"/>
            </a:glow>
          </a:effectLst>
        </p:spPr>
      </p:pic>
      <p:sp>
        <p:nvSpPr>
          <p:cNvPr id="27" name="Text Placeholder 26">
            <a:extLst>
              <a:ext uri="{FF2B5EF4-FFF2-40B4-BE49-F238E27FC236}">
                <a16:creationId xmlns:a16="http://schemas.microsoft.com/office/drawing/2014/main" id="{88C3F685-9B38-9AE0-A6CC-E18069507CD5}"/>
              </a:ext>
            </a:extLst>
          </p:cNvPr>
          <p:cNvSpPr>
            <a:spLocks noGrp="1"/>
          </p:cNvSpPr>
          <p:nvPr>
            <p:ph type="body" idx="1"/>
          </p:nvPr>
        </p:nvSpPr>
        <p:spPr>
          <a:xfrm>
            <a:off x="1295400" y="1079999"/>
            <a:ext cx="10287000" cy="1370177"/>
          </a:xfrm>
        </p:spPr>
        <p:txBody>
          <a:bodyPr>
            <a:normAutofit/>
          </a:bodyPr>
          <a:lstStyle/>
          <a:p>
            <a:r>
              <a:rPr lang="en-IN" sz="1600" dirty="0">
                <a:solidFill>
                  <a:schemeClr val="tx1"/>
                </a:solidFill>
              </a:rPr>
              <a:t>If we see the top 5 airlines by number of Fatalities we can see that there is just one USA Airline - American Airlines.</a:t>
            </a:r>
          </a:p>
          <a:p>
            <a:endParaRPr lang="en-IN" sz="1600" dirty="0">
              <a:solidFill>
                <a:schemeClr val="tx1"/>
              </a:solidFill>
            </a:endParaRPr>
          </a:p>
          <a:p>
            <a:r>
              <a:rPr lang="en-IN" sz="1600" dirty="0">
                <a:solidFill>
                  <a:schemeClr val="tx1"/>
                </a:solidFill>
              </a:rPr>
              <a:t>But the right comparison should be the number of Fatalities per kms flown and as we can see there are no USA airlines in the top 5 and in fact is at the bottom of the list.</a:t>
            </a:r>
          </a:p>
          <a:p>
            <a:endParaRPr lang="en-IN" sz="1600" dirty="0">
              <a:solidFill>
                <a:schemeClr val="tx1"/>
              </a:solidFill>
            </a:endParaRPr>
          </a:p>
        </p:txBody>
      </p:sp>
      <p:sp>
        <p:nvSpPr>
          <p:cNvPr id="32" name="Text Placeholder 10">
            <a:extLst>
              <a:ext uri="{FF2B5EF4-FFF2-40B4-BE49-F238E27FC236}">
                <a16:creationId xmlns:a16="http://schemas.microsoft.com/office/drawing/2014/main" id="{AE59C9CD-86B7-CD73-53D6-41342D089458}"/>
              </a:ext>
            </a:extLst>
          </p:cNvPr>
          <p:cNvSpPr txBox="1">
            <a:spLocks/>
          </p:cNvSpPr>
          <p:nvPr/>
        </p:nvSpPr>
        <p:spPr>
          <a:xfrm>
            <a:off x="1013517" y="2411661"/>
            <a:ext cx="5139082" cy="48210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lumMod val="75000"/>
                </a:schemeClr>
              </a:buClr>
              <a:buSzPct val="100000"/>
              <a:buFont typeface="Arial" pitchFamily="34" charset="0"/>
              <a:buNone/>
              <a:defRPr sz="2000" b="0" kern="120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lumMod val="75000"/>
                </a:schemeClr>
              </a:buClr>
              <a:buSzPct val="10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9pPr>
          </a:lstStyle>
          <a:p>
            <a:pPr algn="ctr"/>
            <a:r>
              <a:rPr lang="en-IN" sz="1600" dirty="0">
                <a:solidFill>
                  <a:srgbClr val="C00000"/>
                </a:solidFill>
              </a:rPr>
              <a:t>Fatalities by Airlines</a:t>
            </a:r>
          </a:p>
        </p:txBody>
      </p:sp>
      <p:sp>
        <p:nvSpPr>
          <p:cNvPr id="33" name="Text Placeholder 10">
            <a:extLst>
              <a:ext uri="{FF2B5EF4-FFF2-40B4-BE49-F238E27FC236}">
                <a16:creationId xmlns:a16="http://schemas.microsoft.com/office/drawing/2014/main" id="{B29C9B13-ECB1-4033-3338-201D5ED69ECC}"/>
              </a:ext>
            </a:extLst>
          </p:cNvPr>
          <p:cNvSpPr txBox="1">
            <a:spLocks/>
          </p:cNvSpPr>
          <p:nvPr/>
        </p:nvSpPr>
        <p:spPr>
          <a:xfrm>
            <a:off x="6257031" y="2359275"/>
            <a:ext cx="5429802" cy="48210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lumMod val="75000"/>
                </a:schemeClr>
              </a:buClr>
              <a:buSzPct val="100000"/>
              <a:buFont typeface="Arial" pitchFamily="34" charset="0"/>
              <a:buNone/>
              <a:defRPr sz="2000" b="0" kern="120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lumMod val="75000"/>
                </a:schemeClr>
              </a:buClr>
              <a:buSzPct val="10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9pPr>
          </a:lstStyle>
          <a:p>
            <a:pPr algn="ctr"/>
            <a:r>
              <a:rPr lang="en-IN" sz="1600" dirty="0">
                <a:solidFill>
                  <a:srgbClr val="C00000"/>
                </a:solidFill>
              </a:rPr>
              <a:t>Fatalities by Airlines per million kms flown</a:t>
            </a:r>
          </a:p>
        </p:txBody>
      </p:sp>
    </p:spTree>
    <p:extLst>
      <p:ext uri="{BB962C8B-B14F-4D97-AF65-F5344CB8AC3E}">
        <p14:creationId xmlns:p14="http://schemas.microsoft.com/office/powerpoint/2010/main" val="135477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562947"/>
          </a:xfrm>
        </p:spPr>
        <p:txBody>
          <a:bodyPr anchor="b">
            <a:normAutofit/>
          </a:bodyPr>
          <a:lstStyle/>
          <a:p>
            <a:r>
              <a:rPr lang="en-US" dirty="0"/>
              <a:t>USA Airline Industry – Safer?</a:t>
            </a:r>
          </a:p>
        </p:txBody>
      </p:sp>
      <p:graphicFrame>
        <p:nvGraphicFramePr>
          <p:cNvPr id="6" name="Diagram 5">
            <a:extLst>
              <a:ext uri="{FF2B5EF4-FFF2-40B4-BE49-F238E27FC236}">
                <a16:creationId xmlns:a16="http://schemas.microsoft.com/office/drawing/2014/main" id="{663F8458-BA71-7F8C-3B99-45C77BAB4F13}"/>
              </a:ext>
            </a:extLst>
          </p:cNvPr>
          <p:cNvGraphicFramePr/>
          <p:nvPr>
            <p:extLst>
              <p:ext uri="{D42A27DB-BD31-4B8C-83A1-F6EECF244321}">
                <p14:modId xmlns:p14="http://schemas.microsoft.com/office/powerpoint/2010/main" val="2064687824"/>
              </p:ext>
            </p:extLst>
          </p:nvPr>
        </p:nvGraphicFramePr>
        <p:xfrm>
          <a:off x="5172075" y="4046706"/>
          <a:ext cx="2808860" cy="18968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 Placeholder 10">
            <a:extLst>
              <a:ext uri="{FF2B5EF4-FFF2-40B4-BE49-F238E27FC236}">
                <a16:creationId xmlns:a16="http://schemas.microsoft.com/office/drawing/2014/main" id="{24306479-0C2E-1483-2BCF-13AE185CE253}"/>
              </a:ext>
            </a:extLst>
          </p:cNvPr>
          <p:cNvSpPr>
            <a:spLocks noGrp="1"/>
          </p:cNvSpPr>
          <p:nvPr>
            <p:ph type="body" idx="1"/>
          </p:nvPr>
        </p:nvSpPr>
        <p:spPr>
          <a:xfrm>
            <a:off x="1295399" y="1080000"/>
            <a:ext cx="10277475" cy="2202126"/>
          </a:xfrm>
        </p:spPr>
        <p:txBody>
          <a:bodyPr>
            <a:normAutofit/>
          </a:bodyPr>
          <a:lstStyle/>
          <a:p>
            <a:r>
              <a:rPr lang="en-IN" sz="1600" dirty="0">
                <a:solidFill>
                  <a:schemeClr val="tx1"/>
                </a:solidFill>
              </a:rPr>
              <a:t>If we compare the number of fatalities in the years 1985 – 1999, it was 1051 for Airlines and 644307 for cars.</a:t>
            </a:r>
          </a:p>
          <a:p>
            <a:endParaRPr lang="en-IN" sz="1600" dirty="0">
              <a:solidFill>
                <a:schemeClr val="tx1"/>
              </a:solidFill>
            </a:endParaRPr>
          </a:p>
          <a:p>
            <a:r>
              <a:rPr lang="en-IN" sz="1600" dirty="0">
                <a:solidFill>
                  <a:schemeClr val="tx1"/>
                </a:solidFill>
              </a:rPr>
              <a:t>If we compare the number of fatalities in the years 2000 – 2014, it was 687 for Airlines and 576546 for cars.</a:t>
            </a:r>
          </a:p>
          <a:p>
            <a:endParaRPr lang="en-IN" sz="1600" dirty="0">
              <a:solidFill>
                <a:schemeClr val="tx1"/>
              </a:solidFill>
            </a:endParaRPr>
          </a:p>
          <a:p>
            <a:r>
              <a:rPr lang="en-IN" sz="1600" dirty="0">
                <a:solidFill>
                  <a:schemeClr val="tx1"/>
                </a:solidFill>
              </a:rPr>
              <a:t>We can see there is a downward trend for both airlines and cars but airlines have far fewer fatalities than cars in fact the ratio is around 700:1.</a:t>
            </a:r>
          </a:p>
        </p:txBody>
      </p:sp>
      <p:pic>
        <p:nvPicPr>
          <p:cNvPr id="19" name="Picture 18" descr="A couple of airplanes flying in the sky&#10;&#10;Description automatically generated with low confidence">
            <a:extLst>
              <a:ext uri="{FF2B5EF4-FFF2-40B4-BE49-F238E27FC236}">
                <a16:creationId xmlns:a16="http://schemas.microsoft.com/office/drawing/2014/main" id="{691B2CE1-2459-A747-D082-83183A6DE9A2}"/>
              </a:ext>
            </a:extLst>
          </p:cNvPr>
          <p:cNvPicPr>
            <a:picLocks/>
          </p:cNvPicPr>
          <p:nvPr/>
        </p:nvPicPr>
        <p:blipFill>
          <a:blip r:embed="rId7"/>
          <a:stretch>
            <a:fillRect/>
          </a:stretch>
        </p:blipFill>
        <p:spPr>
          <a:xfrm>
            <a:off x="8610600" y="0"/>
            <a:ext cx="3600000" cy="1080000"/>
          </a:xfrm>
          <a:prstGeom prst="rect">
            <a:avLst/>
          </a:prstGeom>
        </p:spPr>
      </p:pic>
      <p:sp>
        <p:nvSpPr>
          <p:cNvPr id="22" name="Text Placeholder 10">
            <a:extLst>
              <a:ext uri="{FF2B5EF4-FFF2-40B4-BE49-F238E27FC236}">
                <a16:creationId xmlns:a16="http://schemas.microsoft.com/office/drawing/2014/main" id="{942451F6-57B6-802A-1F94-AB6C548EAE10}"/>
              </a:ext>
            </a:extLst>
          </p:cNvPr>
          <p:cNvSpPr txBox="1">
            <a:spLocks/>
          </p:cNvSpPr>
          <p:nvPr/>
        </p:nvSpPr>
        <p:spPr>
          <a:xfrm>
            <a:off x="1295399" y="3470775"/>
            <a:ext cx="10277474" cy="48210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lumMod val="75000"/>
                </a:schemeClr>
              </a:buClr>
              <a:buSzPct val="100000"/>
              <a:buFont typeface="Arial" pitchFamily="34" charset="0"/>
              <a:buNone/>
              <a:defRPr sz="2000" b="0" kern="120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lumMod val="75000"/>
                </a:schemeClr>
              </a:buClr>
              <a:buSzPct val="10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9pPr>
          </a:lstStyle>
          <a:p>
            <a:pPr algn="ctr"/>
            <a:r>
              <a:rPr lang="en-IN" sz="1600" dirty="0">
                <a:solidFill>
                  <a:srgbClr val="C00000"/>
                </a:solidFill>
              </a:rPr>
              <a:t>Total Number of USA Fatalities between 1985 and 2014</a:t>
            </a:r>
          </a:p>
        </p:txBody>
      </p:sp>
    </p:spTree>
    <p:extLst>
      <p:ext uri="{BB962C8B-B14F-4D97-AF65-F5344CB8AC3E}">
        <p14:creationId xmlns:p14="http://schemas.microsoft.com/office/powerpoint/2010/main" val="2699284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10287000" cy="576147"/>
          </a:xfrm>
        </p:spPr>
        <p:txBody>
          <a:bodyPr anchor="b">
            <a:normAutofit/>
          </a:bodyPr>
          <a:lstStyle/>
          <a:p>
            <a:r>
              <a:rPr lang="en-US" dirty="0"/>
              <a:t>USA vs Rest Of World</a:t>
            </a:r>
          </a:p>
        </p:txBody>
      </p:sp>
      <p:pic>
        <p:nvPicPr>
          <p:cNvPr id="17" name="Picture 16" descr="A couple of airplanes flying in the sky&#10;&#10;Description automatically generated with low confidence">
            <a:extLst>
              <a:ext uri="{FF2B5EF4-FFF2-40B4-BE49-F238E27FC236}">
                <a16:creationId xmlns:a16="http://schemas.microsoft.com/office/drawing/2014/main" id="{874B9E85-B680-0CFD-37CE-51C3C11C173C}"/>
              </a:ext>
            </a:extLst>
          </p:cNvPr>
          <p:cNvPicPr>
            <a:picLocks/>
          </p:cNvPicPr>
          <p:nvPr/>
        </p:nvPicPr>
        <p:blipFill>
          <a:blip r:embed="rId2"/>
          <a:stretch>
            <a:fillRect/>
          </a:stretch>
        </p:blipFill>
        <p:spPr>
          <a:xfrm>
            <a:off x="8610600" y="0"/>
            <a:ext cx="3600000" cy="1080000"/>
          </a:xfrm>
          <a:prstGeom prst="rect">
            <a:avLst/>
          </a:prstGeom>
        </p:spPr>
      </p:pic>
      <p:sp>
        <p:nvSpPr>
          <p:cNvPr id="27" name="Text Placeholder 26">
            <a:extLst>
              <a:ext uri="{FF2B5EF4-FFF2-40B4-BE49-F238E27FC236}">
                <a16:creationId xmlns:a16="http://schemas.microsoft.com/office/drawing/2014/main" id="{88C3F685-9B38-9AE0-A6CC-E18069507CD5}"/>
              </a:ext>
            </a:extLst>
          </p:cNvPr>
          <p:cNvSpPr>
            <a:spLocks noGrp="1"/>
          </p:cNvSpPr>
          <p:nvPr>
            <p:ph type="body" idx="1"/>
          </p:nvPr>
        </p:nvSpPr>
        <p:spPr>
          <a:xfrm>
            <a:off x="1295400" y="1365749"/>
            <a:ext cx="10287000" cy="1370177"/>
          </a:xfrm>
        </p:spPr>
        <p:txBody>
          <a:bodyPr>
            <a:normAutofit lnSpcReduction="10000"/>
          </a:bodyPr>
          <a:lstStyle/>
          <a:p>
            <a:r>
              <a:rPr lang="en-IN" sz="1600" dirty="0">
                <a:solidFill>
                  <a:schemeClr val="tx1"/>
                </a:solidFill>
              </a:rPr>
              <a:t>If we compare USA to Rest Of World (ROW) we can clearly see that USA Airlines have less number of Incidents/ Fatal Accidents/ Fatalities across years. </a:t>
            </a:r>
          </a:p>
          <a:p>
            <a:endParaRPr lang="en-IN" sz="1600" dirty="0">
              <a:solidFill>
                <a:schemeClr val="tx1"/>
              </a:solidFill>
            </a:endParaRPr>
          </a:p>
          <a:p>
            <a:r>
              <a:rPr lang="en-IN" sz="1600" dirty="0">
                <a:solidFill>
                  <a:schemeClr val="tx1"/>
                </a:solidFill>
              </a:rPr>
              <a:t>Overall number of Incidents/ Fatal Accidents/ Fatalities across years has reduced for both USA and ROW Airlines which is again due to the improved security features and compliance but the clear trend is that USA Airlines are far safer than other airlines.</a:t>
            </a:r>
          </a:p>
        </p:txBody>
      </p:sp>
      <p:pic>
        <p:nvPicPr>
          <p:cNvPr id="4" name="Picture 3">
            <a:extLst>
              <a:ext uri="{FF2B5EF4-FFF2-40B4-BE49-F238E27FC236}">
                <a16:creationId xmlns:a16="http://schemas.microsoft.com/office/drawing/2014/main" id="{B43A7246-0C32-C33B-22FC-71B8D20DCE73}"/>
              </a:ext>
            </a:extLst>
          </p:cNvPr>
          <p:cNvPicPr>
            <a:picLocks noChangeAspect="1"/>
          </p:cNvPicPr>
          <p:nvPr/>
        </p:nvPicPr>
        <p:blipFill>
          <a:blip r:embed="rId3"/>
          <a:stretch>
            <a:fillRect/>
          </a:stretch>
        </p:blipFill>
        <p:spPr>
          <a:xfrm>
            <a:off x="1295400" y="3124200"/>
            <a:ext cx="10287000" cy="2288028"/>
          </a:xfrm>
          <a:prstGeom prst="rect">
            <a:avLst/>
          </a:prstGeom>
        </p:spPr>
      </p:pic>
    </p:spTree>
    <p:extLst>
      <p:ext uri="{BB962C8B-B14F-4D97-AF65-F5344CB8AC3E}">
        <p14:creationId xmlns:p14="http://schemas.microsoft.com/office/powerpoint/2010/main" val="1400179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10287000" cy="576147"/>
          </a:xfrm>
        </p:spPr>
        <p:txBody>
          <a:bodyPr anchor="b">
            <a:normAutofit/>
          </a:bodyPr>
          <a:lstStyle/>
          <a:p>
            <a:r>
              <a:rPr lang="en-US" dirty="0"/>
              <a:t>Conclusion</a:t>
            </a:r>
          </a:p>
        </p:txBody>
      </p:sp>
      <p:pic>
        <p:nvPicPr>
          <p:cNvPr id="17" name="Picture 16" descr="A couple of airplanes flying in the sky&#10;&#10;Description automatically generated with low confidence">
            <a:extLst>
              <a:ext uri="{FF2B5EF4-FFF2-40B4-BE49-F238E27FC236}">
                <a16:creationId xmlns:a16="http://schemas.microsoft.com/office/drawing/2014/main" id="{874B9E85-B680-0CFD-37CE-51C3C11C173C}"/>
              </a:ext>
            </a:extLst>
          </p:cNvPr>
          <p:cNvPicPr>
            <a:picLocks/>
          </p:cNvPicPr>
          <p:nvPr/>
        </p:nvPicPr>
        <p:blipFill>
          <a:blip r:embed="rId2"/>
          <a:stretch>
            <a:fillRect/>
          </a:stretch>
        </p:blipFill>
        <p:spPr>
          <a:xfrm>
            <a:off x="8610600" y="0"/>
            <a:ext cx="3600000" cy="1080000"/>
          </a:xfrm>
          <a:prstGeom prst="rect">
            <a:avLst/>
          </a:prstGeom>
        </p:spPr>
      </p:pic>
      <p:sp>
        <p:nvSpPr>
          <p:cNvPr id="27" name="Text Placeholder 26">
            <a:extLst>
              <a:ext uri="{FF2B5EF4-FFF2-40B4-BE49-F238E27FC236}">
                <a16:creationId xmlns:a16="http://schemas.microsoft.com/office/drawing/2014/main" id="{88C3F685-9B38-9AE0-A6CC-E18069507CD5}"/>
              </a:ext>
            </a:extLst>
          </p:cNvPr>
          <p:cNvSpPr>
            <a:spLocks noGrp="1"/>
          </p:cNvSpPr>
          <p:nvPr>
            <p:ph type="body" idx="1"/>
          </p:nvPr>
        </p:nvSpPr>
        <p:spPr>
          <a:xfrm>
            <a:off x="1295400" y="1079999"/>
            <a:ext cx="10287000" cy="4758826"/>
          </a:xfrm>
        </p:spPr>
        <p:txBody>
          <a:bodyPr>
            <a:normAutofit/>
          </a:bodyPr>
          <a:lstStyle/>
          <a:p>
            <a:pPr marL="285750" indent="-285750">
              <a:lnSpc>
                <a:spcPct val="200000"/>
              </a:lnSpc>
              <a:buClrTx/>
              <a:buFont typeface="Arial" panose="020B0604020202020204" pitchFamily="34" charset="0"/>
              <a:buChar char="•"/>
            </a:pPr>
            <a:r>
              <a:rPr lang="en-IN" sz="1600" dirty="0">
                <a:solidFill>
                  <a:schemeClr val="tx1"/>
                </a:solidFill>
              </a:rPr>
              <a:t>Recent airlines crashes can give an impression to the general public that airlines are not safer.</a:t>
            </a:r>
          </a:p>
          <a:p>
            <a:pPr marL="285750" indent="-285750">
              <a:lnSpc>
                <a:spcPct val="200000"/>
              </a:lnSpc>
              <a:buClrTx/>
              <a:buFont typeface="Arial" panose="020B0604020202020204" pitchFamily="34" charset="0"/>
              <a:buChar char="•"/>
            </a:pPr>
            <a:r>
              <a:rPr lang="en-IN" sz="1600" dirty="0">
                <a:solidFill>
                  <a:schemeClr val="tx1"/>
                </a:solidFill>
              </a:rPr>
              <a:t>But in recent decades the number of incidents and fatalities have decreased considerably in the industry worldwide.</a:t>
            </a:r>
          </a:p>
          <a:p>
            <a:pPr marL="285750" indent="-285750">
              <a:lnSpc>
                <a:spcPct val="200000"/>
              </a:lnSpc>
              <a:buClrTx/>
              <a:buFont typeface="Arial" panose="020B0604020202020204" pitchFamily="34" charset="0"/>
              <a:buChar char="•"/>
            </a:pPr>
            <a:r>
              <a:rPr lang="en-IN" sz="1600" dirty="0">
                <a:solidFill>
                  <a:schemeClr val="tx1"/>
                </a:solidFill>
              </a:rPr>
              <a:t>Even within the Airline Industry, USA Airlines have far fewer incidents and fatalities compared to other airlines when we consider the number of kms flown.</a:t>
            </a:r>
          </a:p>
          <a:p>
            <a:pPr marL="285750" indent="-285750">
              <a:lnSpc>
                <a:spcPct val="200000"/>
              </a:lnSpc>
              <a:buClrTx/>
              <a:buFont typeface="Arial" panose="020B0604020202020204" pitchFamily="34" charset="0"/>
              <a:buChar char="•"/>
            </a:pPr>
            <a:r>
              <a:rPr lang="en-IN" sz="1600" dirty="0">
                <a:solidFill>
                  <a:schemeClr val="tx1"/>
                </a:solidFill>
              </a:rPr>
              <a:t>Comparing USA Auto and Airline statistics we can clearly see that the number of fatalities in the Auto industry are in the ratio of 700:1 to the Airline Industry.</a:t>
            </a:r>
          </a:p>
          <a:p>
            <a:pPr marL="285750" indent="-285750">
              <a:lnSpc>
                <a:spcPct val="200000"/>
              </a:lnSpc>
              <a:buClrTx/>
              <a:buFont typeface="Arial" panose="020B0604020202020204" pitchFamily="34" charset="0"/>
              <a:buChar char="•"/>
            </a:pPr>
            <a:r>
              <a:rPr lang="en-IN" sz="1600" dirty="0">
                <a:solidFill>
                  <a:schemeClr val="tx1"/>
                </a:solidFill>
              </a:rPr>
              <a:t>Comparing USA to Rest Of World (ROW) airlines we can again see far fewer incidents and fatalities thereby proving that USA Airlines are far safer than others.</a:t>
            </a:r>
          </a:p>
        </p:txBody>
      </p:sp>
    </p:spTree>
    <p:extLst>
      <p:ext uri="{BB962C8B-B14F-4D97-AF65-F5344CB8AC3E}">
        <p14:creationId xmlns:p14="http://schemas.microsoft.com/office/powerpoint/2010/main" val="2118235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2053</TotalTime>
  <Words>500</Words>
  <Application>Microsoft Office PowerPoint</Application>
  <PresentationFormat>Widescreen</PresentationFormat>
  <Paragraphs>41</Paragraphs>
  <Slides>7</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Diamond Grid 16x9</vt:lpstr>
      <vt:lpstr>Executive Summary Airlines Safety</vt:lpstr>
      <vt:lpstr>Contents</vt:lpstr>
      <vt:lpstr>Airline Industry – Now!</vt:lpstr>
      <vt:lpstr>Airline Industry Statistics</vt:lpstr>
      <vt:lpstr>USA Airline Industry – Safer?</vt:lpstr>
      <vt:lpstr>USA vs Rest Of World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 Airlines Safety</dc:title>
  <dc:creator>Muthukumar Kadhirvel</dc:creator>
  <cp:lastModifiedBy>Muthukumar Kadhirvel</cp:lastModifiedBy>
  <cp:revision>25</cp:revision>
  <dcterms:created xsi:type="dcterms:W3CDTF">2023-01-22T17:31:22Z</dcterms:created>
  <dcterms:modified xsi:type="dcterms:W3CDTF">2023-04-13T04:17:54Z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