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6" autoAdjust="0"/>
    <p:restoredTop sz="94660"/>
  </p:normalViewPr>
  <p:slideViewPr>
    <p:cSldViewPr snapToGrid="0">
      <p:cViewPr varScale="1">
        <p:scale>
          <a:sx n="82" d="100"/>
          <a:sy n="82" d="100"/>
        </p:scale>
        <p:origin x="57" y="6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6/14/2019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6/14/2019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6/14/2019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List_of_municipalities_in_Louisian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A1E65-65DD-401D-B554-E132A1F99807}"/>
              </a:ext>
            </a:extLst>
          </p:cNvPr>
          <p:cNvSpPr>
            <a:spLocks noGrp="1"/>
          </p:cNvSpPr>
          <p:nvPr>
            <p:ph type="ctrTitle"/>
          </p:nvPr>
        </p:nvSpPr>
        <p:spPr>
          <a:xfrm>
            <a:off x="1507067" y="938719"/>
            <a:ext cx="7766936" cy="4902741"/>
          </a:xfrm>
        </p:spPr>
        <p:txBody>
          <a:bodyPr/>
          <a:lstStyle/>
          <a:p>
            <a:r>
              <a:rPr lang="en-US" dirty="0"/>
              <a:t> </a:t>
            </a:r>
          </a:p>
        </p:txBody>
      </p:sp>
      <p:sp>
        <p:nvSpPr>
          <p:cNvPr id="3" name="Subtitle 2">
            <a:extLst>
              <a:ext uri="{FF2B5EF4-FFF2-40B4-BE49-F238E27FC236}">
                <a16:creationId xmlns:a16="http://schemas.microsoft.com/office/drawing/2014/main" id="{79DCB6FF-844F-4087-93B8-F7D3CF4CEB84}"/>
              </a:ext>
            </a:extLst>
          </p:cNvPr>
          <p:cNvSpPr>
            <a:spLocks noGrp="1"/>
          </p:cNvSpPr>
          <p:nvPr>
            <p:ph type="subTitle" idx="1"/>
          </p:nvPr>
        </p:nvSpPr>
        <p:spPr/>
        <p:txBody>
          <a:bodyPr/>
          <a:lstStyle/>
          <a:p>
            <a:r>
              <a:rPr lang="en-US" dirty="0"/>
              <a:t> </a:t>
            </a:r>
          </a:p>
        </p:txBody>
      </p:sp>
      <p:sp>
        <p:nvSpPr>
          <p:cNvPr id="4" name="Rectangle 3">
            <a:extLst>
              <a:ext uri="{FF2B5EF4-FFF2-40B4-BE49-F238E27FC236}">
                <a16:creationId xmlns:a16="http://schemas.microsoft.com/office/drawing/2014/main" id="{1EE427E0-1714-42F2-8220-7EC4756859A1}"/>
              </a:ext>
            </a:extLst>
          </p:cNvPr>
          <p:cNvSpPr/>
          <p:nvPr/>
        </p:nvSpPr>
        <p:spPr>
          <a:xfrm>
            <a:off x="1240276" y="2047674"/>
            <a:ext cx="7835630" cy="3477875"/>
          </a:xfrm>
          <a:prstGeom prst="rect">
            <a:avLst/>
          </a:prstGeom>
        </p:spPr>
        <p:txBody>
          <a:bodyPr wrap="square">
            <a:spAutoFit/>
          </a:bodyPr>
          <a:lstStyle/>
          <a:p>
            <a:pPr algn="ctr"/>
            <a:r>
              <a:rPr lang="en-US" sz="4400" b="1" dirty="0">
                <a:solidFill>
                  <a:schemeClr val="accent1"/>
                </a:solidFill>
                <a:latin typeface="Arial" panose="020B0604020202020204" pitchFamily="34" charset="0"/>
                <a:cs typeface="Arial" panose="020B0604020202020204" pitchFamily="34" charset="0"/>
              </a:rPr>
              <a:t>Best Location for a Motel </a:t>
            </a:r>
          </a:p>
          <a:p>
            <a:pPr algn="ctr"/>
            <a:r>
              <a:rPr lang="en-US" sz="4400" b="1" dirty="0">
                <a:solidFill>
                  <a:schemeClr val="accent1"/>
                </a:solidFill>
                <a:latin typeface="Arial" panose="020B0604020202020204" pitchFamily="34" charset="0"/>
                <a:cs typeface="Arial" panose="020B0604020202020204" pitchFamily="34" charset="0"/>
              </a:rPr>
              <a:t>in </a:t>
            </a:r>
          </a:p>
          <a:p>
            <a:pPr algn="ctr"/>
            <a:r>
              <a:rPr lang="en-US" sz="4400" b="1" dirty="0">
                <a:solidFill>
                  <a:schemeClr val="accent1"/>
                </a:solidFill>
                <a:latin typeface="Arial" panose="020B0604020202020204" pitchFamily="34" charset="0"/>
                <a:cs typeface="Arial" panose="020B0604020202020204" pitchFamily="34" charset="0"/>
              </a:rPr>
              <a:t>Calcasieu Parish</a:t>
            </a:r>
          </a:p>
          <a:p>
            <a:pPr algn="ctr"/>
            <a:r>
              <a:rPr lang="en-US" sz="4400" b="1" dirty="0">
                <a:solidFill>
                  <a:schemeClr val="accent1"/>
                </a:solidFill>
                <a:latin typeface="Arial" panose="020B0604020202020204" pitchFamily="34" charset="0"/>
                <a:cs typeface="Arial" panose="020B0604020202020204" pitchFamily="34" charset="0"/>
              </a:rPr>
              <a:t>Louisiana</a:t>
            </a:r>
          </a:p>
          <a:p>
            <a:endParaRPr lang="en-US" sz="4400" b="1" i="0" dirty="0">
              <a:solidFill>
                <a:schemeClr val="accent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83471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A1C89-BED8-49E8-B1F4-E725F6A9D5CD}"/>
              </a:ext>
            </a:extLst>
          </p:cNvPr>
          <p:cNvSpPr>
            <a:spLocks noGrp="1"/>
          </p:cNvSpPr>
          <p:nvPr>
            <p:ph type="title"/>
          </p:nvPr>
        </p:nvSpPr>
        <p:spPr/>
        <p:txBody>
          <a:bodyPr/>
          <a:lstStyle/>
          <a:p>
            <a:r>
              <a:rPr lang="en-US" b="1" dirty="0"/>
              <a:t>Conclusion</a:t>
            </a:r>
            <a:br>
              <a:rPr lang="en-US" b="1" dirty="0"/>
            </a:br>
            <a:endParaRPr lang="en-US" dirty="0"/>
          </a:p>
        </p:txBody>
      </p:sp>
      <p:sp>
        <p:nvSpPr>
          <p:cNvPr id="3" name="Content Placeholder 2">
            <a:extLst>
              <a:ext uri="{FF2B5EF4-FFF2-40B4-BE49-F238E27FC236}">
                <a16:creationId xmlns:a16="http://schemas.microsoft.com/office/drawing/2014/main" id="{63F10590-7D2A-48DA-8DE4-02EADA04169F}"/>
              </a:ext>
            </a:extLst>
          </p:cNvPr>
          <p:cNvSpPr>
            <a:spLocks noGrp="1"/>
          </p:cNvSpPr>
          <p:nvPr>
            <p:ph idx="1"/>
          </p:nvPr>
        </p:nvSpPr>
        <p:spPr/>
        <p:txBody>
          <a:bodyPr/>
          <a:lstStyle/>
          <a:p>
            <a:pPr marL="0" indent="0">
              <a:buNone/>
            </a:pPr>
            <a:r>
              <a:rPr lang="en-US" dirty="0"/>
              <a:t>The main objective of this project is to demonstrate the concepts of recommendation systems/techniques that are used to solve the real business problems. In our case, we developed a model that can easily help us to determine the best location in Calcasieu Parish of </a:t>
            </a:r>
            <a:r>
              <a:rPr lang="en-US" dirty="0" err="1"/>
              <a:t>Lousiana</a:t>
            </a:r>
            <a:r>
              <a:rPr lang="en-US" dirty="0"/>
              <a:t> to start a Motel business. The result from our model recommended us that cluster two  only neighborhood  </a:t>
            </a:r>
            <a:r>
              <a:rPr lang="en-US" b="1" dirty="0">
                <a:latin typeface="Arial" panose="020B0604020202020204" pitchFamily="34" charset="0"/>
                <a:cs typeface="Arial" panose="020B0604020202020204" pitchFamily="34" charset="0"/>
              </a:rPr>
              <a:t>Lake Charles, La  </a:t>
            </a:r>
            <a:r>
              <a:rPr lang="en-US" dirty="0"/>
              <a:t>is the ideal location to start the Motel business.</a:t>
            </a:r>
          </a:p>
        </p:txBody>
      </p:sp>
    </p:spTree>
    <p:extLst>
      <p:ext uri="{BB962C8B-B14F-4D97-AF65-F5344CB8AC3E}">
        <p14:creationId xmlns:p14="http://schemas.microsoft.com/office/powerpoint/2010/main" val="3052768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EB0E6-4EF8-478D-B489-50D048B62C57}"/>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Table of Contents</a:t>
            </a:r>
            <a:br>
              <a:rPr lang="en-US" b="1" dirty="0">
                <a:latin typeface="Arial" panose="020B0604020202020204" pitchFamily="34" charset="0"/>
                <a:cs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D8768A92-5522-438F-A46E-1090B9787D36}"/>
              </a:ext>
            </a:extLst>
          </p:cNvPr>
          <p:cNvSpPr>
            <a:spLocks noGrp="1"/>
          </p:cNvSpPr>
          <p:nvPr>
            <p:ph idx="1"/>
          </p:nvPr>
        </p:nvSpPr>
        <p:spPr/>
        <p:txBody>
          <a:bodyPr/>
          <a:lstStyle/>
          <a:p>
            <a:pPr lvl="1"/>
            <a:r>
              <a:rPr lang="en-US" dirty="0">
                <a:solidFill>
                  <a:schemeClr val="accent1"/>
                </a:solidFill>
              </a:rPr>
              <a:t>Introduction</a:t>
            </a:r>
          </a:p>
          <a:p>
            <a:pPr lvl="1"/>
            <a:r>
              <a:rPr lang="en-US" dirty="0">
                <a:solidFill>
                  <a:schemeClr val="accent1"/>
                </a:solidFill>
                <a:latin typeface="Arial" panose="020B0604020202020204" pitchFamily="34" charset="0"/>
                <a:cs typeface="Arial" panose="020B0604020202020204" pitchFamily="34" charset="0"/>
              </a:rPr>
              <a:t>Description</a:t>
            </a:r>
            <a:r>
              <a:rPr lang="en-US" dirty="0">
                <a:solidFill>
                  <a:schemeClr val="accent1"/>
                </a:solidFill>
              </a:rPr>
              <a:t> of the Data</a:t>
            </a:r>
          </a:p>
          <a:p>
            <a:pPr lvl="1"/>
            <a:r>
              <a:rPr lang="en-US" dirty="0">
                <a:solidFill>
                  <a:schemeClr val="accent1"/>
                </a:solidFill>
              </a:rPr>
              <a:t>Methodology</a:t>
            </a:r>
          </a:p>
          <a:p>
            <a:pPr lvl="1"/>
            <a:r>
              <a:rPr lang="en-US" dirty="0">
                <a:solidFill>
                  <a:schemeClr val="accent1"/>
                </a:solidFill>
              </a:rPr>
              <a:t>Results</a:t>
            </a:r>
          </a:p>
          <a:p>
            <a:pPr lvl="1"/>
            <a:r>
              <a:rPr lang="en-US" dirty="0">
                <a:solidFill>
                  <a:schemeClr val="accent1"/>
                </a:solidFill>
              </a:rPr>
              <a:t>Discussion</a:t>
            </a:r>
          </a:p>
          <a:p>
            <a:pPr lvl="1"/>
            <a:r>
              <a:rPr lang="en-US" dirty="0">
                <a:solidFill>
                  <a:schemeClr val="accent1"/>
                </a:solidFill>
              </a:rPr>
              <a:t>Conclusion</a:t>
            </a:r>
          </a:p>
          <a:p>
            <a:endParaRPr lang="en-US" dirty="0"/>
          </a:p>
        </p:txBody>
      </p:sp>
    </p:spTree>
    <p:extLst>
      <p:ext uri="{BB962C8B-B14F-4D97-AF65-F5344CB8AC3E}">
        <p14:creationId xmlns:p14="http://schemas.microsoft.com/office/powerpoint/2010/main" val="1387003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8D125-B46A-4C69-A224-62917B0C4A9F}"/>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Introduction</a:t>
            </a:r>
            <a:br>
              <a:rPr lang="en-US" b="1" dirty="0"/>
            </a:br>
            <a:endParaRPr lang="en-US" dirty="0"/>
          </a:p>
        </p:txBody>
      </p:sp>
      <p:sp>
        <p:nvSpPr>
          <p:cNvPr id="3" name="Content Placeholder 2">
            <a:extLst>
              <a:ext uri="{FF2B5EF4-FFF2-40B4-BE49-F238E27FC236}">
                <a16:creationId xmlns:a16="http://schemas.microsoft.com/office/drawing/2014/main" id="{1739B24B-C83D-41BB-B4F8-6C17511A0002}"/>
              </a:ext>
            </a:extLst>
          </p:cNvPr>
          <p:cNvSpPr>
            <a:spLocks noGrp="1"/>
          </p:cNvSpPr>
          <p:nvPr>
            <p:ph idx="1"/>
          </p:nvPr>
        </p:nvSpPr>
        <p:spPr/>
        <p:txBody>
          <a:bodyPr>
            <a:normAutofit fontScale="85000" lnSpcReduction="20000"/>
          </a:bodyPr>
          <a:lstStyle/>
          <a:p>
            <a:pPr marL="0" indent="0">
              <a:buNone/>
            </a:pPr>
            <a:r>
              <a:rPr lang="en-US" dirty="0"/>
              <a:t>The main objective of this project is to find an ideal location which is suitable to start a new motel in the neighborhoods of Calcasieu Parish.</a:t>
            </a:r>
          </a:p>
          <a:p>
            <a:pPr marL="0" indent="0">
              <a:buNone/>
            </a:pPr>
            <a:r>
              <a:rPr lang="en-US" b="1" dirty="0">
                <a:latin typeface="Arial" panose="020B0604020202020204" pitchFamily="34" charset="0"/>
                <a:cs typeface="Arial" panose="020B0604020202020204" pitchFamily="34" charset="0"/>
              </a:rPr>
              <a:t>Stakeholders</a:t>
            </a:r>
          </a:p>
          <a:p>
            <a:pPr marL="0" indent="0">
              <a:buNone/>
            </a:pPr>
            <a:r>
              <a:rPr lang="en-US" dirty="0" err="1"/>
              <a:t>Econo</a:t>
            </a:r>
            <a:r>
              <a:rPr lang="en-US" dirty="0"/>
              <a:t> Lodge is an economy motel chain based in the United States and Canada. </a:t>
            </a:r>
            <a:r>
              <a:rPr lang="en-US" dirty="0" err="1"/>
              <a:t>Econo</a:t>
            </a:r>
            <a:r>
              <a:rPr lang="en-US" dirty="0"/>
              <a:t> Lodge is the second-largest brand in the Choice Hotels system. Choice Hotels plans to add more new-construction properties to the </a:t>
            </a:r>
            <a:r>
              <a:rPr lang="en-US" dirty="0" err="1"/>
              <a:t>Econo</a:t>
            </a:r>
            <a:r>
              <a:rPr lang="en-US" dirty="0"/>
              <a:t> Lodge brand and would like to start a new </a:t>
            </a:r>
            <a:r>
              <a:rPr lang="en-US" dirty="0" err="1"/>
              <a:t>Econo</a:t>
            </a:r>
            <a:r>
              <a:rPr lang="en-US" dirty="0"/>
              <a:t> Lodge near Calcasieu Parish, Louisiana. Therefore my goal is to determine an ideal location around the neighborhood of Calcasieu Parish that is suitable to start a Motel Business.</a:t>
            </a:r>
          </a:p>
          <a:p>
            <a:pPr marL="0" indent="0">
              <a:buNone/>
            </a:pPr>
            <a:r>
              <a:rPr lang="en-US" b="1" dirty="0"/>
              <a:t>Location</a:t>
            </a:r>
          </a:p>
          <a:p>
            <a:pPr marL="0" indent="0">
              <a:buNone/>
            </a:pPr>
            <a:r>
              <a:rPr lang="en-US" dirty="0"/>
              <a:t>Calcasieu Parish is part of the Lake Charles, with a population of 194,138. Lake Charles has the biggest casino market in the state of Louisiana. Calcasieu Parish was created March 24, 1840, from the parish of Saint Landry, one of the original nineteen civil parishes established by the Louisiana Legislature in 1807. It is also located near the Beaumont–Port Arthur (Texas), Lafayette, and Alexandria metropolitan areas. As the population in this area grew over the years, the original Calcasieu Parish has since been divided into five smaller parishes. Louisiana state has total of 36 Parish(borough) and 304 neighborhoods.</a:t>
            </a:r>
          </a:p>
          <a:p>
            <a:endParaRPr lang="en-US" dirty="0"/>
          </a:p>
        </p:txBody>
      </p:sp>
    </p:spTree>
    <p:extLst>
      <p:ext uri="{BB962C8B-B14F-4D97-AF65-F5344CB8AC3E}">
        <p14:creationId xmlns:p14="http://schemas.microsoft.com/office/powerpoint/2010/main" val="3990462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2F78C-14CD-4B32-8C80-C90DA5C09F98}"/>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Description</a:t>
            </a:r>
            <a:r>
              <a:rPr lang="en-US" b="1" dirty="0"/>
              <a:t> of the Data</a:t>
            </a:r>
            <a:br>
              <a:rPr lang="en-US" b="1" dirty="0"/>
            </a:br>
            <a:endParaRPr lang="en-US" dirty="0"/>
          </a:p>
        </p:txBody>
      </p:sp>
      <p:sp>
        <p:nvSpPr>
          <p:cNvPr id="3" name="Content Placeholder 2">
            <a:extLst>
              <a:ext uri="{FF2B5EF4-FFF2-40B4-BE49-F238E27FC236}">
                <a16:creationId xmlns:a16="http://schemas.microsoft.com/office/drawing/2014/main" id="{8D151EDC-E36E-452E-BED1-C2CAE715F4D5}"/>
              </a:ext>
            </a:extLst>
          </p:cNvPr>
          <p:cNvSpPr>
            <a:spLocks noGrp="1"/>
          </p:cNvSpPr>
          <p:nvPr>
            <p:ph idx="1"/>
          </p:nvPr>
        </p:nvSpPr>
        <p:spPr/>
        <p:txBody>
          <a:bodyPr/>
          <a:lstStyle/>
          <a:p>
            <a:pPr marL="0" indent="0">
              <a:buNone/>
            </a:pPr>
            <a:r>
              <a:rPr lang="en-US" dirty="0"/>
              <a:t>This project required two datasets.</a:t>
            </a:r>
          </a:p>
          <a:p>
            <a:r>
              <a:rPr lang="en-US" dirty="0"/>
              <a:t>The first dataset is available on Wikipedia that contains the list of </a:t>
            </a:r>
            <a:r>
              <a:rPr lang="en-US" dirty="0">
                <a:latin typeface="Arial" panose="020B0604020202020204" pitchFamily="34" charset="0"/>
                <a:cs typeface="Arial" panose="020B0604020202020204" pitchFamily="34" charset="0"/>
              </a:rPr>
              <a:t>municipalities</a:t>
            </a:r>
            <a:r>
              <a:rPr lang="en-US" dirty="0"/>
              <a:t> of Louisiana. The link address to the dataset is </a:t>
            </a:r>
            <a:r>
              <a:rPr lang="en-US" u="sng" dirty="0">
                <a:hlinkClick r:id="rId2"/>
              </a:rPr>
              <a:t>https://en.wikipedia.org/wiki/List_of_municipalities_in_Louisiana</a:t>
            </a:r>
            <a:r>
              <a:rPr lang="en-US" dirty="0"/>
              <a:t>. We can extract data in the panda data-frame by scraping the html link stated above. This dataset contains the data about all the neighborhood of the Louisiana State, their populations and population </a:t>
            </a:r>
            <a:r>
              <a:rPr lang="en-US" dirty="0" err="1"/>
              <a:t>density.This</a:t>
            </a:r>
            <a:r>
              <a:rPr lang="en-US" dirty="0"/>
              <a:t> dataset contains the information about 36 borough and it’s 304 neighborhoods.</a:t>
            </a:r>
          </a:p>
          <a:p>
            <a:r>
              <a:rPr lang="en-US" dirty="0"/>
              <a:t>The second dataset contains the information about the latitude and longitude of the neighborhood of Calcasieu Parish of Louisiana. This dataset is also extracted scraping the web page as stated above and combining the geographical information from a csv file</a:t>
            </a:r>
          </a:p>
          <a:p>
            <a:pPr marL="0" indent="0">
              <a:buNone/>
            </a:pPr>
            <a:endParaRPr lang="en-US" dirty="0"/>
          </a:p>
        </p:txBody>
      </p:sp>
    </p:spTree>
    <p:extLst>
      <p:ext uri="{BB962C8B-B14F-4D97-AF65-F5344CB8AC3E}">
        <p14:creationId xmlns:p14="http://schemas.microsoft.com/office/powerpoint/2010/main" val="3154645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373C4-833E-4451-B72E-0157440E53D8}"/>
              </a:ext>
            </a:extLst>
          </p:cNvPr>
          <p:cNvSpPr>
            <a:spLocks noGrp="1"/>
          </p:cNvSpPr>
          <p:nvPr>
            <p:ph type="title"/>
          </p:nvPr>
        </p:nvSpPr>
        <p:spPr>
          <a:xfrm>
            <a:off x="1664691" y="575553"/>
            <a:ext cx="8596668" cy="1320800"/>
          </a:xfrm>
        </p:spPr>
        <p:txBody>
          <a:bodyPr/>
          <a:lstStyle/>
          <a:p>
            <a:r>
              <a:rPr lang="en-US" dirty="0"/>
              <a:t>Map of Calcasieu Parish</a:t>
            </a:r>
          </a:p>
        </p:txBody>
      </p:sp>
      <p:pic>
        <p:nvPicPr>
          <p:cNvPr id="4" name="Content Placeholder 3">
            <a:extLst>
              <a:ext uri="{FF2B5EF4-FFF2-40B4-BE49-F238E27FC236}">
                <a16:creationId xmlns:a16="http://schemas.microsoft.com/office/drawing/2014/main" id="{B0F80DCD-C6B5-4C54-844F-D16A28CA289F}"/>
              </a:ext>
            </a:extLst>
          </p:cNvPr>
          <p:cNvPicPr>
            <a:picLocks noGrp="1" noChangeAspect="1"/>
          </p:cNvPicPr>
          <p:nvPr>
            <p:ph idx="1"/>
          </p:nvPr>
        </p:nvPicPr>
        <p:blipFill>
          <a:blip r:embed="rId2"/>
          <a:stretch>
            <a:fillRect/>
          </a:stretch>
        </p:blipFill>
        <p:spPr>
          <a:xfrm>
            <a:off x="2507851" y="2160588"/>
            <a:ext cx="4936335" cy="3881437"/>
          </a:xfrm>
          <a:prstGeom prst="rect">
            <a:avLst/>
          </a:prstGeom>
        </p:spPr>
      </p:pic>
    </p:spTree>
    <p:extLst>
      <p:ext uri="{BB962C8B-B14F-4D97-AF65-F5344CB8AC3E}">
        <p14:creationId xmlns:p14="http://schemas.microsoft.com/office/powerpoint/2010/main" val="2626612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970E0-AA98-4792-A79C-9F7530A93442}"/>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73FE6AC6-01F0-49C5-9CA9-05C25DDDF0FD}"/>
              </a:ext>
            </a:extLst>
          </p:cNvPr>
          <p:cNvSpPr>
            <a:spLocks noGrp="1"/>
          </p:cNvSpPr>
          <p:nvPr>
            <p:ph idx="1"/>
          </p:nvPr>
        </p:nvSpPr>
        <p:spPr/>
        <p:txBody>
          <a:bodyPr>
            <a:normAutofit/>
          </a:bodyPr>
          <a:lstStyle/>
          <a:p>
            <a:pPr marL="0" indent="0">
              <a:buNone/>
            </a:pPr>
            <a:r>
              <a:rPr lang="en-US" dirty="0"/>
              <a:t>In this section we are exploring the important attributes that plays the vital role in solving the business problem and collect the data about them using the Foursquare API.</a:t>
            </a:r>
          </a:p>
          <a:p>
            <a:pPr marL="0" indent="0">
              <a:buNone/>
            </a:pPr>
            <a:endParaRPr lang="en-US" dirty="0"/>
          </a:p>
          <a:p>
            <a:r>
              <a:rPr lang="en-US" dirty="0"/>
              <a:t>Merge data - Eliminate all the data that doesn't belong to the Calcasieu, Parish, replace all null value with 0 and Merge the final data frame with population data </a:t>
            </a:r>
          </a:p>
          <a:p>
            <a:r>
              <a:rPr lang="en-US" dirty="0"/>
              <a:t>Prepare Data for k-means classification model - Borough and Neighborhood in this dataset is a categorical variable and Latitude and Longitude are not important attributes for our model. </a:t>
            </a:r>
          </a:p>
        </p:txBody>
      </p:sp>
    </p:spTree>
    <p:extLst>
      <p:ext uri="{BB962C8B-B14F-4D97-AF65-F5344CB8AC3E}">
        <p14:creationId xmlns:p14="http://schemas.microsoft.com/office/powerpoint/2010/main" val="1962853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CF093-57C1-439F-8DBE-6D4D941E7CF5}"/>
              </a:ext>
            </a:extLst>
          </p:cNvPr>
          <p:cNvSpPr>
            <a:spLocks noGrp="1"/>
          </p:cNvSpPr>
          <p:nvPr>
            <p:ph type="title"/>
          </p:nvPr>
        </p:nvSpPr>
        <p:spPr>
          <a:xfrm>
            <a:off x="677334" y="609600"/>
            <a:ext cx="8596668" cy="1320800"/>
          </a:xfrm>
        </p:spPr>
        <p:txBody>
          <a:bodyPr/>
          <a:lstStyle/>
          <a:p>
            <a:r>
              <a:rPr lang="en-US" dirty="0"/>
              <a:t>Result</a:t>
            </a:r>
          </a:p>
        </p:txBody>
      </p:sp>
      <p:sp>
        <p:nvSpPr>
          <p:cNvPr id="3" name="Content Placeholder 2">
            <a:extLst>
              <a:ext uri="{FF2B5EF4-FFF2-40B4-BE49-F238E27FC236}">
                <a16:creationId xmlns:a16="http://schemas.microsoft.com/office/drawing/2014/main" id="{B5B085AB-14D2-45A6-821F-242BA0C7DB87}"/>
              </a:ext>
            </a:extLst>
          </p:cNvPr>
          <p:cNvSpPr>
            <a:spLocks noGrp="1"/>
          </p:cNvSpPr>
          <p:nvPr>
            <p:ph idx="1"/>
          </p:nvPr>
        </p:nvSpPr>
        <p:spPr>
          <a:xfrm>
            <a:off x="677334" y="1485357"/>
            <a:ext cx="8596668" cy="5017583"/>
          </a:xfrm>
        </p:spPr>
        <p:txBody>
          <a:bodyPr/>
          <a:lstStyle/>
          <a:p>
            <a:pPr marL="0" indent="0">
              <a:buNone/>
            </a:pPr>
            <a:r>
              <a:rPr lang="en-US" dirty="0"/>
              <a:t>K-means Clustering •K-means Clustering algorithms is used in order to segment the neighborhood of Calcasieu parish based on the attributes discussed above. Since, the size of the neighborhood is small, we'll use 3 as the number of clusters.</a:t>
            </a:r>
          </a:p>
          <a:p>
            <a:endParaRPr lang="en-US" dirty="0"/>
          </a:p>
        </p:txBody>
      </p:sp>
      <p:pic>
        <p:nvPicPr>
          <p:cNvPr id="5" name="Picture 4">
            <a:extLst>
              <a:ext uri="{FF2B5EF4-FFF2-40B4-BE49-F238E27FC236}">
                <a16:creationId xmlns:a16="http://schemas.microsoft.com/office/drawing/2014/main" id="{41C25E55-EF27-4509-A420-B99DFA27CEAA}"/>
              </a:ext>
            </a:extLst>
          </p:cNvPr>
          <p:cNvPicPr>
            <a:picLocks noChangeAspect="1"/>
          </p:cNvPicPr>
          <p:nvPr/>
        </p:nvPicPr>
        <p:blipFill rotWithShape="1">
          <a:blip r:embed="rId2"/>
          <a:srcRect b="11506"/>
          <a:stretch/>
        </p:blipFill>
        <p:spPr>
          <a:xfrm>
            <a:off x="833479" y="2836622"/>
            <a:ext cx="5884948" cy="1051074"/>
          </a:xfrm>
          <a:prstGeom prst="rect">
            <a:avLst/>
          </a:prstGeom>
        </p:spPr>
      </p:pic>
      <p:pic>
        <p:nvPicPr>
          <p:cNvPr id="6" name="Picture 5">
            <a:extLst>
              <a:ext uri="{FF2B5EF4-FFF2-40B4-BE49-F238E27FC236}">
                <a16:creationId xmlns:a16="http://schemas.microsoft.com/office/drawing/2014/main" id="{0ED5B9F0-5630-4886-9BE3-333D8798B760}"/>
              </a:ext>
            </a:extLst>
          </p:cNvPr>
          <p:cNvPicPr>
            <a:picLocks noChangeAspect="1"/>
          </p:cNvPicPr>
          <p:nvPr/>
        </p:nvPicPr>
        <p:blipFill>
          <a:blip r:embed="rId3"/>
          <a:stretch>
            <a:fillRect/>
          </a:stretch>
        </p:blipFill>
        <p:spPr>
          <a:xfrm>
            <a:off x="908890" y="4368978"/>
            <a:ext cx="5880060" cy="474120"/>
          </a:xfrm>
          <a:prstGeom prst="rect">
            <a:avLst/>
          </a:prstGeom>
        </p:spPr>
      </p:pic>
      <p:pic>
        <p:nvPicPr>
          <p:cNvPr id="7" name="Picture 6">
            <a:extLst>
              <a:ext uri="{FF2B5EF4-FFF2-40B4-BE49-F238E27FC236}">
                <a16:creationId xmlns:a16="http://schemas.microsoft.com/office/drawing/2014/main" id="{150A54AB-B115-4A4F-99A0-DC15FA58BD02}"/>
              </a:ext>
            </a:extLst>
          </p:cNvPr>
          <p:cNvPicPr>
            <a:picLocks noChangeAspect="1"/>
          </p:cNvPicPr>
          <p:nvPr/>
        </p:nvPicPr>
        <p:blipFill>
          <a:blip r:embed="rId4"/>
          <a:stretch>
            <a:fillRect/>
          </a:stretch>
        </p:blipFill>
        <p:spPr>
          <a:xfrm>
            <a:off x="1030837" y="5217615"/>
            <a:ext cx="5733426" cy="518112"/>
          </a:xfrm>
          <a:prstGeom prst="rect">
            <a:avLst/>
          </a:prstGeom>
        </p:spPr>
      </p:pic>
    </p:spTree>
    <p:extLst>
      <p:ext uri="{BB962C8B-B14F-4D97-AF65-F5344CB8AC3E}">
        <p14:creationId xmlns:p14="http://schemas.microsoft.com/office/powerpoint/2010/main" val="2439737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265BA-04F9-472C-971C-B98D3B4D85C2}"/>
              </a:ext>
            </a:extLst>
          </p:cNvPr>
          <p:cNvSpPr>
            <a:spLocks noGrp="1"/>
          </p:cNvSpPr>
          <p:nvPr>
            <p:ph type="title"/>
          </p:nvPr>
        </p:nvSpPr>
        <p:spPr/>
        <p:txBody>
          <a:bodyPr/>
          <a:lstStyle/>
          <a:p>
            <a:r>
              <a:rPr lang="en-US" dirty="0"/>
              <a:t>Result</a:t>
            </a:r>
          </a:p>
        </p:txBody>
      </p:sp>
      <p:pic>
        <p:nvPicPr>
          <p:cNvPr id="4" name="Content Placeholder 3">
            <a:extLst>
              <a:ext uri="{FF2B5EF4-FFF2-40B4-BE49-F238E27FC236}">
                <a16:creationId xmlns:a16="http://schemas.microsoft.com/office/drawing/2014/main" id="{FDB7E2EF-339E-4BBB-8DDD-DEC4CBE86CD5}"/>
              </a:ext>
            </a:extLst>
          </p:cNvPr>
          <p:cNvPicPr>
            <a:picLocks noGrp="1" noChangeAspect="1"/>
          </p:cNvPicPr>
          <p:nvPr>
            <p:ph idx="1"/>
          </p:nvPr>
        </p:nvPicPr>
        <p:blipFill>
          <a:blip r:embed="rId2"/>
          <a:stretch>
            <a:fillRect/>
          </a:stretch>
        </p:blipFill>
        <p:spPr>
          <a:xfrm>
            <a:off x="2729676" y="2160588"/>
            <a:ext cx="4492686" cy="3881437"/>
          </a:xfrm>
          <a:prstGeom prst="rect">
            <a:avLst/>
          </a:prstGeom>
        </p:spPr>
      </p:pic>
    </p:spTree>
    <p:extLst>
      <p:ext uri="{BB962C8B-B14F-4D97-AF65-F5344CB8AC3E}">
        <p14:creationId xmlns:p14="http://schemas.microsoft.com/office/powerpoint/2010/main" val="601563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EAECD-3619-49F5-BAC1-D93DE3913E77}"/>
              </a:ext>
            </a:extLst>
          </p:cNvPr>
          <p:cNvSpPr>
            <a:spLocks noGrp="1"/>
          </p:cNvSpPr>
          <p:nvPr>
            <p:ph type="title"/>
          </p:nvPr>
        </p:nvSpPr>
        <p:spPr>
          <a:xfrm>
            <a:off x="677334" y="609600"/>
            <a:ext cx="8596668" cy="1320800"/>
          </a:xfrm>
        </p:spPr>
        <p:txBody>
          <a:bodyPr/>
          <a:lstStyle/>
          <a:p>
            <a:r>
              <a:rPr lang="en-US" dirty="0"/>
              <a:t>Discussion</a:t>
            </a:r>
            <a:br>
              <a:rPr lang="en-US" dirty="0"/>
            </a:br>
            <a:endParaRPr lang="en-US" dirty="0"/>
          </a:p>
        </p:txBody>
      </p:sp>
      <p:sp>
        <p:nvSpPr>
          <p:cNvPr id="3" name="Content Placeholder 2">
            <a:extLst>
              <a:ext uri="{FF2B5EF4-FFF2-40B4-BE49-F238E27FC236}">
                <a16:creationId xmlns:a16="http://schemas.microsoft.com/office/drawing/2014/main" id="{DD41DCBC-8C35-4B8B-8700-34D450EEDB3F}"/>
              </a:ext>
            </a:extLst>
          </p:cNvPr>
          <p:cNvSpPr>
            <a:spLocks noGrp="1"/>
          </p:cNvSpPr>
          <p:nvPr>
            <p:ph idx="1"/>
          </p:nvPr>
        </p:nvSpPr>
        <p:spPr>
          <a:xfrm>
            <a:off x="638424" y="1859031"/>
            <a:ext cx="8596668" cy="4254803"/>
          </a:xfrm>
        </p:spPr>
        <p:txBody>
          <a:bodyPr>
            <a:normAutofit fontScale="85000" lnSpcReduction="20000"/>
          </a:bodyPr>
          <a:lstStyle/>
          <a:p>
            <a:pPr marL="0" indent="0">
              <a:buNone/>
            </a:pPr>
            <a:r>
              <a:rPr lang="en-US" b="1" dirty="0"/>
              <a:t>Cluster 1</a:t>
            </a:r>
          </a:p>
          <a:p>
            <a:pPr marL="400050" lvl="1" indent="0">
              <a:buNone/>
            </a:pPr>
            <a:r>
              <a:rPr lang="en-US" dirty="0"/>
              <a:t>The results suggests that the numbers of Casinos, and Restaurants are less as compared to cluster two. In addition, population density is also very low in all the neighborhood of cluster one. Comparing the population in the period of 2000 to 2010, the rate of increase in population is significantly low.</a:t>
            </a:r>
          </a:p>
          <a:p>
            <a:pPr marL="400050" lvl="1" indent="0">
              <a:buNone/>
            </a:pPr>
            <a:r>
              <a:rPr lang="en-US" dirty="0"/>
              <a:t>Hence, it will not be wise decision to start the Motel in neighborhood occupied by this cluster.</a:t>
            </a:r>
          </a:p>
          <a:p>
            <a:pPr marL="0" indent="0">
              <a:buNone/>
            </a:pPr>
            <a:r>
              <a:rPr lang="en-US" b="1" dirty="0"/>
              <a:t>Cluster 2</a:t>
            </a:r>
          </a:p>
          <a:p>
            <a:pPr marL="400050" lvl="1" indent="0">
              <a:buNone/>
            </a:pPr>
            <a:r>
              <a:rPr lang="en-US" dirty="0"/>
              <a:t>There are higher numbers of Casinos, and Restaurants in cluster two as compared to other clusters. In addition, population density is also significantly high in comparison to other clusters. But, Comparing the population in the period of 2000 to 2010, the rate of increase in population is significantly low. Even though the number of Motel is same as Cluster three, but the number of Casino and Restaurants are high.</a:t>
            </a:r>
          </a:p>
          <a:p>
            <a:pPr marL="400050" lvl="1" indent="0">
              <a:buNone/>
            </a:pPr>
            <a:r>
              <a:rPr lang="en-US" dirty="0"/>
              <a:t>Hence, I would recommended cluster two neighborhoods an ideal destination to start Motel business.</a:t>
            </a:r>
          </a:p>
          <a:p>
            <a:pPr marL="0" indent="0">
              <a:buNone/>
            </a:pPr>
            <a:r>
              <a:rPr lang="en-US" b="1" dirty="0"/>
              <a:t>Cluster 3</a:t>
            </a:r>
          </a:p>
          <a:p>
            <a:pPr marL="400050" lvl="1" indent="0">
              <a:buNone/>
            </a:pPr>
            <a:r>
              <a:rPr lang="en-US" dirty="0"/>
              <a:t>The results suggests that the numbers of Casinos, and Restaurants are less as compared to cluster two. In addition, population density is also very low in  the neighborhood of cluster three</a:t>
            </a:r>
          </a:p>
          <a:p>
            <a:pPr marL="400050" lvl="1" indent="0">
              <a:buNone/>
            </a:pPr>
            <a:r>
              <a:rPr lang="en-US" dirty="0"/>
              <a:t>Hence, it will not be wise decision to start the Motel in neighborhood occupied by this cluster.</a:t>
            </a:r>
          </a:p>
          <a:p>
            <a:endParaRPr lang="en-US" dirty="0"/>
          </a:p>
        </p:txBody>
      </p:sp>
    </p:spTree>
    <p:extLst>
      <p:ext uri="{BB962C8B-B14F-4D97-AF65-F5344CB8AC3E}">
        <p14:creationId xmlns:p14="http://schemas.microsoft.com/office/powerpoint/2010/main" val="188453647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49</TotalTime>
  <Words>734</Words>
  <Application>Microsoft Office PowerPoint</Application>
  <PresentationFormat>Widescreen</PresentationFormat>
  <Paragraphs>44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Trebuchet MS</vt:lpstr>
      <vt:lpstr>Wingdings 3</vt:lpstr>
      <vt:lpstr>Facet</vt:lpstr>
      <vt:lpstr> </vt:lpstr>
      <vt:lpstr>Table of Contents </vt:lpstr>
      <vt:lpstr>Introduction </vt:lpstr>
      <vt:lpstr>Description of the Data </vt:lpstr>
      <vt:lpstr>Map of Calcasieu Parish</vt:lpstr>
      <vt:lpstr>Methodology</vt:lpstr>
      <vt:lpstr>Result</vt:lpstr>
      <vt:lpstr>Result</vt:lpstr>
      <vt:lpstr>Discussion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Meju Kaipparettu</dc:creator>
  <cp:lastModifiedBy>Meju Kaipparettu</cp:lastModifiedBy>
  <cp:revision>9</cp:revision>
  <dcterms:created xsi:type="dcterms:W3CDTF">2019-06-14T03:38:57Z</dcterms:created>
  <dcterms:modified xsi:type="dcterms:W3CDTF">2019-06-15T01:43:21Z</dcterms:modified>
</cp:coreProperties>
</file>