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22" r:id="rId2"/>
    <p:sldId id="259" r:id="rId3"/>
    <p:sldId id="323" r:id="rId4"/>
    <p:sldId id="321" r:id="rId5"/>
    <p:sldId id="333" r:id="rId6"/>
    <p:sldId id="324" r:id="rId7"/>
    <p:sldId id="325" r:id="rId8"/>
    <p:sldId id="332" r:id="rId9"/>
    <p:sldId id="331" r:id="rId10"/>
    <p:sldId id="326" r:id="rId11"/>
    <p:sldId id="330" r:id="rId12"/>
    <p:sldId id="329" r:id="rId13"/>
    <p:sldId id="297" r:id="rId14"/>
  </p:sldIdLst>
  <p:sldSz cx="12190413" cy="6859588"/>
  <p:notesSz cx="6858000" cy="9144000"/>
  <p:embeddedFontLst>
    <p:embeddedFont>
      <p:font typeface="맑은 고딕" panose="020B0503020000020004" pitchFamily="34" charset="-127"/>
      <p:regular r:id="rId17"/>
      <p:bold r:id="rId18"/>
    </p:embeddedFont>
    <p:embeddedFont>
      <p:font typeface="Noto Sans" panose="020B0502040204020203" pitchFamily="34" charset="0"/>
      <p:regular r:id="rId19"/>
      <p:bold r:id="rId20"/>
    </p:embeddedFont>
  </p:embeddedFontLst>
  <p:defaultTextStyle>
    <a:defPPr>
      <a:defRPr lang="ko-KR"/>
    </a:defPPr>
    <a:lvl1pPr marL="0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845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690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535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380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225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070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4916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2761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161">
          <p15:clr>
            <a:srgbClr val="A4A3A4"/>
          </p15:clr>
        </p15:guide>
        <p15:guide id="4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2222"/>
    <a:srgbClr val="FFCE33"/>
    <a:srgbClr val="882406"/>
    <a:srgbClr val="00A9B0"/>
    <a:srgbClr val="013662"/>
    <a:srgbClr val="E93440"/>
    <a:srgbClr val="BFBFBF"/>
    <a:srgbClr val="667552"/>
    <a:srgbClr val="CC9900"/>
    <a:srgbClr val="5460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38" autoAdjust="0"/>
    <p:restoredTop sz="94792" autoAdjust="0"/>
  </p:normalViewPr>
  <p:slideViewPr>
    <p:cSldViewPr>
      <p:cViewPr varScale="1">
        <p:scale>
          <a:sx n="82" d="100"/>
          <a:sy n="82" d="100"/>
        </p:scale>
        <p:origin x="888" y="72"/>
      </p:cViewPr>
      <p:guideLst>
        <p:guide orient="horz" pos="2160"/>
        <p:guide pos="2880"/>
        <p:guide orient="horz" pos="2161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870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CFBE2-2B8D-499C-81C9-2CD5B3EB8E93}" type="datetimeFigureOut">
              <a:rPr lang="ko-KR" altLang="en-US" smtClean="0"/>
              <a:pPr/>
              <a:t>2024-07-15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54DD7E-3179-445A-81DB-781C4554AFF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5366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545AC5-813F-4ED1-B011-8EA17CB93331}" type="datetimeFigureOut">
              <a:rPr lang="ko-KR" altLang="en-US" smtClean="0"/>
              <a:pPr/>
              <a:t>2024-07-15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504B90-27FD-422C-8CC6-2AADAD122D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07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97845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95690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93535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91380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489225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987070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484916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982761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04B90-27FD-422C-8CC6-2AADAD122D08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9106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0"/>
            <a:ext cx="12190413" cy="6857107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2024-07-15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5" name="제목 1"/>
          <p:cNvSpPr>
            <a:spLocks noGrp="1"/>
          </p:cNvSpPr>
          <p:nvPr>
            <p:ph type="ctrTitle" hasCustomPrompt="1"/>
          </p:nvPr>
        </p:nvSpPr>
        <p:spPr>
          <a:xfrm>
            <a:off x="5534000" y="2453687"/>
            <a:ext cx="5415634" cy="204520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9569" tIns="49785" rIns="99569" bIns="49785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ctr" defTabSz="99569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5800" kern="1200" baseline="0" dirty="0">
                <a:solidFill>
                  <a:schemeClr val="bg1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/>
              <a:t>제목을</a:t>
            </a:r>
            <a:r>
              <a:rPr lang="en-US" altLang="ko-KR" dirty="0"/>
              <a:t> </a:t>
            </a:r>
            <a:r>
              <a:rPr lang="ko-KR" altLang="en-US" dirty="0"/>
              <a:t>입력하시오</a:t>
            </a:r>
          </a:p>
        </p:txBody>
      </p:sp>
      <p:sp>
        <p:nvSpPr>
          <p:cNvPr id="14" name="부제목 2"/>
          <p:cNvSpPr>
            <a:spLocks noGrp="1"/>
          </p:cNvSpPr>
          <p:nvPr>
            <p:ph type="subTitle" idx="1"/>
          </p:nvPr>
        </p:nvSpPr>
        <p:spPr>
          <a:xfrm>
            <a:off x="5534000" y="4293890"/>
            <a:ext cx="5415634" cy="81113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9569" tIns="49785" rIns="99569" bIns="49785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ctr" defTabSz="99569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1200" kern="1200" baseline="0" dirty="0">
                <a:solidFill>
                  <a:schemeClr val="bg1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  <a:lvl2pPr marL="4978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3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49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27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0"/>
            <a:ext cx="12190413" cy="6857107"/>
          </a:xfrm>
          <a:prstGeom prst="rect">
            <a:avLst/>
          </a:prstGeom>
        </p:spPr>
      </p:pic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2024-07-15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1240"/>
            <a:ext cx="12190413" cy="6857107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2024-07-15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0"/>
            <a:ext cx="12190413" cy="6857107"/>
          </a:xfrm>
          <a:prstGeom prst="rect">
            <a:avLst/>
          </a:prstGeom>
        </p:spPr>
      </p:pic>
      <p:sp>
        <p:nvSpPr>
          <p:cNvPr id="15" name="내용 개체 틀 2"/>
          <p:cNvSpPr>
            <a:spLocks noGrp="1"/>
          </p:cNvSpPr>
          <p:nvPr>
            <p:ph idx="1" hasCustomPrompt="1"/>
          </p:nvPr>
        </p:nvSpPr>
        <p:spPr>
          <a:xfrm>
            <a:off x="609521" y="1485579"/>
            <a:ext cx="10971372" cy="4824535"/>
          </a:xfrm>
        </p:spPr>
        <p:txBody>
          <a:bodyPr>
            <a:normAutofit/>
          </a:bodyPr>
          <a:lstStyle>
            <a:lvl1pPr algn="l">
              <a:buNone/>
              <a:defRPr sz="2000" i="1" baseline="0">
                <a:solidFill>
                  <a:schemeClr val="bg1">
                    <a:lumMod val="50000"/>
                  </a:schemeClr>
                </a:solidFill>
                <a:latin typeface="+mj-lt"/>
                <a:ea typeface="맑은 고딕" pitchFamily="50" charset="-127"/>
              </a:defRPr>
            </a:lvl1pPr>
            <a:lvl2pPr algn="l">
              <a:buNone/>
              <a:defRPr sz="2500" baseline="0">
                <a:solidFill>
                  <a:schemeClr val="tx1">
                    <a:lumMod val="75000"/>
                    <a:lumOff val="25000"/>
                  </a:schemeClr>
                </a:solidFill>
                <a:latin typeface="Noto Sans" pitchFamily="34" charset="0"/>
                <a:ea typeface="맑은 고딕" pitchFamily="50" charset="-127"/>
              </a:defRPr>
            </a:lvl2pPr>
            <a:lvl3pPr algn="l">
              <a:buNone/>
              <a:defRPr sz="2500" baseline="0">
                <a:solidFill>
                  <a:schemeClr val="tx1">
                    <a:lumMod val="75000"/>
                    <a:lumOff val="25000"/>
                  </a:schemeClr>
                </a:solidFill>
                <a:latin typeface="Noto Sans" pitchFamily="34" charset="0"/>
                <a:ea typeface="맑은 고딕" pitchFamily="50" charset="-127"/>
              </a:defRPr>
            </a:lvl3pPr>
            <a:lvl4pPr algn="l">
              <a:buNone/>
              <a:defRPr sz="2500" baseline="0">
                <a:solidFill>
                  <a:schemeClr val="tx1">
                    <a:lumMod val="75000"/>
                    <a:lumOff val="25000"/>
                  </a:schemeClr>
                </a:solidFill>
                <a:latin typeface="Noto Sans" pitchFamily="34" charset="0"/>
                <a:ea typeface="맑은 고딕" pitchFamily="50" charset="-127"/>
              </a:defRPr>
            </a:lvl4pPr>
            <a:lvl5pPr algn="l">
              <a:buNone/>
              <a:defRPr sz="2500" baseline="0">
                <a:solidFill>
                  <a:schemeClr val="tx1">
                    <a:lumMod val="75000"/>
                    <a:lumOff val="25000"/>
                  </a:schemeClr>
                </a:solidFill>
                <a:latin typeface="Noto Sans" pitchFamily="34" charset="0"/>
                <a:ea typeface="맑은 고딕" pitchFamily="50" charset="-127"/>
              </a:defRPr>
            </a:lvl5pPr>
          </a:lstStyle>
          <a:p>
            <a:pPr lvl="0"/>
            <a:r>
              <a:rPr lang="en-US" altLang="ko-KR" dirty="0"/>
              <a:t>Replaced with your own text</a:t>
            </a:r>
            <a:endParaRPr lang="ko-KR" altLang="en-US" dirty="0"/>
          </a:p>
        </p:txBody>
      </p:sp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609520" y="254777"/>
            <a:ext cx="10971373" cy="798753"/>
          </a:xfrm>
        </p:spPr>
        <p:txBody>
          <a:bodyPr vert="horz" lIns="99569" tIns="49785" rIns="99569" bIns="49785" rtlCol="0" anchor="ctr">
            <a:normAutofit/>
          </a:bodyPr>
          <a:lstStyle>
            <a:lvl1pPr algn="l" defTabSz="995690" rtl="0" eaLnBrk="1" latinLnBrk="1" hangingPunct="1">
              <a:spcBef>
                <a:spcPct val="0"/>
              </a:spcBef>
              <a:buNone/>
              <a:defRPr lang="ko-KR" altLang="en-US" sz="4000" b="1" kern="1200" baseline="0" dirty="0">
                <a:solidFill>
                  <a:schemeClr val="bg1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521" y="6502342"/>
            <a:ext cx="2844430" cy="220692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2024-07-15</a:t>
            </a:fld>
            <a:endParaRPr lang="ko-KR" altLang="en-US"/>
          </a:p>
        </p:txBody>
      </p:sp>
      <p:sp>
        <p:nvSpPr>
          <p:cNvPr id="13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059" y="6502342"/>
            <a:ext cx="3860297" cy="220692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ko-KR" altLang="en-US"/>
          </a:p>
        </p:txBody>
      </p:sp>
      <p:sp>
        <p:nvSpPr>
          <p:cNvPr id="1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6463" y="6502342"/>
            <a:ext cx="2844430" cy="220692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0"/>
            <a:ext cx="12190413" cy="6857107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521" y="6502342"/>
            <a:ext cx="2844430" cy="220692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2024-07-15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059" y="6502342"/>
            <a:ext cx="3860297" cy="220692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6463" y="6502342"/>
            <a:ext cx="2844430" cy="220692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609521" y="254777"/>
            <a:ext cx="10971372" cy="798753"/>
          </a:xfrm>
        </p:spPr>
        <p:txBody>
          <a:bodyPr vert="horz" lIns="99569" tIns="49785" rIns="99569" bIns="49785" rtlCol="0" anchor="ctr">
            <a:normAutofit/>
          </a:bodyPr>
          <a:lstStyle>
            <a:lvl1pPr algn="l" defTabSz="995690" rtl="0" eaLnBrk="1" latinLnBrk="1" hangingPunct="1">
              <a:spcBef>
                <a:spcPct val="0"/>
              </a:spcBef>
              <a:buNone/>
              <a:defRPr lang="ko-KR" altLang="en-US" sz="4000" b="1" kern="1200" baseline="0" dirty="0">
                <a:solidFill>
                  <a:schemeClr val="accent6">
                    <a:lumMod val="50000"/>
                  </a:schemeClr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6" name="내용 개체 틀 2"/>
          <p:cNvSpPr>
            <a:spLocks noGrp="1"/>
          </p:cNvSpPr>
          <p:nvPr>
            <p:ph idx="1" hasCustomPrompt="1"/>
          </p:nvPr>
        </p:nvSpPr>
        <p:spPr>
          <a:xfrm>
            <a:off x="609521" y="1485578"/>
            <a:ext cx="10971372" cy="4824535"/>
          </a:xfrm>
        </p:spPr>
        <p:txBody>
          <a:bodyPr>
            <a:normAutofit/>
          </a:bodyPr>
          <a:lstStyle>
            <a:lvl1pPr algn="l">
              <a:buNone/>
              <a:defRPr sz="2000" i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itchFamily="50" charset="-127"/>
              </a:defRPr>
            </a:lvl1pPr>
            <a:lvl2pPr algn="l">
              <a:buNone/>
              <a:defRPr sz="2500" baseline="0">
                <a:solidFill>
                  <a:schemeClr val="tx1">
                    <a:lumMod val="75000"/>
                    <a:lumOff val="25000"/>
                  </a:schemeClr>
                </a:solidFill>
                <a:latin typeface="Noto Sans" pitchFamily="34" charset="0"/>
                <a:ea typeface="맑은 고딕" pitchFamily="50" charset="-127"/>
              </a:defRPr>
            </a:lvl2pPr>
            <a:lvl3pPr algn="l">
              <a:buNone/>
              <a:defRPr sz="2500" baseline="0">
                <a:solidFill>
                  <a:schemeClr val="tx1">
                    <a:lumMod val="75000"/>
                    <a:lumOff val="25000"/>
                  </a:schemeClr>
                </a:solidFill>
                <a:latin typeface="Noto Sans" pitchFamily="34" charset="0"/>
                <a:ea typeface="맑은 고딕" pitchFamily="50" charset="-127"/>
              </a:defRPr>
            </a:lvl3pPr>
            <a:lvl4pPr algn="l">
              <a:buNone/>
              <a:defRPr sz="2500" baseline="0">
                <a:solidFill>
                  <a:schemeClr val="tx1">
                    <a:lumMod val="75000"/>
                    <a:lumOff val="25000"/>
                  </a:schemeClr>
                </a:solidFill>
                <a:latin typeface="Noto Sans" pitchFamily="34" charset="0"/>
                <a:ea typeface="맑은 고딕" pitchFamily="50" charset="-127"/>
              </a:defRPr>
            </a:lvl4pPr>
            <a:lvl5pPr algn="l">
              <a:buNone/>
              <a:defRPr sz="2500" baseline="0">
                <a:solidFill>
                  <a:schemeClr val="tx1">
                    <a:lumMod val="75000"/>
                    <a:lumOff val="25000"/>
                  </a:schemeClr>
                </a:solidFill>
                <a:latin typeface="Noto Sans" pitchFamily="34" charset="0"/>
                <a:ea typeface="맑은 고딕" pitchFamily="50" charset="-127"/>
              </a:defRPr>
            </a:lvl5pPr>
          </a:lstStyle>
          <a:p>
            <a:pPr lvl="0"/>
            <a:r>
              <a:rPr lang="en-US" altLang="ko-KR" dirty="0"/>
              <a:t>Replaced with your own text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0"/>
            <a:ext cx="12190413" cy="6857107"/>
          </a:xfrm>
          <a:prstGeom prst="rect">
            <a:avLst/>
          </a:prstGeom>
        </p:spPr>
      </p:pic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2024-07-15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6199162" y="2528763"/>
            <a:ext cx="5394629" cy="2272246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9569" tIns="49785" rIns="99569" bIns="49785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r" defTabSz="99569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7200" kern="1200" baseline="0" dirty="0">
                <a:solidFill>
                  <a:schemeClr val="bg1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21" y="19030"/>
            <a:ext cx="10971372" cy="797093"/>
          </a:xfrm>
          <a:prstGeom prst="rect">
            <a:avLst/>
          </a:prstGeom>
        </p:spPr>
        <p:txBody>
          <a:bodyPr vert="horz" lIns="99569" tIns="49785" rIns="99569" bIns="49785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21" y="1062267"/>
            <a:ext cx="10971372" cy="5287636"/>
          </a:xfrm>
          <a:prstGeom prst="rect">
            <a:avLst/>
          </a:prstGeom>
        </p:spPr>
        <p:txBody>
          <a:bodyPr vert="horz" lIns="99569" tIns="49785" rIns="99569" bIns="49785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21" y="6430887"/>
            <a:ext cx="2844430" cy="292147"/>
          </a:xfrm>
          <a:prstGeom prst="rect">
            <a:avLst/>
          </a:prstGeom>
        </p:spPr>
        <p:txBody>
          <a:bodyPr vert="horz" lIns="99569" tIns="49785" rIns="99569" bIns="49785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2024-07-15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059" y="6430887"/>
            <a:ext cx="3860297" cy="292147"/>
          </a:xfrm>
          <a:prstGeom prst="rect">
            <a:avLst/>
          </a:prstGeom>
        </p:spPr>
        <p:txBody>
          <a:bodyPr vert="horz" lIns="99569" tIns="49785" rIns="99569" bIns="49785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6463" y="6430887"/>
            <a:ext cx="2844430" cy="292147"/>
          </a:xfrm>
          <a:prstGeom prst="rect">
            <a:avLst/>
          </a:prstGeom>
        </p:spPr>
        <p:txBody>
          <a:bodyPr vert="horz" lIns="99569" tIns="49785" rIns="99569" bIns="49785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1" r:id="rId3"/>
    <p:sldLayoutId id="2147483656" r:id="rId4"/>
    <p:sldLayoutId id="2147483650" r:id="rId5"/>
    <p:sldLayoutId id="2147483657" r:id="rId6"/>
  </p:sldLayoutIdLst>
  <p:txStyles>
    <p:titleStyle>
      <a:lvl1pPr algn="l" defTabSz="995690" rtl="0" eaLnBrk="1" latinLnBrk="1" hangingPunct="1">
        <a:spcBef>
          <a:spcPct val="0"/>
        </a:spcBef>
        <a:buNone/>
        <a:defRPr lang="ko-KR" altLang="en-US" sz="3800" kern="1200">
          <a:solidFill>
            <a:sysClr val="windowText" lastClr="000000"/>
          </a:solidFill>
          <a:latin typeface="맑은 고딕" pitchFamily="50" charset="-127"/>
          <a:ea typeface="맑은 고딕" pitchFamily="50" charset="-127"/>
          <a:cs typeface="+mj-cs"/>
        </a:defRPr>
      </a:lvl1pPr>
    </p:titleStyle>
    <p:bodyStyle>
      <a:lvl1pPr marL="373384" indent="-373384" algn="l" defTabSz="995690" rtl="0" eaLnBrk="1" latinLnBrk="1" hangingPunct="1">
        <a:spcBef>
          <a:spcPct val="20000"/>
        </a:spcBef>
        <a:buFont typeface="Arial" pitchFamily="34" charset="0"/>
        <a:buChar char="•"/>
        <a:defRPr lang="ko-KR" altLang="en-US" sz="27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08998" indent="-311153" algn="l" defTabSz="995690" rtl="0" eaLnBrk="1" latinLnBrk="1" hangingPunct="1">
        <a:spcBef>
          <a:spcPct val="20000"/>
        </a:spcBef>
        <a:buFont typeface="Arial" pitchFamily="34" charset="0"/>
        <a:buChar char="–"/>
        <a:defRPr lang="ko-KR" altLang="en-US" sz="20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1244613" indent="-248923" algn="l" defTabSz="995690" rtl="0" eaLnBrk="1" latinLnBrk="1" hangingPunct="1">
        <a:spcBef>
          <a:spcPct val="20000"/>
        </a:spcBef>
        <a:buFont typeface="Arial" pitchFamily="34" charset="0"/>
        <a:buChar char="•"/>
        <a:defRPr lang="ko-KR" altLang="en-US" sz="20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1742458" indent="-248923" algn="l" defTabSz="995690" rtl="0" eaLnBrk="1" latinLnBrk="1" hangingPunct="1">
        <a:spcBef>
          <a:spcPct val="20000"/>
        </a:spcBef>
        <a:buFont typeface="Arial" pitchFamily="34" charset="0"/>
        <a:buChar char="–"/>
        <a:defRPr lang="ko-KR" altLang="en-US" sz="20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4pPr>
      <a:lvl5pPr marL="2240303" indent="-248923" algn="l" defTabSz="995690" rtl="0" eaLnBrk="1" latinLnBrk="1" hangingPunct="1">
        <a:spcBef>
          <a:spcPct val="20000"/>
        </a:spcBef>
        <a:buFont typeface="Arial" pitchFamily="34" charset="0"/>
        <a:buChar char="»"/>
        <a:defRPr lang="ko-KR" altLang="en-US" sz="20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5pPr>
      <a:lvl6pPr marL="2738148" indent="-248923" algn="l" defTabSz="995690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5993" indent="-248923" algn="l" defTabSz="995690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3838" indent="-248923" algn="l" defTabSz="995690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1683" indent="-248923" algn="l" defTabSz="995690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845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690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535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380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225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070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4916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2761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5591150" y="2277666"/>
            <a:ext cx="5415634" cy="2045207"/>
          </a:xfrm>
        </p:spPr>
        <p:txBody>
          <a:bodyPr/>
          <a:lstStyle/>
          <a:p>
            <a:r>
              <a:rPr lang="en-IN" altLang="ko-KR" sz="4000" dirty="0"/>
              <a:t>SQL PROJECT</a:t>
            </a:r>
            <a:br>
              <a:rPr lang="en-IN" altLang="ko-KR" sz="4000" dirty="0"/>
            </a:br>
            <a:r>
              <a:rPr lang="en-IN" altLang="ko-KR" sz="4000" dirty="0"/>
              <a:t>ON</a:t>
            </a:r>
            <a:br>
              <a:rPr lang="en-IN" altLang="ko-KR" sz="4000" dirty="0"/>
            </a:br>
            <a:r>
              <a:rPr lang="en-IN" altLang="ko-KR" sz="4000" dirty="0"/>
              <a:t>PIZZA SALES</a:t>
            </a:r>
            <a:br>
              <a:rPr lang="en-IN" altLang="ko-KR" sz="4000" dirty="0"/>
            </a:br>
            <a:endParaRPr lang="ko-KR" altLang="en-US" sz="4000" b="1" dirty="0"/>
          </a:p>
        </p:txBody>
      </p:sp>
      <p:sp>
        <p:nvSpPr>
          <p:cNvPr id="8" name="부제목 7"/>
          <p:cNvSpPr>
            <a:spLocks noGrp="1"/>
          </p:cNvSpPr>
          <p:nvPr>
            <p:ph type="subTitle" idx="1"/>
          </p:nvPr>
        </p:nvSpPr>
        <p:spPr>
          <a:xfrm>
            <a:off x="6003952" y="4634880"/>
            <a:ext cx="4475731" cy="592522"/>
          </a:xfrm>
        </p:spPr>
        <p:txBody>
          <a:bodyPr/>
          <a:lstStyle/>
          <a:p>
            <a:r>
              <a:rPr lang="en-US" altLang="ko-KR" b="1" dirty="0"/>
              <a:t>BY Mayuri Kakde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5933472" y="1989634"/>
            <a:ext cx="4616691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5933472" y="4482511"/>
            <a:ext cx="4616691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609521" y="1413569"/>
            <a:ext cx="10971372" cy="4896545"/>
          </a:xfrm>
        </p:spPr>
        <p:txBody>
          <a:bodyPr>
            <a:normAutofit/>
          </a:bodyPr>
          <a:lstStyle/>
          <a:p>
            <a:pPr algn="just"/>
            <a:endParaRPr lang="en-GB" b="1" dirty="0">
              <a:solidFill>
                <a:schemeClr val="bg1"/>
              </a:solidFill>
            </a:endParaRPr>
          </a:p>
          <a:p>
            <a:pPr algn="just"/>
            <a:endParaRPr lang="en-GB" b="1" dirty="0">
              <a:solidFill>
                <a:schemeClr val="bg1"/>
              </a:solidFill>
            </a:endParaRPr>
          </a:p>
          <a:p>
            <a:pPr algn="just"/>
            <a:endParaRPr lang="ko-KR" altLang="en-US" dirty="0"/>
          </a:p>
          <a:p>
            <a:pPr algn="just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20" y="549474"/>
            <a:ext cx="10971373" cy="504056"/>
          </a:xfrm>
        </p:spPr>
        <p:txBody>
          <a:bodyPr>
            <a:noAutofit/>
          </a:bodyPr>
          <a:lstStyle/>
          <a:p>
            <a:r>
              <a:rPr lang="en-GB" sz="3200" dirty="0"/>
              <a:t>Join the necessary tables to find the total quantity of </a:t>
            </a:r>
            <a:br>
              <a:rPr lang="en-GB" sz="3200" dirty="0"/>
            </a:br>
            <a:r>
              <a:rPr lang="en-GB" sz="3200" dirty="0"/>
              <a:t>each pizza category ordered.</a:t>
            </a:r>
            <a:endParaRPr lang="ko-KR" altLang="en-US" sz="3200" dirty="0"/>
          </a:p>
        </p:txBody>
      </p:sp>
      <p:pic>
        <p:nvPicPr>
          <p:cNvPr id="5" name="Picture 4" descr="Ques-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54646" y="1629594"/>
            <a:ext cx="6370872" cy="2453853"/>
          </a:xfrm>
          <a:prstGeom prst="rect">
            <a:avLst/>
          </a:prstGeom>
        </p:spPr>
      </p:pic>
      <p:pic>
        <p:nvPicPr>
          <p:cNvPr id="6" name="Picture 5" descr="Output-6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15286" y="4509914"/>
            <a:ext cx="4104456" cy="158417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609521" y="1269553"/>
            <a:ext cx="10971372" cy="5040561"/>
          </a:xfrm>
        </p:spPr>
        <p:txBody>
          <a:bodyPr>
            <a:normAutofit/>
          </a:bodyPr>
          <a:lstStyle/>
          <a:p>
            <a:pPr algn="just"/>
            <a:endParaRPr lang="en-GB" b="1" i="0" dirty="0">
              <a:solidFill>
                <a:schemeClr val="bg1"/>
              </a:solidFill>
            </a:endParaRPr>
          </a:p>
          <a:p>
            <a:pPr algn="just"/>
            <a:endParaRPr lang="en-GB" b="1" dirty="0">
              <a:solidFill>
                <a:schemeClr val="bg1"/>
              </a:solidFill>
            </a:endParaRPr>
          </a:p>
          <a:p>
            <a:pPr algn="just"/>
            <a:endParaRPr lang="ko-KR" altLang="en-US" dirty="0"/>
          </a:p>
          <a:p>
            <a:pPr algn="just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Determine the distribution of orders by hour of the day</a:t>
            </a:r>
            <a:endParaRPr lang="ko-KR" altLang="en-US" sz="3200" dirty="0"/>
          </a:p>
        </p:txBody>
      </p:sp>
      <p:pic>
        <p:nvPicPr>
          <p:cNvPr id="5" name="Picture 4" descr="Ques-7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6614" y="1269554"/>
            <a:ext cx="6492803" cy="1656184"/>
          </a:xfrm>
          <a:prstGeom prst="rect">
            <a:avLst/>
          </a:prstGeom>
        </p:spPr>
      </p:pic>
      <p:pic>
        <p:nvPicPr>
          <p:cNvPr id="6" name="Picture 5" descr="Output-7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75326" y="3285778"/>
            <a:ext cx="3312368" cy="280831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609521" y="1557585"/>
            <a:ext cx="10971372" cy="4752529"/>
          </a:xfrm>
        </p:spPr>
        <p:txBody>
          <a:bodyPr>
            <a:normAutofit/>
          </a:bodyPr>
          <a:lstStyle/>
          <a:p>
            <a:pPr algn="just"/>
            <a:endParaRPr lang="en-GB" b="1" dirty="0">
              <a:solidFill>
                <a:schemeClr val="bg1"/>
              </a:solidFill>
            </a:endParaRPr>
          </a:p>
          <a:p>
            <a:pPr algn="just"/>
            <a:endParaRPr lang="en-GB" b="1" dirty="0">
              <a:solidFill>
                <a:schemeClr val="bg1"/>
              </a:solidFill>
            </a:endParaRPr>
          </a:p>
          <a:p>
            <a:pPr algn="just"/>
            <a:endParaRPr lang="ko-KR" altLang="en-US" dirty="0"/>
          </a:p>
          <a:p>
            <a:pPr algn="just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20" y="621482"/>
            <a:ext cx="10971373" cy="432048"/>
          </a:xfrm>
        </p:spPr>
        <p:txBody>
          <a:bodyPr>
            <a:noAutofit/>
          </a:bodyPr>
          <a:lstStyle/>
          <a:p>
            <a:r>
              <a:rPr lang="en-GB" sz="3200" dirty="0"/>
              <a:t>Join relevant tables to find the category-wise distribution of</a:t>
            </a:r>
            <a:br>
              <a:rPr lang="en-GB" sz="3200" dirty="0"/>
            </a:br>
            <a:r>
              <a:rPr lang="en-GB" sz="3200" dirty="0"/>
              <a:t>pizzas.</a:t>
            </a:r>
            <a:endParaRPr lang="ko-KR" altLang="en-US" sz="3200" dirty="0"/>
          </a:p>
        </p:txBody>
      </p:sp>
      <p:pic>
        <p:nvPicPr>
          <p:cNvPr id="5" name="Picture 4" descr="Ques-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4606" y="1701602"/>
            <a:ext cx="4896544" cy="1584176"/>
          </a:xfrm>
          <a:prstGeom prst="rect">
            <a:avLst/>
          </a:prstGeom>
        </p:spPr>
      </p:pic>
      <p:pic>
        <p:nvPicPr>
          <p:cNvPr id="6" name="Picture 5" descr="Output-8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31110" y="3789834"/>
            <a:ext cx="5616624" cy="194421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7535366" y="2565697"/>
            <a:ext cx="3960440" cy="2232248"/>
          </a:xfrm>
        </p:spPr>
        <p:txBody>
          <a:bodyPr/>
          <a:lstStyle/>
          <a:p>
            <a:pPr algn="r"/>
            <a:r>
              <a:rPr lang="en-US" altLang="ko-KR" dirty="0">
                <a:solidFill>
                  <a:schemeClr val="bg1"/>
                </a:solidFill>
              </a:rPr>
              <a:t>THANK</a:t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en-US" altLang="ko-KR" dirty="0">
                <a:solidFill>
                  <a:schemeClr val="bg1"/>
                </a:solidFill>
              </a:rPr>
              <a:t>YOU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8406408" y="4903489"/>
            <a:ext cx="2994530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8406408" y="2522239"/>
            <a:ext cx="2994530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/>
          <p:nvPr/>
        </p:nvSpPr>
        <p:spPr>
          <a:xfrm flipH="1">
            <a:off x="5402035" y="1133376"/>
            <a:ext cx="4274840" cy="790673"/>
          </a:xfrm>
          <a:custGeom>
            <a:avLst/>
            <a:gdLst>
              <a:gd name="connsiteX0" fmla="*/ 2945482 w 2945482"/>
              <a:gd name="connsiteY0" fmla="*/ 0 h 530802"/>
              <a:gd name="connsiteX1" fmla="*/ 1822831 w 2945482"/>
              <a:gd name="connsiteY1" fmla="*/ 0 h 530802"/>
              <a:gd name="connsiteX2" fmla="*/ 1122651 w 2945482"/>
              <a:gd name="connsiteY2" fmla="*/ 0 h 530802"/>
              <a:gd name="connsiteX3" fmla="*/ 0 w 2945482"/>
              <a:gd name="connsiteY3" fmla="*/ 0 h 530802"/>
              <a:gd name="connsiteX4" fmla="*/ 265401 w 2945482"/>
              <a:gd name="connsiteY4" fmla="*/ 265401 h 530802"/>
              <a:gd name="connsiteX5" fmla="*/ 0 w 2945482"/>
              <a:gd name="connsiteY5" fmla="*/ 530802 h 530802"/>
              <a:gd name="connsiteX6" fmla="*/ 1122651 w 2945482"/>
              <a:gd name="connsiteY6" fmla="*/ 530802 h 530802"/>
              <a:gd name="connsiteX7" fmla="*/ 1822831 w 2945482"/>
              <a:gd name="connsiteY7" fmla="*/ 530802 h 530802"/>
              <a:gd name="connsiteX8" fmla="*/ 2945482 w 2945482"/>
              <a:gd name="connsiteY8" fmla="*/ 530802 h 530802"/>
              <a:gd name="connsiteX9" fmla="*/ 2680081 w 2945482"/>
              <a:gd name="connsiteY9" fmla="*/ 265401 h 530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45482" h="530802">
                <a:moveTo>
                  <a:pt x="2945482" y="0"/>
                </a:moveTo>
                <a:lnTo>
                  <a:pt x="1822831" y="0"/>
                </a:lnTo>
                <a:lnTo>
                  <a:pt x="1122651" y="0"/>
                </a:lnTo>
                <a:lnTo>
                  <a:pt x="0" y="0"/>
                </a:lnTo>
                <a:lnTo>
                  <a:pt x="265401" y="265401"/>
                </a:lnTo>
                <a:lnTo>
                  <a:pt x="0" y="530802"/>
                </a:lnTo>
                <a:lnTo>
                  <a:pt x="1122651" y="530802"/>
                </a:lnTo>
                <a:lnTo>
                  <a:pt x="1822831" y="530802"/>
                </a:lnTo>
                <a:lnTo>
                  <a:pt x="2945482" y="530802"/>
                </a:lnTo>
                <a:lnTo>
                  <a:pt x="2680081" y="2654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4943078" y="2925738"/>
            <a:ext cx="4616691" cy="4514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739255" y="1148185"/>
            <a:ext cx="3600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altLang="ko-KR" sz="4400" b="1" dirty="0">
                <a:solidFill>
                  <a:srgbClr val="222222"/>
                </a:solidFill>
                <a:latin typeface="+mj-lt"/>
                <a:ea typeface="맑은 고딕" panose="020B0503020000020004" pitchFamily="50" charset="-127"/>
              </a:rPr>
              <a:t>HELLO!</a:t>
            </a:r>
            <a:endParaRPr lang="ko-KR" altLang="en-US" sz="4400" b="1" dirty="0">
              <a:solidFill>
                <a:srgbClr val="222222"/>
              </a:solidFill>
              <a:latin typeface="+mj-lt"/>
              <a:ea typeface="맑은 고딕" panose="020B0503020000020004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4943078" y="4509914"/>
            <a:ext cx="4616691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015087" y="3141762"/>
            <a:ext cx="44644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b="1" dirty="0">
                <a:solidFill>
                  <a:schemeClr val="bg1"/>
                </a:solidFill>
              </a:rPr>
              <a:t>My name is Mayuri Kakde In this</a:t>
            </a:r>
          </a:p>
          <a:p>
            <a:pPr algn="just"/>
            <a:r>
              <a:rPr lang="en-IN" b="1" dirty="0">
                <a:solidFill>
                  <a:schemeClr val="bg1"/>
                </a:solidFill>
              </a:rPr>
              <a:t> project I have Utilize a </a:t>
            </a:r>
            <a:r>
              <a:rPr lang="en-IN" b="1" dirty="0" err="1">
                <a:solidFill>
                  <a:schemeClr val="bg1"/>
                </a:solidFill>
              </a:rPr>
              <a:t>Sql</a:t>
            </a:r>
            <a:r>
              <a:rPr lang="en-IN" b="1" dirty="0">
                <a:solidFill>
                  <a:schemeClr val="bg1"/>
                </a:solidFill>
              </a:rPr>
              <a:t> Queries to </a:t>
            </a:r>
          </a:p>
          <a:p>
            <a:pPr algn="just"/>
            <a:r>
              <a:rPr lang="en-IN" b="1" dirty="0">
                <a:solidFill>
                  <a:schemeClr val="bg1"/>
                </a:solidFill>
              </a:rPr>
              <a:t>solve a question related to pizza sales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 7"/>
          <p:cNvSpPr/>
          <p:nvPr/>
        </p:nvSpPr>
        <p:spPr>
          <a:xfrm flipH="1">
            <a:off x="1702718" y="549474"/>
            <a:ext cx="4274840" cy="790673"/>
          </a:xfrm>
          <a:custGeom>
            <a:avLst/>
            <a:gdLst>
              <a:gd name="connsiteX0" fmla="*/ 2945482 w 2945482"/>
              <a:gd name="connsiteY0" fmla="*/ 0 h 530802"/>
              <a:gd name="connsiteX1" fmla="*/ 1822831 w 2945482"/>
              <a:gd name="connsiteY1" fmla="*/ 0 h 530802"/>
              <a:gd name="connsiteX2" fmla="*/ 1122651 w 2945482"/>
              <a:gd name="connsiteY2" fmla="*/ 0 h 530802"/>
              <a:gd name="connsiteX3" fmla="*/ 0 w 2945482"/>
              <a:gd name="connsiteY3" fmla="*/ 0 h 530802"/>
              <a:gd name="connsiteX4" fmla="*/ 265401 w 2945482"/>
              <a:gd name="connsiteY4" fmla="*/ 265401 h 530802"/>
              <a:gd name="connsiteX5" fmla="*/ 0 w 2945482"/>
              <a:gd name="connsiteY5" fmla="*/ 530802 h 530802"/>
              <a:gd name="connsiteX6" fmla="*/ 1122651 w 2945482"/>
              <a:gd name="connsiteY6" fmla="*/ 530802 h 530802"/>
              <a:gd name="connsiteX7" fmla="*/ 1822831 w 2945482"/>
              <a:gd name="connsiteY7" fmla="*/ 530802 h 530802"/>
              <a:gd name="connsiteX8" fmla="*/ 2945482 w 2945482"/>
              <a:gd name="connsiteY8" fmla="*/ 530802 h 530802"/>
              <a:gd name="connsiteX9" fmla="*/ 2680081 w 2945482"/>
              <a:gd name="connsiteY9" fmla="*/ 265401 h 530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45482" h="530802">
                <a:moveTo>
                  <a:pt x="2945482" y="0"/>
                </a:moveTo>
                <a:lnTo>
                  <a:pt x="1822831" y="0"/>
                </a:lnTo>
                <a:lnTo>
                  <a:pt x="1122651" y="0"/>
                </a:lnTo>
                <a:lnTo>
                  <a:pt x="0" y="0"/>
                </a:lnTo>
                <a:lnTo>
                  <a:pt x="265401" y="265401"/>
                </a:lnTo>
                <a:lnTo>
                  <a:pt x="0" y="530802"/>
                </a:lnTo>
                <a:lnTo>
                  <a:pt x="1122651" y="530802"/>
                </a:lnTo>
                <a:lnTo>
                  <a:pt x="1822831" y="530802"/>
                </a:lnTo>
                <a:lnTo>
                  <a:pt x="2945482" y="530802"/>
                </a:lnTo>
                <a:lnTo>
                  <a:pt x="2680081" y="2654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918742" y="693490"/>
            <a:ext cx="388843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IN" altLang="ko-KR" sz="2800" b="1" dirty="0">
                <a:solidFill>
                  <a:srgbClr val="222222"/>
                </a:solidFill>
                <a:latin typeface="+mj-lt"/>
                <a:cs typeface="굴림" pitchFamily="50" charset="-127"/>
              </a:rPr>
              <a:t>DATA MODEL</a:t>
            </a:r>
            <a:endParaRPr kumimoji="1" lang="en-US" altLang="ko-KR" sz="2800" b="1" dirty="0">
              <a:solidFill>
                <a:srgbClr val="222222"/>
              </a:solidFill>
              <a:latin typeface="+mj-lt"/>
              <a:cs typeface="굴림" pitchFamily="50" charset="-127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2026754" y="5806058"/>
            <a:ext cx="3888432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Screenshot 2024-05-02 15492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26654" y="1701602"/>
            <a:ext cx="6148103" cy="316835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609521" y="1197547"/>
            <a:ext cx="10971372" cy="5112568"/>
          </a:xfrm>
        </p:spPr>
        <p:txBody>
          <a:bodyPr>
            <a:normAutofit/>
          </a:bodyPr>
          <a:lstStyle/>
          <a:p>
            <a:pPr algn="just"/>
            <a:r>
              <a:rPr lang="en-GB" b="1" dirty="0">
                <a:solidFill>
                  <a:schemeClr val="bg1"/>
                </a:solidFill>
              </a:rPr>
              <a:t>1.Retrieve the total number of orders placed.</a:t>
            </a:r>
          </a:p>
          <a:p>
            <a:pPr algn="just"/>
            <a:r>
              <a:rPr lang="en-GB" b="1" dirty="0">
                <a:solidFill>
                  <a:schemeClr val="bg1"/>
                </a:solidFill>
              </a:rPr>
              <a:t>2.Calculate the total revenue generated from pizza sales.</a:t>
            </a:r>
          </a:p>
          <a:p>
            <a:pPr algn="just"/>
            <a:r>
              <a:rPr lang="en-GB" b="1" dirty="0">
                <a:solidFill>
                  <a:schemeClr val="bg1"/>
                </a:solidFill>
              </a:rPr>
              <a:t>3.Identify the highest-priced pizza.</a:t>
            </a:r>
          </a:p>
          <a:p>
            <a:pPr algn="just"/>
            <a:r>
              <a:rPr lang="en-GB" b="1" dirty="0">
                <a:solidFill>
                  <a:schemeClr val="bg1"/>
                </a:solidFill>
              </a:rPr>
              <a:t>4.Identify the most common pizza size ordered.</a:t>
            </a:r>
          </a:p>
          <a:p>
            <a:pPr algn="just"/>
            <a:r>
              <a:rPr lang="en-GB" b="1" dirty="0">
                <a:solidFill>
                  <a:schemeClr val="bg1"/>
                </a:solidFill>
              </a:rPr>
              <a:t>5.List the top 5 most ordered pizza types along With their quantities.</a:t>
            </a:r>
          </a:p>
          <a:p>
            <a:pPr algn="just"/>
            <a:r>
              <a:rPr lang="en-GB" b="1" dirty="0">
                <a:solidFill>
                  <a:schemeClr val="bg1"/>
                </a:solidFill>
              </a:rPr>
              <a:t>6.Join the necessary tables to find the total quantity of each pizza category ordered.</a:t>
            </a:r>
          </a:p>
          <a:p>
            <a:pPr algn="just"/>
            <a:r>
              <a:rPr lang="en-GB" b="1" dirty="0">
                <a:solidFill>
                  <a:schemeClr val="bg1"/>
                </a:solidFill>
              </a:rPr>
              <a:t>7. Determine the distribution of orders by hour of the day.</a:t>
            </a:r>
          </a:p>
          <a:p>
            <a:pPr algn="just"/>
            <a:r>
              <a:rPr lang="en-GB" b="1" dirty="0">
                <a:solidFill>
                  <a:schemeClr val="bg1"/>
                </a:solidFill>
              </a:rPr>
              <a:t>8.Join relevant tables to find the category-wise distribution of pizzas.</a:t>
            </a:r>
          </a:p>
          <a:p>
            <a:pPr algn="just"/>
            <a:endParaRPr lang="ko-KR" altLang="en-US" dirty="0"/>
          </a:p>
          <a:p>
            <a:pPr algn="just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ko-KR" dirty="0"/>
              <a:t>QUESTION’S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622599" y="1485579"/>
            <a:ext cx="10369151" cy="4824536"/>
          </a:xfrm>
        </p:spPr>
        <p:txBody>
          <a:bodyPr>
            <a:normAutofit/>
          </a:bodyPr>
          <a:lstStyle/>
          <a:p>
            <a:pPr algn="just"/>
            <a:endParaRPr lang="en-GB" b="1" dirty="0">
              <a:solidFill>
                <a:schemeClr val="bg1"/>
              </a:solidFill>
            </a:endParaRPr>
          </a:p>
          <a:p>
            <a:pPr algn="just"/>
            <a:endParaRPr lang="en-GB" b="1" dirty="0">
              <a:solidFill>
                <a:schemeClr val="bg1"/>
              </a:solidFill>
            </a:endParaRPr>
          </a:p>
          <a:p>
            <a:pPr algn="just"/>
            <a:endParaRPr lang="ko-KR" altLang="en-US" dirty="0"/>
          </a:p>
          <a:p>
            <a:pPr algn="just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2598" y="621482"/>
            <a:ext cx="10971373" cy="792088"/>
          </a:xfrm>
        </p:spPr>
        <p:txBody>
          <a:bodyPr>
            <a:normAutofit fontScale="90000"/>
          </a:bodyPr>
          <a:lstStyle/>
          <a:p>
            <a:r>
              <a:rPr lang="en-GB" dirty="0"/>
              <a:t>Retrieve the total number of orders placed.</a:t>
            </a:r>
            <a:br>
              <a:rPr lang="en-GB" dirty="0"/>
            </a:br>
            <a:endParaRPr lang="ko-KR" altLang="en-US" dirty="0"/>
          </a:p>
        </p:txBody>
      </p:sp>
      <p:pic>
        <p:nvPicPr>
          <p:cNvPr id="5" name="Picture 4" descr="Ques-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0630" y="1557586"/>
            <a:ext cx="6768752" cy="1080120"/>
          </a:xfrm>
          <a:prstGeom prst="rect">
            <a:avLst/>
          </a:prstGeom>
        </p:spPr>
      </p:pic>
      <p:pic>
        <p:nvPicPr>
          <p:cNvPr id="6" name="Picture 5" descr="Output-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27254" y="3357786"/>
            <a:ext cx="4032448" cy="136815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694606" y="1413570"/>
            <a:ext cx="10971372" cy="4032449"/>
          </a:xfrm>
        </p:spPr>
        <p:txBody>
          <a:bodyPr>
            <a:normAutofit/>
          </a:bodyPr>
          <a:lstStyle/>
          <a:p>
            <a:pPr algn="just"/>
            <a:endParaRPr lang="en-GB" i="0" dirty="0">
              <a:solidFill>
                <a:schemeClr val="bg1"/>
              </a:solidFill>
            </a:endParaRPr>
          </a:p>
          <a:p>
            <a:pPr algn="just"/>
            <a:endParaRPr lang="en-GB" b="1" dirty="0">
              <a:solidFill>
                <a:schemeClr val="bg1"/>
              </a:solidFill>
            </a:endParaRPr>
          </a:p>
          <a:p>
            <a:pPr algn="just"/>
            <a:endParaRPr lang="ko-KR" altLang="en-US" dirty="0"/>
          </a:p>
          <a:p>
            <a:pPr algn="just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20" y="693490"/>
            <a:ext cx="10971373" cy="504056"/>
          </a:xfrm>
        </p:spPr>
        <p:txBody>
          <a:bodyPr>
            <a:normAutofit fontScale="90000"/>
          </a:bodyPr>
          <a:lstStyle/>
          <a:p>
            <a:br>
              <a:rPr lang="en-GB" dirty="0"/>
            </a:br>
            <a:br>
              <a:rPr lang="en-GB" dirty="0"/>
            </a:br>
            <a:br>
              <a:rPr lang="ko-KR" altLang="en-US" dirty="0"/>
            </a:br>
            <a:br>
              <a:rPr lang="ko-KR" altLang="en-US" dirty="0"/>
            </a:b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41079" y="477467"/>
            <a:ext cx="101186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chemeClr val="bg1"/>
                </a:solidFill>
              </a:rPr>
              <a:t>Calculate the total revenue generated from pizza sales.</a:t>
            </a:r>
          </a:p>
          <a:p>
            <a:endParaRPr lang="en-US" sz="3600" b="1" dirty="0">
              <a:solidFill>
                <a:schemeClr val="bg1"/>
              </a:solidFill>
            </a:endParaRPr>
          </a:p>
        </p:txBody>
      </p:sp>
      <p:pic>
        <p:nvPicPr>
          <p:cNvPr id="6" name="Picture 5" descr="Ques-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0630" y="1557586"/>
            <a:ext cx="6725477" cy="2232248"/>
          </a:xfrm>
          <a:prstGeom prst="rect">
            <a:avLst/>
          </a:prstGeom>
        </p:spPr>
      </p:pic>
      <p:pic>
        <p:nvPicPr>
          <p:cNvPr id="7" name="Picture 6" descr="Output-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43278" y="4293890"/>
            <a:ext cx="4104456" cy="165618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609521" y="1197547"/>
            <a:ext cx="10971372" cy="5112568"/>
          </a:xfrm>
        </p:spPr>
        <p:txBody>
          <a:bodyPr>
            <a:normAutofit/>
          </a:bodyPr>
          <a:lstStyle/>
          <a:p>
            <a:pPr algn="just"/>
            <a:endParaRPr lang="en-GB" b="1" dirty="0">
              <a:solidFill>
                <a:schemeClr val="bg1"/>
              </a:solidFill>
            </a:endParaRPr>
          </a:p>
          <a:p>
            <a:pPr algn="just"/>
            <a:endParaRPr lang="en-GB" b="1" dirty="0">
              <a:solidFill>
                <a:schemeClr val="bg1"/>
              </a:solidFill>
            </a:endParaRPr>
          </a:p>
          <a:p>
            <a:pPr algn="just"/>
            <a:endParaRPr lang="ko-KR" altLang="en-US" dirty="0"/>
          </a:p>
          <a:p>
            <a:pPr algn="just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Identify the highest-priced pizza.</a:t>
            </a:r>
            <a:endParaRPr lang="ko-KR" altLang="en-US" dirty="0"/>
          </a:p>
        </p:txBody>
      </p:sp>
      <p:pic>
        <p:nvPicPr>
          <p:cNvPr id="5" name="Picture 4" descr="Ques-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4606" y="1413570"/>
            <a:ext cx="7632848" cy="1995837"/>
          </a:xfrm>
          <a:prstGeom prst="rect">
            <a:avLst/>
          </a:prstGeom>
        </p:spPr>
      </p:pic>
      <p:pic>
        <p:nvPicPr>
          <p:cNvPr id="6" name="Picture 5" descr="Output-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15286" y="4077866"/>
            <a:ext cx="3960440" cy="151216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609521" y="1197547"/>
            <a:ext cx="10971372" cy="5112568"/>
          </a:xfrm>
        </p:spPr>
        <p:txBody>
          <a:bodyPr>
            <a:normAutofit/>
          </a:bodyPr>
          <a:lstStyle/>
          <a:p>
            <a:pPr algn="just"/>
            <a:endParaRPr lang="en-GB" b="1" dirty="0">
              <a:solidFill>
                <a:schemeClr val="bg1"/>
              </a:solidFill>
            </a:endParaRPr>
          </a:p>
          <a:p>
            <a:pPr algn="just"/>
            <a:endParaRPr lang="ko-KR" altLang="en-US" dirty="0"/>
          </a:p>
          <a:p>
            <a:pPr algn="just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Identify the most common pizza size ordered.</a:t>
            </a:r>
            <a:endParaRPr lang="ko-KR" altLang="en-US" dirty="0"/>
          </a:p>
        </p:txBody>
      </p:sp>
      <p:pic>
        <p:nvPicPr>
          <p:cNvPr id="5" name="Picture 4" descr="Ques-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2598" y="1197546"/>
            <a:ext cx="6172735" cy="2171888"/>
          </a:xfrm>
          <a:prstGeom prst="rect">
            <a:avLst/>
          </a:prstGeom>
        </p:spPr>
      </p:pic>
      <p:pic>
        <p:nvPicPr>
          <p:cNvPr id="6" name="Picture 5" descr="Output-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51190" y="3789834"/>
            <a:ext cx="5328592" cy="194421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694606" y="1269554"/>
            <a:ext cx="10971372" cy="5112568"/>
          </a:xfrm>
        </p:spPr>
        <p:txBody>
          <a:bodyPr>
            <a:normAutofit/>
          </a:bodyPr>
          <a:lstStyle/>
          <a:p>
            <a:pPr algn="just"/>
            <a:endParaRPr lang="en-GB" b="1" dirty="0">
              <a:solidFill>
                <a:schemeClr val="bg1"/>
              </a:solidFill>
            </a:endParaRPr>
          </a:p>
          <a:p>
            <a:pPr algn="just"/>
            <a:endParaRPr lang="en-GB" b="1" dirty="0">
              <a:solidFill>
                <a:schemeClr val="bg1"/>
              </a:solidFill>
            </a:endParaRPr>
          </a:p>
          <a:p>
            <a:pPr algn="just"/>
            <a:endParaRPr lang="ko-KR" altLang="en-US" dirty="0"/>
          </a:p>
          <a:p>
            <a:pPr algn="just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20" y="477466"/>
            <a:ext cx="10971373" cy="576064"/>
          </a:xfrm>
        </p:spPr>
        <p:txBody>
          <a:bodyPr>
            <a:noAutofit/>
          </a:bodyPr>
          <a:lstStyle/>
          <a:p>
            <a:r>
              <a:rPr lang="en-GB" sz="3200" dirty="0"/>
              <a:t>List the top 5 most ordered pizza types along With their </a:t>
            </a:r>
            <a:br>
              <a:rPr lang="en-GB" sz="3200" dirty="0"/>
            </a:br>
            <a:r>
              <a:rPr lang="en-GB" sz="3200" dirty="0"/>
              <a:t>quantities.</a:t>
            </a:r>
            <a:endParaRPr lang="ko-KR" altLang="en-US" sz="3200" dirty="0"/>
          </a:p>
        </p:txBody>
      </p:sp>
      <p:pic>
        <p:nvPicPr>
          <p:cNvPr id="5" name="Picture 4" descr="Ques-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82638" y="1557586"/>
            <a:ext cx="6629975" cy="2520280"/>
          </a:xfrm>
          <a:prstGeom prst="rect">
            <a:avLst/>
          </a:prstGeom>
        </p:spPr>
      </p:pic>
      <p:pic>
        <p:nvPicPr>
          <p:cNvPr id="6" name="Picture 5" descr="Output-5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83238" y="4365898"/>
            <a:ext cx="4392488" cy="1800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Calibri"/>
        <a:ea typeface="맑은 고딕"/>
        <a:cs typeface=""/>
      </a:majorFont>
      <a:minorFont>
        <a:latin typeface="Calibri Light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12764</TotalTime>
  <Words>226</Words>
  <Application>Microsoft Office PowerPoint</Application>
  <PresentationFormat>Custom</PresentationFormat>
  <Paragraphs>42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굴림체</vt:lpstr>
      <vt:lpstr>맑은 고딕</vt:lpstr>
      <vt:lpstr>Calibri Light</vt:lpstr>
      <vt:lpstr>Arial</vt:lpstr>
      <vt:lpstr>Noto Sans</vt:lpstr>
      <vt:lpstr>Office 테마</vt:lpstr>
      <vt:lpstr>SQL PROJECT ON PIZZA SALES </vt:lpstr>
      <vt:lpstr>PowerPoint Presentation</vt:lpstr>
      <vt:lpstr>PowerPoint Presentation</vt:lpstr>
      <vt:lpstr>QUESTION’S</vt:lpstr>
      <vt:lpstr>Retrieve the total number of orders placed. </vt:lpstr>
      <vt:lpstr>    </vt:lpstr>
      <vt:lpstr>Identify the highest-priced pizza.</vt:lpstr>
      <vt:lpstr>Identify the most common pizza size ordered.</vt:lpstr>
      <vt:lpstr>List the top 5 most ordered pizza types along With their  quantities.</vt:lpstr>
      <vt:lpstr>Join the necessary tables to find the total quantity of  each pizza category ordered.</vt:lpstr>
      <vt:lpstr>Determine the distribution of orders by hour of the day</vt:lpstr>
      <vt:lpstr>Join relevant tables to find the category-wise distribution of pizzas.</vt:lpstr>
      <vt:lpstr>THANK YOU</vt:lpstr>
    </vt:vector>
  </TitlesOfParts>
  <Manager>Slide Members</Manager>
  <Company>YESFORM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Members</dc:title>
  <dc:subject>Powerpoint Templates , Diagram, Chart, Google slides, Keynote</dc:subject>
  <dc:creator>Slide Members by HS.SEO</dc:creator>
  <cp:keywords>SlideMembers, ppt, PPT Templates, Presentation, Diagram, Chart, Yesform, Google slides, Keynote, Free Slides</cp:keywords>
  <dc:description>The copyright of this document is at Slide Members. Unauthorized copying may result in legal sanctions.</dc:description>
  <cp:lastModifiedBy>Mayuri Kakde</cp:lastModifiedBy>
  <cp:revision>22</cp:revision>
  <dcterms:created xsi:type="dcterms:W3CDTF">2010-02-01T08:03:16Z</dcterms:created>
  <dcterms:modified xsi:type="dcterms:W3CDTF">2024-07-15T03:34:13Z</dcterms:modified>
  <cp:category>www.slidemembers.com</cp:category>
</cp:coreProperties>
</file>