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3.jpg" ContentType="image/jpeg"/>
  <Override PartName="/ppt/media/image44.jpg" ContentType="image/jpeg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8" r:id="rId5"/>
    <p:sldId id="278" r:id="rId6"/>
    <p:sldId id="265" r:id="rId7"/>
    <p:sldId id="286" r:id="rId8"/>
    <p:sldId id="272" r:id="rId9"/>
    <p:sldId id="282" r:id="rId10"/>
    <p:sldId id="287" r:id="rId11"/>
    <p:sldId id="289" r:id="rId12"/>
    <p:sldId id="290" r:id="rId13"/>
    <p:sldId id="291" r:id="rId14"/>
    <p:sldId id="292" r:id="rId15"/>
    <p:sldId id="305" r:id="rId16"/>
    <p:sldId id="304" r:id="rId17"/>
    <p:sldId id="303" r:id="rId18"/>
    <p:sldId id="288" r:id="rId19"/>
    <p:sldId id="301" r:id="rId20"/>
    <p:sldId id="300" r:id="rId21"/>
    <p:sldId id="295" r:id="rId22"/>
    <p:sldId id="296" r:id="rId23"/>
    <p:sldId id="297" r:id="rId24"/>
    <p:sldId id="298" r:id="rId25"/>
    <p:sldId id="299" r:id="rId26"/>
    <p:sldId id="279" r:id="rId27"/>
    <p:sldId id="274" r:id="rId2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  <p15:guide id="7" pos="2405" userDrawn="1">
          <p15:clr>
            <a:srgbClr val="A4A3A4"/>
          </p15:clr>
        </p15:guide>
        <p15:guide id="8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Styl pośredni 4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5" autoAdjust="0"/>
  </p:normalViewPr>
  <p:slideViewPr>
    <p:cSldViewPr snapToGrid="0" showGuides="1">
      <p:cViewPr varScale="1">
        <p:scale>
          <a:sx n="61" d="100"/>
          <a:sy n="61" d="100"/>
        </p:scale>
        <p:origin x="884" y="60"/>
      </p:cViewPr>
      <p:guideLst>
        <p:guide orient="horz" pos="2184"/>
        <p:guide pos="456"/>
        <p:guide pos="3840"/>
        <p:guide pos="7224"/>
        <p:guide orient="horz" pos="408"/>
        <p:guide orient="horz" pos="1392"/>
        <p:guide pos="2405"/>
        <p:guide pos="3940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FE81FEC-2664-411F-AEB3-065F29F52751}">
      <dgm:prSet custT="1"/>
      <dgm:spPr/>
      <dgm:t>
        <a:bodyPr lIns="324000" tIns="182880" rIns="182880" bIns="182880" rtlCol="0" anchor="ctr"/>
        <a:lstStyle>
          <a:defPPr>
            <a:defRPr lang="pl-PL"/>
          </a:defPPr>
        </a:lstStyle>
        <a:p>
          <a:pPr marL="0" rtl="0">
            <a:buNone/>
          </a:pPr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Sekcja „inni” dotyczy ludzi, którzy pośrednio chcieliby uczestniczyć w tych wydarzeniach. Mam tu na myśli łowców talentów, którzy szukają wschodzących gwiazd albo dziennikarzy amatorów, szukających wydarzeń.</a:t>
          </a:r>
        </a:p>
      </dgm:t>
    </dgm:pt>
    <dgm:pt modelId="{BCBC007E-0269-421B-9C41-DE26D5C3A822}" type="par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0230EB7-7230-4881-A631-309C07417378}" type="sib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73D947E0-108F-4D20-A71E-3CF329F97212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Dzieci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30A490C8-22B4-4D68-875C-0F0DE2FF864D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Dla najmłodszych może to być idealne rozwiązanie, żeby nauczyć się nowej dyscypliny sportowej. Dzieci będą również spędzać więcej czasu na świeżym powietrzu w towarzystwie nowopoznanych rówieśników.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1AFA1AF-0FF8-45B3-A6D0-0E255A2F637D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Młodzież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50418D2B-9486-42DE-AFDD-1D31420040FF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Nastolatkowie oraz młodzi dorośli znajdą w tej aplikacji nie tylko te same benefity, którymi mogą cieszyć się dzieci, lecz także mają możliwość wydobycia z siebie talentu sportowego.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E9682B4F-0217-4B50-923E-C104AA24290F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Dorośli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0EC0C300-11E4-45CF-8418-973585107209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Dla tej grupy odbiorców aplikacja daje największy benefit, którym jest odnalezienie innych interesantów tej samej dyscypliny sportowej. Dla zabieganych dorosłych to najefektywniejsza droga, aby zacząć się ruszać.</a:t>
          </a:r>
          <a:endParaRPr lang="pl-PL" sz="1400" b="1" i="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EB4A941-E9FA-4A86-A673-85FF34B35F20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Ludzie w starszym wieku nierzadko chcą i potrzebują zadbać o swoje zdrowie. Z pomocą innych użytkowników, z którymi wspólnie wykonywaliby różne aktywności, ich stan zdrowia polepszy się drastycznie.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2322D3A-7AC2-4C5C-9D7E-EAB2313D47D4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Inni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4DE1C3A-3FC7-4DB3-88ED-33F65A71557A}" type="sib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F85505A-81B6-4FDA-A144-900B71DAD946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endParaRPr lang="pl-PL" sz="1800" b="1" i="0" noProof="0" dirty="0">
            <a:latin typeface="+mj-lt"/>
            <a:cs typeface="Arial Black" panose="020B0604020202020204" pitchFamily="34" charset="0"/>
          </a:endParaRP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776D97D-7E8A-BE47-8534-04C00FFCCC4D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3C4E0FA1-D067-AD44-8E28-106F1EE1F117}" type="pres">
      <dgm:prSet presAssocID="{73D947E0-108F-4D20-A71E-3CF329F97212}" presName="thickLine" presStyleLbl="alignNode1" presStyleIdx="0" presStyleCnt="5"/>
      <dgm:spPr>
        <a:ln>
          <a:solidFill>
            <a:schemeClr val="accent2">
              <a:hueOff val="0"/>
              <a:satOff val="0"/>
              <a:lumOff val="0"/>
              <a:alpha val="0"/>
            </a:schemeClr>
          </a:solidFill>
        </a:ln>
      </dgm:spPr>
    </dgm:pt>
    <dgm:pt modelId="{4618D61B-DCED-8E48-9FBD-90A3161B1E67}" type="pres">
      <dgm:prSet presAssocID="{73D947E0-108F-4D20-A71E-3CF329F97212}" presName="horz1" presStyleCnt="0"/>
      <dgm:spPr/>
    </dgm:pt>
    <dgm:pt modelId="{27290E1D-A993-FE47-AD32-264686D4D5C9}" type="pres">
      <dgm:prSet presAssocID="{73D947E0-108F-4D20-A71E-3CF329F97212}" presName="tx1" presStyleLbl="revTx" presStyleIdx="0" presStyleCnt="10"/>
      <dgm:spPr/>
    </dgm:pt>
    <dgm:pt modelId="{22DDA73C-6B43-B040-875B-5AEDC5BAD42D}" type="pres">
      <dgm:prSet presAssocID="{73D947E0-108F-4D20-A71E-3CF329F97212}" presName="vert1" presStyleCnt="0"/>
      <dgm:spPr/>
    </dgm:pt>
    <dgm:pt modelId="{0A8259C7-5577-FE4A-960D-35F40680E496}" type="pres">
      <dgm:prSet presAssocID="{30A490C8-22B4-4D68-875C-0F0DE2FF864D}" presName="vertSpace2a" presStyleCnt="0"/>
      <dgm:spPr/>
    </dgm:pt>
    <dgm:pt modelId="{D9A20406-96A6-E94F-A649-D259FC3E9FB5}" type="pres">
      <dgm:prSet presAssocID="{30A490C8-22B4-4D68-875C-0F0DE2FF864D}" presName="horz2" presStyleCnt="0"/>
      <dgm:spPr/>
    </dgm:pt>
    <dgm:pt modelId="{355BB4CC-5E93-4246-B4DF-6F912038E788}" type="pres">
      <dgm:prSet presAssocID="{30A490C8-22B4-4D68-875C-0F0DE2FF864D}" presName="horzSpace2" presStyleCnt="0"/>
      <dgm:spPr/>
    </dgm:pt>
    <dgm:pt modelId="{4586F0D8-A120-274B-BE51-856FCB4AC43F}" type="pres">
      <dgm:prSet presAssocID="{30A490C8-22B4-4D68-875C-0F0DE2FF864D}" presName="tx2" presStyleLbl="revTx" presStyleIdx="1" presStyleCnt="10" custScaleX="100332" custLinFactNeighborX="170"/>
      <dgm:spPr/>
    </dgm:pt>
    <dgm:pt modelId="{2E15F8C9-5842-A144-9D5F-AAF49EBC828C}" type="pres">
      <dgm:prSet presAssocID="{30A490C8-22B4-4D68-875C-0F0DE2FF864D}" presName="vert2" presStyleCnt="0"/>
      <dgm:spPr/>
    </dgm:pt>
    <dgm:pt modelId="{D32907E9-4487-C641-A90B-8734AF86410A}" type="pres">
      <dgm:prSet presAssocID="{30A490C8-22B4-4D68-875C-0F0DE2FF864D}" presName="thinLine2b" presStyleLbl="callout" presStyleIdx="0" presStyleCnt="5" custLinFactY="-100000" custLinFactNeighborX="-122" custLinFactNeighborY="-135783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D8A1C51-E98E-2843-9399-F7BEAA0953E2}" type="pres">
      <dgm:prSet presAssocID="{30A490C8-22B4-4D68-875C-0F0DE2FF864D}" presName="vertSpace2b" presStyleCnt="0"/>
      <dgm:spPr/>
    </dgm:pt>
    <dgm:pt modelId="{178B931F-8CEF-0149-B4DF-A88FA13E58C2}" type="pres">
      <dgm:prSet presAssocID="{B1AFA1AF-0FF8-45B3-A6D0-0E255A2F637D}" presName="thickLine" presStyleLbl="alignNode1" presStyleIdx="1" presStyleCnt="5"/>
      <dgm:spPr>
        <a:ln w="25400">
          <a:solidFill>
            <a:schemeClr val="accent3"/>
          </a:solidFill>
        </a:ln>
      </dgm:spPr>
    </dgm:pt>
    <dgm:pt modelId="{265D5022-9B9B-BA42-88D0-37765DFBADEE}" type="pres">
      <dgm:prSet presAssocID="{B1AFA1AF-0FF8-45B3-A6D0-0E255A2F637D}" presName="horz1" presStyleCnt="0"/>
      <dgm:spPr/>
    </dgm:pt>
    <dgm:pt modelId="{47BBF4D0-3042-9C45-AD8E-AC9529290611}" type="pres">
      <dgm:prSet presAssocID="{B1AFA1AF-0FF8-45B3-A6D0-0E255A2F637D}" presName="tx1" presStyleLbl="revTx" presStyleIdx="2" presStyleCnt="10"/>
      <dgm:spPr/>
    </dgm:pt>
    <dgm:pt modelId="{8117825D-08FF-8042-8745-FC633703D5F7}" type="pres">
      <dgm:prSet presAssocID="{B1AFA1AF-0FF8-45B3-A6D0-0E255A2F637D}" presName="vert1" presStyleCnt="0"/>
      <dgm:spPr/>
    </dgm:pt>
    <dgm:pt modelId="{68351258-5A8B-754C-B6A1-9825B142B219}" type="pres">
      <dgm:prSet presAssocID="{50418D2B-9486-42DE-AFDD-1D31420040FF}" presName="vertSpace2a" presStyleCnt="0"/>
      <dgm:spPr/>
    </dgm:pt>
    <dgm:pt modelId="{5FE2E143-7FA8-A043-B610-C273DA4DDD8B}" type="pres">
      <dgm:prSet presAssocID="{50418D2B-9486-42DE-AFDD-1D31420040FF}" presName="horz2" presStyleCnt="0"/>
      <dgm:spPr/>
    </dgm:pt>
    <dgm:pt modelId="{DD4CD826-FC02-E348-A6C9-0DC2E2D9C29B}" type="pres">
      <dgm:prSet presAssocID="{50418D2B-9486-42DE-AFDD-1D31420040FF}" presName="horzSpace2" presStyleCnt="0"/>
      <dgm:spPr/>
    </dgm:pt>
    <dgm:pt modelId="{40AD39FF-552E-3645-816F-DA192029EE94}" type="pres">
      <dgm:prSet presAssocID="{50418D2B-9486-42DE-AFDD-1D31420040FF}" presName="tx2" presStyleLbl="revTx" presStyleIdx="3" presStyleCnt="10" custScaleX="100835" custLinFactNeighborX="170"/>
      <dgm:spPr/>
    </dgm:pt>
    <dgm:pt modelId="{A23BCA2D-2ABE-AD4A-B328-864E09D9D53A}" type="pres">
      <dgm:prSet presAssocID="{50418D2B-9486-42DE-AFDD-1D31420040FF}" presName="vert2" presStyleCnt="0"/>
      <dgm:spPr/>
    </dgm:pt>
    <dgm:pt modelId="{3C32CEDB-4D51-DE42-A3D8-8AC9E88624F2}" type="pres">
      <dgm:prSet presAssocID="{50418D2B-9486-42DE-AFDD-1D31420040FF}" presName="thinLine2b" presStyleLbl="callout" presStyleIdx="1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AF5A931-D6EC-9745-891E-D2432D3F82C1}" type="pres">
      <dgm:prSet presAssocID="{50418D2B-9486-42DE-AFDD-1D31420040FF}" presName="vertSpace2b" presStyleCnt="0"/>
      <dgm:spPr/>
    </dgm:pt>
    <dgm:pt modelId="{913B5E25-C84D-514D-AB84-FB479AF2BAA5}" type="pres">
      <dgm:prSet presAssocID="{E9682B4F-0217-4B50-923E-C104AA24290F}" presName="thickLine" presStyleLbl="alignNode1" presStyleIdx="2" presStyleCnt="5"/>
      <dgm:spPr>
        <a:ln w="25400">
          <a:solidFill>
            <a:schemeClr val="accent2"/>
          </a:solidFill>
        </a:ln>
      </dgm:spPr>
    </dgm:pt>
    <dgm:pt modelId="{6DCC70ED-4D75-B243-B2A7-47ECDF797974}" type="pres">
      <dgm:prSet presAssocID="{E9682B4F-0217-4B50-923E-C104AA24290F}" presName="horz1" presStyleCnt="0"/>
      <dgm:spPr/>
    </dgm:pt>
    <dgm:pt modelId="{3E5AB2BF-A462-A841-B59B-E575612010D9}" type="pres">
      <dgm:prSet presAssocID="{E9682B4F-0217-4B50-923E-C104AA24290F}" presName="tx1" presStyleLbl="revTx" presStyleIdx="4" presStyleCnt="10"/>
      <dgm:spPr/>
    </dgm:pt>
    <dgm:pt modelId="{A8F50829-4BAB-7C4A-AA30-84E2D099EB01}" type="pres">
      <dgm:prSet presAssocID="{E9682B4F-0217-4B50-923E-C104AA24290F}" presName="vert1" presStyleCnt="0"/>
      <dgm:spPr/>
    </dgm:pt>
    <dgm:pt modelId="{B00668AF-A753-A947-B0E8-8227A583AE63}" type="pres">
      <dgm:prSet presAssocID="{0EC0C300-11E4-45CF-8418-973585107209}" presName="vertSpace2a" presStyleCnt="0"/>
      <dgm:spPr/>
    </dgm:pt>
    <dgm:pt modelId="{7513036D-86F8-6D46-87EA-832DD97DEE31}" type="pres">
      <dgm:prSet presAssocID="{0EC0C300-11E4-45CF-8418-973585107209}" presName="horz2" presStyleCnt="0"/>
      <dgm:spPr/>
    </dgm:pt>
    <dgm:pt modelId="{CC7DA8AC-3BF7-C34B-81F7-1982D6060B6D}" type="pres">
      <dgm:prSet presAssocID="{0EC0C300-11E4-45CF-8418-973585107209}" presName="horzSpace2" presStyleCnt="0"/>
      <dgm:spPr/>
    </dgm:pt>
    <dgm:pt modelId="{C5AD48B0-9931-9B4D-A60B-A844B7F448FC}" type="pres">
      <dgm:prSet presAssocID="{0EC0C300-11E4-45CF-8418-973585107209}" presName="tx2" presStyleLbl="revTx" presStyleIdx="5" presStyleCnt="10" custScaleX="100122" custLinFactNeighborX="130"/>
      <dgm:spPr/>
    </dgm:pt>
    <dgm:pt modelId="{739BA94D-B766-5549-A0A2-0A928B4B7133}" type="pres">
      <dgm:prSet presAssocID="{0EC0C300-11E4-45CF-8418-973585107209}" presName="vert2" presStyleCnt="0"/>
      <dgm:spPr/>
    </dgm:pt>
    <dgm:pt modelId="{1486AE56-865C-6E48-9D6E-6B6DFA851578}" type="pres">
      <dgm:prSet presAssocID="{0EC0C300-11E4-45CF-8418-973585107209}" presName="thinLine2b" presStyleLbl="callout" presStyleIdx="2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B12D3693-6970-B94A-AB2E-8B150F518B73}" type="pres">
      <dgm:prSet presAssocID="{0EC0C300-11E4-45CF-8418-973585107209}" presName="vertSpace2b" presStyleCnt="0"/>
      <dgm:spPr/>
    </dgm:pt>
    <dgm:pt modelId="{88532B37-2569-E445-B003-569B3ACBA8CA}" type="pres">
      <dgm:prSet presAssocID="{4F85505A-81B6-4FDA-A144-900B71DAD946}" presName="thickLine" presStyleLbl="alignNode1" presStyleIdx="3" presStyleCnt="5"/>
      <dgm:spPr>
        <a:ln w="25400">
          <a:solidFill>
            <a:schemeClr val="accent4"/>
          </a:solidFill>
        </a:ln>
      </dgm:spPr>
    </dgm:pt>
    <dgm:pt modelId="{27C10060-401A-7945-9D2A-17F166E50813}" type="pres">
      <dgm:prSet presAssocID="{4F85505A-81B6-4FDA-A144-900B71DAD946}" presName="horz1" presStyleCnt="0"/>
      <dgm:spPr/>
    </dgm:pt>
    <dgm:pt modelId="{C76500F5-9E3D-F842-99EC-C1DB4300D8B6}" type="pres">
      <dgm:prSet presAssocID="{4F85505A-81B6-4FDA-A144-900B71DAD946}" presName="tx1" presStyleLbl="revTx" presStyleIdx="6" presStyleCnt="10" custScaleX="117727"/>
      <dgm:spPr/>
    </dgm:pt>
    <dgm:pt modelId="{18B63E3F-6E39-1A43-89A5-CF1EF0E2CD9D}" type="pres">
      <dgm:prSet presAssocID="{4F85505A-81B6-4FDA-A144-900B71DAD946}" presName="vert1" presStyleCnt="0"/>
      <dgm:spPr/>
    </dgm:pt>
    <dgm:pt modelId="{7614AAED-BC05-C04C-AA76-2598331FEA14}" type="pres">
      <dgm:prSet presAssocID="{FEB4A941-E9FA-4A86-A673-85FF34B35F20}" presName="vertSpace2a" presStyleCnt="0"/>
      <dgm:spPr/>
    </dgm:pt>
    <dgm:pt modelId="{5D3E0464-418A-564F-B2E6-DCDA7E5525CA}" type="pres">
      <dgm:prSet presAssocID="{FEB4A941-E9FA-4A86-A673-85FF34B35F20}" presName="horz2" presStyleCnt="0"/>
      <dgm:spPr/>
    </dgm:pt>
    <dgm:pt modelId="{53A5F1A9-72FB-CC4A-98FD-3028E50DEEE3}" type="pres">
      <dgm:prSet presAssocID="{FEB4A941-E9FA-4A86-A673-85FF34B35F20}" presName="horzSpace2" presStyleCnt="0"/>
      <dgm:spPr/>
    </dgm:pt>
    <dgm:pt modelId="{4249D1DC-A83D-314A-B537-01066820A2A2}" type="pres">
      <dgm:prSet presAssocID="{FEB4A941-E9FA-4A86-A673-85FF34B35F20}" presName="tx2" presStyleLbl="revTx" presStyleIdx="7" presStyleCnt="10" custScaleX="101028" custLinFactNeighborX="-89" custLinFactNeighborY="-2105"/>
      <dgm:spPr/>
    </dgm:pt>
    <dgm:pt modelId="{24573E07-646E-EE40-91F5-5D1B85DFB7A5}" type="pres">
      <dgm:prSet presAssocID="{FEB4A941-E9FA-4A86-A673-85FF34B35F20}" presName="vert2" presStyleCnt="0"/>
      <dgm:spPr/>
    </dgm:pt>
    <dgm:pt modelId="{0D57756D-529C-2140-A977-BD0E25A5CF9F}" type="pres">
      <dgm:prSet presAssocID="{FEB4A941-E9FA-4A86-A673-85FF34B35F20}" presName="thinLine2b" presStyleLbl="callout" presStyleIdx="3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F09EA6CB-33D3-8D42-AA93-5A54221B358E}" type="pres">
      <dgm:prSet presAssocID="{FEB4A941-E9FA-4A86-A673-85FF34B35F20}" presName="vertSpace2b" presStyleCnt="0"/>
      <dgm:spPr/>
    </dgm:pt>
    <dgm:pt modelId="{F5770AFA-66ED-0C4C-805A-0A58C20E9262}" type="pres">
      <dgm:prSet presAssocID="{A2322D3A-7AC2-4C5C-9D7E-EAB2313D47D4}" presName="thickLine" presStyleLbl="alignNode1" presStyleIdx="4" presStyleCnt="5"/>
      <dgm:spPr>
        <a:ln w="25400">
          <a:solidFill>
            <a:schemeClr val="accent1"/>
          </a:solidFill>
        </a:ln>
      </dgm:spPr>
    </dgm:pt>
    <dgm:pt modelId="{F891B2B1-AF2F-6B4A-BB1C-410B26CB87A9}" type="pres">
      <dgm:prSet presAssocID="{A2322D3A-7AC2-4C5C-9D7E-EAB2313D47D4}" presName="horz1" presStyleCnt="0"/>
      <dgm:spPr/>
    </dgm:pt>
    <dgm:pt modelId="{7543777C-4617-0343-8040-A73DD2FC544E}" type="pres">
      <dgm:prSet presAssocID="{A2322D3A-7AC2-4C5C-9D7E-EAB2313D47D4}" presName="tx1" presStyleLbl="revTx" presStyleIdx="8" presStyleCnt="10" custLinFactNeighborX="0" custLinFactNeighborY="1232"/>
      <dgm:spPr/>
    </dgm:pt>
    <dgm:pt modelId="{1F14637B-F64E-2B44-B962-58D4B9D01816}" type="pres">
      <dgm:prSet presAssocID="{A2322D3A-7AC2-4C5C-9D7E-EAB2313D47D4}" presName="vert1" presStyleCnt="0"/>
      <dgm:spPr/>
    </dgm:pt>
    <dgm:pt modelId="{C5E85A61-2F53-ED40-B82C-D1234507F0B9}" type="pres">
      <dgm:prSet presAssocID="{8FE81FEC-2664-411F-AEB3-065F29F52751}" presName="vertSpace2a" presStyleCnt="0"/>
      <dgm:spPr/>
    </dgm:pt>
    <dgm:pt modelId="{A74182B4-4E0B-8C41-8815-820CE83D2B24}" type="pres">
      <dgm:prSet presAssocID="{8FE81FEC-2664-411F-AEB3-065F29F52751}" presName="horz2" presStyleCnt="0"/>
      <dgm:spPr/>
    </dgm:pt>
    <dgm:pt modelId="{F42ED7E8-626D-8844-B304-8CB707F5C617}" type="pres">
      <dgm:prSet presAssocID="{8FE81FEC-2664-411F-AEB3-065F29F52751}" presName="horzSpace2" presStyleCnt="0"/>
      <dgm:spPr/>
    </dgm:pt>
    <dgm:pt modelId="{FDF61795-EF4F-DD4D-9159-4AAF6F881146}" type="pres">
      <dgm:prSet presAssocID="{8FE81FEC-2664-411F-AEB3-065F29F52751}" presName="tx2" presStyleLbl="revTx" presStyleIdx="9" presStyleCnt="10" custScaleX="104069" custLinFactNeighborX="172"/>
      <dgm:spPr/>
    </dgm:pt>
    <dgm:pt modelId="{8A4368D5-9931-DE4B-BB7D-B49BEF583F76}" type="pres">
      <dgm:prSet presAssocID="{8FE81FEC-2664-411F-AEB3-065F29F52751}" presName="vert2" presStyleCnt="0"/>
      <dgm:spPr/>
    </dgm:pt>
    <dgm:pt modelId="{C75E1AE3-DD31-AD48-9D72-710374FAA08B}" type="pres">
      <dgm:prSet presAssocID="{8FE81FEC-2664-411F-AEB3-065F29F52751}" presName="thinLine2b" presStyleLbl="callout" presStyleIdx="4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3B2061BB-F946-524B-A959-DFB71D9FE3F7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0B4D500B-9CCB-4C08-A7BA-6855B0511E5A}" type="presOf" srcId="{0EC0C300-11E4-45CF-8418-973585107209}" destId="{C5AD48B0-9931-9B4D-A60B-A844B7F448FC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F77A3E26-1403-47AA-9FCC-6ACDBB5EF933}" type="presOf" srcId="{8FE81FEC-2664-411F-AEB3-065F29F52751}" destId="{FDF61795-EF4F-DD4D-9159-4AAF6F881146}" srcOrd="0" destOrd="0" presId="urn:microsoft.com/office/officeart/2008/layout/LinedList"/>
    <dgm:cxn modelId="{E29F9931-811D-4289-84F3-ED5154284DA0}" type="presOf" srcId="{4F85505A-81B6-4FDA-A144-900B71DAD946}" destId="{C76500F5-9E3D-F842-99EC-C1DB4300D8B6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839A0544-6E59-449F-A019-D874EEE0F737}" type="presOf" srcId="{50418D2B-9486-42DE-AFDD-1D31420040FF}" destId="{40AD39FF-552E-3645-816F-DA192029EE94}" srcOrd="0" destOrd="0" presId="urn:microsoft.com/office/officeart/2008/layout/LinedList"/>
    <dgm:cxn modelId="{03BBDE65-0BB6-4548-9B0F-CC4BA51B6A28}" type="presOf" srcId="{B1AFA1AF-0FF8-45B3-A6D0-0E255A2F637D}" destId="{47BBF4D0-3042-9C45-AD8E-AC9529290611}" srcOrd="0" destOrd="0" presId="urn:microsoft.com/office/officeart/2008/layout/LinedList"/>
    <dgm:cxn modelId="{B128B54A-092A-4C9F-AA1D-4742C6007134}" type="presOf" srcId="{30A490C8-22B4-4D68-875C-0F0DE2FF864D}" destId="{4586F0D8-A120-274B-BE51-856FCB4AC43F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0D1EAF55-CD70-47E6-A174-2B3455C38C4A}" type="presOf" srcId="{FEB4A941-E9FA-4A86-A673-85FF34B35F20}" destId="{4249D1DC-A83D-314A-B537-01066820A2A2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DAA43C87-3003-4330-9812-D0B1FCF812F7}" type="presOf" srcId="{0DD8915E-DC14-41D6-9BB5-F49E1C265163}" destId="{F776D97D-7E8A-BE47-8534-04C00FFCCC4D}" srcOrd="0" destOrd="0" presId="urn:microsoft.com/office/officeart/2008/layout/LinedList"/>
    <dgm:cxn modelId="{7B91A692-8310-4057-855C-3D6382B8862B}" type="presOf" srcId="{73D947E0-108F-4D20-A71E-3CF329F97212}" destId="{27290E1D-A993-FE47-AD32-264686D4D5C9}" srcOrd="0" destOrd="0" presId="urn:microsoft.com/office/officeart/2008/layout/LinedList"/>
    <dgm:cxn modelId="{382A5EC1-077A-4796-8F07-7D2887D774AC}" type="presOf" srcId="{A2322D3A-7AC2-4C5C-9D7E-EAB2313D47D4}" destId="{7543777C-4617-0343-8040-A73DD2FC544E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3C183ADA-DBEC-459A-A755-7108E50E21F3}" type="presOf" srcId="{E9682B4F-0217-4B50-923E-C104AA24290F}" destId="{3E5AB2BF-A462-A841-B59B-E575612010D9}" srcOrd="0" destOrd="0" presId="urn:microsoft.com/office/officeart/2008/layout/LinedList"/>
    <dgm:cxn modelId="{3160DBAA-3E82-4A60-8AA6-3FE3F4530DA9}" type="presParOf" srcId="{F776D97D-7E8A-BE47-8534-04C00FFCCC4D}" destId="{3C4E0FA1-D067-AD44-8E28-106F1EE1F117}" srcOrd="0" destOrd="0" presId="urn:microsoft.com/office/officeart/2008/layout/LinedList"/>
    <dgm:cxn modelId="{5A97BFF7-A1BE-43B7-9E40-10D68CFFFDF3}" type="presParOf" srcId="{F776D97D-7E8A-BE47-8534-04C00FFCCC4D}" destId="{4618D61B-DCED-8E48-9FBD-90A3161B1E67}" srcOrd="1" destOrd="0" presId="urn:microsoft.com/office/officeart/2008/layout/LinedList"/>
    <dgm:cxn modelId="{542C1760-B519-4DBA-AAEC-0E965359C7D8}" type="presParOf" srcId="{4618D61B-DCED-8E48-9FBD-90A3161B1E67}" destId="{27290E1D-A993-FE47-AD32-264686D4D5C9}" srcOrd="0" destOrd="0" presId="urn:microsoft.com/office/officeart/2008/layout/LinedList"/>
    <dgm:cxn modelId="{A10B362A-DCEA-460B-8E32-6469237E114D}" type="presParOf" srcId="{4618D61B-DCED-8E48-9FBD-90A3161B1E67}" destId="{22DDA73C-6B43-B040-875B-5AEDC5BAD42D}" srcOrd="1" destOrd="0" presId="urn:microsoft.com/office/officeart/2008/layout/LinedList"/>
    <dgm:cxn modelId="{50E59963-B19E-4700-A28D-EE0440E4DDBD}" type="presParOf" srcId="{22DDA73C-6B43-B040-875B-5AEDC5BAD42D}" destId="{0A8259C7-5577-FE4A-960D-35F40680E496}" srcOrd="0" destOrd="0" presId="urn:microsoft.com/office/officeart/2008/layout/LinedList"/>
    <dgm:cxn modelId="{09394F20-662D-47FA-A774-65F33B29F8FC}" type="presParOf" srcId="{22DDA73C-6B43-B040-875B-5AEDC5BAD42D}" destId="{D9A20406-96A6-E94F-A649-D259FC3E9FB5}" srcOrd="1" destOrd="0" presId="urn:microsoft.com/office/officeart/2008/layout/LinedList"/>
    <dgm:cxn modelId="{FCFD6BFF-CDD1-4938-8B44-FD5DFC5230DA}" type="presParOf" srcId="{D9A20406-96A6-E94F-A649-D259FC3E9FB5}" destId="{355BB4CC-5E93-4246-B4DF-6F912038E788}" srcOrd="0" destOrd="0" presId="urn:microsoft.com/office/officeart/2008/layout/LinedList"/>
    <dgm:cxn modelId="{326F8601-DCB0-45E0-A9A6-8668DFC94669}" type="presParOf" srcId="{D9A20406-96A6-E94F-A649-D259FC3E9FB5}" destId="{4586F0D8-A120-274B-BE51-856FCB4AC43F}" srcOrd="1" destOrd="0" presId="urn:microsoft.com/office/officeart/2008/layout/LinedList"/>
    <dgm:cxn modelId="{E2B25A3B-28E9-47F1-AFA2-6621D6FEFD89}" type="presParOf" srcId="{D9A20406-96A6-E94F-A649-D259FC3E9FB5}" destId="{2E15F8C9-5842-A144-9D5F-AAF49EBC828C}" srcOrd="2" destOrd="0" presId="urn:microsoft.com/office/officeart/2008/layout/LinedList"/>
    <dgm:cxn modelId="{807C9870-8549-4A80-9180-E9FD3C254C87}" type="presParOf" srcId="{22DDA73C-6B43-B040-875B-5AEDC5BAD42D}" destId="{D32907E9-4487-C641-A90B-8734AF86410A}" srcOrd="2" destOrd="0" presId="urn:microsoft.com/office/officeart/2008/layout/LinedList"/>
    <dgm:cxn modelId="{14491628-E93A-428F-8051-C82D3A5A363B}" type="presParOf" srcId="{22DDA73C-6B43-B040-875B-5AEDC5BAD42D}" destId="{ED8A1C51-E98E-2843-9399-F7BEAA0953E2}" srcOrd="3" destOrd="0" presId="urn:microsoft.com/office/officeart/2008/layout/LinedList"/>
    <dgm:cxn modelId="{EA6AF644-366D-4DA0-BA30-EB6A1D2638E7}" type="presParOf" srcId="{F776D97D-7E8A-BE47-8534-04C00FFCCC4D}" destId="{178B931F-8CEF-0149-B4DF-A88FA13E58C2}" srcOrd="2" destOrd="0" presId="urn:microsoft.com/office/officeart/2008/layout/LinedList"/>
    <dgm:cxn modelId="{A679D6E2-3283-4BCD-8F5E-608A4E52D7A5}" type="presParOf" srcId="{F776D97D-7E8A-BE47-8534-04C00FFCCC4D}" destId="{265D5022-9B9B-BA42-88D0-37765DFBADEE}" srcOrd="3" destOrd="0" presId="urn:microsoft.com/office/officeart/2008/layout/LinedList"/>
    <dgm:cxn modelId="{59FCF017-E095-4071-8600-7B815932CBCE}" type="presParOf" srcId="{265D5022-9B9B-BA42-88D0-37765DFBADEE}" destId="{47BBF4D0-3042-9C45-AD8E-AC9529290611}" srcOrd="0" destOrd="0" presId="urn:microsoft.com/office/officeart/2008/layout/LinedList"/>
    <dgm:cxn modelId="{69166A5B-A382-481A-B54A-75C3305876EF}" type="presParOf" srcId="{265D5022-9B9B-BA42-88D0-37765DFBADEE}" destId="{8117825D-08FF-8042-8745-FC633703D5F7}" srcOrd="1" destOrd="0" presId="urn:microsoft.com/office/officeart/2008/layout/LinedList"/>
    <dgm:cxn modelId="{386559CE-3053-4409-BA34-7DAE4CB3F5F8}" type="presParOf" srcId="{8117825D-08FF-8042-8745-FC633703D5F7}" destId="{68351258-5A8B-754C-B6A1-9825B142B219}" srcOrd="0" destOrd="0" presId="urn:microsoft.com/office/officeart/2008/layout/LinedList"/>
    <dgm:cxn modelId="{0CD55B84-F630-4FF1-8D5E-7891602FD682}" type="presParOf" srcId="{8117825D-08FF-8042-8745-FC633703D5F7}" destId="{5FE2E143-7FA8-A043-B610-C273DA4DDD8B}" srcOrd="1" destOrd="0" presId="urn:microsoft.com/office/officeart/2008/layout/LinedList"/>
    <dgm:cxn modelId="{9144A81A-6B6C-42AB-B347-7C682FD0BAD4}" type="presParOf" srcId="{5FE2E143-7FA8-A043-B610-C273DA4DDD8B}" destId="{DD4CD826-FC02-E348-A6C9-0DC2E2D9C29B}" srcOrd="0" destOrd="0" presId="urn:microsoft.com/office/officeart/2008/layout/LinedList"/>
    <dgm:cxn modelId="{630E4E96-3CCF-4D35-A499-DDE508B45231}" type="presParOf" srcId="{5FE2E143-7FA8-A043-B610-C273DA4DDD8B}" destId="{40AD39FF-552E-3645-816F-DA192029EE94}" srcOrd="1" destOrd="0" presId="urn:microsoft.com/office/officeart/2008/layout/LinedList"/>
    <dgm:cxn modelId="{09189F9D-C628-4EFF-AA71-B23DC30B1AE0}" type="presParOf" srcId="{5FE2E143-7FA8-A043-B610-C273DA4DDD8B}" destId="{A23BCA2D-2ABE-AD4A-B328-864E09D9D53A}" srcOrd="2" destOrd="0" presId="urn:microsoft.com/office/officeart/2008/layout/LinedList"/>
    <dgm:cxn modelId="{9841FBCE-9576-4758-8B87-1AB08233C88B}" type="presParOf" srcId="{8117825D-08FF-8042-8745-FC633703D5F7}" destId="{3C32CEDB-4D51-DE42-A3D8-8AC9E88624F2}" srcOrd="2" destOrd="0" presId="urn:microsoft.com/office/officeart/2008/layout/LinedList"/>
    <dgm:cxn modelId="{BE34B1F0-EDEF-4587-8E5E-57260ED73DEC}" type="presParOf" srcId="{8117825D-08FF-8042-8745-FC633703D5F7}" destId="{EAF5A931-D6EC-9745-891E-D2432D3F82C1}" srcOrd="3" destOrd="0" presId="urn:microsoft.com/office/officeart/2008/layout/LinedList"/>
    <dgm:cxn modelId="{83EE2C26-AEF1-4823-AFFF-129C5AF431DD}" type="presParOf" srcId="{F776D97D-7E8A-BE47-8534-04C00FFCCC4D}" destId="{913B5E25-C84D-514D-AB84-FB479AF2BAA5}" srcOrd="4" destOrd="0" presId="urn:microsoft.com/office/officeart/2008/layout/LinedList"/>
    <dgm:cxn modelId="{DCA118D1-9E95-493C-B554-2A53E788F9C7}" type="presParOf" srcId="{F776D97D-7E8A-BE47-8534-04C00FFCCC4D}" destId="{6DCC70ED-4D75-B243-B2A7-47ECDF797974}" srcOrd="5" destOrd="0" presId="urn:microsoft.com/office/officeart/2008/layout/LinedList"/>
    <dgm:cxn modelId="{E47FBF88-D43A-471B-BD30-4508EFA4DEC6}" type="presParOf" srcId="{6DCC70ED-4D75-B243-B2A7-47ECDF797974}" destId="{3E5AB2BF-A462-A841-B59B-E575612010D9}" srcOrd="0" destOrd="0" presId="urn:microsoft.com/office/officeart/2008/layout/LinedList"/>
    <dgm:cxn modelId="{7D43879D-788C-466B-80B0-C845BF57067F}" type="presParOf" srcId="{6DCC70ED-4D75-B243-B2A7-47ECDF797974}" destId="{A8F50829-4BAB-7C4A-AA30-84E2D099EB01}" srcOrd="1" destOrd="0" presId="urn:microsoft.com/office/officeart/2008/layout/LinedList"/>
    <dgm:cxn modelId="{4FDABFF7-79BE-4ACF-AF14-39204CB35A72}" type="presParOf" srcId="{A8F50829-4BAB-7C4A-AA30-84E2D099EB01}" destId="{B00668AF-A753-A947-B0E8-8227A583AE63}" srcOrd="0" destOrd="0" presId="urn:microsoft.com/office/officeart/2008/layout/LinedList"/>
    <dgm:cxn modelId="{EAF4608F-B5D0-480C-99A8-9DFCD9F0B1ED}" type="presParOf" srcId="{A8F50829-4BAB-7C4A-AA30-84E2D099EB01}" destId="{7513036D-86F8-6D46-87EA-832DD97DEE31}" srcOrd="1" destOrd="0" presId="urn:microsoft.com/office/officeart/2008/layout/LinedList"/>
    <dgm:cxn modelId="{8C79CD40-5446-4BDE-BD66-01D47E2C7E24}" type="presParOf" srcId="{7513036D-86F8-6D46-87EA-832DD97DEE31}" destId="{CC7DA8AC-3BF7-C34B-81F7-1982D6060B6D}" srcOrd="0" destOrd="0" presId="urn:microsoft.com/office/officeart/2008/layout/LinedList"/>
    <dgm:cxn modelId="{1D66E7B8-7C6D-4A39-B3D7-8CAB5F4F53DF}" type="presParOf" srcId="{7513036D-86F8-6D46-87EA-832DD97DEE31}" destId="{C5AD48B0-9931-9B4D-A60B-A844B7F448FC}" srcOrd="1" destOrd="0" presId="urn:microsoft.com/office/officeart/2008/layout/LinedList"/>
    <dgm:cxn modelId="{441C637B-DC6B-4CEC-AA31-8A0018FFFC40}" type="presParOf" srcId="{7513036D-86F8-6D46-87EA-832DD97DEE31}" destId="{739BA94D-B766-5549-A0A2-0A928B4B7133}" srcOrd="2" destOrd="0" presId="urn:microsoft.com/office/officeart/2008/layout/LinedList"/>
    <dgm:cxn modelId="{5793FE0B-7855-4F12-8987-76B3447C21E1}" type="presParOf" srcId="{A8F50829-4BAB-7C4A-AA30-84E2D099EB01}" destId="{1486AE56-865C-6E48-9D6E-6B6DFA851578}" srcOrd="2" destOrd="0" presId="urn:microsoft.com/office/officeart/2008/layout/LinedList"/>
    <dgm:cxn modelId="{9A09565E-EC25-444F-9648-7FD570717A39}" type="presParOf" srcId="{A8F50829-4BAB-7C4A-AA30-84E2D099EB01}" destId="{B12D3693-6970-B94A-AB2E-8B150F518B73}" srcOrd="3" destOrd="0" presId="urn:microsoft.com/office/officeart/2008/layout/LinedList"/>
    <dgm:cxn modelId="{82914C19-6E81-4092-AFE9-66F61BD994B7}" type="presParOf" srcId="{F776D97D-7E8A-BE47-8534-04C00FFCCC4D}" destId="{88532B37-2569-E445-B003-569B3ACBA8CA}" srcOrd="6" destOrd="0" presId="urn:microsoft.com/office/officeart/2008/layout/LinedList"/>
    <dgm:cxn modelId="{7055035F-F921-468D-8038-17D9458BCCE9}" type="presParOf" srcId="{F776D97D-7E8A-BE47-8534-04C00FFCCC4D}" destId="{27C10060-401A-7945-9D2A-17F166E50813}" srcOrd="7" destOrd="0" presId="urn:microsoft.com/office/officeart/2008/layout/LinedList"/>
    <dgm:cxn modelId="{9D7B7881-4339-472A-8EB4-F56D53F4D4AF}" type="presParOf" srcId="{27C10060-401A-7945-9D2A-17F166E50813}" destId="{C76500F5-9E3D-F842-99EC-C1DB4300D8B6}" srcOrd="0" destOrd="0" presId="urn:microsoft.com/office/officeart/2008/layout/LinedList"/>
    <dgm:cxn modelId="{7A51688A-C1AF-45C2-BD52-9AB029F0AE5C}" type="presParOf" srcId="{27C10060-401A-7945-9D2A-17F166E50813}" destId="{18B63E3F-6E39-1A43-89A5-CF1EF0E2CD9D}" srcOrd="1" destOrd="0" presId="urn:microsoft.com/office/officeart/2008/layout/LinedList"/>
    <dgm:cxn modelId="{17E64771-6645-408E-9C47-577EFC1D5240}" type="presParOf" srcId="{18B63E3F-6E39-1A43-89A5-CF1EF0E2CD9D}" destId="{7614AAED-BC05-C04C-AA76-2598331FEA14}" srcOrd="0" destOrd="0" presId="urn:microsoft.com/office/officeart/2008/layout/LinedList"/>
    <dgm:cxn modelId="{F6F00069-95B7-40F4-B97F-ED85E68E73E3}" type="presParOf" srcId="{18B63E3F-6E39-1A43-89A5-CF1EF0E2CD9D}" destId="{5D3E0464-418A-564F-B2E6-DCDA7E5525CA}" srcOrd="1" destOrd="0" presId="urn:microsoft.com/office/officeart/2008/layout/LinedList"/>
    <dgm:cxn modelId="{3AA674D1-050B-452D-A19C-61592E581257}" type="presParOf" srcId="{5D3E0464-418A-564F-B2E6-DCDA7E5525CA}" destId="{53A5F1A9-72FB-CC4A-98FD-3028E50DEEE3}" srcOrd="0" destOrd="0" presId="urn:microsoft.com/office/officeart/2008/layout/LinedList"/>
    <dgm:cxn modelId="{676ED034-E047-47B8-B86E-939337286EB2}" type="presParOf" srcId="{5D3E0464-418A-564F-B2E6-DCDA7E5525CA}" destId="{4249D1DC-A83D-314A-B537-01066820A2A2}" srcOrd="1" destOrd="0" presId="urn:microsoft.com/office/officeart/2008/layout/LinedList"/>
    <dgm:cxn modelId="{32CCF335-45BC-4C7C-BE16-0BC2356656F3}" type="presParOf" srcId="{5D3E0464-418A-564F-B2E6-DCDA7E5525CA}" destId="{24573E07-646E-EE40-91F5-5D1B85DFB7A5}" srcOrd="2" destOrd="0" presId="urn:microsoft.com/office/officeart/2008/layout/LinedList"/>
    <dgm:cxn modelId="{223462BC-B96B-42EC-AB77-4881FAFCD0A2}" type="presParOf" srcId="{18B63E3F-6E39-1A43-89A5-CF1EF0E2CD9D}" destId="{0D57756D-529C-2140-A977-BD0E25A5CF9F}" srcOrd="2" destOrd="0" presId="urn:microsoft.com/office/officeart/2008/layout/LinedList"/>
    <dgm:cxn modelId="{DE27E467-3960-4DE6-95FA-D6B5653A01DE}" type="presParOf" srcId="{18B63E3F-6E39-1A43-89A5-CF1EF0E2CD9D}" destId="{F09EA6CB-33D3-8D42-AA93-5A54221B358E}" srcOrd="3" destOrd="0" presId="urn:microsoft.com/office/officeart/2008/layout/LinedList"/>
    <dgm:cxn modelId="{7AB99E50-9067-46E8-86BF-464E943FB05E}" type="presParOf" srcId="{F776D97D-7E8A-BE47-8534-04C00FFCCC4D}" destId="{F5770AFA-66ED-0C4C-805A-0A58C20E9262}" srcOrd="8" destOrd="0" presId="urn:microsoft.com/office/officeart/2008/layout/LinedList"/>
    <dgm:cxn modelId="{A53E59F3-262B-4B48-B87B-0013E053EA26}" type="presParOf" srcId="{F776D97D-7E8A-BE47-8534-04C00FFCCC4D}" destId="{F891B2B1-AF2F-6B4A-BB1C-410B26CB87A9}" srcOrd="9" destOrd="0" presId="urn:microsoft.com/office/officeart/2008/layout/LinedList"/>
    <dgm:cxn modelId="{59D7918C-64C2-4277-A683-7CD9DD0FBEC5}" type="presParOf" srcId="{F891B2B1-AF2F-6B4A-BB1C-410B26CB87A9}" destId="{7543777C-4617-0343-8040-A73DD2FC544E}" srcOrd="0" destOrd="0" presId="urn:microsoft.com/office/officeart/2008/layout/LinedList"/>
    <dgm:cxn modelId="{1C7EE961-C7B9-4910-B233-082FFA4D0E1E}" type="presParOf" srcId="{F891B2B1-AF2F-6B4A-BB1C-410B26CB87A9}" destId="{1F14637B-F64E-2B44-B962-58D4B9D01816}" srcOrd="1" destOrd="0" presId="urn:microsoft.com/office/officeart/2008/layout/LinedList"/>
    <dgm:cxn modelId="{AD4E46CA-8A4C-4D0D-BF2F-1292E387A6BF}" type="presParOf" srcId="{1F14637B-F64E-2B44-B962-58D4B9D01816}" destId="{C5E85A61-2F53-ED40-B82C-D1234507F0B9}" srcOrd="0" destOrd="0" presId="urn:microsoft.com/office/officeart/2008/layout/LinedList"/>
    <dgm:cxn modelId="{3603D18A-3A7B-4BBC-A44F-AE1FF0AD7C48}" type="presParOf" srcId="{1F14637B-F64E-2B44-B962-58D4B9D01816}" destId="{A74182B4-4E0B-8C41-8815-820CE83D2B24}" srcOrd="1" destOrd="0" presId="urn:microsoft.com/office/officeart/2008/layout/LinedList"/>
    <dgm:cxn modelId="{48942586-6181-4A43-89BA-50C70E81D5A1}" type="presParOf" srcId="{A74182B4-4E0B-8C41-8815-820CE83D2B24}" destId="{F42ED7E8-626D-8844-B304-8CB707F5C617}" srcOrd="0" destOrd="0" presId="urn:microsoft.com/office/officeart/2008/layout/LinedList"/>
    <dgm:cxn modelId="{3A91A043-60C4-4CF4-AEFF-17CD23103072}" type="presParOf" srcId="{A74182B4-4E0B-8C41-8815-820CE83D2B24}" destId="{FDF61795-EF4F-DD4D-9159-4AAF6F881146}" srcOrd="1" destOrd="0" presId="urn:microsoft.com/office/officeart/2008/layout/LinedList"/>
    <dgm:cxn modelId="{F0FB4B2A-F95E-4920-AA7F-05321248208A}" type="presParOf" srcId="{A74182B4-4E0B-8C41-8815-820CE83D2B24}" destId="{8A4368D5-9931-DE4B-BB7D-B49BEF583F76}" srcOrd="2" destOrd="0" presId="urn:microsoft.com/office/officeart/2008/layout/LinedList"/>
    <dgm:cxn modelId="{F9E14086-8E92-46B7-8E1C-789661381751}" type="presParOf" srcId="{1F14637B-F64E-2B44-B962-58D4B9D01816}" destId="{C75E1AE3-DD31-AD48-9D72-710374FAA08B}" srcOrd="2" destOrd="0" presId="urn:microsoft.com/office/officeart/2008/layout/LinedList"/>
    <dgm:cxn modelId="{772B2899-D12F-40AE-9256-71C50FFDC985}" type="presParOf" srcId="{1F14637B-F64E-2B44-B962-58D4B9D01816}" destId="{3B2061BB-F946-524B-A959-DFB71D9FE3F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0FA1-D067-AD44-8E28-106F1EE1F117}">
      <dsp:nvSpPr>
        <dsp:cNvPr id="0" name=""/>
        <dsp:cNvSpPr/>
      </dsp:nvSpPr>
      <dsp:spPr>
        <a:xfrm>
          <a:off x="0" y="417"/>
          <a:ext cx="83375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290E1D-A993-FE47-AD32-264686D4D5C9}">
      <dsp:nvSpPr>
        <dsp:cNvPr id="0" name=""/>
        <dsp:cNvSpPr/>
      </dsp:nvSpPr>
      <dsp:spPr>
        <a:xfrm>
          <a:off x="0" y="417"/>
          <a:ext cx="1662618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Dzieci</a:t>
          </a:r>
        </a:p>
      </dsp:txBody>
      <dsp:txXfrm>
        <a:off x="0" y="417"/>
        <a:ext cx="1662618" cy="683605"/>
      </dsp:txXfrm>
    </dsp:sp>
    <dsp:sp modelId="{4586F0D8-A120-274B-BE51-856FCB4AC43F}">
      <dsp:nvSpPr>
        <dsp:cNvPr id="0" name=""/>
        <dsp:cNvSpPr/>
      </dsp:nvSpPr>
      <dsp:spPr>
        <a:xfrm>
          <a:off x="1790075" y="31459"/>
          <a:ext cx="6547441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Dla najmłodszych może to być idealne rozwiązanie, żeby nauczyć się nowej dyscypliny sportowej. Dzieci będą również spędzać więcej czasu na świeżym powietrzu w towarzystwie nowopoznanych rówieśników.</a:t>
          </a:r>
        </a:p>
      </dsp:txBody>
      <dsp:txXfrm>
        <a:off x="1790075" y="31459"/>
        <a:ext cx="6547441" cy="620852"/>
      </dsp:txXfrm>
    </dsp:sp>
    <dsp:sp modelId="{D32907E9-4487-C641-A90B-8734AF86410A}">
      <dsp:nvSpPr>
        <dsp:cNvPr id="0" name=""/>
        <dsp:cNvSpPr/>
      </dsp:nvSpPr>
      <dsp:spPr>
        <a:xfrm>
          <a:off x="1654504" y="574161"/>
          <a:ext cx="665047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B931F-8CEF-0149-B4DF-A88FA13E58C2}">
      <dsp:nvSpPr>
        <dsp:cNvPr id="0" name=""/>
        <dsp:cNvSpPr/>
      </dsp:nvSpPr>
      <dsp:spPr>
        <a:xfrm>
          <a:off x="0" y="684022"/>
          <a:ext cx="833751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BF4D0-3042-9C45-AD8E-AC9529290611}">
      <dsp:nvSpPr>
        <dsp:cNvPr id="0" name=""/>
        <dsp:cNvSpPr/>
      </dsp:nvSpPr>
      <dsp:spPr>
        <a:xfrm>
          <a:off x="0" y="684022"/>
          <a:ext cx="1656104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Młodzież</a:t>
          </a:r>
        </a:p>
      </dsp:txBody>
      <dsp:txXfrm>
        <a:off x="0" y="684022"/>
        <a:ext cx="1656104" cy="683605"/>
      </dsp:txXfrm>
    </dsp:sp>
    <dsp:sp modelId="{40AD39FF-552E-3645-816F-DA192029EE94}">
      <dsp:nvSpPr>
        <dsp:cNvPr id="0" name=""/>
        <dsp:cNvSpPr/>
      </dsp:nvSpPr>
      <dsp:spPr>
        <a:xfrm>
          <a:off x="1783030" y="715065"/>
          <a:ext cx="6554486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Nastolatkowie oraz młodzi dorośli znajdą w tej aplikacji nie tylko te same benefity, którymi mogą cieszyć się dzieci, lecz także mają możliwość wydobycia z siebie talentu sportowego.</a:t>
          </a:r>
        </a:p>
      </dsp:txBody>
      <dsp:txXfrm>
        <a:off x="1783030" y="715065"/>
        <a:ext cx="6554486" cy="620852"/>
      </dsp:txXfrm>
    </dsp:sp>
    <dsp:sp modelId="{3C32CEDB-4D51-DE42-A3D8-8AC9E88624F2}">
      <dsp:nvSpPr>
        <dsp:cNvPr id="0" name=""/>
        <dsp:cNvSpPr/>
      </dsp:nvSpPr>
      <dsp:spPr>
        <a:xfrm>
          <a:off x="1656104" y="1335917"/>
          <a:ext cx="66244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B5E25-C84D-514D-AB84-FB479AF2BAA5}">
      <dsp:nvSpPr>
        <dsp:cNvPr id="0" name=""/>
        <dsp:cNvSpPr/>
      </dsp:nvSpPr>
      <dsp:spPr>
        <a:xfrm>
          <a:off x="0" y="1367627"/>
          <a:ext cx="833751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5AB2BF-A462-A841-B59B-E575612010D9}">
      <dsp:nvSpPr>
        <dsp:cNvPr id="0" name=""/>
        <dsp:cNvSpPr/>
      </dsp:nvSpPr>
      <dsp:spPr>
        <a:xfrm>
          <a:off x="0" y="1367627"/>
          <a:ext cx="1665874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Dorośli</a:t>
          </a:r>
        </a:p>
      </dsp:txBody>
      <dsp:txXfrm>
        <a:off x="0" y="1367627"/>
        <a:ext cx="1665874" cy="683605"/>
      </dsp:txXfrm>
    </dsp:sp>
    <dsp:sp modelId="{C5AD48B0-9931-9B4D-A60B-A844B7F448FC}">
      <dsp:nvSpPr>
        <dsp:cNvPr id="0" name=""/>
        <dsp:cNvSpPr/>
      </dsp:nvSpPr>
      <dsp:spPr>
        <a:xfrm>
          <a:off x="1790980" y="1398670"/>
          <a:ext cx="6546536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Dla tej grupy odbiorców aplikacja daje największy benefit, którym jest odnalezienie innych interesantów tej samej dyscypliny sportowej. Dla zabieganych dorosłych to najefektywniejsza droga, aby zacząć się ruszać.</a:t>
          </a:r>
          <a:endParaRPr lang="pl-PL" sz="1400" b="1" i="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980" y="1398670"/>
        <a:ext cx="6546536" cy="620852"/>
      </dsp:txXfrm>
    </dsp:sp>
    <dsp:sp modelId="{1486AE56-865C-6E48-9D6E-6B6DFA851578}">
      <dsp:nvSpPr>
        <dsp:cNvPr id="0" name=""/>
        <dsp:cNvSpPr/>
      </dsp:nvSpPr>
      <dsp:spPr>
        <a:xfrm>
          <a:off x="1665874" y="2019522"/>
          <a:ext cx="66634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532B37-2569-E445-B003-569B3ACBA8CA}">
      <dsp:nvSpPr>
        <dsp:cNvPr id="0" name=""/>
        <dsp:cNvSpPr/>
      </dsp:nvSpPr>
      <dsp:spPr>
        <a:xfrm>
          <a:off x="0" y="2051232"/>
          <a:ext cx="833751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500F5-9E3D-F842-99EC-C1DB4300D8B6}">
      <dsp:nvSpPr>
        <dsp:cNvPr id="0" name=""/>
        <dsp:cNvSpPr/>
      </dsp:nvSpPr>
      <dsp:spPr>
        <a:xfrm>
          <a:off x="0" y="2051232"/>
          <a:ext cx="1880666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b="1" i="0" kern="1200" noProof="0" dirty="0">
            <a:latin typeface="+mj-lt"/>
            <a:cs typeface="Arial Black" panose="020B0604020202020204" pitchFamily="34" charset="0"/>
          </a:endParaRPr>
        </a:p>
      </dsp:txBody>
      <dsp:txXfrm>
        <a:off x="0" y="2051232"/>
        <a:ext cx="1880666" cy="683605"/>
      </dsp:txXfrm>
    </dsp:sp>
    <dsp:sp modelId="{4249D1DC-A83D-314A-B537-01066820A2A2}">
      <dsp:nvSpPr>
        <dsp:cNvPr id="0" name=""/>
        <dsp:cNvSpPr/>
      </dsp:nvSpPr>
      <dsp:spPr>
        <a:xfrm>
          <a:off x="1994897" y="2069206"/>
          <a:ext cx="6334570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Ludzie w starszym wieku nierzadko chcą i potrzebują zadbać o swoje zdrowie. Z pomocą innych użytkowników, z którymi wspólnie wykonywaliby różne aktywności, ich stan zdrowia polepszy się drastycznie.</a:t>
          </a:r>
        </a:p>
      </dsp:txBody>
      <dsp:txXfrm>
        <a:off x="1994897" y="2069206"/>
        <a:ext cx="6334570" cy="620852"/>
      </dsp:txXfrm>
    </dsp:sp>
    <dsp:sp modelId="{0D57756D-529C-2140-A977-BD0E25A5CF9F}">
      <dsp:nvSpPr>
        <dsp:cNvPr id="0" name=""/>
        <dsp:cNvSpPr/>
      </dsp:nvSpPr>
      <dsp:spPr>
        <a:xfrm>
          <a:off x="1880666" y="2703127"/>
          <a:ext cx="63899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770AFA-66ED-0C4C-805A-0A58C20E9262}">
      <dsp:nvSpPr>
        <dsp:cNvPr id="0" name=""/>
        <dsp:cNvSpPr/>
      </dsp:nvSpPr>
      <dsp:spPr>
        <a:xfrm>
          <a:off x="0" y="2734837"/>
          <a:ext cx="833751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43777C-4617-0343-8040-A73DD2FC544E}">
      <dsp:nvSpPr>
        <dsp:cNvPr id="0" name=""/>
        <dsp:cNvSpPr/>
      </dsp:nvSpPr>
      <dsp:spPr>
        <a:xfrm>
          <a:off x="0" y="2735254"/>
          <a:ext cx="1615393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Inni</a:t>
          </a:r>
        </a:p>
      </dsp:txBody>
      <dsp:txXfrm>
        <a:off x="0" y="2735254"/>
        <a:ext cx="1615393" cy="683605"/>
      </dsp:txXfrm>
    </dsp:sp>
    <dsp:sp modelId="{FDF61795-EF4F-DD4D-9159-4AAF6F881146}">
      <dsp:nvSpPr>
        <dsp:cNvPr id="0" name=""/>
        <dsp:cNvSpPr/>
      </dsp:nvSpPr>
      <dsp:spPr>
        <a:xfrm>
          <a:off x="1739104" y="2765880"/>
          <a:ext cx="6598412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000" tIns="182880" rIns="182880" bIns="18288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Sekcja „inni” dotyczy ludzi, którzy pośrednio chcieliby uczestniczyć w tych wydarzeniach. Mam tu na myśli łowców talentów, którzy szukają wschodzących gwiazd albo dziennikarzy amatorów, szukających wydarzeń.</a:t>
          </a:r>
        </a:p>
      </dsp:txBody>
      <dsp:txXfrm>
        <a:off x="1739104" y="2765880"/>
        <a:ext cx="6598412" cy="620852"/>
      </dsp:txXfrm>
    </dsp:sp>
    <dsp:sp modelId="{C75E1AE3-DD31-AD48-9D72-710374FAA08B}">
      <dsp:nvSpPr>
        <dsp:cNvPr id="0" name=""/>
        <dsp:cNvSpPr/>
      </dsp:nvSpPr>
      <dsp:spPr>
        <a:xfrm>
          <a:off x="1615393" y="3386732"/>
          <a:ext cx="64615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pPr rtl="0"/>
            <a:fld id="{DAB64803-BE99-4D11-92FE-DB0D80E992EC}" type="datetime1">
              <a:rPr lang="pl-PL" smtClean="0"/>
              <a:t>20.11.2024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B3BF5047-6CED-44CC-A86C-D48A653D0A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fld id="{DB090C74-F23A-4A01-B61B-B7FE422EF232}" type="datetime1">
              <a:rPr lang="pl-PL" smtClean="0"/>
              <a:pPr/>
              <a:t>20.11.2024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339D21CC-DD94-204E-93C8-E1AAF3084C8D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sz="10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59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395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69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pl-PL" sz="59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pl-PL" sz="2400"/>
            </a:lvl1pPr>
            <a:lvl2pPr marL="457200" indent="0" algn="ctr">
              <a:buNone/>
              <a:defRPr lang="pl-PL" sz="2000"/>
            </a:lvl2pPr>
            <a:lvl3pPr marL="914400" indent="0" algn="ctr">
              <a:buNone/>
              <a:defRPr lang="pl-PL" sz="1800"/>
            </a:lvl3pPr>
            <a:lvl4pPr marL="1371600" indent="0" algn="ctr">
              <a:buNone/>
              <a:defRPr lang="pl-PL" sz="1600"/>
            </a:lvl4pPr>
            <a:lvl5pPr marL="1828800" indent="0" algn="ctr">
              <a:buNone/>
              <a:defRPr lang="pl-PL" sz="1600"/>
            </a:lvl5pPr>
            <a:lvl6pPr marL="2286000" indent="0" algn="ctr">
              <a:buNone/>
              <a:defRPr lang="pl-PL" sz="1600"/>
            </a:lvl6pPr>
            <a:lvl7pPr marL="2743200" indent="0" algn="ctr">
              <a:buNone/>
              <a:defRPr lang="pl-PL" sz="1600"/>
            </a:lvl7pPr>
            <a:lvl8pPr marL="3200400" indent="0" algn="ctr">
              <a:buNone/>
              <a:defRPr lang="pl-PL" sz="1600"/>
            </a:lvl8pPr>
            <a:lvl9pPr marL="3657600" indent="0" algn="ctr">
              <a:buNone/>
              <a:defRPr lang="pl-PL"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 — symbol zastępczy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kst — symbol zastępczy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3" name="Tekst — symbol zastępczy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4" name="Tekst — symbol zastępczy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5" name="Tekst — symbol zastępczy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19" name="Tekst — symbol zastępczy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1" name="Tekst — symbol zastępczy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3" name="Tekst — symbol zastępczy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5" name="Tekst — symbol zastępczy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6" name="Tekst — symbol zastępczy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Tekst — symbol zastępczy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8" name="Tekst — symbol zastępczy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Stopka — symbol zastępczy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ekst — symbol zastępczy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" name="Numer slajdu — symbol zastępczy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8" name="Dowolny kształt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8" name="Tekst — symbol zastępczy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Zawartość — symbol zastępczy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fika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Grafika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9" name="Ow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34" name="Grafika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w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6" name="Stopka — symbol zastępczy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7" name="Numer slajdu — symbol zastępczy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ziękuje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a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w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72" name="Grafika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fika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fika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w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ytuł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kst — symbol zastępczy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2" name="Stopka — symbol zastępczy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 — symbol zastępczy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pl-PL" sz="3200"/>
            </a:lvl1pPr>
            <a:lvl2pPr>
              <a:defRPr lang="pl-PL" sz="2800"/>
            </a:lvl2pPr>
            <a:lvl3pPr>
              <a:defRPr lang="pl-PL" sz="2400"/>
            </a:lvl3pPr>
            <a:lvl4pPr>
              <a:defRPr lang="pl-PL" sz="2000"/>
            </a:lvl4pPr>
            <a:lvl5pPr>
              <a:defRPr lang="pl-PL" sz="2000"/>
            </a:lvl5pPr>
            <a:lvl6pPr>
              <a:defRPr lang="pl-PL" sz="2000"/>
            </a:lvl6pPr>
            <a:lvl7pPr>
              <a:defRPr lang="pl-PL" sz="2000"/>
            </a:lvl7pPr>
            <a:lvl8pPr>
              <a:defRPr lang="pl-PL" sz="2000"/>
            </a:lvl8pPr>
            <a:lvl9pPr>
              <a:defRPr lang="pl-PL"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a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pl-PL"/>
              </a:defPPr>
            </a:lstStyle>
            <a:p>
              <a:pPr rtl="0"/>
              <a:endParaRPr lang="pl-PL" noProof="0"/>
            </a:p>
          </p:txBody>
        </p:sp>
        <p:pic>
          <p:nvPicPr>
            <p:cNvPr id="55" name="Grafika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Dowolny kształt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60" name="Stopka — symbol zastępczy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1" name="Numer slajdu — symbol zastępczy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— symbol zastępczy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pl-PL" sz="3200"/>
            </a:lvl1pPr>
            <a:lvl2pPr marL="457200" indent="0">
              <a:buNone/>
              <a:defRPr lang="pl-PL" sz="2800"/>
            </a:lvl2pPr>
            <a:lvl3pPr marL="914400" indent="0">
              <a:buNone/>
              <a:defRPr lang="pl-PL" sz="2400"/>
            </a:lvl3pPr>
            <a:lvl4pPr marL="1371600" indent="0">
              <a:buNone/>
              <a:defRPr lang="pl-PL" sz="2000"/>
            </a:lvl4pPr>
            <a:lvl5pPr marL="1828800" indent="0">
              <a:buNone/>
              <a:defRPr lang="pl-PL" sz="2000"/>
            </a:lvl5pPr>
            <a:lvl6pPr marL="2286000" indent="0">
              <a:buNone/>
              <a:defRPr lang="pl-PL" sz="2000"/>
            </a:lvl6pPr>
            <a:lvl7pPr marL="2743200" indent="0">
              <a:buNone/>
              <a:defRPr lang="pl-PL" sz="2000"/>
            </a:lvl7pPr>
            <a:lvl8pPr marL="3200400" indent="0">
              <a:buNone/>
              <a:defRPr lang="pl-PL" sz="2000"/>
            </a:lvl8pPr>
            <a:lvl9pPr marL="3657600" indent="0">
              <a:buNone/>
              <a:defRPr lang="pl-PL"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9" name="Tekst — symbol zastępczy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5" name="Tekst — symbol zastępczy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0" name="Tekst — symbol zastępczy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6" name="Tekst — symbol zastępczy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1" name="Tekst — symbol zastępczy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2" name="Tekst — symbol zastępczy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w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16" name="Grafika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pl-PL" sz="24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wyk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a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Prostokąt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0" name="Stopka — symbol zastępczy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1" name="Numer slajdu — symbol zastępczy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z cyta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fika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ytuł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pl-PL" sz="55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7" name="Grafika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9" name="Grafika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Dowolny kształt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a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w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3" name="Dowolny kształt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5" name="Dowolny kształt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7" name="Dowolny kształt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9" name="Grafika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w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1" name="Obraz — symbol zastępczy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2" name="Obraz — symbol zastępczy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3" name="Tekst — symbol zastępczy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5" name="Tekst — symbol zastępczy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Tekst — symbol zastępczy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7" name="Tekst — symbol zastępczy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8" name="Tekst — symbol zastępczy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9" name="Obraz — symbol zastępczy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0" name="Obraz — symbol zastępczy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1" name="Tekst — symbol zastępczy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2" name="Tekst — symbol zastępczy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l-PL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a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pl-PL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pl/photos/ludzie-cz%C5%82owiek-szcz%C4%99%C5%9Bliwy-kobieta-2592296/" TargetMode="External"/><Relationship Id="rId5" Type="http://schemas.openxmlformats.org/officeDocument/2006/relationships/image" Target="../media/image44.jpg"/><Relationship Id="rId4" Type="http://schemas.openxmlformats.org/officeDocument/2006/relationships/hyperlink" Target="https://www.focusfitness.net/stock-photos/downloads/tag/cardiovascula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Aplikacja „Sports </a:t>
            </a:r>
            <a:r>
              <a:rPr lang="pl-PL" dirty="0" err="1"/>
              <a:t>Joiner</a:t>
            </a:r>
            <a:r>
              <a:rPr lang="pl-PL" dirty="0"/>
              <a:t>”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Mikołaj Kalejta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803390F-A9AD-AE99-5F21-FE57ACBB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pl-PL" sz="2800" dirty="0"/>
              <a:t>Funkcjonalne i niefunkcjonalne wymagania</a:t>
            </a:r>
            <a:endParaRPr lang="en-US" sz="280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A167967-D984-B464-1DD7-54B43EDA6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173D998-E2FC-CD6C-22D9-5C45049D7F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809244"/>
            <a:ext cx="941832" cy="621792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C43B8D3-9A08-F84C-9DD4-44948BA52D4B}" type="slidenum">
              <a:rPr lang="pl-PL" noProof="0" smtClean="0"/>
              <a:pPr rtl="0">
                <a:spcAft>
                  <a:spcPts val="600"/>
                </a:spcAft>
              </a:pPr>
              <a:t>10</a:t>
            </a:fld>
            <a:endParaRPr lang="pl-PL" noProof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02D69E9-BFA9-3E13-2198-22140486FAA9}"/>
              </a:ext>
            </a:extLst>
          </p:cNvPr>
          <p:cNvSpPr txBox="1"/>
          <p:nvPr/>
        </p:nvSpPr>
        <p:spPr>
          <a:xfrm>
            <a:off x="3101354" y="2418824"/>
            <a:ext cx="343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accent4"/>
                </a:solidFill>
              </a:rPr>
              <a:t>Niefunkcjonalne</a:t>
            </a:r>
          </a:p>
        </p:txBody>
      </p:sp>
      <p:sp>
        <p:nvSpPr>
          <p:cNvPr id="25" name="Symbol zastępczy zawartości 11">
            <a:extLst>
              <a:ext uri="{FF2B5EF4-FFF2-40B4-BE49-F238E27FC236}">
                <a16:creationId xmlns:a16="http://schemas.microsoft.com/office/drawing/2014/main" id="{9ADE7CE2-C034-53D7-A723-F1A164371757}"/>
              </a:ext>
            </a:extLst>
          </p:cNvPr>
          <p:cNvSpPr txBox="1">
            <a:spLocks/>
          </p:cNvSpPr>
          <p:nvPr/>
        </p:nvSpPr>
        <p:spPr>
          <a:xfrm>
            <a:off x="1112208" y="3429000"/>
            <a:ext cx="7417837" cy="252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i="1" dirty="0"/>
              <a:t>Bezpieczeństwo </a:t>
            </a:r>
            <a:r>
              <a:rPr lang="pl-PL" sz="1600" dirty="0">
                <a:latin typeface="Abadi" panose="020B0604020104020204" pitchFamily="34" charset="0"/>
              </a:rPr>
              <a:t>– dane użytkowników przechowywane w bazie danych powinny być ściśle chronione.</a:t>
            </a:r>
          </a:p>
          <a:p>
            <a:endParaRPr lang="pl-PL" sz="1400" dirty="0"/>
          </a:p>
          <a:p>
            <a:r>
              <a:rPr lang="pl-PL" sz="1600" i="1" dirty="0"/>
              <a:t>Skalowalność </a:t>
            </a:r>
            <a:r>
              <a:rPr lang="pl-PL" sz="1600" dirty="0">
                <a:latin typeface="Abadi" panose="020B0604020104020204" pitchFamily="34" charset="0"/>
              </a:rPr>
              <a:t>– aplikacja wraz ze wzrostem liczby użytkowników powinna rozszerzać swoje działanie o nowe funkcjonalności, tj. zrzutki na rezerwację płatnych obiektów. Poza tym system powinien nie zwalniać przy wzroście liczby użytkowników co najmniej do 5 milionów.</a:t>
            </a:r>
          </a:p>
          <a:p>
            <a:endParaRPr lang="pl-PL" sz="1400" dirty="0"/>
          </a:p>
          <a:p>
            <a:r>
              <a:rPr lang="pl-PL" sz="1600" i="1" dirty="0"/>
              <a:t>Szybkość i wydajność </a:t>
            </a:r>
            <a:r>
              <a:rPr lang="pl-PL" sz="1600" dirty="0">
                <a:latin typeface="Abadi" panose="020B0604020104020204" pitchFamily="34" charset="0"/>
              </a:rPr>
              <a:t>– aplikacja musi szybko reagować, zapewniając płynne przeglądanie, wyszukiwanie i tworzenie wydarzeń.</a:t>
            </a:r>
            <a:endParaRPr lang="pl-PL" sz="14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81984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D8DA220-3A6D-8CE5-F21E-0E3B9E13DF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809625"/>
            <a:ext cx="941388" cy="620713"/>
          </a:xfrm>
        </p:spPr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11</a:t>
            </a:fld>
            <a:endParaRPr lang="pl-PL" noProof="0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721F6E2-092F-E411-8C0C-DCDEF48450B0}"/>
              </a:ext>
            </a:extLst>
          </p:cNvPr>
          <p:cNvSpPr txBox="1"/>
          <p:nvPr/>
        </p:nvSpPr>
        <p:spPr>
          <a:xfrm>
            <a:off x="3884707" y="473679"/>
            <a:ext cx="2907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rgbClr val="0070C0"/>
                </a:solidFill>
              </a:rPr>
              <a:t>Funkcjonalne</a:t>
            </a:r>
          </a:p>
        </p:txBody>
      </p:sp>
      <p:sp>
        <p:nvSpPr>
          <p:cNvPr id="16" name="Symbol zastępczy zawartości 11">
            <a:extLst>
              <a:ext uri="{FF2B5EF4-FFF2-40B4-BE49-F238E27FC236}">
                <a16:creationId xmlns:a16="http://schemas.microsoft.com/office/drawing/2014/main" id="{D23F2E3F-5269-08B0-F48B-8797C7E64531}"/>
              </a:ext>
            </a:extLst>
          </p:cNvPr>
          <p:cNvSpPr txBox="1">
            <a:spLocks/>
          </p:cNvSpPr>
          <p:nvPr/>
        </p:nvSpPr>
        <p:spPr>
          <a:xfrm>
            <a:off x="1047687" y="1260939"/>
            <a:ext cx="8582018" cy="398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i="1" dirty="0"/>
              <a:t>Tworzenie konta użytkownika </a:t>
            </a:r>
            <a:r>
              <a:rPr lang="pl-PL" sz="1600" dirty="0">
                <a:latin typeface="Abadi" panose="020B0604020104020204" pitchFamily="34" charset="0"/>
              </a:rPr>
              <a:t>– prosty panel rejestracyjny z podstawowymi informacjami w celu identyfikowania każdego z użytkowników.</a:t>
            </a:r>
          </a:p>
          <a:p>
            <a:endParaRPr lang="pl-PL" sz="1400" dirty="0"/>
          </a:p>
          <a:p>
            <a:r>
              <a:rPr lang="pl-PL" sz="1600" i="1" dirty="0"/>
              <a:t>Tworzenie wydarzenia sportowego </a:t>
            </a:r>
            <a:r>
              <a:rPr lang="pl-PL" sz="1600" dirty="0">
                <a:latin typeface="Abadi" panose="020B0604020104020204" pitchFamily="34" charset="0"/>
              </a:rPr>
              <a:t>– każdy użytkownik może stworzyć otwarte wydarzenie sportowe.</a:t>
            </a:r>
          </a:p>
          <a:p>
            <a:endParaRPr lang="pl-PL" sz="1400" dirty="0"/>
          </a:p>
          <a:p>
            <a:r>
              <a:rPr lang="pl-PL" sz="1600" i="1" dirty="0"/>
              <a:t>Dołączanie do wydarzenia sportowego </a:t>
            </a:r>
            <a:r>
              <a:rPr lang="pl-PL" sz="1600" dirty="0">
                <a:latin typeface="Abadi" panose="020B0604020104020204" pitchFamily="34" charset="0"/>
              </a:rPr>
              <a:t>– każdy użytkownik niebędący organizatorem wydarzenia może do takiego dołączyć oraz z niego zrezygnować.</a:t>
            </a:r>
          </a:p>
          <a:p>
            <a:endParaRPr lang="pl-PL" sz="1400" dirty="0"/>
          </a:p>
          <a:p>
            <a:r>
              <a:rPr lang="pl-PL" sz="1600" i="1" dirty="0"/>
              <a:t>Edytowanie wydarzenia sportowego </a:t>
            </a:r>
            <a:r>
              <a:rPr lang="pl-PL" sz="1600" dirty="0">
                <a:latin typeface="Abadi" panose="020B0604020104020204" pitchFamily="34" charset="0"/>
              </a:rPr>
              <a:t>– każde wydarzenie może zostać edytowane przez organizatora.</a:t>
            </a:r>
            <a:endParaRPr lang="pl-PL" sz="1400" dirty="0">
              <a:latin typeface="Abadi" panose="020B0604020104020204" pitchFamily="34" charset="0"/>
            </a:endParaRPr>
          </a:p>
          <a:p>
            <a:endParaRPr lang="pl-PL" sz="1400" dirty="0"/>
          </a:p>
          <a:p>
            <a:r>
              <a:rPr lang="pl-PL" sz="1600" i="1" dirty="0"/>
              <a:t>Usuwanie wydarzenia sportowego </a:t>
            </a:r>
            <a:r>
              <a:rPr lang="pl-PL" sz="1600" dirty="0">
                <a:latin typeface="Abadi" panose="020B0604020104020204" pitchFamily="34" charset="0"/>
              </a:rPr>
              <a:t>– każde wydarzenie może zostać usunięte przez organizatora.</a:t>
            </a:r>
            <a:endParaRPr lang="pl-PL" sz="1400" dirty="0">
              <a:latin typeface="Abadi" panose="020B0604020104020204" pitchFamily="34" charset="0"/>
            </a:endParaRPr>
          </a:p>
          <a:p>
            <a:endParaRPr lang="pl-PL" sz="1400" dirty="0"/>
          </a:p>
          <a:p>
            <a:r>
              <a:rPr lang="pl-PL" sz="1600" i="1" dirty="0"/>
              <a:t>Edytowanie profilu </a:t>
            </a:r>
            <a:r>
              <a:rPr lang="pl-PL" sz="1600" dirty="0">
                <a:latin typeface="Abadi" panose="020B0604020104020204" pitchFamily="34" charset="0"/>
              </a:rPr>
              <a:t>– możliwość zmiany danych użytkownika oraz zdjęcia profilowego.</a:t>
            </a:r>
            <a:endParaRPr lang="pl-PL" sz="1400" dirty="0">
              <a:latin typeface="Abadi" panose="020B0604020104020204" pitchFamily="34" charset="0"/>
            </a:endParaRPr>
          </a:p>
          <a:p>
            <a:endParaRPr lang="pl-PL" sz="14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9935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B53349-054E-A9FA-99D9-60094F90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Potencjalne ryzyka projektu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28C99D8-0981-8FCC-666C-3ADFFBBFD5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DDF1F7D-80F4-32D8-5270-7FA1E8BA00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12</a:t>
            </a:fld>
            <a:endParaRPr lang="pl-PL" noProof="0"/>
          </a:p>
        </p:txBody>
      </p:sp>
      <p:sp>
        <p:nvSpPr>
          <p:cNvPr id="7" name="Symbol zastępczy zawartości 4">
            <a:extLst>
              <a:ext uri="{FF2B5EF4-FFF2-40B4-BE49-F238E27FC236}">
                <a16:creationId xmlns:a16="http://schemas.microsoft.com/office/drawing/2014/main" id="{C6672233-93B3-1A21-0798-5C1F0674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19" y="1720191"/>
            <a:ext cx="8626151" cy="35783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F0000"/>
                </a:solidFill>
              </a:rPr>
              <a:t>Problem: </a:t>
            </a:r>
            <a:r>
              <a:rPr lang="pl-PL" sz="1600" dirty="0"/>
              <a:t>Przekroczenie wyznaczonego budżetu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rgbClr val="0070C0"/>
                </a:solidFill>
              </a:rPr>
              <a:t>Rozwiązanie: </a:t>
            </a:r>
            <a:r>
              <a:rPr lang="pl-PL" sz="1600" dirty="0"/>
              <a:t>Po zaplanowaniu kosztów całego projektu należy wyznaczyć je ponownie z sumą o co najmniej 10% mniejszą od poprzedniej. Pozwoli to zachować środki na ewentualne nieprzewidziane koszty.</a:t>
            </a:r>
          </a:p>
          <a:p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F0000"/>
                </a:solidFill>
              </a:rPr>
              <a:t>Problem: </a:t>
            </a:r>
            <a:r>
              <a:rPr lang="pl-PL" sz="1600" dirty="0"/>
              <a:t>Błędna komunikacja pomiędzy zespołami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rgbClr val="0070C0"/>
                </a:solidFill>
              </a:rPr>
              <a:t>Rozwiązanie: </a:t>
            </a:r>
            <a:r>
              <a:rPr lang="pl-PL" sz="1600" dirty="0"/>
              <a:t>Regularne spotkania wraz z osobami dowodzącymi co najmniej raz w tygodniu powinny zapobiec ewentualnym konfliktom.</a:t>
            </a:r>
          </a:p>
          <a:p>
            <a:r>
              <a:rPr lang="pl-PL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F0000"/>
                </a:solidFill>
              </a:rPr>
              <a:t>Problem: </a:t>
            </a:r>
            <a:r>
              <a:rPr lang="pl-PL" sz="1600" dirty="0"/>
              <a:t>Opóźnienie poszczególnych etapów projektu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rgbClr val="0070C0"/>
                </a:solidFill>
              </a:rPr>
              <a:t>Rozwiązanie: </a:t>
            </a:r>
            <a:r>
              <a:rPr lang="pl-PL" sz="1600" dirty="0"/>
              <a:t>Monitorowanie stanu poszczególnych zadań przez leaderów zespołów. Oprócz tego bardzo szczegółowa oś czasu.</a:t>
            </a:r>
          </a:p>
        </p:txBody>
      </p:sp>
    </p:spTree>
    <p:extLst>
      <p:ext uri="{BB962C8B-B14F-4D97-AF65-F5344CB8AC3E}">
        <p14:creationId xmlns:p14="http://schemas.microsoft.com/office/powerpoint/2010/main" val="310002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>
            <a:extLst>
              <a:ext uri="{FF2B5EF4-FFF2-40B4-BE49-F238E27FC236}">
                <a16:creationId xmlns:a16="http://schemas.microsoft.com/office/drawing/2014/main" id="{F14F1378-9B07-C1A7-3FE6-F675BEA3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Potencjalne ryzyka projektu</a:t>
            </a:r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0E7A28FC-E14A-6B56-0A24-3ACEC03B8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842" y="1710675"/>
            <a:ext cx="8038323" cy="22455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F0000"/>
                </a:solidFill>
              </a:rPr>
              <a:t>Problem:</a:t>
            </a:r>
            <a:r>
              <a:rPr lang="pl-PL" sz="1600" i="1" dirty="0">
                <a:solidFill>
                  <a:srgbClr val="FF0000"/>
                </a:solidFill>
              </a:rPr>
              <a:t> </a:t>
            </a:r>
            <a:r>
              <a:rPr lang="pl-PL" sz="1600" dirty="0"/>
              <a:t>Problemy techniczne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rgbClr val="0070C0"/>
                </a:solidFill>
              </a:rPr>
              <a:t>Rozwiązanie: </a:t>
            </a:r>
            <a:r>
              <a:rPr lang="pl-PL" sz="1600" dirty="0"/>
              <a:t>Szybka interwencja specjalistów z zespołu, bądź firm zewnętrznych.</a:t>
            </a:r>
          </a:p>
          <a:p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F0000"/>
                </a:solidFill>
              </a:rPr>
              <a:t>Problem: </a:t>
            </a:r>
            <a:r>
              <a:rPr lang="pl-PL" sz="1600" dirty="0"/>
              <a:t>Błędy ludzkie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rgbClr val="0070C0"/>
                </a:solidFill>
              </a:rPr>
              <a:t>Rozwiązanie: </a:t>
            </a:r>
            <a:r>
              <a:rPr lang="pl-PL" sz="1600" dirty="0"/>
              <a:t>Ciężko jest być nieomylnym, dlatego właśnie potrzebni są leaderzy, monitorujący kod programistów. Niektóre błahe błędy mogą być niezauważalne przez ich autorów.</a:t>
            </a:r>
          </a:p>
          <a:p>
            <a:endParaRPr lang="pl-PL" sz="1600" dirty="0"/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ED131566-5741-77FD-1538-936E03D3AA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2AF565B-3E0D-A22E-A28D-CA1FF8E61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655786" y="809244"/>
            <a:ext cx="941832" cy="621792"/>
          </a:xfrm>
        </p:spPr>
        <p:txBody>
          <a:bodyPr/>
          <a:lstStyle/>
          <a:p>
            <a:pPr rtl="0"/>
            <a:r>
              <a:rPr lang="pl-PL" noProof="0" dirty="0"/>
              <a:t>13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D97AEE7-19DD-7960-A46D-5D974C127121}"/>
              </a:ext>
            </a:extLst>
          </p:cNvPr>
          <p:cNvSpPr txBox="1"/>
          <p:nvPr/>
        </p:nvSpPr>
        <p:spPr>
          <a:xfrm>
            <a:off x="919842" y="4251124"/>
            <a:ext cx="7137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i="1" dirty="0"/>
              <a:t>Każde ryzyko ma również swoje prawdopodobieństwo i wpływ na projekt. Wszystkie te szczegóły umieszczone są w tabelce</a:t>
            </a:r>
          </a:p>
        </p:txBody>
      </p:sp>
    </p:spTree>
    <p:extLst>
      <p:ext uri="{BB962C8B-B14F-4D97-AF65-F5344CB8AC3E}">
        <p14:creationId xmlns:p14="http://schemas.microsoft.com/office/powerpoint/2010/main" val="327543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F7796D07-1C68-DE1A-4521-42B46D6EAB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2EB1B55-AF1F-859A-17D7-0B30AD3C50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14</a:t>
            </a:fld>
            <a:endParaRPr lang="pl-PL" noProof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93C3B33-53FC-2F09-289C-43603669D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927751"/>
              </p:ext>
            </p:extLst>
          </p:nvPr>
        </p:nvGraphicFramePr>
        <p:xfrm>
          <a:off x="286656" y="128450"/>
          <a:ext cx="11618688" cy="66011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04672">
                  <a:extLst>
                    <a:ext uri="{9D8B030D-6E8A-4147-A177-3AD203B41FA5}">
                      <a16:colId xmlns:a16="http://schemas.microsoft.com/office/drawing/2014/main" val="2768164944"/>
                    </a:ext>
                  </a:extLst>
                </a:gridCol>
                <a:gridCol w="3461720">
                  <a:extLst>
                    <a:ext uri="{9D8B030D-6E8A-4147-A177-3AD203B41FA5}">
                      <a16:colId xmlns:a16="http://schemas.microsoft.com/office/drawing/2014/main" val="328024447"/>
                    </a:ext>
                  </a:extLst>
                </a:gridCol>
                <a:gridCol w="2347624">
                  <a:extLst>
                    <a:ext uri="{9D8B030D-6E8A-4147-A177-3AD203B41FA5}">
                      <a16:colId xmlns:a16="http://schemas.microsoft.com/office/drawing/2014/main" val="437132700"/>
                    </a:ext>
                  </a:extLst>
                </a:gridCol>
                <a:gridCol w="2904672">
                  <a:extLst>
                    <a:ext uri="{9D8B030D-6E8A-4147-A177-3AD203B41FA5}">
                      <a16:colId xmlns:a16="http://schemas.microsoft.com/office/drawing/2014/main" val="4051692201"/>
                    </a:ext>
                  </a:extLst>
                </a:gridCol>
              </a:tblGrid>
              <a:tr h="1055915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PRAWDOPODOBIEŃSTWO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WPŁYW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ROZWIĄZANIE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97014"/>
                  </a:ext>
                </a:extLst>
              </a:tr>
              <a:tr h="1055915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Przekroczenie wyznaczonego budżetu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Bardzo 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Średnio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Wyznaczenie budżetu niższego niż przewidywany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915990"/>
                  </a:ext>
                </a:extLst>
              </a:tr>
              <a:tr h="1055915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Błędna komunikacja pomiędzy zespołami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Średnio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Bardzo 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Regularne spotkania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562416"/>
                  </a:ext>
                </a:extLst>
              </a:tr>
              <a:tr h="1055915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Opóźnienie poszczególnych etapów projektu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Monitorowanie statusu poszczególnych etapów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468264"/>
                  </a:ext>
                </a:extLst>
              </a:tr>
              <a:tr h="1055915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Problemy techniczne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Bardzo 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Szybka naprawa przez specjalistów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012036"/>
                  </a:ext>
                </a:extLst>
              </a:tr>
              <a:tr h="1055915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Błędy ludzkie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Bardzo 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Średnio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Weryfikacja pracy przez współpracowników / leaderów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869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41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45769442-E8FA-B87A-7C95-A0B598ED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63144" cy="764982"/>
          </a:xfrm>
        </p:spPr>
        <p:txBody>
          <a:bodyPr/>
          <a:lstStyle/>
          <a:p>
            <a:r>
              <a:rPr lang="pl-PL" dirty="0"/>
              <a:t>Struktura bazy danych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F10490FA-D8B1-FA60-9887-9E48405BC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F679D6F-A1DB-A3B5-F4CE-392847BCB6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15</a:t>
            </a:fld>
            <a:endParaRPr lang="pl-PL" noProof="0" dirty="0"/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EC74D70C-1F1D-9A59-9638-29D94C2C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61" y="2019160"/>
            <a:ext cx="4496747" cy="43460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000" dirty="0"/>
              <a:t>5 tabel (profile, użytkownicy, wydarzenia, </a:t>
            </a:r>
            <a:r>
              <a:rPr lang="pl-PL" sz="2000" dirty="0" err="1"/>
              <a:t>obiekty_sportowe</a:t>
            </a:r>
            <a:r>
              <a:rPr lang="pl-PL" sz="2000" dirty="0"/>
              <a:t>, sporty) 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Różne typy relacji między tabelami (jeden-jeden, jeden-wielu)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4 klucze obce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Pole `uczestnicy` jest typem pola </a:t>
            </a:r>
            <a:r>
              <a:rPr lang="pl-PL" sz="2000" dirty="0" err="1"/>
              <a:t>ManyToManyField</a:t>
            </a:r>
            <a:r>
              <a:rPr lang="pl-PL" sz="2000" dirty="0"/>
              <a:t>()</a:t>
            </a:r>
          </a:p>
        </p:txBody>
      </p:sp>
      <p:pic>
        <p:nvPicPr>
          <p:cNvPr id="19" name="Obraz 18" descr="Obraz zawierający tekst, zrzut ekranu, Czcionka, Równolegle&#10;&#10;Opis wygenerowany automatycznie">
            <a:extLst>
              <a:ext uri="{FF2B5EF4-FFF2-40B4-BE49-F238E27FC236}">
                <a16:creationId xmlns:a16="http://schemas.microsoft.com/office/drawing/2014/main" id="{2D0969FA-A942-BBC4-5057-B43B950D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730" y="1595535"/>
            <a:ext cx="6597750" cy="51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B6BEDA-0EEE-667F-5059-D5B75CC8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854" y="2052362"/>
            <a:ext cx="6979486" cy="2762234"/>
          </a:xfrm>
        </p:spPr>
        <p:txBody>
          <a:bodyPr/>
          <a:lstStyle/>
          <a:p>
            <a:r>
              <a:rPr lang="pl-PL" sz="6000" dirty="0"/>
              <a:t>Makiety ramek i interfejsów użytkownika</a:t>
            </a:r>
          </a:p>
        </p:txBody>
      </p:sp>
    </p:spTree>
    <p:extLst>
      <p:ext uri="{BB962C8B-B14F-4D97-AF65-F5344CB8AC3E}">
        <p14:creationId xmlns:p14="http://schemas.microsoft.com/office/powerpoint/2010/main" val="1639825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96477-87B7-A900-5FE9-38BF2439D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1E412A-314F-9450-13D8-087C34BB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strony głównej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81B353-DBEC-0949-8DD9-3E07C7082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 descr="Obraz zawierający tekst, zrzut ekranu, oprogramowanie, System operacyjny&#10;&#10;Opis wygenerowany automatycznie">
            <a:extLst>
              <a:ext uri="{FF2B5EF4-FFF2-40B4-BE49-F238E27FC236}">
                <a16:creationId xmlns:a16="http://schemas.microsoft.com/office/drawing/2014/main" id="{C29CC17C-F84F-A7BF-1054-60F46DE0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32" y="1666386"/>
            <a:ext cx="10062335" cy="500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57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D59C3-3ABD-EC9C-603D-0DA7D0CE8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976542-ACF0-9655-8652-34BF5E6E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panelu rejestracyjnego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84FE0905-F7AE-F5E9-26EA-A2A94A6F1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" name="Obraz 9" descr="Obraz zawierający tekst, zrzut ekranu, oprogramowanie, Strona internetowa&#10;&#10;Opis wygenerowany automatycznie">
            <a:extLst>
              <a:ext uri="{FF2B5EF4-FFF2-40B4-BE49-F238E27FC236}">
                <a16:creationId xmlns:a16="http://schemas.microsoft.com/office/drawing/2014/main" id="{8500B9A4-A024-E804-CFA0-F1C34EA6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44" y="1667532"/>
            <a:ext cx="10268912" cy="51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1A425-EE38-2CA4-D619-AE58CB668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B411B9-35C3-7AF5-D19D-288BDD58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listy wszystkich wydarzeń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B464E233-F93C-6F57-2814-7F2117D77B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458E3AF3-EE2C-6995-FEA1-CB7109C7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63" y="1574226"/>
            <a:ext cx="10263673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0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Wstęp</a:t>
            </a:r>
          </a:p>
        </p:txBody>
      </p:sp>
      <p:sp>
        <p:nvSpPr>
          <p:cNvPr id="2" name="Zawartość — symbol zastępczy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8" y="1918993"/>
            <a:ext cx="5932714" cy="3578352"/>
          </a:xfrm>
        </p:spPr>
        <p:txBody>
          <a:bodyPr rtlCol="0">
            <a:normAutofit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W dzisiejszych czasach ciężko ludziom zadbać o regularną aktywność fizyczną. Prowadzi to do pogorszenia stanu zdrowia, jak również do problemów z poczuciem własnej wartości. Projekt, który za chwilę zostanie omówiony to narzędzie pozwalające pomóc osobie w dowolnym wieku. Jest to aplikacja, w której każdy może dodać wydarzenie sportowe, aby zebrać jak najwięcej uczestników. Niektóre dyscypliny sportowe wymagają zebrania większej grupy uczestników (np. piłka nożna), a ta aplikacja idealnie rozwiązuje ten problem.</a:t>
            </a:r>
          </a:p>
        </p:txBody>
      </p:sp>
      <p:sp>
        <p:nvSpPr>
          <p:cNvPr id="25" name="Tekst — symbol zastępczy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3</a:t>
            </a:r>
          </a:p>
        </p:txBody>
      </p:sp>
      <p:sp>
        <p:nvSpPr>
          <p:cNvPr id="27" name="Numer slajdu — symbol zastępczy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2</a:t>
            </a:fld>
            <a:endParaRPr lang="pl-PL"/>
          </a:p>
        </p:txBody>
      </p:sp>
      <p:pic>
        <p:nvPicPr>
          <p:cNvPr id="4" name="Obraz 3" descr="Obraz zawierający tekst, Czcionka, Grafika, logo&#10;&#10;Opis wygenerowany automatycznie">
            <a:extLst>
              <a:ext uri="{FF2B5EF4-FFF2-40B4-BE49-F238E27FC236}">
                <a16:creationId xmlns:a16="http://schemas.microsoft.com/office/drawing/2014/main" id="{3D8FA1F5-2664-B478-675F-35AA02A1B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52" y="1918993"/>
            <a:ext cx="2114878" cy="210166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DBD1273-0B3A-2011-72CD-B5D543236E15}"/>
              </a:ext>
            </a:extLst>
          </p:cNvPr>
          <p:cNvSpPr txBox="1"/>
          <p:nvPr/>
        </p:nvSpPr>
        <p:spPr>
          <a:xfrm>
            <a:off x="543431" y="4030776"/>
            <a:ext cx="2895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i="1" dirty="0">
                <a:solidFill>
                  <a:schemeClr val="accent4">
                    <a:lumMod val="50000"/>
                  </a:schemeClr>
                </a:solidFill>
              </a:rPr>
              <a:t>Logo aplikacji</a:t>
            </a: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77E4E-BD93-454B-464C-DD9984451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6D38E0-E108-53D5-B0AA-D3021F17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tworzenia wydarzenia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5E360EA9-499A-B690-1126-FCDAD86846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 descr="Obraz zawierający tekst, oprogramowanie, numer, Strona internetowa&#10;&#10;Opis wygenerowany automatycznie">
            <a:extLst>
              <a:ext uri="{FF2B5EF4-FFF2-40B4-BE49-F238E27FC236}">
                <a16:creationId xmlns:a16="http://schemas.microsoft.com/office/drawing/2014/main" id="{D71D85B6-9412-D346-2912-7B413B1F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42" y="1665261"/>
            <a:ext cx="10082115" cy="503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01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72600-8B62-D37D-EEE2-40AA7889E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3046D3-95BF-3BAC-8687-F0405C2F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listy wydarzeń danego użytkownika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F7E7481-93DD-88E4-F024-A2210FF2AF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2E066EFD-1744-6178-F23F-8255CEA5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06" y="1643244"/>
            <a:ext cx="9947988" cy="50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0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6CABA-C388-CB3D-B458-BB472DFDC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48F119-2139-4AD5-86F3-E9616424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szczegółów wydarzenia 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4FCEAAD0-BBFE-4935-0335-0E43DA4715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 descr="Obraz zawierający tekst, zrzut ekranu, diagram, oprogramowanie&#10;&#10;Opis wygenerowany automatycznie">
            <a:extLst>
              <a:ext uri="{FF2B5EF4-FFF2-40B4-BE49-F238E27FC236}">
                <a16:creationId xmlns:a16="http://schemas.microsoft.com/office/drawing/2014/main" id="{D74D2BB1-A1B9-158B-B78E-8D7AD775B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80" y="1574226"/>
            <a:ext cx="7231240" cy="52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05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Podsumowanie</a:t>
            </a:r>
          </a:p>
        </p:txBody>
      </p:sp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84FA0F1E-A920-0194-981E-4B573643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Aplikacja „Sports </a:t>
            </a:r>
            <a:r>
              <a:rPr lang="pl-PL" dirty="0" err="1"/>
              <a:t>Joiner</a:t>
            </a:r>
            <a:r>
              <a:rPr lang="pl-PL" dirty="0"/>
              <a:t>” jest rewolucyjnym rozwiązaniem, mającym na celu poprawę zdrowia oraz zacieśniania więzi wśród wszystkich jej użytkowników. Głównym celem, przyświecającym tej idei technologicznej, jest pomoc w odnalezieniu chętnych do uprawiania tego samego sportu. Projekt ten jest także narzędziem dla osób, którym brakuje motywacji do poszerzania swoich możliwości ruchowych w pojedynkę.</a:t>
            </a:r>
          </a:p>
          <a:p>
            <a:pPr algn="l" rtl="0" fontAlgn="base"/>
            <a:r>
              <a:rPr lang="pl-P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pl-PL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/>
            <a:endParaRPr lang="pl-PL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" name="Tekst — symbol zastępczy 18">
            <a:extLst>
              <a:ext uri="{FF2B5EF4-FFF2-40B4-BE49-F238E27FC236}">
                <a16:creationId xmlns:a16="http://schemas.microsoft.com/office/drawing/2014/main" id="{1A502D19-C614-886C-4945-5880F36E0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3108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317" y="3144415"/>
            <a:ext cx="4147462" cy="1045511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Dziękuję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9369" y="4370089"/>
            <a:ext cx="3711356" cy="1170432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/>
              <a:t>Mikołaj Kalejta</a:t>
            </a:r>
          </a:p>
          <a:p>
            <a:pPr algn="ctr" rtl="0"/>
            <a:r>
              <a:rPr lang="pl-PL" b="1" i="0" u="sng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m.kalejta.607@studms.ug.edu.pl</a:t>
            </a:r>
            <a:endParaRPr lang="pl-PL" b="1" u="sng" dirty="0">
              <a:solidFill>
                <a:srgbClr val="FF000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22375FD-1BC3-EEED-1923-4D765FF8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49" y="359280"/>
            <a:ext cx="2617997" cy="26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ytuł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Podstawowe cele aplikacji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3</a:t>
            </a:fld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E67D602-88C8-5DE4-F08A-130222BE3EFF}"/>
              </a:ext>
            </a:extLst>
          </p:cNvPr>
          <p:cNvSpPr txBox="1"/>
          <p:nvPr/>
        </p:nvSpPr>
        <p:spPr>
          <a:xfrm>
            <a:off x="259043" y="2230786"/>
            <a:ext cx="2785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00B0F0"/>
                </a:solidFill>
              </a:rPr>
              <a:t>Szerzenie aktywności fizycznej</a:t>
            </a:r>
          </a:p>
          <a:p>
            <a:endParaRPr lang="pl-PL" b="1" i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7AA9D13-ACCC-AE09-0E05-01A75A229D21}"/>
              </a:ext>
            </a:extLst>
          </p:cNvPr>
          <p:cNvSpPr txBox="1"/>
          <p:nvPr/>
        </p:nvSpPr>
        <p:spPr>
          <a:xfrm>
            <a:off x="9060694" y="5036783"/>
            <a:ext cx="254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chemeClr val="accent1">
                    <a:lumMod val="75000"/>
                  </a:schemeClr>
                </a:solidFill>
              </a:rPr>
              <a:t>Zacieśnianie więzi</a:t>
            </a:r>
          </a:p>
        </p:txBody>
      </p:sp>
      <p:pic>
        <p:nvPicPr>
          <p:cNvPr id="23" name="Obraz 22" descr="Obraz zawierający woda, chmura, niebo, na wolnym powietrzu&#10;&#10;Opis wygenerowany automatycznie">
            <a:extLst>
              <a:ext uri="{FF2B5EF4-FFF2-40B4-BE49-F238E27FC236}">
                <a16:creationId xmlns:a16="http://schemas.microsoft.com/office/drawing/2014/main" id="{C87CC835-93E9-DA1D-F120-80C41304B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75788" y="1831421"/>
            <a:ext cx="3464971" cy="1978963"/>
          </a:xfrm>
          <a:prstGeom prst="rect">
            <a:avLst/>
          </a:prstGeom>
        </p:spPr>
      </p:pic>
      <p:pic>
        <p:nvPicPr>
          <p:cNvPr id="32" name="Obraz 31" descr="Obraz zawierający niebo, osoba, na wolnym powietrzu, ubrania&#10;&#10;Opis wygenerowany automatycznie">
            <a:extLst>
              <a:ext uri="{FF2B5EF4-FFF2-40B4-BE49-F238E27FC236}">
                <a16:creationId xmlns:a16="http://schemas.microsoft.com/office/drawing/2014/main" id="{BCDA5800-340D-79D0-CA2B-08B87D207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240491" y="4236098"/>
            <a:ext cx="3611844" cy="2309256"/>
          </a:xfrm>
          <a:prstGeom prst="rect">
            <a:avLst/>
          </a:prstGeom>
        </p:spPr>
      </p:pic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AE257447-1754-E091-528D-EFF9DB591C38}"/>
              </a:ext>
            </a:extLst>
          </p:cNvPr>
          <p:cNvCxnSpPr/>
          <p:nvPr/>
        </p:nvCxnSpPr>
        <p:spPr>
          <a:xfrm>
            <a:off x="569167" y="4040155"/>
            <a:ext cx="110381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F35CAA5-367D-4C05-11D3-2387A3FA70F9}"/>
              </a:ext>
            </a:extLst>
          </p:cNvPr>
          <p:cNvSpPr txBox="1"/>
          <p:nvPr/>
        </p:nvSpPr>
        <p:spPr>
          <a:xfrm>
            <a:off x="7184571" y="1959429"/>
            <a:ext cx="4422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Przede wszystkim należy skupić się na promowaniu sportu wśród ludzi w dzisiejszych czasach. Wielu osobom brakuje motywacji do działania, a większość swojego wolnego czasu spędzają biernie. Czas pójść temu na przekór.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8DDEA4B2-F8AD-83B3-671F-514BDC2F7414}"/>
              </a:ext>
            </a:extLst>
          </p:cNvPr>
          <p:cNvSpPr txBox="1"/>
          <p:nvPr/>
        </p:nvSpPr>
        <p:spPr>
          <a:xfrm>
            <a:off x="849086" y="4441371"/>
            <a:ext cx="4058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Drugim podstawowym założeniem jest możliwość nowych znajomości, które mogą zaowocować długoletnią przyjaźnią. Poza tym rozwiązuje to brak rywalizacji, która jak wiemy napędza do wskoczenia na wyższe obroty.  </a:t>
            </a:r>
          </a:p>
        </p:txBody>
      </p:sp>
    </p:spTree>
    <p:extLst>
      <p:ext uri="{BB962C8B-B14F-4D97-AF65-F5344CB8AC3E}">
        <p14:creationId xmlns:p14="http://schemas.microsoft.com/office/powerpoint/2010/main" val="398932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>
            <a:extLst>
              <a:ext uri="{FF2B5EF4-FFF2-40B4-BE49-F238E27FC236}">
                <a16:creationId xmlns:a16="http://schemas.microsoft.com/office/drawing/2014/main" id="{65A789CD-352D-6414-4EC3-D8938BB4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65" y="292804"/>
            <a:ext cx="3350070" cy="2243262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EB7296C8-BD54-548C-4EED-060B961C1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39" y="3190383"/>
            <a:ext cx="3706646" cy="2091948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8B55903-1BAE-4D0F-9B53-37D58D9D832A}"/>
              </a:ext>
            </a:extLst>
          </p:cNvPr>
          <p:cNvSpPr txBox="1"/>
          <p:nvPr/>
        </p:nvSpPr>
        <p:spPr>
          <a:xfrm>
            <a:off x="7551551" y="3636193"/>
            <a:ext cx="2868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7030A0"/>
                </a:solidFill>
              </a:rPr>
              <a:t>Wydobywanie młodych talentów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BF81CAA-FC44-051F-6EFD-9C45EB4B6999}"/>
              </a:ext>
            </a:extLst>
          </p:cNvPr>
          <p:cNvSpPr txBox="1"/>
          <p:nvPr/>
        </p:nvSpPr>
        <p:spPr>
          <a:xfrm>
            <a:off x="0" y="998937"/>
            <a:ext cx="2509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00B050"/>
                </a:solidFill>
              </a:rPr>
              <a:t>Dbanie o zdrowie</a:t>
            </a:r>
          </a:p>
        </p:txBody>
      </p: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00149304-9058-13E4-E480-47796A98B23C}"/>
              </a:ext>
            </a:extLst>
          </p:cNvPr>
          <p:cNvCxnSpPr/>
          <p:nvPr/>
        </p:nvCxnSpPr>
        <p:spPr>
          <a:xfrm>
            <a:off x="418055" y="2892490"/>
            <a:ext cx="98344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FB18D87-D9A8-8C49-E890-44C0D29CFFF4}"/>
              </a:ext>
            </a:extLst>
          </p:cNvPr>
          <p:cNvSpPr txBox="1"/>
          <p:nvPr/>
        </p:nvSpPr>
        <p:spPr>
          <a:xfrm>
            <a:off x="6288833" y="416000"/>
            <a:ext cx="38806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Kolejne założenie tego projektu to poprawa zdrowia u ludzi dosłownie w każdym wieku. Kierując się zasadom „ruch to zdrowie” pomysł ten może pomóc znaczącej ilości użytkowników poprawić swój dotychczasowy stan zdrowia.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46486592-2394-2616-CEF1-E245F9F122C0}"/>
              </a:ext>
            </a:extLst>
          </p:cNvPr>
          <p:cNvSpPr txBox="1"/>
          <p:nvPr/>
        </p:nvSpPr>
        <p:spPr>
          <a:xfrm>
            <a:off x="294793" y="3265714"/>
            <a:ext cx="37066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Ostatnim celem aplikacji jest wynajdowanie talentów u młodych ludzi. Z pewnością istnieje wiele przypadków, w których początkujący sportowcy nie są świadomi swoich predyspozycji, bądź też nikt ich jeszcze nie dostrzegł </a:t>
            </a:r>
          </a:p>
        </p:txBody>
      </p:sp>
    </p:spTree>
    <p:extLst>
      <p:ext uri="{BB962C8B-B14F-4D97-AF65-F5344CB8AC3E}">
        <p14:creationId xmlns:p14="http://schemas.microsoft.com/office/powerpoint/2010/main" val="280518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3200" dirty="0"/>
              <a:t>Docelowa grupa odbiorców</a:t>
            </a:r>
          </a:p>
        </p:txBody>
      </p:sp>
      <p:graphicFrame>
        <p:nvGraphicFramePr>
          <p:cNvPr id="7" name="Zawartość — symbol zastępczy 3" descr="Oś czasu — symbol zastępczy ">
            <a:extLst>
              <a:ext uri="{FF2B5EF4-FFF2-40B4-BE49-F238E27FC236}">
                <a16:creationId xmlns:a16="http://schemas.microsoft.com/office/drawing/2014/main" id="{3033222B-8F61-7CC1-AF3E-1B1B8047A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415620"/>
              </p:ext>
            </p:extLst>
          </p:nvPr>
        </p:nvGraphicFramePr>
        <p:xfrm>
          <a:off x="535895" y="3265715"/>
          <a:ext cx="8337517" cy="3418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2C821CF6-BC4D-4B8C-236A-CC778006D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5</a:t>
            </a:fld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2B9D6C4-AE34-9448-50B7-865E1CA83350}"/>
              </a:ext>
            </a:extLst>
          </p:cNvPr>
          <p:cNvSpPr txBox="1"/>
          <p:nvPr/>
        </p:nvSpPr>
        <p:spPr>
          <a:xfrm>
            <a:off x="507415" y="5463626"/>
            <a:ext cx="121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sz="2000" dirty="0"/>
              <a:t>Starsi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6600E01-2FD8-BFEC-18DA-11538C1E7B1E}"/>
              </a:ext>
            </a:extLst>
          </p:cNvPr>
          <p:cNvSpPr txBox="1"/>
          <p:nvPr/>
        </p:nvSpPr>
        <p:spPr>
          <a:xfrm>
            <a:off x="946441" y="1844711"/>
            <a:ext cx="7516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Aplikacja będzie przeznaczona dla każdego w jednakowej wersji. Zarówno funkcjonalności, jak i interfejs użytkownika będą dokładnie takie same. Poniżej wyszczególniłem korzyści dla każdej grupy wiekowej:</a:t>
            </a:r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Perspektywa rozwoju</a:t>
            </a:r>
          </a:p>
        </p:txBody>
      </p:sp>
      <p:sp>
        <p:nvSpPr>
          <p:cNvPr id="20" name="Tekst — symbol zastępczy 19">
            <a:extLst>
              <a:ext uri="{FF2B5EF4-FFF2-40B4-BE49-F238E27FC236}">
                <a16:creationId xmlns:a16="http://schemas.microsoft.com/office/drawing/2014/main" id="{7D61BAD3-11BF-AA74-F4B3-2ABC02077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6</a:t>
            </a:fld>
            <a:endParaRPr lang="pl-PL"/>
          </a:p>
        </p:txBody>
      </p:sp>
      <p:sp>
        <p:nvSpPr>
          <p:cNvPr id="2" name="Tekst — symbol zastępczy 1">
            <a:extLst>
              <a:ext uri="{FF2B5EF4-FFF2-40B4-BE49-F238E27FC236}">
                <a16:creationId xmlns:a16="http://schemas.microsoft.com/office/drawing/2014/main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1943567"/>
            <a:ext cx="3566160" cy="649224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>
                <a:solidFill>
                  <a:srgbClr val="92D050"/>
                </a:solidFill>
              </a:rPr>
              <a:t>Jaki jest plan rozwoju aplikacji? Co osiągnie?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5648B9B-6F61-26FD-880B-5CFAA049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6143" y="3074724"/>
            <a:ext cx="4969857" cy="1726371"/>
          </a:xfrm>
        </p:spPr>
        <p:txBody>
          <a:bodyPr rtlCol="0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Aplikacja zarówno mobilna jak i przeglądarkowa o charakterze sportowym</a:t>
            </a:r>
          </a:p>
          <a:p>
            <a:pPr rtl="0"/>
            <a:r>
              <a:rPr lang="pl-PL" dirty="0"/>
              <a:t>Ogromna społeczność użytkowników</a:t>
            </a:r>
          </a:p>
          <a:p>
            <a:pPr rtl="0"/>
            <a:r>
              <a:rPr lang="pl-PL" dirty="0"/>
              <a:t>System rezerwacyjny z dostępem do płatnych obiektów sportowych</a:t>
            </a:r>
          </a:p>
        </p:txBody>
      </p:sp>
      <p:sp>
        <p:nvSpPr>
          <p:cNvPr id="14" name="Zawartość — symbol zastępczy 13">
            <a:extLst>
              <a:ext uri="{FF2B5EF4-FFF2-40B4-BE49-F238E27FC236}">
                <a16:creationId xmlns:a16="http://schemas.microsoft.com/office/drawing/2014/main" id="{09DD5B6E-5EB4-E24C-F029-D11B31418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236864"/>
            <a:ext cx="4352544" cy="14020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Organizowane eventy przy współpracy z topowymi firmami odzieży sportowej</a:t>
            </a:r>
          </a:p>
          <a:p>
            <a:pPr rtl="0"/>
            <a:r>
              <a:rPr lang="pl-PL" dirty="0"/>
              <a:t>Możliwość dalszego rozwoju na rynkach zagranicznych</a:t>
            </a:r>
          </a:p>
        </p:txBody>
      </p:sp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70DD43-5D3B-588D-38B0-6B45567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i ograniczenia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EDC8E8-AC73-2074-202D-222CF590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Aplikacja nie bierze pod uwagę osób korzystających z boisk na co dzień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Brak systemu na obsługę zwrotów rezerwacji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Ilość obiektów sportowych jest ograniczona, a także nie w każdym mieście występują boiska do wszystkich dostępnych sportów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Konieczny dostęp do </a:t>
            </a:r>
            <a:r>
              <a:rPr lang="pl-PL" dirty="0" err="1"/>
              <a:t>internetu</a:t>
            </a:r>
            <a:r>
              <a:rPr lang="pl-PL" dirty="0"/>
              <a:t> podczas korzystania ze wszystkich funkcji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B8FD94F-A593-0EB4-BD3B-A0D5515E12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20974EC-246D-2D96-1053-5F42228C5E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7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297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ymbol zastępczy tekstu 23">
            <a:extLst>
              <a:ext uri="{FF2B5EF4-FFF2-40B4-BE49-F238E27FC236}">
                <a16:creationId xmlns:a16="http://schemas.microsoft.com/office/drawing/2014/main" id="{299B3567-CB7B-8C50-4577-EED77BDFA0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8CC9B934-49FB-9F38-C3C5-ABC92B13F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6" name="Symbol zastępczy tekstu 25">
            <a:extLst>
              <a:ext uri="{FF2B5EF4-FFF2-40B4-BE49-F238E27FC236}">
                <a16:creationId xmlns:a16="http://schemas.microsoft.com/office/drawing/2014/main" id="{AB90F681-2CEF-6A69-AF9B-CB31B5FFC30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tekstu 26">
            <a:extLst>
              <a:ext uri="{FF2B5EF4-FFF2-40B4-BE49-F238E27FC236}">
                <a16:creationId xmlns:a16="http://schemas.microsoft.com/office/drawing/2014/main" id="{BF2F528F-9E20-8A46-788E-DA4D4C438AD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26442601-97B9-A954-2408-717FA0F30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2180476"/>
          </a:xfrm>
        </p:spPr>
        <p:txBody>
          <a:bodyPr/>
          <a:lstStyle/>
          <a:p>
            <a:r>
              <a:rPr lang="pl-PL" dirty="0"/>
              <a:t>Pierwsze kilka tygodni należy poświęcić na szczegółowe omówienie struktury aplikacji z całym zespołem programistów.</a:t>
            </a:r>
          </a:p>
        </p:txBody>
      </p:sp>
      <p:sp>
        <p:nvSpPr>
          <p:cNvPr id="11" name="Symbol zastępczy tekstu 10">
            <a:extLst>
              <a:ext uri="{FF2B5EF4-FFF2-40B4-BE49-F238E27FC236}">
                <a16:creationId xmlns:a16="http://schemas.microsoft.com/office/drawing/2014/main" id="{37F5A1F3-EB3E-AD21-AA90-CF3DBF913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7"/>
            <a:ext cx="1822704" cy="2180475"/>
          </a:xfrm>
        </p:spPr>
        <p:txBody>
          <a:bodyPr/>
          <a:lstStyle/>
          <a:p>
            <a:r>
              <a:rPr lang="pl-PL" dirty="0"/>
              <a:t>Jest to najdłuższy z okresów przygotowania. Kilka miesięcy jest potrzebne na wytworzenie aplikacji zdatnej do użytku.</a:t>
            </a:r>
          </a:p>
        </p:txBody>
      </p:sp>
      <p:sp>
        <p:nvSpPr>
          <p:cNvPr id="9" name="Tytuł 8">
            <a:extLst>
              <a:ext uri="{FF2B5EF4-FFF2-40B4-BE49-F238E27FC236}">
                <a16:creationId xmlns:a16="http://schemas.microsoft.com/office/drawing/2014/main" id="{31788C71-7A7A-84B3-C2CC-89F2CF7A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Oś czasu projektu</a:t>
            </a:r>
          </a:p>
        </p:txBody>
      </p:sp>
      <p:sp>
        <p:nvSpPr>
          <p:cNvPr id="14" name="Symbol zastępczy tekstu 13">
            <a:extLst>
              <a:ext uri="{FF2B5EF4-FFF2-40B4-BE49-F238E27FC236}">
                <a16:creationId xmlns:a16="http://schemas.microsoft.com/office/drawing/2014/main" id="{C46428CF-C6BF-B5C4-4834-FFF66AD52D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2375" y="2706624"/>
            <a:ext cx="1432245" cy="1014984"/>
          </a:xfrm>
        </p:spPr>
        <p:txBody>
          <a:bodyPr/>
          <a:lstStyle/>
          <a:p>
            <a:r>
              <a:rPr lang="pl-PL" dirty="0"/>
              <a:t>12.2024</a:t>
            </a:r>
          </a:p>
        </p:txBody>
      </p:sp>
      <p:sp>
        <p:nvSpPr>
          <p:cNvPr id="16" name="Symbol zastępczy tekstu 15">
            <a:extLst>
              <a:ext uri="{FF2B5EF4-FFF2-40B4-BE49-F238E27FC236}">
                <a16:creationId xmlns:a16="http://schemas.microsoft.com/office/drawing/2014/main" id="{6A7B8C2F-C309-86E4-DFC0-18B8F10092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63824" y="2706624"/>
            <a:ext cx="1432244" cy="1014984"/>
          </a:xfrm>
        </p:spPr>
        <p:txBody>
          <a:bodyPr/>
          <a:lstStyle/>
          <a:p>
            <a:r>
              <a:rPr lang="pl-PL" dirty="0"/>
              <a:t>01.2024</a:t>
            </a:r>
          </a:p>
        </p:txBody>
      </p:sp>
      <p:sp>
        <p:nvSpPr>
          <p:cNvPr id="18" name="Symbol zastępczy tekstu 17">
            <a:extLst>
              <a:ext uri="{FF2B5EF4-FFF2-40B4-BE49-F238E27FC236}">
                <a16:creationId xmlns:a16="http://schemas.microsoft.com/office/drawing/2014/main" id="{C497ED4D-34D8-0476-836C-ACE125B279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96128" y="2706624"/>
            <a:ext cx="1432244" cy="1014984"/>
          </a:xfrm>
        </p:spPr>
        <p:txBody>
          <a:bodyPr/>
          <a:lstStyle/>
          <a:p>
            <a:r>
              <a:rPr lang="pl-PL" dirty="0"/>
              <a:t>05.2024</a:t>
            </a:r>
          </a:p>
        </p:txBody>
      </p:sp>
      <p:sp>
        <p:nvSpPr>
          <p:cNvPr id="19" name="Symbol zastępczy tekstu 18">
            <a:extLst>
              <a:ext uri="{FF2B5EF4-FFF2-40B4-BE49-F238E27FC236}">
                <a16:creationId xmlns:a16="http://schemas.microsoft.com/office/drawing/2014/main" id="{8411AF74-3909-94D6-E6AD-43AC52EE4A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28432" y="2706624"/>
            <a:ext cx="1432244" cy="1014984"/>
          </a:xfrm>
        </p:spPr>
        <p:txBody>
          <a:bodyPr/>
          <a:lstStyle/>
          <a:p>
            <a:r>
              <a:rPr lang="pl-PL" dirty="0"/>
              <a:t>06.2024</a:t>
            </a:r>
          </a:p>
        </p:txBody>
      </p:sp>
      <p:sp>
        <p:nvSpPr>
          <p:cNvPr id="20" name="Symbol zastępczy tekstu 19">
            <a:extLst>
              <a:ext uri="{FF2B5EF4-FFF2-40B4-BE49-F238E27FC236}">
                <a16:creationId xmlns:a16="http://schemas.microsoft.com/office/drawing/2014/main" id="{35577C54-609A-EE73-9733-C3B06C3933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460736" y="2706624"/>
            <a:ext cx="1432244" cy="1014984"/>
          </a:xfrm>
        </p:spPr>
        <p:txBody>
          <a:bodyPr/>
          <a:lstStyle/>
          <a:p>
            <a:r>
              <a:rPr lang="pl-PL" dirty="0"/>
              <a:t>07.2024</a:t>
            </a:r>
          </a:p>
        </p:txBody>
      </p:sp>
      <p:sp>
        <p:nvSpPr>
          <p:cNvPr id="21" name="Symbol zastępczy tekstu 20">
            <a:extLst>
              <a:ext uri="{FF2B5EF4-FFF2-40B4-BE49-F238E27FC236}">
                <a16:creationId xmlns:a16="http://schemas.microsoft.com/office/drawing/2014/main" id="{5926BC8D-74CA-6968-C91B-AC508AD92C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936636" cy="2474766"/>
          </a:xfrm>
        </p:spPr>
        <p:txBody>
          <a:bodyPr/>
          <a:lstStyle/>
          <a:p>
            <a:r>
              <a:rPr lang="pl-PL" dirty="0"/>
              <a:t>Testy jednostkowe tworzymy już na etapie kodowania, aczkolwiek warto wydzielić dodatkowy czas na rzetelne sprawdzenie produktu.</a:t>
            </a:r>
          </a:p>
        </p:txBody>
      </p:sp>
      <p:sp>
        <p:nvSpPr>
          <p:cNvPr id="22" name="Symbol zastępczy tekstu 21">
            <a:extLst>
              <a:ext uri="{FF2B5EF4-FFF2-40B4-BE49-F238E27FC236}">
                <a16:creationId xmlns:a16="http://schemas.microsoft.com/office/drawing/2014/main" id="{2D780A24-D33E-A56F-AE78-DC508FCE4B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2180474"/>
          </a:xfrm>
        </p:spPr>
        <p:txBody>
          <a:bodyPr/>
          <a:lstStyle/>
          <a:p>
            <a:r>
              <a:rPr lang="pl-PL" dirty="0"/>
              <a:t>Końcowy etap, w którym wprowadzamy aplikację na rynek. Realizujemy uprzednią przygotowaną kampanię reklamową.</a:t>
            </a:r>
          </a:p>
        </p:txBody>
      </p:sp>
      <p:sp>
        <p:nvSpPr>
          <p:cNvPr id="23" name="Symbol zastępczy tekstu 22">
            <a:extLst>
              <a:ext uri="{FF2B5EF4-FFF2-40B4-BE49-F238E27FC236}">
                <a16:creationId xmlns:a16="http://schemas.microsoft.com/office/drawing/2014/main" id="{035278E8-35CE-DA53-BA3C-CA498A5753B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2180474"/>
          </a:xfrm>
        </p:spPr>
        <p:txBody>
          <a:bodyPr/>
          <a:lstStyle/>
          <a:p>
            <a:r>
              <a:rPr lang="pl-PL" dirty="0"/>
              <a:t>Przyszłościowo tworzymy kolejne funkcjonalności do podtrzymania produktu na rynku.</a:t>
            </a:r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60EDFC7B-A6A5-E48E-741C-0580425891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188AF0-2222-3B11-C4B7-6C8378058CC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C43B8D3-9A08-F84C-9DD4-44948BA52D4B}" type="slidenum">
              <a:rPr lang="pl-PL" noProof="0" smtClean="0"/>
              <a:pPr rtl="0">
                <a:spcAft>
                  <a:spcPts val="600"/>
                </a:spcAft>
              </a:pPr>
              <a:t>8</a:t>
            </a:fld>
            <a:endParaRPr lang="pl-PL" noProof="0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C370102B-E4DA-DDED-5FD0-0CFF904069B7}"/>
              </a:ext>
            </a:extLst>
          </p:cNvPr>
          <p:cNvSpPr txBox="1"/>
          <p:nvPr/>
        </p:nvSpPr>
        <p:spPr>
          <a:xfrm>
            <a:off x="5491214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chemeClr val="accent4"/>
                </a:solidFill>
              </a:rPr>
              <a:t>Testowanie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1E02143C-4842-A652-91EF-BFE53798CD8E}"/>
              </a:ext>
            </a:extLst>
          </p:cNvPr>
          <p:cNvSpPr txBox="1"/>
          <p:nvPr/>
        </p:nvSpPr>
        <p:spPr>
          <a:xfrm>
            <a:off x="3144412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00B0F0"/>
                </a:solidFill>
              </a:rPr>
              <a:t>Kodowanie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EBBABA54-5E5E-9094-F240-2E73298E9A72}"/>
              </a:ext>
            </a:extLst>
          </p:cNvPr>
          <p:cNvSpPr txBox="1"/>
          <p:nvPr/>
        </p:nvSpPr>
        <p:spPr>
          <a:xfrm>
            <a:off x="722375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</a:rPr>
              <a:t>Planowanie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6FD1050C-EB71-9D90-8D22-8556455654E8}"/>
              </a:ext>
            </a:extLst>
          </p:cNvPr>
          <p:cNvSpPr txBox="1"/>
          <p:nvPr/>
        </p:nvSpPr>
        <p:spPr>
          <a:xfrm>
            <a:off x="7836408" y="2077400"/>
            <a:ext cx="198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i="1" dirty="0">
                <a:solidFill>
                  <a:schemeClr val="accent3"/>
                </a:solidFill>
              </a:rPr>
              <a:t>Kampania marketingowa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0642485F-0A77-79BF-5362-5153B93851B9}"/>
              </a:ext>
            </a:extLst>
          </p:cNvPr>
          <p:cNvSpPr txBox="1"/>
          <p:nvPr/>
        </p:nvSpPr>
        <p:spPr>
          <a:xfrm>
            <a:off x="10355822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Utrzymanie</a:t>
            </a:r>
          </a:p>
        </p:txBody>
      </p:sp>
    </p:spTree>
    <p:extLst>
      <p:ext uri="{BB962C8B-B14F-4D97-AF65-F5344CB8AC3E}">
        <p14:creationId xmlns:p14="http://schemas.microsoft.com/office/powerpoint/2010/main" val="2443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7E7C8BF0-9D0A-B803-0BCF-0FA611683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BB4267B-ED30-D376-2D3E-FF8095945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9</a:t>
            </a:fld>
            <a:endParaRPr lang="pl-PL" noProof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E608FD2-62D9-6924-3E72-FFC76B635A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EABEB0C-E3EF-744E-12F8-58C79E86D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15911"/>
              </p:ext>
            </p:extLst>
          </p:nvPr>
        </p:nvGraphicFramePr>
        <p:xfrm>
          <a:off x="110360" y="159250"/>
          <a:ext cx="11971280" cy="653949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394256">
                  <a:extLst>
                    <a:ext uri="{9D8B030D-6E8A-4147-A177-3AD203B41FA5}">
                      <a16:colId xmlns:a16="http://schemas.microsoft.com/office/drawing/2014/main" val="1203179305"/>
                    </a:ext>
                  </a:extLst>
                </a:gridCol>
                <a:gridCol w="2394256">
                  <a:extLst>
                    <a:ext uri="{9D8B030D-6E8A-4147-A177-3AD203B41FA5}">
                      <a16:colId xmlns:a16="http://schemas.microsoft.com/office/drawing/2014/main" val="2427513210"/>
                    </a:ext>
                  </a:extLst>
                </a:gridCol>
                <a:gridCol w="2342756">
                  <a:extLst>
                    <a:ext uri="{9D8B030D-6E8A-4147-A177-3AD203B41FA5}">
                      <a16:colId xmlns:a16="http://schemas.microsoft.com/office/drawing/2014/main" val="653935483"/>
                    </a:ext>
                  </a:extLst>
                </a:gridCol>
                <a:gridCol w="2445756">
                  <a:extLst>
                    <a:ext uri="{9D8B030D-6E8A-4147-A177-3AD203B41FA5}">
                      <a16:colId xmlns:a16="http://schemas.microsoft.com/office/drawing/2014/main" val="924383811"/>
                    </a:ext>
                  </a:extLst>
                </a:gridCol>
                <a:gridCol w="2394256">
                  <a:extLst>
                    <a:ext uri="{9D8B030D-6E8A-4147-A177-3AD203B41FA5}">
                      <a16:colId xmlns:a16="http://schemas.microsoft.com/office/drawing/2014/main" val="4035549800"/>
                    </a:ext>
                  </a:extLst>
                </a:gridCol>
              </a:tblGrid>
              <a:tr h="1417833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Planowanie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Kodowanie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Testowanie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Kampania marketingowa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868232"/>
                  </a:ext>
                </a:extLst>
              </a:tr>
              <a:tr h="141783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Szacowany czas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3-4 tygodnie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4-5 miesięcy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 tygodnie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 tygodnie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320944"/>
                  </a:ext>
                </a:extLst>
              </a:tr>
              <a:tr h="208423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Najważniejsze zadania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Przygotowanie szczegółowego planu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Przygotowanie narzędzi dla programistów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Implementacja wszystkich funkcjonalności zwartych w MVP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Akceptacja wszystkich wytworzonych testów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Korzystanie z aplikacji w celu wyszukania ewentualnych błędów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Realizacja zaplanowanej kampanii marketingowej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Pozyskanie jak największej liczby użytkowników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618385"/>
                  </a:ext>
                </a:extLst>
              </a:tr>
              <a:tr h="141783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Zależności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Oczekiwanie na gotową aplikację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Oczekiwanie na zakończone powodzeniem testy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84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26902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52_TF22529792_Win32" id="{1326C3BB-235E-420E-98F4-37F71293871D}" vid="{B1DA7861-E414-494B-9D2A-2CF8F9D1EECF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F892F8-B153-4A37-BD5F-A2BAB7375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bb13cd20-357b-48a5-aff4-3bb4b52aae3e"/>
    <ds:schemaRef ds:uri="4f0d45a2-344c-4fe0-9811-4277bf2c2e17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Projekt metropolitalny</Template>
  <TotalTime>584</TotalTime>
  <Words>1216</Words>
  <Application>Microsoft Office PowerPoint</Application>
  <PresentationFormat>Panoramiczny</PresentationFormat>
  <Paragraphs>174</Paragraphs>
  <Slides>24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2" baseType="lpstr">
      <vt:lpstr>Abadi</vt:lpstr>
      <vt:lpstr>Arial</vt:lpstr>
      <vt:lpstr>Arial Black</vt:lpstr>
      <vt:lpstr>Calibri</vt:lpstr>
      <vt:lpstr>Segoe UI</vt:lpstr>
      <vt:lpstr>Segoe UI Variable Text</vt:lpstr>
      <vt:lpstr>Wingdings</vt:lpstr>
      <vt:lpstr>Motyw pakietu Office</vt:lpstr>
      <vt:lpstr>Aplikacja „Sports Joiner”</vt:lpstr>
      <vt:lpstr>Wstęp</vt:lpstr>
      <vt:lpstr>Podstawowe cele aplikacji</vt:lpstr>
      <vt:lpstr>Prezentacja programu PowerPoint</vt:lpstr>
      <vt:lpstr>Docelowa grupa odbiorców</vt:lpstr>
      <vt:lpstr>Perspektywa rozwoju</vt:lpstr>
      <vt:lpstr>Problemy i ograniczenia</vt:lpstr>
      <vt:lpstr>Oś czasu projektu</vt:lpstr>
      <vt:lpstr>Prezentacja programu PowerPoint</vt:lpstr>
      <vt:lpstr>Funkcjonalne i niefunkcjonalne wymagania</vt:lpstr>
      <vt:lpstr>Prezentacja programu PowerPoint</vt:lpstr>
      <vt:lpstr>Potencjalne ryzyka projektu</vt:lpstr>
      <vt:lpstr>Potencjalne ryzyka projektu</vt:lpstr>
      <vt:lpstr>Prezentacja programu PowerPoint</vt:lpstr>
      <vt:lpstr>Struktura bazy danych</vt:lpstr>
      <vt:lpstr>Makiety ramek i interfejsów użytkownika</vt:lpstr>
      <vt:lpstr>Widok strony głównej</vt:lpstr>
      <vt:lpstr>Widok panelu rejestracyjnego</vt:lpstr>
      <vt:lpstr>Widok listy wszystkich wydarzeń</vt:lpstr>
      <vt:lpstr>Widok tworzenia wydarzenia</vt:lpstr>
      <vt:lpstr>Widok listy wydarzeń danego użytkownika</vt:lpstr>
      <vt:lpstr>Widok szczegółów wydarzenia </vt:lpstr>
      <vt:lpstr>Podsumowanie</vt:lpstr>
      <vt:lpstr>Dziękuję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Mikołaj Kalejta</dc:creator>
  <cp:lastModifiedBy>Mikołaj Kalejta</cp:lastModifiedBy>
  <cp:revision>68</cp:revision>
  <dcterms:created xsi:type="dcterms:W3CDTF">2024-10-18T11:20:11Z</dcterms:created>
  <dcterms:modified xsi:type="dcterms:W3CDTF">2024-11-20T08:22:28Z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  <property fmtid="{D5CDD505-2E9C-101B-9397-08002B2CF9AE}" pid="3" name="MediaServiceImageTags">
    <vt:lpwstr/>
  </property>
</Properties>
</file>