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8" r:id="rId5"/>
    <p:sldId id="278" r:id="rId6"/>
    <p:sldId id="265" r:id="rId7"/>
    <p:sldId id="286" r:id="rId8"/>
    <p:sldId id="272" r:id="rId9"/>
    <p:sldId id="282" r:id="rId10"/>
    <p:sldId id="287" r:id="rId11"/>
    <p:sldId id="289" r:id="rId12"/>
    <p:sldId id="290" r:id="rId13"/>
    <p:sldId id="291" r:id="rId14"/>
    <p:sldId id="292" r:id="rId15"/>
    <p:sldId id="305" r:id="rId16"/>
    <p:sldId id="304" r:id="rId17"/>
    <p:sldId id="303" r:id="rId18"/>
    <p:sldId id="288" r:id="rId19"/>
    <p:sldId id="301" r:id="rId20"/>
    <p:sldId id="300" r:id="rId21"/>
    <p:sldId id="295" r:id="rId22"/>
    <p:sldId id="296" r:id="rId23"/>
    <p:sldId id="297" r:id="rId24"/>
    <p:sldId id="298" r:id="rId25"/>
    <p:sldId id="299" r:id="rId26"/>
    <p:sldId id="279" r:id="rId27"/>
    <p:sldId id="274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103" d="100"/>
          <a:sy n="103" d="100"/>
        </p:scale>
        <p:origin x="912" y="72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17"/>
          <a:ext cx="8337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17"/>
          <a:ext cx="1662618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17"/>
        <a:ext cx="1662618" cy="683605"/>
      </dsp:txXfrm>
    </dsp:sp>
    <dsp:sp modelId="{4586F0D8-A120-274B-BE51-856FCB4AC43F}">
      <dsp:nvSpPr>
        <dsp:cNvPr id="0" name=""/>
        <dsp:cNvSpPr/>
      </dsp:nvSpPr>
      <dsp:spPr>
        <a:xfrm>
          <a:off x="1790075" y="31459"/>
          <a:ext cx="6547441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90075" y="31459"/>
        <a:ext cx="6547441" cy="620852"/>
      </dsp:txXfrm>
    </dsp:sp>
    <dsp:sp modelId="{D32907E9-4487-C641-A90B-8734AF86410A}">
      <dsp:nvSpPr>
        <dsp:cNvPr id="0" name=""/>
        <dsp:cNvSpPr/>
      </dsp:nvSpPr>
      <dsp:spPr>
        <a:xfrm>
          <a:off x="1654504" y="574161"/>
          <a:ext cx="66504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684022"/>
          <a:ext cx="83375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684022"/>
          <a:ext cx="165610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684022"/>
        <a:ext cx="1656104" cy="683605"/>
      </dsp:txXfrm>
    </dsp:sp>
    <dsp:sp modelId="{40AD39FF-552E-3645-816F-DA192029EE94}">
      <dsp:nvSpPr>
        <dsp:cNvPr id="0" name=""/>
        <dsp:cNvSpPr/>
      </dsp:nvSpPr>
      <dsp:spPr>
        <a:xfrm>
          <a:off x="1783030" y="715065"/>
          <a:ext cx="655448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83030" y="715065"/>
        <a:ext cx="6554486" cy="620852"/>
      </dsp:txXfrm>
    </dsp:sp>
    <dsp:sp modelId="{3C32CEDB-4D51-DE42-A3D8-8AC9E88624F2}">
      <dsp:nvSpPr>
        <dsp:cNvPr id="0" name=""/>
        <dsp:cNvSpPr/>
      </dsp:nvSpPr>
      <dsp:spPr>
        <a:xfrm>
          <a:off x="1656104" y="1335917"/>
          <a:ext cx="66244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367627"/>
          <a:ext cx="83375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367627"/>
          <a:ext cx="1665874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367627"/>
        <a:ext cx="1665874" cy="683605"/>
      </dsp:txXfrm>
    </dsp:sp>
    <dsp:sp modelId="{C5AD48B0-9931-9B4D-A60B-A844B7F448FC}">
      <dsp:nvSpPr>
        <dsp:cNvPr id="0" name=""/>
        <dsp:cNvSpPr/>
      </dsp:nvSpPr>
      <dsp:spPr>
        <a:xfrm>
          <a:off x="1790980" y="1398670"/>
          <a:ext cx="6546536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0980" y="1398670"/>
        <a:ext cx="6546536" cy="620852"/>
      </dsp:txXfrm>
    </dsp:sp>
    <dsp:sp modelId="{1486AE56-865C-6E48-9D6E-6B6DFA851578}">
      <dsp:nvSpPr>
        <dsp:cNvPr id="0" name=""/>
        <dsp:cNvSpPr/>
      </dsp:nvSpPr>
      <dsp:spPr>
        <a:xfrm>
          <a:off x="1665874" y="2019522"/>
          <a:ext cx="6663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051232"/>
          <a:ext cx="8337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051232"/>
          <a:ext cx="1880666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051232"/>
        <a:ext cx="1880666" cy="683605"/>
      </dsp:txXfrm>
    </dsp:sp>
    <dsp:sp modelId="{4249D1DC-A83D-314A-B537-01066820A2A2}">
      <dsp:nvSpPr>
        <dsp:cNvPr id="0" name=""/>
        <dsp:cNvSpPr/>
      </dsp:nvSpPr>
      <dsp:spPr>
        <a:xfrm>
          <a:off x="1994897" y="2069206"/>
          <a:ext cx="6334570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94897" y="2069206"/>
        <a:ext cx="6334570" cy="620852"/>
      </dsp:txXfrm>
    </dsp:sp>
    <dsp:sp modelId="{0D57756D-529C-2140-A977-BD0E25A5CF9F}">
      <dsp:nvSpPr>
        <dsp:cNvPr id="0" name=""/>
        <dsp:cNvSpPr/>
      </dsp:nvSpPr>
      <dsp:spPr>
        <a:xfrm>
          <a:off x="1880666" y="2703127"/>
          <a:ext cx="63899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2734837"/>
          <a:ext cx="83375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2735254"/>
          <a:ext cx="1615393" cy="6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2735254"/>
        <a:ext cx="1615393" cy="683605"/>
      </dsp:txXfrm>
    </dsp:sp>
    <dsp:sp modelId="{FDF61795-EF4F-DD4D-9159-4AAF6F881146}">
      <dsp:nvSpPr>
        <dsp:cNvPr id="0" name=""/>
        <dsp:cNvSpPr/>
      </dsp:nvSpPr>
      <dsp:spPr>
        <a:xfrm>
          <a:off x="1739104" y="2765880"/>
          <a:ext cx="6598412" cy="620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39104" y="2765880"/>
        <a:ext cx="6598412" cy="620852"/>
      </dsp:txXfrm>
    </dsp:sp>
    <dsp:sp modelId="{C75E1AE3-DD31-AD48-9D72-710374FAA08B}">
      <dsp:nvSpPr>
        <dsp:cNvPr id="0" name=""/>
        <dsp:cNvSpPr/>
      </dsp:nvSpPr>
      <dsp:spPr>
        <a:xfrm>
          <a:off x="1615393" y="3386732"/>
          <a:ext cx="6461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19.11.2024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19.11.2024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803390F-A9AD-AE99-5F21-FE57ACBB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pl-PL" sz="2800" dirty="0"/>
              <a:t>Funkcjonalne i niefunkcjonalne wymagania</a:t>
            </a:r>
            <a:endParaRPr lang="en-US" sz="28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A167967-D984-B464-1DD7-54B43EDA6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173D998-E2FC-CD6C-22D9-5C45049D7F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3" y="809244"/>
            <a:ext cx="941832" cy="62179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10</a:t>
            </a:fld>
            <a:endParaRPr lang="pl-PL" noProof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02D69E9-BFA9-3E13-2198-22140486FAA9}"/>
              </a:ext>
            </a:extLst>
          </p:cNvPr>
          <p:cNvSpPr txBox="1"/>
          <p:nvPr/>
        </p:nvSpPr>
        <p:spPr>
          <a:xfrm>
            <a:off x="3101354" y="2418824"/>
            <a:ext cx="3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accent4"/>
                </a:solidFill>
              </a:rPr>
              <a:t>Niefunkcjonalne</a:t>
            </a:r>
          </a:p>
        </p:txBody>
      </p:sp>
      <p:sp>
        <p:nvSpPr>
          <p:cNvPr id="25" name="Symbol zastępczy zawartości 11">
            <a:extLst>
              <a:ext uri="{FF2B5EF4-FFF2-40B4-BE49-F238E27FC236}">
                <a16:creationId xmlns:a16="http://schemas.microsoft.com/office/drawing/2014/main" id="{9ADE7CE2-C034-53D7-A723-F1A164371757}"/>
              </a:ext>
            </a:extLst>
          </p:cNvPr>
          <p:cNvSpPr txBox="1">
            <a:spLocks/>
          </p:cNvSpPr>
          <p:nvPr/>
        </p:nvSpPr>
        <p:spPr>
          <a:xfrm>
            <a:off x="1112208" y="3429000"/>
            <a:ext cx="7417837" cy="252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Bezpieczeństwo </a:t>
            </a:r>
            <a:r>
              <a:rPr lang="pl-PL" sz="1600" dirty="0">
                <a:latin typeface="Abadi" panose="020B0604020104020204" pitchFamily="34" charset="0"/>
              </a:rPr>
              <a:t>– dane użytkowników przechowywane w bazie danych powinny być ściśle chronione.</a:t>
            </a:r>
          </a:p>
          <a:p>
            <a:endParaRPr lang="pl-PL" sz="1400" dirty="0"/>
          </a:p>
          <a:p>
            <a:r>
              <a:rPr lang="pl-PL" sz="1600" i="1" dirty="0"/>
              <a:t>Skalowalność </a:t>
            </a:r>
            <a:r>
              <a:rPr lang="pl-PL" sz="1600" dirty="0">
                <a:latin typeface="Abadi" panose="020B0604020104020204" pitchFamily="34" charset="0"/>
              </a:rPr>
              <a:t>– aplikacja wraz ze wzrostem liczby użytkowników powinna rozszerzać swoje działanie o nowe funkcjonalności, tj. zrzutki na rezerwację płatnych obiektów. Poza tym system powinien nie zwalniać przy wzroście liczby użytkowników co najmniej do 5 milionów.</a:t>
            </a:r>
          </a:p>
          <a:p>
            <a:endParaRPr lang="pl-PL" sz="1400" dirty="0"/>
          </a:p>
          <a:p>
            <a:r>
              <a:rPr lang="pl-PL" sz="1600" i="1" dirty="0"/>
              <a:t>Szybkość i wydajność </a:t>
            </a:r>
            <a:r>
              <a:rPr lang="pl-PL" sz="1600" dirty="0">
                <a:latin typeface="Abadi" panose="020B0604020104020204" pitchFamily="34" charset="0"/>
              </a:rPr>
              <a:t>– aplikacja musi szybko reagować, zapewniając płynne przeglądanie, wyszukiwanie i tworzenie wydarzeń.</a:t>
            </a:r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1984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D8DA220-3A6D-8CE5-F21E-0E3B9E13DF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09625"/>
            <a:ext cx="941388" cy="620713"/>
          </a:xfrm>
        </p:spPr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11</a:t>
            </a:fld>
            <a:endParaRPr lang="pl-PL" noProof="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721F6E2-092F-E411-8C0C-DCDEF48450B0}"/>
              </a:ext>
            </a:extLst>
          </p:cNvPr>
          <p:cNvSpPr txBox="1"/>
          <p:nvPr/>
        </p:nvSpPr>
        <p:spPr>
          <a:xfrm>
            <a:off x="3884707" y="473679"/>
            <a:ext cx="290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rgbClr val="0070C0"/>
                </a:solidFill>
              </a:rPr>
              <a:t>Funkcjonalne</a:t>
            </a:r>
          </a:p>
        </p:txBody>
      </p:sp>
      <p:sp>
        <p:nvSpPr>
          <p:cNvPr id="16" name="Symbol zastępczy zawartości 11">
            <a:extLst>
              <a:ext uri="{FF2B5EF4-FFF2-40B4-BE49-F238E27FC236}">
                <a16:creationId xmlns:a16="http://schemas.microsoft.com/office/drawing/2014/main" id="{D23F2E3F-5269-08B0-F48B-8797C7E64531}"/>
              </a:ext>
            </a:extLst>
          </p:cNvPr>
          <p:cNvSpPr txBox="1">
            <a:spLocks/>
          </p:cNvSpPr>
          <p:nvPr/>
        </p:nvSpPr>
        <p:spPr>
          <a:xfrm>
            <a:off x="1047687" y="1260939"/>
            <a:ext cx="8582018" cy="398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i="1" dirty="0"/>
              <a:t>Tworzenie konta użytkownika </a:t>
            </a:r>
            <a:r>
              <a:rPr lang="pl-PL" sz="1600" dirty="0">
                <a:latin typeface="Abadi" panose="020B0604020104020204" pitchFamily="34" charset="0"/>
              </a:rPr>
              <a:t>– prosty panel rejestracyjny z podstawowymi informacjami w celu identyfikowania każdego z użytkowników.</a:t>
            </a:r>
          </a:p>
          <a:p>
            <a:endParaRPr lang="pl-PL" sz="1400" dirty="0"/>
          </a:p>
          <a:p>
            <a:r>
              <a:rPr lang="pl-PL" sz="1600" i="1" dirty="0"/>
              <a:t>Tworzenie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może stworzyć otwarte wydarzenie sportowe.</a:t>
            </a:r>
          </a:p>
          <a:p>
            <a:endParaRPr lang="pl-PL" sz="1400" dirty="0"/>
          </a:p>
          <a:p>
            <a:r>
              <a:rPr lang="pl-PL" sz="1600" i="1" dirty="0"/>
              <a:t>Dołączanie do wydarzenia sportowego </a:t>
            </a:r>
            <a:r>
              <a:rPr lang="pl-PL" sz="1600" dirty="0">
                <a:latin typeface="Abadi" panose="020B0604020104020204" pitchFamily="34" charset="0"/>
              </a:rPr>
              <a:t>– każdy użytkownik niebędący organizatorem wydarzenia może do takiego dołączyć oraz z niego zrezygnować.</a:t>
            </a:r>
          </a:p>
          <a:p>
            <a:endParaRPr lang="pl-PL" sz="1400" dirty="0"/>
          </a:p>
          <a:p>
            <a:r>
              <a:rPr lang="pl-PL" sz="1600" i="1" dirty="0"/>
              <a:t>Edytowanie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edytowane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Usuwanie wydarzenia sportowego </a:t>
            </a:r>
            <a:r>
              <a:rPr lang="pl-PL" sz="1600" dirty="0">
                <a:latin typeface="Abadi" panose="020B0604020104020204" pitchFamily="34" charset="0"/>
              </a:rPr>
              <a:t>– każde wydarzenie może zostać usunięte przez organizatora.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r>
              <a:rPr lang="pl-PL" sz="1600" i="1" dirty="0"/>
              <a:t>Edytowanie profilu </a:t>
            </a:r>
            <a:r>
              <a:rPr lang="pl-PL" sz="1600" dirty="0">
                <a:latin typeface="Abadi" panose="020B0604020104020204" pitchFamily="34" charset="0"/>
              </a:rPr>
              <a:t>– możliwość zmiany danych użytkownika oraz zdjęcia profilowego.</a:t>
            </a:r>
            <a:endParaRPr lang="pl-PL" sz="1400" dirty="0">
              <a:latin typeface="Abadi" panose="020B0604020104020204" pitchFamily="34" charset="0"/>
            </a:endParaRPr>
          </a:p>
          <a:p>
            <a:endParaRPr lang="pl-PL" sz="14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935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53349-054E-A9FA-99D9-60094F90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ryzyka projektu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8C99D8-0981-8FCC-666C-3ADFFBBFD5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DDF1F7D-80F4-32D8-5270-7FA1E8BA00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12</a:t>
            </a:fld>
            <a:endParaRPr lang="pl-PL" noProof="0"/>
          </a:p>
        </p:txBody>
      </p:sp>
      <p:sp>
        <p:nvSpPr>
          <p:cNvPr id="7" name="Symbol zastępczy zawartości 4">
            <a:extLst>
              <a:ext uri="{FF2B5EF4-FFF2-40B4-BE49-F238E27FC236}">
                <a16:creationId xmlns:a16="http://schemas.microsoft.com/office/drawing/2014/main" id="{C6672233-93B3-1A21-0798-5C1F0674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19" y="1720191"/>
            <a:ext cx="8626151" cy="35783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Przekroczenie wyznaczonego budżetu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Po zaplanowaniu kosztów całego projektu należy wyznaczyć je ponownie z sumą o co najmniej 10% mniejszą od poprzedniej. Pozwoli to zachować środki na ewentualne nieprzewidziane koszty.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Błędna komunikacja pomiędzy zespołami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Regularne spotkania wraz z osobami dowodzącymi co najmniej raz w tygodniu powinny zapobiec ewentualnym konfliktom.</a:t>
            </a:r>
          </a:p>
          <a:p>
            <a:r>
              <a:rPr lang="pl-PL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Opóźnienie poszczególnych etapów projektu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Monitorowanie stanu poszczególnych zadań przez leaderów zespołów. Oprócz tego bardzo szczegółowa oś czasu.</a:t>
            </a:r>
          </a:p>
        </p:txBody>
      </p:sp>
    </p:spTree>
    <p:extLst>
      <p:ext uri="{BB962C8B-B14F-4D97-AF65-F5344CB8AC3E}">
        <p14:creationId xmlns:p14="http://schemas.microsoft.com/office/powerpoint/2010/main" val="310002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>
            <a:extLst>
              <a:ext uri="{FF2B5EF4-FFF2-40B4-BE49-F238E27FC236}">
                <a16:creationId xmlns:a16="http://schemas.microsoft.com/office/drawing/2014/main" id="{F14F1378-9B07-C1A7-3FE6-F675BEA3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Potencjalne ryzyka projektu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0E7A28FC-E14A-6B56-0A24-3ACEC03B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842" y="1710675"/>
            <a:ext cx="8038323" cy="22455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</a:t>
            </a:r>
            <a:r>
              <a:rPr lang="pl-PL" sz="1600" i="1" dirty="0">
                <a:solidFill>
                  <a:srgbClr val="FF0000"/>
                </a:solidFill>
              </a:rPr>
              <a:t> </a:t>
            </a:r>
            <a:r>
              <a:rPr lang="pl-PL" sz="1600" dirty="0"/>
              <a:t>Problemy techniczne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Szybka interwencja specjalistów z zespołu, bądź firm zewnętrznych.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F0000"/>
                </a:solidFill>
              </a:rPr>
              <a:t>Problem: </a:t>
            </a:r>
            <a:r>
              <a:rPr lang="pl-PL" sz="1600" dirty="0"/>
              <a:t>Błędy ludzkie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rgbClr val="0070C0"/>
                </a:solidFill>
              </a:rPr>
              <a:t>Rozwiązanie: </a:t>
            </a:r>
            <a:r>
              <a:rPr lang="pl-PL" sz="1600" dirty="0"/>
              <a:t>Ciężko jest być nieomylnym, dlatego właśnie potrzebni są leaderzy, monitorujący kod programistów. Niektóre błahe błędy mogą być niezauważalne przez ich autorów.</a:t>
            </a:r>
          </a:p>
          <a:p>
            <a:endParaRPr lang="pl-PL" sz="1600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ED131566-5741-77FD-1538-936E03D3A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AF565B-3E0D-A22E-A28D-CA1FF8E61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655786" y="809244"/>
            <a:ext cx="941832" cy="621792"/>
          </a:xfrm>
        </p:spPr>
        <p:txBody>
          <a:bodyPr/>
          <a:lstStyle/>
          <a:p>
            <a:pPr rtl="0"/>
            <a:r>
              <a:rPr lang="pl-PL" noProof="0" dirty="0"/>
              <a:t>13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D97AEE7-19DD-7960-A46D-5D974C127121}"/>
              </a:ext>
            </a:extLst>
          </p:cNvPr>
          <p:cNvSpPr txBox="1"/>
          <p:nvPr/>
        </p:nvSpPr>
        <p:spPr>
          <a:xfrm>
            <a:off x="919842" y="4251124"/>
            <a:ext cx="7137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i="1" dirty="0"/>
              <a:t>Każde ryzyko ma również swoje prawdopodobieństwo i wpływ na projekt. Wszystkie te szczegóły umieszczone są w tabelce</a:t>
            </a:r>
          </a:p>
        </p:txBody>
      </p:sp>
    </p:spTree>
    <p:extLst>
      <p:ext uri="{BB962C8B-B14F-4D97-AF65-F5344CB8AC3E}">
        <p14:creationId xmlns:p14="http://schemas.microsoft.com/office/powerpoint/2010/main" val="327543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7796D07-1C68-DE1A-4521-42B46D6EA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EB1B55-AF1F-859A-17D7-0B30AD3C5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14</a:t>
            </a:fld>
            <a:endParaRPr lang="pl-PL" noProof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93C3B33-53FC-2F09-289C-43603669D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58597"/>
              </p:ext>
            </p:extLst>
          </p:nvPr>
        </p:nvGraphicFramePr>
        <p:xfrm>
          <a:off x="286656" y="128450"/>
          <a:ext cx="11618688" cy="6601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04672">
                  <a:extLst>
                    <a:ext uri="{9D8B030D-6E8A-4147-A177-3AD203B41FA5}">
                      <a16:colId xmlns:a16="http://schemas.microsoft.com/office/drawing/2014/main" val="2768164944"/>
                    </a:ext>
                  </a:extLst>
                </a:gridCol>
                <a:gridCol w="2904672">
                  <a:extLst>
                    <a:ext uri="{9D8B030D-6E8A-4147-A177-3AD203B41FA5}">
                      <a16:colId xmlns:a16="http://schemas.microsoft.com/office/drawing/2014/main" val="328024447"/>
                    </a:ext>
                  </a:extLst>
                </a:gridCol>
                <a:gridCol w="2904672">
                  <a:extLst>
                    <a:ext uri="{9D8B030D-6E8A-4147-A177-3AD203B41FA5}">
                      <a16:colId xmlns:a16="http://schemas.microsoft.com/office/drawing/2014/main" val="437132700"/>
                    </a:ext>
                  </a:extLst>
                </a:gridCol>
                <a:gridCol w="2904672">
                  <a:extLst>
                    <a:ext uri="{9D8B030D-6E8A-4147-A177-3AD203B41FA5}">
                      <a16:colId xmlns:a16="http://schemas.microsoft.com/office/drawing/2014/main" val="4051692201"/>
                    </a:ext>
                  </a:extLst>
                </a:gridCol>
              </a:tblGrid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Prawdopodobieństwo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Wpływ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Rozwiązanie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597014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Przekroczenie wyznaczonego budżetu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Wyznaczenie budżetu niższego niż przewidywany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915990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Błędna komunikacja pomiędzy zespołami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Regularne spotkania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562416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Opóźnienie poszczególnych etapów projektu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Monitorowanie statusu poszczególnych etapów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468264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Problemy techniczne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Szybka naprawa przez specjalistów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012036"/>
                  </a:ext>
                </a:extLst>
              </a:tr>
              <a:tr h="1055915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Błędy ludzkie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Bardzo wysoko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Weryfikacja pracy przez współpracowników / leaderów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86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45769442-E8FA-B87A-7C95-A0B598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63144" cy="764982"/>
          </a:xfrm>
        </p:spPr>
        <p:txBody>
          <a:bodyPr/>
          <a:lstStyle/>
          <a:p>
            <a:r>
              <a:rPr lang="pl-PL" dirty="0"/>
              <a:t>Struktura bazy danych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F10490FA-D8B1-FA60-9887-9E48405B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79D6F-A1DB-A3B5-F4CE-392847BCB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15</a:t>
            </a:fld>
            <a:endParaRPr lang="pl-PL" noProof="0" dirty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EC74D70C-1F1D-9A59-9638-29D94C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1" y="2019160"/>
            <a:ext cx="4496747" cy="4346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/>
              <a:t>5 tabel (profile, użytkownicy, wydarzenia, </a:t>
            </a:r>
            <a:r>
              <a:rPr lang="pl-PL" sz="2000" dirty="0" err="1"/>
              <a:t>obiekty_sportowe</a:t>
            </a:r>
            <a:r>
              <a:rPr lang="pl-PL" sz="2000" dirty="0"/>
              <a:t>, sporty)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Różne typy relacji między tabelami (jeden-jeden, jeden-wielu)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4 klucze obce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Pole `uczestnicy` jest typem pola </a:t>
            </a:r>
            <a:r>
              <a:rPr lang="pl-PL" sz="2000" dirty="0" err="1"/>
              <a:t>ManyToManyField</a:t>
            </a:r>
            <a:r>
              <a:rPr lang="pl-PL" sz="2000" dirty="0"/>
              <a:t>()</a:t>
            </a:r>
          </a:p>
        </p:txBody>
      </p:sp>
      <p:pic>
        <p:nvPicPr>
          <p:cNvPr id="19" name="Obraz 18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2D0969FA-A942-BBC4-5057-B43B950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30" y="1595535"/>
            <a:ext cx="6597750" cy="5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6BEDA-0EEE-667F-5059-D5B75CC8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854" y="2052362"/>
            <a:ext cx="6979486" cy="2762234"/>
          </a:xfrm>
        </p:spPr>
        <p:txBody>
          <a:bodyPr/>
          <a:lstStyle/>
          <a:p>
            <a:r>
              <a:rPr lang="pl-PL" sz="6000" dirty="0"/>
              <a:t>Makiety ramek i interfejsów użytkownika</a:t>
            </a:r>
          </a:p>
        </p:txBody>
      </p:sp>
    </p:spTree>
    <p:extLst>
      <p:ext uri="{BB962C8B-B14F-4D97-AF65-F5344CB8AC3E}">
        <p14:creationId xmlns:p14="http://schemas.microsoft.com/office/powerpoint/2010/main" val="163982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96477-87B7-A900-5FE9-38BF2439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1E412A-314F-9450-13D8-087C34BB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strony głównej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81B353-DBEC-0949-8DD9-3E07C7082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oprogramowanie, System operacyjny&#10;&#10;Opis wygenerowany automatycznie">
            <a:extLst>
              <a:ext uri="{FF2B5EF4-FFF2-40B4-BE49-F238E27FC236}">
                <a16:creationId xmlns:a16="http://schemas.microsoft.com/office/drawing/2014/main" id="{C29CC17C-F84F-A7BF-1054-60F46DE0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2" y="1666386"/>
            <a:ext cx="10062335" cy="50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D59C3-3ABD-EC9C-603D-0DA7D0CE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976542-ACF0-9655-8652-34BF5E6E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panelu rejestracyjnego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84FE0905-F7AE-F5E9-26EA-A2A94A6F1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Obraz 9" descr="Obraz zawierający tekst, zrzut ekranu, oprogramowanie, Strona internetowa&#10;&#10;Opis wygenerowany automatycznie">
            <a:extLst>
              <a:ext uri="{FF2B5EF4-FFF2-40B4-BE49-F238E27FC236}">
                <a16:creationId xmlns:a16="http://schemas.microsoft.com/office/drawing/2014/main" id="{8500B9A4-A024-E804-CFA0-F1C34EA6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4" y="1667532"/>
            <a:ext cx="10268912" cy="51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A425-EE38-2CA4-D619-AE58CB66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B411B9-35C3-7AF5-D19D-288BDD5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listy wszystkich wydarzeń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464E233-F93C-6F57-2814-7F2117D77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458E3AF3-EE2C-6995-FEA1-CB7109C7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63" y="1574226"/>
            <a:ext cx="10263673" cy="51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7E4E-BD93-454B-464C-DD998445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6D38E0-E108-53D5-B0AA-D3021F17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tworzenia wydarzenia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E360EA9-499A-B690-1126-FCDAD8684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tekst, oprogramowanie, numer, Strona internetowa&#10;&#10;Opis wygenerowany automatycznie">
            <a:extLst>
              <a:ext uri="{FF2B5EF4-FFF2-40B4-BE49-F238E27FC236}">
                <a16:creationId xmlns:a16="http://schemas.microsoft.com/office/drawing/2014/main" id="{D71D85B6-9412-D346-2912-7B413B1F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42" y="1665261"/>
            <a:ext cx="10082115" cy="50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2600-8B62-D37D-EEE2-40AA7889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3046D3-95BF-3BAC-8687-F0405C2F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listy wydarzeń danego użytkownika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F7E7481-93DD-88E4-F024-A2210FF2A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2E066EFD-1744-6178-F23F-8255CEA5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06" y="1643244"/>
            <a:ext cx="9947988" cy="50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CABA-C388-CB3D-B458-BB472DFD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48F119-2139-4AD5-86F3-E9616424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Widok szczegółów wydarzenia 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4FCEAAD0-BBFE-4935-0335-0E43DA471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 descr="Obraz zawierający tekst, zrzut ekranu, diagram, oprogramowanie&#10;&#10;Opis wygenerowany automatycznie">
            <a:extLst>
              <a:ext uri="{FF2B5EF4-FFF2-40B4-BE49-F238E27FC236}">
                <a16:creationId xmlns:a16="http://schemas.microsoft.com/office/drawing/2014/main" id="{D74D2BB1-A1B9-158B-B78E-8D7AD775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80" y="1574226"/>
            <a:ext cx="7231240" cy="5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15620"/>
              </p:ext>
            </p:extLst>
          </p:nvPr>
        </p:nvGraphicFramePr>
        <p:xfrm>
          <a:off x="535895" y="3265715"/>
          <a:ext cx="8337517" cy="341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507415" y="5463626"/>
            <a:ext cx="12133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6600E01-2FD8-BFEC-18DA-11538C1E7B1E}"/>
              </a:ext>
            </a:extLst>
          </p:cNvPr>
          <p:cNvSpPr txBox="1"/>
          <p:nvPr/>
        </p:nvSpPr>
        <p:spPr>
          <a:xfrm>
            <a:off x="946441" y="1844711"/>
            <a:ext cx="75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Aplikacja będzie przeznaczona dla każdego w jednakowej wersji. Zarówno funkcjonalności, jak i interfejs użytkownika będą dokładnie takie same. Poniżej wyszczególniłem korzyści dla każdej grupy wiekowej: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299B3567-CB7B-8C50-4577-EED77BDFA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8CC9B934-49FB-9F38-C3C5-ABC92B13F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AB90F681-2CEF-6A69-AF9B-CB31B5FFC3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BF2F528F-9E20-8A46-788E-DA4D4C438A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26442601-97B9-A954-2408-717FA0F3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2180476"/>
          </a:xfrm>
        </p:spPr>
        <p:txBody>
          <a:bodyPr/>
          <a:lstStyle/>
          <a:p>
            <a:r>
              <a:rPr lang="pl-PL" dirty="0"/>
              <a:t>Pierwsze kilka tygodni należy poświęcić na szczegółowe omówienie struktury aplikacji z całym zespołem programistów.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7F5A1F3-EB3E-AD21-AA90-CF3DBF91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7"/>
            <a:ext cx="1822704" cy="2180475"/>
          </a:xfrm>
        </p:spPr>
        <p:txBody>
          <a:bodyPr/>
          <a:lstStyle/>
          <a:p>
            <a:r>
              <a:rPr lang="pl-PL" dirty="0"/>
              <a:t>Jest to najdłuższy z okresów przygotowania. Kilka miesięcy jest potrzebne na wytworzenie aplikacji zdatnej do użytku.</a:t>
            </a: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788C71-7A7A-84B3-C2CC-89F2CF7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Oś czasu projektu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C46428CF-C6BF-B5C4-4834-FFF66AD52D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375" y="2706624"/>
            <a:ext cx="1432245" cy="1014984"/>
          </a:xfrm>
        </p:spPr>
        <p:txBody>
          <a:bodyPr/>
          <a:lstStyle/>
          <a:p>
            <a:r>
              <a:rPr lang="pl-PL" dirty="0"/>
              <a:t>12.2024</a:t>
            </a:r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6A7B8C2F-C309-86E4-DFC0-18B8F10092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3824" y="2706624"/>
            <a:ext cx="1432244" cy="1014984"/>
          </a:xfrm>
        </p:spPr>
        <p:txBody>
          <a:bodyPr/>
          <a:lstStyle/>
          <a:p>
            <a:r>
              <a:rPr lang="pl-PL" dirty="0"/>
              <a:t>01.2024</a:t>
            </a:r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C497ED4D-34D8-0476-836C-ACE125B279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8" y="2706624"/>
            <a:ext cx="1432244" cy="1014984"/>
          </a:xfrm>
        </p:spPr>
        <p:txBody>
          <a:bodyPr/>
          <a:lstStyle/>
          <a:p>
            <a:r>
              <a:rPr lang="pl-PL" dirty="0"/>
              <a:t>05.2024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8411AF74-3909-94D6-E6AD-43AC52EE4A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8432" y="2706624"/>
            <a:ext cx="1432244" cy="1014984"/>
          </a:xfrm>
        </p:spPr>
        <p:txBody>
          <a:bodyPr/>
          <a:lstStyle/>
          <a:p>
            <a:r>
              <a:rPr lang="pl-PL" dirty="0"/>
              <a:t>06.2024</a:t>
            </a:r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35577C54-609A-EE73-9733-C3B06C3933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0736" y="2706624"/>
            <a:ext cx="1432244" cy="1014984"/>
          </a:xfrm>
        </p:spPr>
        <p:txBody>
          <a:bodyPr/>
          <a:lstStyle/>
          <a:p>
            <a:r>
              <a:rPr lang="pl-PL" dirty="0"/>
              <a:t>07.2024</a:t>
            </a:r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5926BC8D-74CA-6968-C91B-AC508AD92C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936636" cy="2474766"/>
          </a:xfrm>
        </p:spPr>
        <p:txBody>
          <a:bodyPr/>
          <a:lstStyle/>
          <a:p>
            <a:r>
              <a:rPr lang="pl-PL" dirty="0"/>
              <a:t>Testy jednostkowe tworzymy już na etapie kodowania, aczkolwiek warto wydzielić dodatkowy czas na rzetelne sprawdzenie produktu.</a:t>
            </a:r>
          </a:p>
        </p:txBody>
      </p:sp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2D780A24-D33E-A56F-AE78-DC508FCE4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2180474"/>
          </a:xfrm>
        </p:spPr>
        <p:txBody>
          <a:bodyPr/>
          <a:lstStyle/>
          <a:p>
            <a:r>
              <a:rPr lang="pl-PL" dirty="0"/>
              <a:t>Końcowy etap, w którym wprowadzamy aplikację na rynek. Realizujemy uprzednią przygotowaną kampanię reklamową.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035278E8-35CE-DA53-BA3C-CA498A5753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2180474"/>
          </a:xfrm>
        </p:spPr>
        <p:txBody>
          <a:bodyPr/>
          <a:lstStyle/>
          <a:p>
            <a:r>
              <a:rPr lang="pl-PL" dirty="0"/>
              <a:t>Przyszłościowo tworzymy kolejne funkcjonalności do podtrzymania produktu na rynku.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60EDFC7B-A6A5-E48E-741C-058042589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188AF0-2222-3B11-C4B7-6C8378058C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8</a:t>
            </a:fld>
            <a:endParaRPr lang="pl-PL" noProof="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370102B-E4DA-DDED-5FD0-0CFF904069B7}"/>
              </a:ext>
            </a:extLst>
          </p:cNvPr>
          <p:cNvSpPr txBox="1"/>
          <p:nvPr/>
        </p:nvSpPr>
        <p:spPr>
          <a:xfrm>
            <a:off x="5491214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chemeClr val="accent4"/>
                </a:solidFill>
              </a:rPr>
              <a:t>Testowanie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1E02143C-4842-A652-91EF-BFE53798CD8E}"/>
              </a:ext>
            </a:extLst>
          </p:cNvPr>
          <p:cNvSpPr txBox="1"/>
          <p:nvPr/>
        </p:nvSpPr>
        <p:spPr>
          <a:xfrm>
            <a:off x="314441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00B0F0"/>
                </a:solidFill>
              </a:rPr>
              <a:t>Kodowanie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BBABA54-5E5E-9094-F240-2E73298E9A72}"/>
              </a:ext>
            </a:extLst>
          </p:cNvPr>
          <p:cNvSpPr txBox="1"/>
          <p:nvPr/>
        </p:nvSpPr>
        <p:spPr>
          <a:xfrm>
            <a:off x="722375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Planowanie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FD1050C-EB71-9D90-8D22-8556455654E8}"/>
              </a:ext>
            </a:extLst>
          </p:cNvPr>
          <p:cNvSpPr txBox="1"/>
          <p:nvPr/>
        </p:nvSpPr>
        <p:spPr>
          <a:xfrm>
            <a:off x="7836408" y="207740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>
                <a:solidFill>
                  <a:schemeClr val="accent3"/>
                </a:solidFill>
              </a:rPr>
              <a:t>Kampania marketingowa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0642485F-0A77-79BF-5362-5153B93851B9}"/>
              </a:ext>
            </a:extLst>
          </p:cNvPr>
          <p:cNvSpPr txBox="1"/>
          <p:nvPr/>
        </p:nvSpPr>
        <p:spPr>
          <a:xfrm>
            <a:off x="1035582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Utrzymanie</a:t>
            </a:r>
          </a:p>
        </p:txBody>
      </p:sp>
    </p:spTree>
    <p:extLst>
      <p:ext uri="{BB962C8B-B14F-4D97-AF65-F5344CB8AC3E}">
        <p14:creationId xmlns:p14="http://schemas.microsoft.com/office/powerpoint/2010/main" val="244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E7C8BF0-9D0A-B803-0BCF-0FA611683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B4267B-ED30-D376-2D3E-FF809594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9</a:t>
            </a:fld>
            <a:endParaRPr lang="pl-PL" noProof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E608FD2-62D9-6924-3E72-FFC76B635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EABEB0C-E3EF-744E-12F8-58C79E8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15911"/>
              </p:ext>
            </p:extLst>
          </p:nvPr>
        </p:nvGraphicFramePr>
        <p:xfrm>
          <a:off x="110360" y="159250"/>
          <a:ext cx="11971280" cy="653949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394256">
                  <a:extLst>
                    <a:ext uri="{9D8B030D-6E8A-4147-A177-3AD203B41FA5}">
                      <a16:colId xmlns:a16="http://schemas.microsoft.com/office/drawing/2014/main" val="1203179305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2427513210"/>
                    </a:ext>
                  </a:extLst>
                </a:gridCol>
                <a:gridCol w="2342756">
                  <a:extLst>
                    <a:ext uri="{9D8B030D-6E8A-4147-A177-3AD203B41FA5}">
                      <a16:colId xmlns:a16="http://schemas.microsoft.com/office/drawing/2014/main" val="653935483"/>
                    </a:ext>
                  </a:extLst>
                </a:gridCol>
                <a:gridCol w="2445756">
                  <a:extLst>
                    <a:ext uri="{9D8B030D-6E8A-4147-A177-3AD203B41FA5}">
                      <a16:colId xmlns:a16="http://schemas.microsoft.com/office/drawing/2014/main" val="924383811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4035549800"/>
                    </a:ext>
                  </a:extLst>
                </a:gridCol>
              </a:tblGrid>
              <a:tr h="141783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Planowanie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Kodowanie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Testowanie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Kampania marketingowa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68232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Szacowany czas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3-4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4-5 miesięcy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tygodnie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320944"/>
                  </a:ext>
                </a:extLst>
              </a:tr>
              <a:tr h="208423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Najważniejsze zadania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szczegółowego planu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Przygotowanie narzędzi dla programistów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Implementacja wszystkich funkcjonalności zwartych w 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Akceptacja wszystkich wytworzonych testów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Korzystanie z aplikacji w celu wyszukania ewentualnych błędów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Realizacja zaplanowanej kampanii marketingowej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pl-PL" sz="1600" dirty="0"/>
                        <a:t>Pozyskanie jak największej liczby użytkowników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618385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Zależności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gotową aplikację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Oczekiwanie na zakończone powodzeniem testy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84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690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538</TotalTime>
  <Words>1216</Words>
  <Application>Microsoft Office PowerPoint</Application>
  <PresentationFormat>Panoramiczny</PresentationFormat>
  <Paragraphs>174</Paragraphs>
  <Slides>24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2" baseType="lpstr">
      <vt:lpstr>Abadi</vt:lpstr>
      <vt:lpstr>Arial</vt:lpstr>
      <vt:lpstr>Arial Black</vt:lpstr>
      <vt:lpstr>Calibri</vt:lpstr>
      <vt:lpstr>Segoe UI</vt:lpstr>
      <vt:lpstr>Segoe UI Variable Text</vt:lpstr>
      <vt:lpstr>Wingdings</vt:lpstr>
      <vt:lpstr>Motyw pakietu Office</vt:lpstr>
      <vt:lpstr>Aplikacja „Sports Joiner”</vt:lpstr>
      <vt:lpstr>Wstęp</vt:lpstr>
      <vt:lpstr>Podstawowe cele aplikacji</vt:lpstr>
      <vt:lpstr>Prezentacja programu PowerPoint</vt:lpstr>
      <vt:lpstr>Docelowa grupa odbiorców</vt:lpstr>
      <vt:lpstr>Perspektywa rozwoju</vt:lpstr>
      <vt:lpstr>Problemy i ograniczenia</vt:lpstr>
      <vt:lpstr>Oś czasu projektu</vt:lpstr>
      <vt:lpstr>Prezentacja programu PowerPoint</vt:lpstr>
      <vt:lpstr>Funkcjonalne i niefunkcjonalne wymagania</vt:lpstr>
      <vt:lpstr>Prezentacja programu PowerPoint</vt:lpstr>
      <vt:lpstr>Potencjalne ryzyka projektu</vt:lpstr>
      <vt:lpstr>Potencjalne ryzyka projektu</vt:lpstr>
      <vt:lpstr>Prezentacja programu PowerPoint</vt:lpstr>
      <vt:lpstr>Struktura bazy danych</vt:lpstr>
      <vt:lpstr>Makiety ramek i interfejsów użytkownika</vt:lpstr>
      <vt:lpstr>Widok strony głównej</vt:lpstr>
      <vt:lpstr>Widok panelu rejestracyjnego</vt:lpstr>
      <vt:lpstr>Widok listy wszystkich wydarzeń</vt:lpstr>
      <vt:lpstr>Widok tworzenia wydarzenia</vt:lpstr>
      <vt:lpstr>Widok listy wydarzeń danego użytkownika</vt:lpstr>
      <vt:lpstr>Widok szczegółów wydarzenia 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67</cp:revision>
  <dcterms:created xsi:type="dcterms:W3CDTF">2024-10-18T11:20:11Z</dcterms:created>
  <dcterms:modified xsi:type="dcterms:W3CDTF">2024-11-19T17:39:22Z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