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4FAE-2E1E-4BCD-B507-0489B55B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386C9-FED2-4A35-A63C-621DAD8A7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941F-F30E-4068-99B8-939C6568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8FD1-C539-422F-A6DB-7CA8776D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21BD-46AA-43D0-AC5E-43941F54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7BEB-ED28-4864-8ED5-ED01802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F8918-2744-4F48-B4DF-DF287C95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4FFB1-8EB1-40CC-A757-B1772CBE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87AC-F56C-4DC4-8F75-21F6A3BF1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ECE5-30AC-4D4C-8C3C-8F14C44A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7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43287-AD49-420B-9FDA-8CFDA301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972F9-9D64-4D08-87CE-FF0AEE7E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2B33-EC40-451E-B511-1E0CDD7B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64FE-76F2-460A-A74E-51CBD8B5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1C43-A8E2-4A2A-A7DD-26DA64A1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3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C927-8E1B-4C40-AA4A-885BDB61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3235-7873-4790-95AE-683AF239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F9DE-B23B-40D2-A665-63A2C36F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CE66E-ADEC-4749-A2AF-3C5C47837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69D68-347D-444D-8F46-87CC0DB7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1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2F7A-4F4A-4811-9EFE-878003D1A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88AE-5FD5-4772-A9A1-20A691F14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43CB-CEB5-4E85-A013-E07D211B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DE8B-50F7-43D6-BCF1-FEF743D4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6C14-06A7-4275-A45E-537FB266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6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0F4F7-67A2-4C30-81BF-7E44D80A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3E6C-FE1F-4157-BD5D-CCC4DB547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D4E29-3F2C-40D6-8896-884FC8F0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37A4A-74A3-4CA7-B138-470AECD8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FADE2-D0E7-42CB-9FC1-AC16C212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7DE61-A42A-490B-8344-F5A7A7A8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F087-4C73-486B-9C05-016BBC2AC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17894-33F8-4EB7-AB93-EC138C90A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FF6B-4B85-48C9-9E82-32D91AC1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1B45C-1E61-4CDC-B8D4-8E2024772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9BA86-6545-41D1-ABFE-8D589E1A4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12FB3-A304-40DE-A5BE-F9268843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B0859-B8AB-4616-AD77-EBCD23A2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0176B-3486-4A2B-9166-CC471ECB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71D3-7EFB-4792-B931-16323FB1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1789E-F65D-47C2-9A5E-D37F4D56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945C1-518A-4A3B-9D8D-D28BBEE1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F6EDD-8B74-4AA2-967B-F9BA13DC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5A85-6D05-446D-9FE5-34FE8E8B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88B8B-3D1F-4896-AC3E-BD2A5834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825F-1B47-461D-9723-E97D229E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5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A8ED-1D67-4AE2-8C5C-7129267B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5C9E-8420-47E8-9921-AB38A81B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509EF-041D-4683-B412-A4AD9C0A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E17CC-6141-41D5-90C6-ADE2C8B1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8EC74-5636-4DE1-A012-6527ACCD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CE5D3-3E64-4291-B4C9-53018DD7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3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D079-9829-4B8A-8E1C-35881FA9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16CD32-F5E7-475D-B1B5-0AD1A2043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EAD73-AD97-452E-B7C0-B52F9F8E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7BC6-5466-4A88-823E-F8F0BA66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8E38B-672C-4E7A-96E8-25922081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2583-A69E-4F6F-AB36-B1F5471C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37D53-9FC9-4C70-963D-AD695328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D71C2-CE18-4B8D-A7DE-CC9CCED9C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6884-C818-4CE4-910F-D459256C3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A7CE-2F5C-493C-9B74-256108E1EECD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E0BD8-C57E-4F68-A461-7EC58B180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DB1F-79E5-4190-B452-FE12F7AC3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9AAB1-D31D-43BE-9AD7-7A30B33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4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7446-8972-4D70-8F13-75750CE1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23" y="18255"/>
            <a:ext cx="10854199" cy="1325563"/>
          </a:xfrm>
        </p:spPr>
        <p:txBody>
          <a:bodyPr>
            <a:normAutofit/>
          </a:bodyPr>
          <a:lstStyle/>
          <a:p>
            <a:r>
              <a:rPr lang="en-US" sz="3600" dirty="0"/>
              <a:t>Overlap as a function of perturbation (</a:t>
            </a:r>
            <a:r>
              <a:rPr lang="en-US" sz="3600" dirty="0">
                <a:solidFill>
                  <a:srgbClr val="0070C0"/>
                </a:solidFill>
              </a:rPr>
              <a:t>blue</a:t>
            </a:r>
            <a:r>
              <a:rPr lang="en-US" sz="3600" dirty="0"/>
              <a:t> </a:t>
            </a:r>
            <a:r>
              <a:rPr lang="en-US" sz="3600" dirty="0" err="1"/>
              <a:t>graps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B780-5026-4C66-A3F7-988DFD6B7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892" y="1178420"/>
            <a:ext cx="10544908" cy="3211872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dirty="0"/>
              <a:t>There is a row for every element (mirror/lens) in the system.</a:t>
            </a:r>
          </a:p>
          <a:p>
            <a:pPr marL="285750" indent="-285750"/>
            <a:r>
              <a:rPr lang="en-US" sz="2000" dirty="0"/>
              <a:t>There is a column for every geometrical parameter of the elements.</a:t>
            </a:r>
          </a:p>
          <a:p>
            <a:r>
              <a:rPr lang="en-US" sz="2000" dirty="0"/>
              <a:t>The x-axis stands for possible perturbation in the relevant element and parameter.</a:t>
            </a:r>
          </a:p>
          <a:p>
            <a:pPr lvl="1"/>
            <a:r>
              <a:rPr lang="en-US" sz="1800" dirty="0"/>
              <a:t>For example, the x-axis in the first row, which represents the right mirror, and the fifth column, which represents the mirror's radius, represent different changes to the mirror's radius (in meters).</a:t>
            </a:r>
          </a:p>
          <a:p>
            <a:r>
              <a:rPr lang="en-US" sz="2000" dirty="0"/>
              <a:t>The y-axis represents the integral overlap between the original system and the system after the perturbation of the given parameter.</a:t>
            </a:r>
          </a:p>
          <a:p>
            <a:r>
              <a:rPr lang="en-US" sz="2000" dirty="0"/>
              <a:t>The vertical green line marks the shift where the overlap crosses 0.9.</a:t>
            </a:r>
          </a:p>
          <a:p>
            <a:r>
              <a:rPr lang="en-US" sz="2000" dirty="0"/>
              <a:t>The horizontal red line marks the 0.9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A2D97-10CE-442E-B4E3-738F415E1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411"/>
            <a:ext cx="12192000" cy="20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FCD7D-3948-4E55-8386-B57CA8E02C8E}"/>
                  </a:ext>
                </a:extLst>
              </p:cNvPr>
              <p:cNvSpPr txBox="1"/>
              <p:nvPr/>
            </p:nvSpPr>
            <p:spPr>
              <a:xfrm>
                <a:off x="479276" y="1072205"/>
                <a:ext cx="11771877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row for every element (mirror/lens) in the system.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is a column for every geometrical parameter of the elements.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x-axis is the NA of the system (of the high NA if there are two arms), which is controlled by positioning one of the</a:t>
                </a:r>
                <a:br>
                  <a:rPr lang="en-US" dirty="0"/>
                </a:br>
                <a:r>
                  <a:rPr lang="en-US" dirty="0"/>
                  <a:t>mirrors.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systems here have x as their optical axis.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y-axis is the tolerance of this element to shifts in this parameter, defined as the perturbation in the parameter that</a:t>
                </a:r>
                <a:br>
                  <a:rPr lang="en-US" dirty="0"/>
                </a:br>
                <a:r>
                  <a:rPr lang="en-US" dirty="0"/>
                  <a:t>yields an integral overlap of 0.9 between the perturbed and unperturbed systems.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example, if in the first row which characterize the left mirror, in the second column, which characterize the y position</a:t>
                </a:r>
                <a:br>
                  <a:rPr lang="en-US" dirty="0"/>
                </a:br>
                <a:r>
                  <a:rPr lang="en-US" dirty="0"/>
                  <a:t>tolerance, for NA of 0.055 the tolerance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, then we know that by displacing the right mirror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meters upwards</a:t>
                </a:r>
                <a:br>
                  <a:rPr lang="en-US" dirty="0"/>
                </a:br>
                <a:r>
                  <a:rPr lang="en-US" dirty="0"/>
                  <a:t>the new mode will overlap 0.9 with the old mode.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 stands for tilts in the y-z plane, while p stands for tilts in the x-y plane. Here since there is a cylindrical symmetry with x</a:t>
                </a:r>
                <a:br>
                  <a:rPr lang="en-US" dirty="0"/>
                </a:br>
                <a:r>
                  <a:rPr lang="en-US" dirty="0"/>
                  <a:t>the cylinder axis, t and p are always equivalent.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5FCD7D-3948-4E55-8386-B57CA8E02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76" y="1072205"/>
                <a:ext cx="11771877" cy="3416320"/>
              </a:xfrm>
              <a:prstGeom prst="rect">
                <a:avLst/>
              </a:prstGeom>
              <a:blipFill>
                <a:blip r:embed="rId2"/>
                <a:stretch>
                  <a:fillRect l="-363" t="-1071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9637938-7B46-4251-9C24-C18771A7F3F3}"/>
              </a:ext>
            </a:extLst>
          </p:cNvPr>
          <p:cNvSpPr txBox="1"/>
          <p:nvPr/>
        </p:nvSpPr>
        <p:spPr>
          <a:xfrm>
            <a:off x="610267" y="252884"/>
            <a:ext cx="9065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Tolerance</a:t>
            </a:r>
            <a:r>
              <a:rPr lang="en-US" sz="3600" dirty="0"/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as a function NA graph (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green</a:t>
            </a:r>
            <a:r>
              <a:rPr lang="en-US" sz="3600" dirty="0">
                <a:latin typeface="+mj-lt"/>
                <a:ea typeface="+mj-ea"/>
                <a:cs typeface="+mj-cs"/>
              </a:rPr>
              <a:t> graphs)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88DE72-2DF9-4719-B6CD-69EF18E32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7606"/>
            <a:ext cx="12192000" cy="20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8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7C2C82-D735-4831-9C8F-8F45D084A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0799"/>
            <a:ext cx="12192000" cy="2071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10978-86E5-477E-899A-9C8516137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7606"/>
            <a:ext cx="12192000" cy="2050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056E65-092E-44EB-B4CF-36FF44832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771" y="0"/>
            <a:ext cx="2734198" cy="2660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D0F8CD-B1A9-437A-B91F-127440115877}"/>
              </a:ext>
            </a:extLst>
          </p:cNvPr>
          <p:cNvSpPr txBox="1"/>
          <p:nvPr/>
        </p:nvSpPr>
        <p:spPr>
          <a:xfrm>
            <a:off x="111369" y="1207478"/>
            <a:ext cx="706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NA of the left arm is changed (in the green graphs) by displacing</a:t>
            </a:r>
          </a:p>
          <a:p>
            <a:r>
              <a:rPr lang="en-US" dirty="0"/>
              <a:t>The right mirror in the x axis (the optical axis)</a:t>
            </a:r>
          </a:p>
        </p:txBody>
      </p:sp>
    </p:spTree>
    <p:extLst>
      <p:ext uri="{BB962C8B-B14F-4D97-AF65-F5344CB8AC3E}">
        <p14:creationId xmlns:p14="http://schemas.microsoft.com/office/powerpoint/2010/main" val="392136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F98F98-EEDE-4499-8E02-10532026B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7108"/>
            <a:ext cx="12192000" cy="2070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F18FC-A736-437B-8041-569525BE8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01925"/>
            <a:ext cx="12192000" cy="2056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9C6C72-7EED-4AAD-A7EB-35F2C5F7C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692" y="0"/>
            <a:ext cx="2342508" cy="22793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0947AF-68F0-41F1-A393-8926BFE074A3}"/>
              </a:ext>
            </a:extLst>
          </p:cNvPr>
          <p:cNvSpPr txBox="1"/>
          <p:nvPr/>
        </p:nvSpPr>
        <p:spPr>
          <a:xfrm>
            <a:off x="308470" y="762000"/>
            <a:ext cx="706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NA of the left arm is changed (in the green graphs) by displacing</a:t>
            </a:r>
          </a:p>
          <a:p>
            <a:r>
              <a:rPr lang="en-US" dirty="0"/>
              <a:t>The left mirror in the x axis (the optical axis)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6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DD6D79-D74D-4B4D-AB69-0BC3D703F3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71"/>
          <a:stretch/>
        </p:blipFill>
        <p:spPr>
          <a:xfrm>
            <a:off x="5128" y="2243893"/>
            <a:ext cx="12186872" cy="1940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0104D-CFCF-44FB-A054-B3E31362F5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71"/>
          <a:stretch/>
        </p:blipFill>
        <p:spPr>
          <a:xfrm>
            <a:off x="0" y="4617002"/>
            <a:ext cx="12186871" cy="1900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54AE7-0219-4F69-B0B6-A2057F176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1"/>
            <a:ext cx="2330951" cy="2268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CFC67E-EABA-4A01-9EB3-6ED7A01A5A70}"/>
              </a:ext>
            </a:extLst>
          </p:cNvPr>
          <p:cNvSpPr txBox="1"/>
          <p:nvPr/>
        </p:nvSpPr>
        <p:spPr>
          <a:xfrm>
            <a:off x="308470" y="762000"/>
            <a:ext cx="7061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the NA of the left arm is changed (in the green graphs) by displacing</a:t>
            </a:r>
          </a:p>
          <a:p>
            <a:r>
              <a:rPr lang="en-US"/>
              <a:t>The right </a:t>
            </a:r>
            <a:r>
              <a:rPr lang="en-US" dirty="0"/>
              <a:t>mirror in the x axis (the optical </a:t>
            </a:r>
            <a:r>
              <a:rPr lang="en-US"/>
              <a:t>axis).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6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BC74D9B2D93B44ABB275D9C2952787" ma:contentTypeVersion="14" ma:contentTypeDescription="Create a new document." ma:contentTypeScope="" ma:versionID="054e7791e8d6a34cbe147612a3aa02ba">
  <xsd:schema xmlns:xsd="http://www.w3.org/2001/XMLSchema" xmlns:xs="http://www.w3.org/2001/XMLSchema" xmlns:p="http://schemas.microsoft.com/office/2006/metadata/properties" xmlns:ns3="584eacc6-2383-4792-a43b-90dda6e43e2d" xmlns:ns4="25331bf9-e08e-4054-a47b-55a981296790" targetNamespace="http://schemas.microsoft.com/office/2006/metadata/properties" ma:root="true" ma:fieldsID="91bf25063f6a75d29fdfcb79b3cf5e5f" ns3:_="" ns4:_="">
    <xsd:import namespace="584eacc6-2383-4792-a43b-90dda6e43e2d"/>
    <xsd:import namespace="25331bf9-e08e-4054-a47b-55a98129679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4eacc6-2383-4792-a43b-90dda6e43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31bf9-e08e-4054-a47b-55a98129679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4eacc6-2383-4792-a43b-90dda6e43e2d" xsi:nil="true"/>
  </documentManagement>
</p:properties>
</file>

<file path=customXml/itemProps1.xml><?xml version="1.0" encoding="utf-8"?>
<ds:datastoreItem xmlns:ds="http://schemas.openxmlformats.org/officeDocument/2006/customXml" ds:itemID="{8C01F0D4-4CE7-44A4-8CF6-89271D70F8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4eacc6-2383-4792-a43b-90dda6e43e2d"/>
    <ds:schemaRef ds:uri="25331bf9-e08e-4054-a47b-55a981296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2B8A29-DA95-4457-B854-9269F744EF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4C6D2D-B322-44E1-867B-00F4AB56D791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25331bf9-e08e-4054-a47b-55a981296790"/>
    <ds:schemaRef ds:uri="584eacc6-2383-4792-a43b-90dda6e43e2d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433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Overlap as a function of perturbation (blue graps)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Kali</dc:creator>
  <cp:lastModifiedBy>Michael Kali</cp:lastModifiedBy>
  <cp:revision>4</cp:revision>
  <dcterms:created xsi:type="dcterms:W3CDTF">2023-06-05T13:55:14Z</dcterms:created>
  <dcterms:modified xsi:type="dcterms:W3CDTF">2023-06-05T15:19:18Z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0x01010089BC74D9B2D93B44ABB275D9C2952787</vt:lpwstr>
  </property>
</Properties>
</file>