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f9bf3cc4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f9bf3cc4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propose a periodic review policy with a period of one month (so that the production cycle does not have to be changed). We calculate a base stock value or order upto value for each of the products. This means that the inventory for each product has to be checked every month, and orders should be placed keeping the proposed base stock in mind.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f9bf3cc4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f9bf3cc4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f9bf3cc4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f9bf3cc4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f9bf3cc4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f9bf3cc4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f9bf3cc4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f9bf3cc4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f9bf3cc4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f9bf3cc4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f9bf3cc4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f9bf3cc4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f9bf3cc4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f9bf3cc4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f9bf3cc4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f9bf3cc4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calculated the service level we would achieve if the proposed policy is implemented. We see that the service levels of our high priority products, durabend r12 and durabend r15 goes up drastically. We do also see that the </a:t>
            </a:r>
            <a:r>
              <a:rPr lang="en"/>
              <a:t>service</a:t>
            </a:r>
            <a:r>
              <a:rPr lang="en"/>
              <a:t> levels of our low priority products go down </a:t>
            </a:r>
            <a:r>
              <a:rPr lang="en"/>
              <a:t>slightly, but this will cause a very mild impact on our profits when compared to the increased profits from our high priority products.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2d5c4ca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2d5c4ca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fa6133b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fa6133b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f9bf3cc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f9bf3cc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595959"/>
                </a:solidFill>
              </a:rPr>
              <a:t>We performed ABC analysis on the given data to classify the products into high priority (type A) and low priority (type C) based on the revenue generated by each of the items. </a:t>
            </a:r>
            <a:endParaRPr sz="1800">
              <a:solidFill>
                <a:srgbClr val="595959"/>
              </a:solidFill>
            </a:endParaRPr>
          </a:p>
          <a:p>
            <a:pPr indent="0" lvl="0" marL="0" rtl="0" algn="l">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f9bf3cc4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f9bf3cc4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f9bf3cc4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f9bf3cc4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coefficient of variation (CV) is the ratio of the standard deviation to the mean. The higher the coefficient of variation, the greater the level of dispersion around the mean. The lower the value of the coefficient of variation, the more precise the estimate. </a:t>
            </a:r>
            <a:r>
              <a:rPr lang="en"/>
              <a:t>Durabend R12 and Durabend R15 have low coefficient of variation meaning that their predicted monthly avg is likely to be closer to the actual monthly demand. 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f9bf3cc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f9bf3cc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595959"/>
                </a:solidFill>
              </a:rPr>
              <a:t>We found that for the products Durabend R10, Duraflex R10, Duraflex R12, Duraflex R15 and Duraflex R23, they’re grossly overestimating the demand.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f9bf3cc4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f9bf3cc4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We found that for the products Durabend R12 and Durabend R15,they’re grossly underestimating the demand</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f9bf3cc4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f9bf3cc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high priority products that bring in the most revenue (A type) have the worst service level. The focus is on the wrong products.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f9bf3cc4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f9bf3cc4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4.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9.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Supply Chain Management - Case Study 1</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00"/>
              <a:t>Steel Works, Inc.</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Inventory Policy</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Periodic Review Policy (period = 1 month) </a:t>
            </a:r>
            <a:endParaRPr/>
          </a:p>
          <a:p>
            <a:pPr indent="0" lvl="0" marL="0" rtl="0" algn="l">
              <a:spcBef>
                <a:spcPts val="120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2081200" y="1795325"/>
            <a:ext cx="4981575" cy="236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409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Current, Proposed Inventory vs Demand</a:t>
            </a:r>
            <a:endParaRPr sz="2320"/>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title="Chart"/>
          <p:cNvPicPr preferRelativeResize="0"/>
          <p:nvPr/>
        </p:nvPicPr>
        <p:blipFill rotWithShape="1">
          <a:blip r:embed="rId3">
            <a:alphaModFix/>
          </a:blip>
          <a:srcRect b="3986" l="2315" r="0" t="5622"/>
          <a:stretch/>
        </p:blipFill>
        <p:spPr>
          <a:xfrm>
            <a:off x="576688" y="861550"/>
            <a:ext cx="3647199" cy="2083875"/>
          </a:xfrm>
          <a:prstGeom prst="rect">
            <a:avLst/>
          </a:prstGeom>
          <a:noFill/>
          <a:ln>
            <a:noFill/>
          </a:ln>
        </p:spPr>
      </p:pic>
      <p:pic>
        <p:nvPicPr>
          <p:cNvPr id="130" name="Google Shape;130;p23" title="Chart"/>
          <p:cNvPicPr preferRelativeResize="0"/>
          <p:nvPr/>
        </p:nvPicPr>
        <p:blipFill rotWithShape="1">
          <a:blip r:embed="rId4">
            <a:alphaModFix/>
          </a:blip>
          <a:srcRect b="4194" l="2286" r="0" t="5610"/>
          <a:stretch/>
        </p:blipFill>
        <p:spPr>
          <a:xfrm>
            <a:off x="4834250" y="861548"/>
            <a:ext cx="3696376" cy="2083878"/>
          </a:xfrm>
          <a:prstGeom prst="rect">
            <a:avLst/>
          </a:prstGeom>
          <a:noFill/>
          <a:ln>
            <a:noFill/>
          </a:ln>
        </p:spPr>
      </p:pic>
      <p:pic>
        <p:nvPicPr>
          <p:cNvPr id="131" name="Google Shape;131;p23" title="Chart"/>
          <p:cNvPicPr preferRelativeResize="0"/>
          <p:nvPr/>
        </p:nvPicPr>
        <p:blipFill rotWithShape="1">
          <a:blip r:embed="rId5">
            <a:alphaModFix/>
          </a:blip>
          <a:srcRect b="5152" l="2286" r="0" t="4456"/>
          <a:stretch/>
        </p:blipFill>
        <p:spPr>
          <a:xfrm>
            <a:off x="576700" y="2993350"/>
            <a:ext cx="3696374" cy="2083875"/>
          </a:xfrm>
          <a:prstGeom prst="rect">
            <a:avLst/>
          </a:prstGeom>
          <a:noFill/>
          <a:ln>
            <a:noFill/>
          </a:ln>
        </p:spPr>
      </p:pic>
      <p:pic>
        <p:nvPicPr>
          <p:cNvPr id="132" name="Google Shape;132;p23" title="Chart"/>
          <p:cNvPicPr preferRelativeResize="0"/>
          <p:nvPr/>
        </p:nvPicPr>
        <p:blipFill rotWithShape="1">
          <a:blip r:embed="rId6">
            <a:alphaModFix/>
          </a:blip>
          <a:srcRect b="4659" l="0" r="0" t="-4660"/>
          <a:stretch/>
        </p:blipFill>
        <p:spPr>
          <a:xfrm>
            <a:off x="4834249" y="2814350"/>
            <a:ext cx="3696379" cy="2262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4" title="Chart"/>
          <p:cNvPicPr preferRelativeResize="0"/>
          <p:nvPr/>
        </p:nvPicPr>
        <p:blipFill>
          <a:blip r:embed="rId3">
            <a:alphaModFix/>
          </a:blip>
          <a:stretch>
            <a:fillRect/>
          </a:stretch>
        </p:blipFill>
        <p:spPr>
          <a:xfrm>
            <a:off x="4572000" y="0"/>
            <a:ext cx="4571999" cy="2877586"/>
          </a:xfrm>
          <a:prstGeom prst="rect">
            <a:avLst/>
          </a:prstGeom>
          <a:noFill/>
          <a:ln>
            <a:noFill/>
          </a:ln>
        </p:spPr>
      </p:pic>
      <p:pic>
        <p:nvPicPr>
          <p:cNvPr id="140" name="Google Shape;140;p24" title="Chart"/>
          <p:cNvPicPr preferRelativeResize="0"/>
          <p:nvPr/>
        </p:nvPicPr>
        <p:blipFill>
          <a:blip r:embed="rId4">
            <a:alphaModFix/>
          </a:blip>
          <a:stretch>
            <a:fillRect/>
          </a:stretch>
        </p:blipFill>
        <p:spPr>
          <a:xfrm>
            <a:off x="2" y="-2"/>
            <a:ext cx="4290876" cy="2690875"/>
          </a:xfrm>
          <a:prstGeom prst="rect">
            <a:avLst/>
          </a:prstGeom>
          <a:noFill/>
          <a:ln>
            <a:noFill/>
          </a:ln>
        </p:spPr>
      </p:pic>
      <p:pic>
        <p:nvPicPr>
          <p:cNvPr id="141" name="Google Shape;141;p24" title="Chart"/>
          <p:cNvPicPr preferRelativeResize="0"/>
          <p:nvPr/>
        </p:nvPicPr>
        <p:blipFill>
          <a:blip r:embed="rId5">
            <a:alphaModFix/>
          </a:blip>
          <a:stretch>
            <a:fillRect/>
          </a:stretch>
        </p:blipFill>
        <p:spPr>
          <a:xfrm>
            <a:off x="2402175" y="2571750"/>
            <a:ext cx="4165883" cy="2571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Analysis - new policy vs old policy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Holding Cost Estimation</a:t>
            </a:r>
            <a:endParaRPr/>
          </a:p>
        </p:txBody>
      </p:sp>
      <p:sp>
        <p:nvSpPr>
          <p:cNvPr id="152" name="Google Shape;152;p26"/>
          <p:cNvSpPr txBox="1"/>
          <p:nvPr>
            <p:ph idx="1" type="body"/>
          </p:nvPr>
        </p:nvSpPr>
        <p:spPr>
          <a:xfrm>
            <a:off x="311700" y="4141775"/>
            <a:ext cx="8520600" cy="5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~$36k increase in holding cost</a:t>
            </a:r>
            <a:endParaRPr/>
          </a:p>
        </p:txBody>
      </p:sp>
      <p:pic>
        <p:nvPicPr>
          <p:cNvPr id="153" name="Google Shape;153;p26"/>
          <p:cNvPicPr preferRelativeResize="0"/>
          <p:nvPr/>
        </p:nvPicPr>
        <p:blipFill>
          <a:blip r:embed="rId3">
            <a:alphaModFix/>
          </a:blip>
          <a:stretch>
            <a:fillRect/>
          </a:stretch>
        </p:blipFill>
        <p:spPr>
          <a:xfrm>
            <a:off x="95250" y="1159100"/>
            <a:ext cx="8953500" cy="256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Estimated Increase of Production Cost</a:t>
            </a:r>
            <a:endParaRPr/>
          </a:p>
          <a:p>
            <a:pPr indent="0" lvl="0" marL="0" rtl="0" algn="ctr">
              <a:spcBef>
                <a:spcPts val="0"/>
              </a:spcBef>
              <a:spcAft>
                <a:spcPts val="0"/>
              </a:spcAft>
              <a:buNone/>
            </a:pPr>
            <a:r>
              <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7"/>
          <p:cNvPicPr preferRelativeResize="0"/>
          <p:nvPr/>
        </p:nvPicPr>
        <p:blipFill>
          <a:blip r:embed="rId3">
            <a:alphaModFix/>
          </a:blip>
          <a:stretch>
            <a:fillRect/>
          </a:stretch>
        </p:blipFill>
        <p:spPr>
          <a:xfrm>
            <a:off x="0" y="1491444"/>
            <a:ext cx="9144000" cy="27384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Estimated Increase in Revenue</a:t>
            </a:r>
            <a:endParaRPr/>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8"/>
          <p:cNvPicPr preferRelativeResize="0"/>
          <p:nvPr/>
        </p:nvPicPr>
        <p:blipFill>
          <a:blip r:embed="rId3">
            <a:alphaModFix/>
          </a:blip>
          <a:stretch>
            <a:fillRect/>
          </a:stretch>
        </p:blipFill>
        <p:spPr>
          <a:xfrm>
            <a:off x="0" y="1898359"/>
            <a:ext cx="9143999" cy="19246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Evaluating the new policy</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Estimated increase in holding costs ~ $35,980</a:t>
            </a:r>
            <a:endParaRPr/>
          </a:p>
          <a:p>
            <a:pPr indent="0" lvl="0" marL="0" rtl="0" algn="l">
              <a:spcBef>
                <a:spcPts val="1200"/>
              </a:spcBef>
              <a:spcAft>
                <a:spcPts val="0"/>
              </a:spcAft>
              <a:buNone/>
            </a:pPr>
            <a:r>
              <a:rPr lang="en"/>
              <a:t>Estimated increase in production costs ~ $4,322,760</a:t>
            </a:r>
            <a:endParaRPr/>
          </a:p>
          <a:p>
            <a:pPr indent="0" lvl="0" marL="0" rtl="0" algn="l">
              <a:spcBef>
                <a:spcPts val="1200"/>
              </a:spcBef>
              <a:spcAft>
                <a:spcPts val="0"/>
              </a:spcAft>
              <a:buNone/>
            </a:pPr>
            <a:r>
              <a:rPr lang="en"/>
              <a:t>Estimated increase in revenue ~ $9,651,820</a:t>
            </a:r>
            <a:endParaRPr/>
          </a:p>
          <a:p>
            <a:pPr indent="0" lvl="0" marL="0" rtl="0" algn="l">
              <a:spcBef>
                <a:spcPts val="1200"/>
              </a:spcBef>
              <a:spcAft>
                <a:spcPts val="0"/>
              </a:spcAft>
              <a:buNone/>
            </a:pPr>
            <a:r>
              <a:rPr lang="en"/>
              <a:t>No change to production cycle frequency →  no change in set up costs</a:t>
            </a:r>
            <a:endParaRPr/>
          </a:p>
          <a:p>
            <a:pPr indent="0" lvl="0" marL="0" rtl="0" algn="l">
              <a:spcBef>
                <a:spcPts val="1200"/>
              </a:spcBef>
              <a:spcAft>
                <a:spcPts val="0"/>
              </a:spcAft>
              <a:buNone/>
            </a:pPr>
            <a:r>
              <a:rPr b="1" lang="en"/>
              <a:t>Estimated increase in profit  ~ $5,293,080</a:t>
            </a:r>
            <a:endParaRPr b="1"/>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Service Level</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Increased service level of high priority products</a:t>
            </a:r>
            <a:endParaRPr/>
          </a:p>
          <a:p>
            <a:pPr indent="-342900" lvl="0" marL="457200" rtl="0" algn="l">
              <a:spcBef>
                <a:spcPts val="0"/>
              </a:spcBef>
              <a:spcAft>
                <a:spcPts val="0"/>
              </a:spcAft>
              <a:buSzPts val="1800"/>
              <a:buChar char="●"/>
            </a:pPr>
            <a:r>
              <a:rPr lang="en"/>
              <a:t>Slightly compromised on service levels of low priority products</a:t>
            </a:r>
            <a:endParaRPr/>
          </a:p>
        </p:txBody>
      </p:sp>
      <p:pic>
        <p:nvPicPr>
          <p:cNvPr id="180" name="Google Shape;180;p30"/>
          <p:cNvPicPr preferRelativeResize="0"/>
          <p:nvPr/>
        </p:nvPicPr>
        <p:blipFill>
          <a:blip r:embed="rId3">
            <a:alphaModFix/>
          </a:blip>
          <a:stretch>
            <a:fillRect/>
          </a:stretch>
        </p:blipFill>
        <p:spPr>
          <a:xfrm>
            <a:off x="1704975" y="1152475"/>
            <a:ext cx="5734050" cy="232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Custom Products Division</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like the inventory levels of the products are </a:t>
            </a:r>
            <a:r>
              <a:rPr lang="en"/>
              <a:t>disproportionate</a:t>
            </a:r>
            <a:r>
              <a:rPr lang="en"/>
              <a:t> to their demands. Increase production frequency of fast moving products/products bought by high priority customers and decrease the frequency for </a:t>
            </a:r>
            <a:r>
              <a:rPr lang="en"/>
              <a:t>slow</a:t>
            </a:r>
            <a:r>
              <a:rPr lang="en"/>
              <a:t> moving products. </a:t>
            </a:r>
            <a:endParaRPr/>
          </a:p>
          <a:p>
            <a:pPr indent="-342900" lvl="0" marL="457200" rtl="0" algn="l">
              <a:spcBef>
                <a:spcPts val="0"/>
              </a:spcBef>
              <a:spcAft>
                <a:spcPts val="0"/>
              </a:spcAft>
              <a:buSzPts val="1800"/>
              <a:buChar char="●"/>
            </a:pPr>
            <a:r>
              <a:rPr lang="en"/>
              <a:t>Adapt a more frequent review policy for products with highly fluctuating demand or products with high priority customers to ensure tighter control.</a:t>
            </a:r>
            <a:endParaRPr/>
          </a:p>
          <a:p>
            <a:pPr indent="-342900" lvl="0" marL="457200" rtl="0" algn="l">
              <a:spcBef>
                <a:spcPts val="0"/>
              </a:spcBef>
              <a:spcAft>
                <a:spcPts val="0"/>
              </a:spcAft>
              <a:buSzPts val="1800"/>
              <a:buChar char="●"/>
            </a:pPr>
            <a:r>
              <a:rPr lang="en"/>
              <a:t>The two divisions seem to be functioning completely independently of each other. A more collaborative system with sharing of resources like warehouses, factories and transportation might be a good cost cutting measure.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Problems</a:t>
            </a:r>
            <a:endParaRPr sz="27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Worsening customer </a:t>
            </a:r>
            <a:r>
              <a:rPr lang="en" sz="2100"/>
              <a:t>service</a:t>
            </a:r>
            <a:r>
              <a:rPr lang="en" sz="2100"/>
              <a:t> levels</a:t>
            </a:r>
            <a:endParaRPr sz="2100"/>
          </a:p>
          <a:p>
            <a:pPr indent="-361950" lvl="0" marL="457200" rtl="0" algn="l">
              <a:spcBef>
                <a:spcPts val="0"/>
              </a:spcBef>
              <a:spcAft>
                <a:spcPts val="0"/>
              </a:spcAft>
              <a:buSzPts val="2100"/>
              <a:buChar char="●"/>
            </a:pPr>
            <a:r>
              <a:rPr lang="en" sz="2100"/>
              <a:t>Falling sales</a:t>
            </a:r>
            <a:endParaRPr sz="2100"/>
          </a:p>
          <a:p>
            <a:pPr indent="-361950" lvl="0" marL="457200" rtl="0" algn="l">
              <a:spcBef>
                <a:spcPts val="0"/>
              </a:spcBef>
              <a:spcAft>
                <a:spcPts val="0"/>
              </a:spcAft>
              <a:buSzPts val="2100"/>
              <a:buChar char="●"/>
            </a:pPr>
            <a:r>
              <a:rPr lang="en" sz="2100"/>
              <a:t>Rising expenses</a:t>
            </a:r>
            <a:endParaRPr sz="2100"/>
          </a:p>
          <a:p>
            <a:pPr indent="-361950" lvl="0" marL="457200" rtl="0" algn="l">
              <a:spcBef>
                <a:spcPts val="0"/>
              </a:spcBef>
              <a:spcAft>
                <a:spcPts val="0"/>
              </a:spcAft>
              <a:buSzPts val="2100"/>
              <a:buChar char="●"/>
            </a:pPr>
            <a:r>
              <a:rPr lang="en" sz="2100"/>
              <a:t>Customers threatening to move to competitors</a:t>
            </a:r>
            <a:endParaRPr sz="2100"/>
          </a:p>
          <a:p>
            <a:pPr indent="0" lvl="0" marL="0" rtl="0" algn="l">
              <a:spcBef>
                <a:spcPts val="1200"/>
              </a:spcBef>
              <a:spcAft>
                <a:spcPts val="1200"/>
              </a:spcAft>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Product Classification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ABC </a:t>
            </a:r>
            <a:r>
              <a:rPr lang="en"/>
              <a:t>analysis</a:t>
            </a:r>
            <a:r>
              <a:rPr lang="en"/>
              <a:t> based on revenue generated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
              <a:t>Priority products: Durabend R12 and Durabend R15</a:t>
            </a:r>
            <a:endParaRPr/>
          </a:p>
        </p:txBody>
      </p:sp>
      <p:pic>
        <p:nvPicPr>
          <p:cNvPr id="68" name="Google Shape;68;p15"/>
          <p:cNvPicPr preferRelativeResize="0"/>
          <p:nvPr/>
        </p:nvPicPr>
        <p:blipFill>
          <a:blip r:embed="rId3">
            <a:alphaModFix/>
          </a:blip>
          <a:stretch>
            <a:fillRect/>
          </a:stretch>
        </p:blipFill>
        <p:spPr>
          <a:xfrm>
            <a:off x="295275" y="1586125"/>
            <a:ext cx="8553450" cy="232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Customer Classification (based on Durabend R12)</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Customer 194 contributes to most of the demand.</a:t>
            </a:r>
            <a:endParaRPr/>
          </a:p>
        </p:txBody>
      </p:sp>
      <p:pic>
        <p:nvPicPr>
          <p:cNvPr id="75" name="Google Shape;75;p16"/>
          <p:cNvPicPr preferRelativeResize="0"/>
          <p:nvPr/>
        </p:nvPicPr>
        <p:blipFill>
          <a:blip r:embed="rId3">
            <a:alphaModFix/>
          </a:blip>
          <a:stretch>
            <a:fillRect/>
          </a:stretch>
        </p:blipFill>
        <p:spPr>
          <a:xfrm>
            <a:off x="1786027" y="1961075"/>
            <a:ext cx="5571950" cy="201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Coefficient of Variation of Demand</a:t>
            </a:r>
            <a:endParaRPr/>
          </a:p>
        </p:txBody>
      </p:sp>
      <p:sp>
        <p:nvSpPr>
          <p:cNvPr id="81" name="Google Shape;81;p17"/>
          <p:cNvSpPr txBox="1"/>
          <p:nvPr>
            <p:ph idx="1" type="body"/>
          </p:nvPr>
        </p:nvSpPr>
        <p:spPr>
          <a:xfrm>
            <a:off x="311700" y="1152475"/>
            <a:ext cx="830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Coe</a:t>
            </a:r>
            <a:r>
              <a:rPr lang="en"/>
              <a:t>fficient of </a:t>
            </a:r>
            <a:r>
              <a:rPr lang="en"/>
              <a:t>variation</a:t>
            </a:r>
            <a:r>
              <a:rPr lang="en"/>
              <a:t> quantifies the fluctuation around the average monthly demand.</a:t>
            </a:r>
            <a:endParaRPr/>
          </a:p>
        </p:txBody>
      </p:sp>
      <p:pic>
        <p:nvPicPr>
          <p:cNvPr id="82" name="Google Shape;82;p17"/>
          <p:cNvPicPr preferRelativeResize="0"/>
          <p:nvPr/>
        </p:nvPicPr>
        <p:blipFill>
          <a:blip r:embed="rId3">
            <a:alphaModFix/>
          </a:blip>
          <a:stretch>
            <a:fillRect/>
          </a:stretch>
        </p:blipFill>
        <p:spPr>
          <a:xfrm>
            <a:off x="1443850" y="1932375"/>
            <a:ext cx="6043275" cy="247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Current Inventory:</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average monthly inventory vs average </a:t>
            </a:r>
            <a:r>
              <a:rPr lang="en"/>
              <a:t>monthly</a:t>
            </a:r>
            <a:r>
              <a:rPr lang="en"/>
              <a:t> demand for each product </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512125" y="2263875"/>
            <a:ext cx="2509300" cy="2005950"/>
          </a:xfrm>
          <a:prstGeom prst="rect">
            <a:avLst/>
          </a:prstGeom>
          <a:noFill/>
          <a:ln>
            <a:noFill/>
          </a:ln>
        </p:spPr>
      </p:pic>
      <p:pic>
        <p:nvPicPr>
          <p:cNvPr id="90" name="Google Shape;90;p18"/>
          <p:cNvPicPr preferRelativeResize="0"/>
          <p:nvPr/>
        </p:nvPicPr>
        <p:blipFill>
          <a:blip r:embed="rId4">
            <a:alphaModFix/>
          </a:blip>
          <a:stretch>
            <a:fillRect/>
          </a:stretch>
        </p:blipFill>
        <p:spPr>
          <a:xfrm>
            <a:off x="3242750" y="2223000"/>
            <a:ext cx="2658479" cy="2087700"/>
          </a:xfrm>
          <a:prstGeom prst="rect">
            <a:avLst/>
          </a:prstGeom>
          <a:noFill/>
          <a:ln>
            <a:noFill/>
          </a:ln>
        </p:spPr>
      </p:pic>
      <p:pic>
        <p:nvPicPr>
          <p:cNvPr id="91" name="Google Shape;91;p18"/>
          <p:cNvPicPr preferRelativeResize="0"/>
          <p:nvPr/>
        </p:nvPicPr>
        <p:blipFill>
          <a:blip r:embed="rId5">
            <a:alphaModFix/>
          </a:blip>
          <a:stretch>
            <a:fillRect/>
          </a:stretch>
        </p:blipFill>
        <p:spPr>
          <a:xfrm>
            <a:off x="6212900" y="2223000"/>
            <a:ext cx="2619400" cy="208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rotWithShape="1">
          <a:blip r:embed="rId3">
            <a:alphaModFix/>
          </a:blip>
          <a:srcRect b="0" l="0" r="0" t="0"/>
          <a:stretch/>
        </p:blipFill>
        <p:spPr>
          <a:xfrm>
            <a:off x="1083400" y="262675"/>
            <a:ext cx="2949025" cy="2309070"/>
          </a:xfrm>
          <a:prstGeom prst="rect">
            <a:avLst/>
          </a:prstGeom>
          <a:noFill/>
          <a:ln>
            <a:noFill/>
          </a:ln>
        </p:spPr>
      </p:pic>
      <p:pic>
        <p:nvPicPr>
          <p:cNvPr id="99" name="Google Shape;99;p19"/>
          <p:cNvPicPr preferRelativeResize="0"/>
          <p:nvPr/>
        </p:nvPicPr>
        <p:blipFill>
          <a:blip r:embed="rId4">
            <a:alphaModFix/>
          </a:blip>
          <a:stretch>
            <a:fillRect/>
          </a:stretch>
        </p:blipFill>
        <p:spPr>
          <a:xfrm>
            <a:off x="4608500" y="262675"/>
            <a:ext cx="2949025" cy="2309075"/>
          </a:xfrm>
          <a:prstGeom prst="rect">
            <a:avLst/>
          </a:prstGeom>
          <a:noFill/>
          <a:ln>
            <a:noFill/>
          </a:ln>
        </p:spPr>
      </p:pic>
      <p:pic>
        <p:nvPicPr>
          <p:cNvPr id="100" name="Google Shape;100;p19"/>
          <p:cNvPicPr preferRelativeResize="0"/>
          <p:nvPr/>
        </p:nvPicPr>
        <p:blipFill>
          <a:blip r:embed="rId5">
            <a:alphaModFix/>
          </a:blip>
          <a:stretch>
            <a:fillRect/>
          </a:stretch>
        </p:blipFill>
        <p:spPr>
          <a:xfrm>
            <a:off x="1083412" y="2646125"/>
            <a:ext cx="2949013" cy="2282300"/>
          </a:xfrm>
          <a:prstGeom prst="rect">
            <a:avLst/>
          </a:prstGeom>
          <a:noFill/>
          <a:ln>
            <a:noFill/>
          </a:ln>
        </p:spPr>
      </p:pic>
      <p:pic>
        <p:nvPicPr>
          <p:cNvPr id="101" name="Google Shape;101;p19"/>
          <p:cNvPicPr preferRelativeResize="0"/>
          <p:nvPr/>
        </p:nvPicPr>
        <p:blipFill>
          <a:blip r:embed="rId6">
            <a:alphaModFix/>
          </a:blip>
          <a:stretch>
            <a:fillRect/>
          </a:stretch>
        </p:blipFill>
        <p:spPr>
          <a:xfrm>
            <a:off x="4653350" y="2690875"/>
            <a:ext cx="2859325" cy="22128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Service Level: Current</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ctr">
              <a:spcBef>
                <a:spcPts val="1200"/>
              </a:spcBef>
              <a:spcAft>
                <a:spcPts val="0"/>
              </a:spcAft>
              <a:buSzPts val="1800"/>
              <a:buChar char="●"/>
            </a:pPr>
            <a:r>
              <a:rPr lang="en"/>
              <a:t>High priority products have bad service level</a:t>
            </a:r>
            <a:endParaRPr/>
          </a:p>
        </p:txBody>
      </p:sp>
      <p:pic>
        <p:nvPicPr>
          <p:cNvPr id="108" name="Google Shape;108;p20"/>
          <p:cNvPicPr preferRelativeResize="0"/>
          <p:nvPr/>
        </p:nvPicPr>
        <p:blipFill>
          <a:blip r:embed="rId3">
            <a:alphaModFix/>
          </a:blip>
          <a:stretch>
            <a:fillRect/>
          </a:stretch>
        </p:blipFill>
        <p:spPr>
          <a:xfrm>
            <a:off x="2635175" y="1152477"/>
            <a:ext cx="3873650" cy="238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Holding Costs: Current</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Assumption: Holding cost is 15% of </a:t>
            </a:r>
            <a:r>
              <a:rPr lang="en"/>
              <a:t>cost</a:t>
            </a:r>
            <a:r>
              <a:rPr lang="en"/>
              <a:t> price per unit per annum.</a:t>
            </a:r>
            <a:endParaRPr/>
          </a:p>
          <a:p>
            <a:pPr indent="0" lvl="0" marL="0" rtl="0" algn="l">
              <a:spcBef>
                <a:spcPts val="120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1895475" y="1781163"/>
            <a:ext cx="5353050" cy="256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