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3D8D1E-DB5C-4EB4-AA6C-2BB7563E0828}">
  <a:tblStyle styleId="{B83D8D1E-DB5C-4EB4-AA6C-2BB7563E08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3984d03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3984d03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3984d03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3984d03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3984d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3984d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3984d03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3984d03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13984d0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13984d0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3984d0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3984d0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3984d03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3984d03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13984d0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13984d0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7436af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7436a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b7436a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b7436a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d69fe9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d69fe9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13984d03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13984d03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13984d0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13984d0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3984d03c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3984d03c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HC Starck, Inc.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Lead Time Reduction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22"/>
          <p:cNvGraphicFramePr/>
          <p:nvPr/>
        </p:nvGraphicFramePr>
        <p:xfrm>
          <a:off x="641075" y="710713"/>
          <a:ext cx="3000000" cy="3000000"/>
        </p:xfrm>
        <a:graphic>
          <a:graphicData uri="http://schemas.openxmlformats.org/drawingml/2006/table">
            <a:tbl>
              <a:tblPr>
                <a:noFill/>
                <a:tableStyleId>{B83D8D1E-DB5C-4EB4-AA6C-2BB7563E0828}</a:tableStyleId>
              </a:tblPr>
              <a:tblGrid>
                <a:gridCol w="795900"/>
                <a:gridCol w="1928250"/>
                <a:gridCol w="888950"/>
                <a:gridCol w="763075"/>
                <a:gridCol w="651375"/>
                <a:gridCol w="494700"/>
                <a:gridCol w="687500"/>
                <a:gridCol w="1012775"/>
                <a:gridCol w="783825"/>
              </a:tblGrid>
              <a:tr h="190500">
                <a:tc>
                  <a:txBody>
                    <a:bodyPr/>
                    <a:lstStyle/>
                    <a:p>
                      <a:pPr indent="0" lvl="0" marL="0" rtl="0" algn="l">
                        <a:lnSpc>
                          <a:spcPct val="115000"/>
                        </a:lnSpc>
                        <a:spcBef>
                          <a:spcPts val="0"/>
                        </a:spcBef>
                        <a:spcAft>
                          <a:spcPts val="0"/>
                        </a:spcAft>
                        <a:buNone/>
                      </a:pPr>
                      <a:r>
                        <a:rPr b="1" lang="en" sz="1500"/>
                        <a:t>Alloy 2</a:t>
                      </a:r>
                      <a:endParaRPr b="1" sz="15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 sz="1000"/>
                        <a:t>Gauge</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Description</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Total</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Mean</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STD</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CV</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Cumulative %</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ABC</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4325">
                <a:tc>
                  <a:txBody>
                    <a:bodyPr/>
                    <a:lstStyle/>
                    <a:p>
                      <a:pPr indent="0" lvl="0" marL="0" rtl="0" algn="r">
                        <a:lnSpc>
                          <a:spcPct val="115000"/>
                        </a:lnSpc>
                        <a:spcBef>
                          <a:spcPts val="0"/>
                        </a:spcBef>
                        <a:spcAft>
                          <a:spcPts val="0"/>
                        </a:spcAft>
                        <a:buNone/>
                      </a:pPr>
                      <a:r>
                        <a:rPr lang="en" sz="1000"/>
                        <a:t>0.015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Welded Tube .75" OD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11,622.92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1,291.44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848.23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26.35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26.35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 Annealed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8,680.54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964.50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1,116.19</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19.68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46.04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 Annealed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7,519.68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835.52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502.68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17.05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63.09</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4325">
                <a:tc>
                  <a:txBody>
                    <a:bodyPr/>
                    <a:lstStyle/>
                    <a:p>
                      <a:pPr indent="0" lvl="0" marL="0" rtl="0" algn="r">
                        <a:lnSpc>
                          <a:spcPct val="115000"/>
                        </a:lnSpc>
                        <a:spcBef>
                          <a:spcPts val="0"/>
                        </a:spcBef>
                        <a:spcAft>
                          <a:spcPts val="0"/>
                        </a:spcAft>
                        <a:buNone/>
                      </a:pPr>
                      <a:r>
                        <a:rPr lang="en" sz="1000"/>
                        <a:t>0.02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Welded Tube .75" OD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4,996.42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555.16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916.85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11.33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74.42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4325">
                <a:tc>
                  <a:txBody>
                    <a:bodyPr/>
                    <a:lstStyle/>
                    <a:p>
                      <a:pPr indent="0" lvl="0" marL="0" rtl="0" algn="r">
                        <a:lnSpc>
                          <a:spcPct val="115000"/>
                        </a:lnSpc>
                        <a:spcBef>
                          <a:spcPts val="0"/>
                        </a:spcBef>
                        <a:spcAft>
                          <a:spcPts val="0"/>
                        </a:spcAft>
                        <a:buNone/>
                      </a:pPr>
                      <a:r>
                        <a:rPr lang="en" sz="1000"/>
                        <a:t>0.015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Welded Tube 1.0" OD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1,461.71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162.41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190.78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77.73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Plate Annealed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1,381.81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153.53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172.83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80.87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4325">
                <a:tc>
                  <a:txBody>
                    <a:bodyPr/>
                    <a:lstStyle/>
                    <a:p>
                      <a:pPr indent="0" lvl="0" marL="0" rtl="0" algn="r">
                        <a:lnSpc>
                          <a:spcPct val="115000"/>
                        </a:lnSpc>
                        <a:spcBef>
                          <a:spcPts val="0"/>
                        </a:spcBef>
                        <a:spcAft>
                          <a:spcPts val="0"/>
                        </a:spcAft>
                        <a:buNone/>
                      </a:pPr>
                      <a:r>
                        <a:rPr lang="en" sz="1000"/>
                        <a:t>0.015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Welded Tube 1" OD With Cap</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1,179.37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131.04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313.26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2.39</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2.67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83.54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0.045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 Annealed</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1,132.57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125.84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153.87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86.11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2</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We group products together based on their gauge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Products in same </a:t>
            </a:r>
            <a:r>
              <a:rPr lang="en" sz="1600">
                <a:solidFill>
                  <a:schemeClr val="dk1"/>
                </a:solidFill>
              </a:rPr>
              <a:t>group</a:t>
            </a:r>
            <a:r>
              <a:rPr lang="en" sz="1600">
                <a:solidFill>
                  <a:schemeClr val="dk1"/>
                </a:solidFill>
              </a:rPr>
              <a:t> will have same </a:t>
            </a:r>
            <a:r>
              <a:rPr lang="en" sz="1600">
                <a:solidFill>
                  <a:schemeClr val="dk1"/>
                </a:solidFill>
              </a:rPr>
              <a:t>intermediate</a:t>
            </a:r>
            <a:r>
              <a:rPr lang="en" sz="1600">
                <a:solidFill>
                  <a:schemeClr val="dk1"/>
                </a:solidFill>
              </a:rPr>
              <a:t> products in some stages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do an ABC classification on these groups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maintain some standard stock for </a:t>
            </a:r>
            <a:r>
              <a:rPr lang="en" sz="1600">
                <a:solidFill>
                  <a:schemeClr val="dk1"/>
                </a:solidFill>
              </a:rPr>
              <a:t>intermediate</a:t>
            </a:r>
            <a:r>
              <a:rPr lang="en" sz="1600">
                <a:solidFill>
                  <a:schemeClr val="dk1"/>
                </a:solidFill>
              </a:rPr>
              <a:t> products of the </a:t>
            </a:r>
            <a:r>
              <a:rPr lang="en" sz="1600">
                <a:solidFill>
                  <a:schemeClr val="dk1"/>
                </a:solidFill>
              </a:rPr>
              <a:t>products</a:t>
            </a:r>
            <a:r>
              <a:rPr lang="en" sz="1600">
                <a:solidFill>
                  <a:schemeClr val="dk1"/>
                </a:solidFill>
              </a:rPr>
              <a:t> in A category</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4" title="Chart"/>
          <p:cNvPicPr preferRelativeResize="0"/>
          <p:nvPr/>
        </p:nvPicPr>
        <p:blipFill>
          <a:blip r:embed="rId3">
            <a:alphaModFix/>
          </a:blip>
          <a:stretch>
            <a:fillRect/>
          </a:stretch>
        </p:blipFill>
        <p:spPr>
          <a:xfrm>
            <a:off x="2612901" y="2650925"/>
            <a:ext cx="3918174" cy="2422725"/>
          </a:xfrm>
          <a:prstGeom prst="rect">
            <a:avLst/>
          </a:prstGeom>
          <a:noFill/>
          <a:ln>
            <a:noFill/>
          </a:ln>
        </p:spPr>
      </p:pic>
      <p:pic>
        <p:nvPicPr>
          <p:cNvPr id="119" name="Google Shape;119;p24" title="Chart"/>
          <p:cNvPicPr preferRelativeResize="0"/>
          <p:nvPr/>
        </p:nvPicPr>
        <p:blipFill>
          <a:blip r:embed="rId4">
            <a:alphaModFix/>
          </a:blip>
          <a:stretch>
            <a:fillRect/>
          </a:stretch>
        </p:blipFill>
        <p:spPr>
          <a:xfrm>
            <a:off x="2612926" y="149025"/>
            <a:ext cx="3918159" cy="242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3</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This is a hybrid of Policy 1 and Policy 2</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first do the ABC classification used in Policy 1 and follow make-to-stock policy for A category products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rest of the products, we follow policy 2 i.e stock up on the intermediate products based on the gauge</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6"/>
          <p:cNvGraphicFramePr/>
          <p:nvPr/>
        </p:nvGraphicFramePr>
        <p:xfrm>
          <a:off x="1070250" y="512038"/>
          <a:ext cx="3000000" cy="3000000"/>
        </p:xfrm>
        <a:graphic>
          <a:graphicData uri="http://schemas.openxmlformats.org/drawingml/2006/table">
            <a:tbl>
              <a:tblPr>
                <a:noFill/>
                <a:tableStyleId>{B83D8D1E-DB5C-4EB4-AA6C-2BB7563E0828}</a:tableStyleId>
              </a:tblPr>
              <a:tblGrid>
                <a:gridCol w="805250"/>
                <a:gridCol w="1048925"/>
                <a:gridCol w="2087275"/>
                <a:gridCol w="2440175"/>
                <a:gridCol w="621875"/>
              </a:tblGrid>
              <a:tr h="444875">
                <a:tc>
                  <a:txBody>
                    <a:bodyPr/>
                    <a:lstStyle/>
                    <a:p>
                      <a:pPr indent="0" lvl="0" marL="0" rtl="0" algn="ctr">
                        <a:lnSpc>
                          <a:spcPct val="115000"/>
                        </a:lnSpc>
                        <a:spcBef>
                          <a:spcPts val="0"/>
                        </a:spcBef>
                        <a:spcAft>
                          <a:spcPts val="0"/>
                        </a:spcAft>
                        <a:buNone/>
                      </a:pPr>
                      <a:r>
                        <a:rPr b="1" lang="en"/>
                        <a:t>Alloy 1</a:t>
                      </a:r>
                      <a:endParaRPr b="1"/>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b="1" lang="en" sz="1000"/>
                        <a:t>Gauge</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Sum of Total</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Cumulative %</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ABC</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0.06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1690</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20.6879667</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20.6879667</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0.125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1321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16.17088995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36.85885665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0.15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1236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15.13037091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51.98922757</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1101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13.47778186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65.46700943</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0.02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800</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9.793120333</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75.26012976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97825">
                <a:tc>
                  <a:txBody>
                    <a:bodyPr/>
                    <a:lstStyle/>
                    <a:p>
                      <a:pPr indent="0" lvl="0" marL="0" rtl="0" algn="ctr">
                        <a:lnSpc>
                          <a:spcPct val="115000"/>
                        </a:lnSpc>
                        <a:spcBef>
                          <a:spcPts val="0"/>
                        </a:spcBef>
                        <a:spcAft>
                          <a:spcPts val="0"/>
                        </a:spcAft>
                        <a:buNone/>
                      </a:pPr>
                      <a:r>
                        <a:rPr lang="en" sz="1000"/>
                        <a:t>0.75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590</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7.222426246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82.482556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444875">
                <a:tc>
                  <a:txBody>
                    <a:bodyPr/>
                    <a:lstStyle/>
                    <a:p>
                      <a:pPr indent="0" lvl="0" marL="0" rtl="0" algn="ctr">
                        <a:lnSpc>
                          <a:spcPct val="115000"/>
                        </a:lnSpc>
                        <a:spcBef>
                          <a:spcPts val="0"/>
                        </a:spcBef>
                        <a:spcAft>
                          <a:spcPts val="0"/>
                        </a:spcAft>
                        <a:buNone/>
                      </a:pPr>
                      <a:r>
                        <a:rPr lang="en" sz="1000"/>
                        <a:t>0.375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432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5.28828498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87.77084098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444875">
                <a:tc>
                  <a:txBody>
                    <a:bodyPr/>
                    <a:lstStyle/>
                    <a:p>
                      <a:pPr indent="0" lvl="0" marL="0" rtl="0" algn="ctr">
                        <a:lnSpc>
                          <a:spcPct val="115000"/>
                        </a:lnSpc>
                        <a:spcBef>
                          <a:spcPts val="0"/>
                        </a:spcBef>
                        <a:spcAft>
                          <a:spcPts val="0"/>
                        </a:spcAft>
                        <a:buNone/>
                      </a:pPr>
                      <a:r>
                        <a:rPr lang="en" sz="1000"/>
                        <a:t>0.015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386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4.725180561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92.49602154</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aphicFrame>
        <p:nvGraphicFramePr>
          <p:cNvPr id="135" name="Google Shape;135;p27"/>
          <p:cNvGraphicFramePr/>
          <p:nvPr/>
        </p:nvGraphicFramePr>
        <p:xfrm>
          <a:off x="865300" y="523900"/>
          <a:ext cx="3000000" cy="3000000"/>
        </p:xfrm>
        <a:graphic>
          <a:graphicData uri="http://schemas.openxmlformats.org/drawingml/2006/table">
            <a:tbl>
              <a:tblPr>
                <a:noFill/>
                <a:tableStyleId>{B83D8D1E-DB5C-4EB4-AA6C-2BB7563E0828}</a:tableStyleId>
              </a:tblPr>
              <a:tblGrid>
                <a:gridCol w="923825"/>
                <a:gridCol w="1208950"/>
                <a:gridCol w="2098550"/>
                <a:gridCol w="2642100"/>
                <a:gridCol w="539975"/>
              </a:tblGrid>
              <a:tr h="426825">
                <a:tc>
                  <a:txBody>
                    <a:bodyPr/>
                    <a:lstStyle/>
                    <a:p>
                      <a:pPr indent="0" lvl="0" marL="0" rtl="0" algn="ctr">
                        <a:lnSpc>
                          <a:spcPct val="115000"/>
                        </a:lnSpc>
                        <a:spcBef>
                          <a:spcPts val="0"/>
                        </a:spcBef>
                        <a:spcAft>
                          <a:spcPts val="0"/>
                        </a:spcAft>
                        <a:buNone/>
                      </a:pPr>
                      <a:r>
                        <a:rPr b="1" lang="en"/>
                        <a:t>Alloy 2</a:t>
                      </a:r>
                      <a:endParaRPr b="1"/>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525325">
                <a:tc>
                  <a:txBody>
                    <a:bodyPr/>
                    <a:lstStyle/>
                    <a:p>
                      <a:pPr indent="0" lvl="0" marL="0" rtl="0" algn="l">
                        <a:lnSpc>
                          <a:spcPct val="115000"/>
                        </a:lnSpc>
                        <a:spcBef>
                          <a:spcPts val="0"/>
                        </a:spcBef>
                        <a:spcAft>
                          <a:spcPts val="0"/>
                        </a:spcAft>
                        <a:buNone/>
                      </a:pPr>
                      <a:r>
                        <a:rPr b="1" lang="en" sz="1000"/>
                        <a:t>Gauge</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Sum of Total</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latin typeface="Calibri"/>
                          <a:ea typeface="Calibri"/>
                          <a:cs typeface="Calibri"/>
                          <a:sym typeface="Calibri"/>
                        </a:rPr>
                        <a:t>%</a:t>
                      </a:r>
                      <a:endParaRPr b="1"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Cumulative %</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ABC</a:t>
                      </a:r>
                      <a:endParaRPr b="1"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0.045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1720</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20.3815618</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20.3815618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0.015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1594</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18.8884939</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39.27005569</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1098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13.01102026</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52.28107596</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0.022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1014</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12.01564166</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64.29671762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0.03</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769</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9.112454082</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73.4091717</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81650">
                <a:tc>
                  <a:txBody>
                    <a:bodyPr/>
                    <a:lstStyle/>
                    <a:p>
                      <a:pPr indent="0" lvl="0" marL="0" rtl="0" algn="l">
                        <a:lnSpc>
                          <a:spcPct val="115000"/>
                        </a:lnSpc>
                        <a:spcBef>
                          <a:spcPts val="0"/>
                        </a:spcBef>
                        <a:spcAft>
                          <a:spcPts val="0"/>
                        </a:spcAft>
                        <a:buNone/>
                      </a:pPr>
                      <a:r>
                        <a:rPr lang="en" sz="1000"/>
                        <a:t>0.02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744</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8.816210451</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82.22538215</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426825">
                <a:tc>
                  <a:txBody>
                    <a:bodyPr/>
                    <a:lstStyle/>
                    <a:p>
                      <a:pPr indent="0" lvl="0" marL="0" rtl="0" algn="l">
                        <a:lnSpc>
                          <a:spcPct val="115000"/>
                        </a:lnSpc>
                        <a:spcBef>
                          <a:spcPts val="0"/>
                        </a:spcBef>
                        <a:spcAft>
                          <a:spcPts val="0"/>
                        </a:spcAft>
                        <a:buNone/>
                      </a:pPr>
                      <a:r>
                        <a:rPr lang="en" sz="1000"/>
                        <a:t>0.002</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551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6.529209622</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88.75459178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426825">
                <a:tc>
                  <a:txBody>
                    <a:bodyPr/>
                    <a:lstStyle/>
                    <a:p>
                      <a:pPr indent="0" lvl="0" marL="0" rtl="0" algn="l">
                        <a:lnSpc>
                          <a:spcPct val="115000"/>
                        </a:lnSpc>
                        <a:spcBef>
                          <a:spcPts val="0"/>
                        </a:spcBef>
                        <a:spcAft>
                          <a:spcPts val="0"/>
                        </a:spcAft>
                        <a:buNone/>
                      </a:pPr>
                      <a:r>
                        <a:rPr lang="en" sz="1000"/>
                        <a:t>0.11</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418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Calibri"/>
                          <a:ea typeface="Calibri"/>
                          <a:cs typeface="Calibri"/>
                          <a:sym typeface="Calibri"/>
                        </a:rPr>
                        <a:t>4.953193506</a:t>
                      </a:r>
                      <a:endParaRPr sz="1000">
                        <a:latin typeface="Calibri"/>
                        <a:ea typeface="Calibri"/>
                        <a:cs typeface="Calibri"/>
                        <a:sym typeface="Calibri"/>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93.70778528</a:t>
                      </a:r>
                      <a:endParaRPr sz="1000"/>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9574" y="682163"/>
            <a:ext cx="4674201" cy="3284575"/>
          </a:xfrm>
          <a:prstGeom prst="rect">
            <a:avLst/>
          </a:prstGeom>
          <a:noFill/>
          <a:ln>
            <a:noFill/>
          </a:ln>
        </p:spPr>
      </p:pic>
      <p:pic>
        <p:nvPicPr>
          <p:cNvPr id="61" name="Google Shape;61;p14"/>
          <p:cNvPicPr preferRelativeResize="0"/>
          <p:nvPr/>
        </p:nvPicPr>
        <p:blipFill>
          <a:blip r:embed="rId4">
            <a:alphaModFix/>
          </a:blip>
          <a:stretch>
            <a:fillRect/>
          </a:stretch>
        </p:blipFill>
        <p:spPr>
          <a:xfrm>
            <a:off x="4634625" y="0"/>
            <a:ext cx="4509375" cy="3473801"/>
          </a:xfrm>
          <a:prstGeom prst="rect">
            <a:avLst/>
          </a:prstGeom>
          <a:noFill/>
          <a:ln>
            <a:noFill/>
          </a:ln>
        </p:spPr>
      </p:pic>
      <p:pic>
        <p:nvPicPr>
          <p:cNvPr id="62" name="Google Shape;62;p14"/>
          <p:cNvPicPr preferRelativeResize="0"/>
          <p:nvPr/>
        </p:nvPicPr>
        <p:blipFill>
          <a:blip r:embed="rId5">
            <a:alphaModFix/>
          </a:blip>
          <a:stretch>
            <a:fillRect/>
          </a:stretch>
        </p:blipFill>
        <p:spPr>
          <a:xfrm>
            <a:off x="3836500" y="3670325"/>
            <a:ext cx="5473826" cy="143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127813" y="152400"/>
            <a:ext cx="6888376"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dk1"/>
                </a:solidFill>
              </a:rPr>
              <a:t>Why are the lead times so long? </a:t>
            </a:r>
            <a:endParaRPr b="1" sz="1600">
              <a:solidFill>
                <a:schemeClr val="dk1"/>
              </a:solidFill>
            </a:endParaRPr>
          </a:p>
          <a:p>
            <a:pPr indent="-330200" lvl="1" marL="914400" rtl="0" algn="l">
              <a:spcBef>
                <a:spcPts val="1200"/>
              </a:spcBef>
              <a:spcAft>
                <a:spcPts val="0"/>
              </a:spcAft>
              <a:buClr>
                <a:schemeClr val="dk1"/>
              </a:buClr>
              <a:buSzPts val="1600"/>
              <a:buAutoNum type="alphaLcPeriod"/>
            </a:pPr>
            <a:r>
              <a:rPr lang="en" sz="1600">
                <a:solidFill>
                  <a:schemeClr val="dk1"/>
                </a:solidFill>
              </a:rPr>
              <a:t>Production planning and scheduling was being done manually without using the SAP system. Production orders did not move through the system continuously and usually got stacked at the production supervisor's desk till the deadlines drew nearer.</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A make-to-order policy was being followed. Daily meetings to ensure no orders get delayed resulted in the policy changing to an 'expedite late orders' policy.</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Production orders were being executed sequentially, meaning the next order could not begin before the completion of the previous one. This was the largest contributor to the long lead time.</a:t>
            </a:r>
            <a:endParaRPr sz="1600">
              <a:solidFill>
                <a:schemeClr val="dk1"/>
              </a:solidFill>
            </a:endParaRPr>
          </a:p>
          <a:p>
            <a:pPr indent="0" lvl="0" marL="914400" rtl="0" algn="l">
              <a:spcBef>
                <a:spcPts val="1200"/>
              </a:spcBef>
              <a:spcAft>
                <a:spcPts val="0"/>
              </a:spcAft>
              <a:buClr>
                <a:schemeClr val="dk1"/>
              </a:buClr>
              <a:buSzPts val="1100"/>
              <a:buFont typeface="Arial"/>
              <a:buNone/>
            </a:pPr>
            <a:r>
              <a:t/>
            </a:r>
            <a:endParaRPr sz="1600">
              <a:solidFill>
                <a:schemeClr val="dk1"/>
              </a:solidFill>
            </a:endParaRPr>
          </a:p>
          <a:p>
            <a:pPr indent="0" lvl="0" marL="91440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chemeClr val="dk1"/>
                </a:solidFill>
              </a:rPr>
              <a:t>How might Starck reduce or affect the lead times?</a:t>
            </a:r>
            <a:endParaRPr b="1" sz="1600">
              <a:solidFill>
                <a:schemeClr val="dk1"/>
              </a:solidFill>
            </a:endParaRPr>
          </a:p>
          <a:p>
            <a:pPr indent="-330200" lvl="1" marL="914400" rtl="0" algn="l">
              <a:spcBef>
                <a:spcPts val="1200"/>
              </a:spcBef>
              <a:spcAft>
                <a:spcPts val="0"/>
              </a:spcAft>
              <a:buClr>
                <a:schemeClr val="dk1"/>
              </a:buClr>
              <a:buSzPts val="1600"/>
              <a:buAutoNum type="alphaLcPeriod"/>
            </a:pPr>
            <a:r>
              <a:rPr lang="en" sz="1600">
                <a:solidFill>
                  <a:schemeClr val="dk1"/>
                </a:solidFill>
              </a:rPr>
              <a:t>Fix the algorithms in the SAP R/3 system and employ its complete usage.</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Maintain some standard stock of the common intermediate products to reduce the time spent in sequential production order processing</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Despite the wide range of products they offer, only a handful seem to experience regular demand. For these products, using a make-to-stock policy might improve lead times greatly. We did an ABC analysis on the demands of the alloy 1 and 2 products to find which ones should be made-to-stock.</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What are the costs of reducing the lead times? What are the benefits of reducing the lead times?</a:t>
            </a:r>
            <a:endParaRPr b="1"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Inventory costs from executing the make-to-stock policy and stocking up on intermediate products. Labor and operating costs from changing the current production schedule.</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Reducing lead times will aid with customer retention and satisfaction and increase sales capacity.</a:t>
            </a:r>
            <a:endParaRPr sz="1600">
              <a:solidFill>
                <a:schemeClr val="dk1"/>
              </a:solidFill>
            </a:endParaRPr>
          </a:p>
          <a:p>
            <a:pPr indent="0" lvl="0" marL="0" rtl="0" algn="l">
              <a:spcBef>
                <a:spcPts val="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Policies to reduce lead times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1</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Even though there are so many products, only a few products are ordered regularly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do an ABC </a:t>
            </a:r>
            <a:r>
              <a:rPr lang="en" sz="1600">
                <a:solidFill>
                  <a:schemeClr val="dk1"/>
                </a:solidFill>
              </a:rPr>
              <a:t>classification</a:t>
            </a:r>
            <a:r>
              <a:rPr lang="en" sz="1600">
                <a:solidFill>
                  <a:schemeClr val="dk1"/>
                </a:solidFill>
              </a:rPr>
              <a:t> on </a:t>
            </a:r>
            <a:r>
              <a:rPr lang="en" sz="1600">
                <a:solidFill>
                  <a:schemeClr val="dk1"/>
                </a:solidFill>
              </a:rPr>
              <a:t>the</a:t>
            </a:r>
            <a:r>
              <a:rPr lang="en" sz="1600">
                <a:solidFill>
                  <a:schemeClr val="dk1"/>
                </a:solidFill>
              </a:rPr>
              <a:t> products based on order quantity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follow a make-to-stock policy for A category products and make-to-order policy for other products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Alloy 1, 8 out of 60 products to convert to make-to-stock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Alloy 2, 6 out of 55 products to convert to make-to-stock</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21"/>
          <p:cNvGraphicFramePr/>
          <p:nvPr/>
        </p:nvGraphicFramePr>
        <p:xfrm>
          <a:off x="285750" y="383088"/>
          <a:ext cx="3000000" cy="3000000"/>
        </p:xfrm>
        <a:graphic>
          <a:graphicData uri="http://schemas.openxmlformats.org/drawingml/2006/table">
            <a:tbl>
              <a:tblPr>
                <a:noFill/>
                <a:tableStyleId>{B83D8D1E-DB5C-4EB4-AA6C-2BB7563E0828}</a:tableStyleId>
              </a:tblPr>
              <a:tblGrid>
                <a:gridCol w="952500"/>
                <a:gridCol w="952500"/>
                <a:gridCol w="952500"/>
                <a:gridCol w="952500"/>
                <a:gridCol w="952500"/>
                <a:gridCol w="952500"/>
                <a:gridCol w="952500"/>
                <a:gridCol w="952500"/>
                <a:gridCol w="952500"/>
              </a:tblGrid>
              <a:tr h="190500">
                <a:tc>
                  <a:txBody>
                    <a:bodyPr/>
                    <a:lstStyle/>
                    <a:p>
                      <a:pPr indent="0" lvl="0" marL="0" rtl="0" algn="l">
                        <a:lnSpc>
                          <a:spcPct val="115000"/>
                        </a:lnSpc>
                        <a:spcBef>
                          <a:spcPts val="0"/>
                        </a:spcBef>
                        <a:spcAft>
                          <a:spcPts val="0"/>
                        </a:spcAft>
                        <a:buNone/>
                      </a:pPr>
                      <a:r>
                        <a:rPr b="1" lang="en" sz="1500"/>
                        <a:t>Alloy 1</a:t>
                      </a:r>
                      <a:endParaRPr b="1" sz="15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 sz="1000"/>
                        <a:t>Gauge</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Description</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Total</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Mean</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Std</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CV</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Cumulative %</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ABC</a:t>
                      </a:r>
                      <a:endParaRPr b="1"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0.002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Foil</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8866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985.11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350.78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21.88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21.88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0.015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5931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659.00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559.82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14.64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36.52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0.005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5661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629.00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221.75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13.97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50.50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Disk - 10" dia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3170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352.22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317.60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7.82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58.32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2902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322.44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211.32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7.16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65.49</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2334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259.33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201.81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5.76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71.25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Sheet</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1766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196.22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158.09</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75.61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0.25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Plate</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1714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190.44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309.56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4.23</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79.84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0.06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Plate</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1636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181.78</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183.00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1.01</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83.87</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 sz="1000"/>
                        <a:t>0.125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Plate</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1265</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140.56</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174.12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1.24</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3.12</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87.00</a:t>
                      </a:r>
                      <a:endParaRPr sz="10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