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6" r:id="rId1"/>
  </p:sldMasterIdLst>
  <p:sldIdLst>
    <p:sldId id="256" r:id="rId2"/>
    <p:sldId id="258" r:id="rId3"/>
    <p:sldId id="257" r:id="rId4"/>
    <p:sldId id="279" r:id="rId5"/>
    <p:sldId id="259" r:id="rId6"/>
    <p:sldId id="260" r:id="rId7"/>
    <p:sldId id="261" r:id="rId8"/>
    <p:sldId id="262" r:id="rId9"/>
    <p:sldId id="264" r:id="rId10"/>
    <p:sldId id="263"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660"/>
  </p:normalViewPr>
  <p:slideViewPr>
    <p:cSldViewPr snapToGrid="0">
      <p:cViewPr varScale="1">
        <p:scale>
          <a:sx n="66" d="100"/>
          <a:sy n="66"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48A87A34-81AB-432B-8DAE-1953F412C126}" type="datetimeFigureOut">
              <a:rPr lang="en-US" smtClean="0"/>
              <a:t>7/7/2019</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6907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640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5535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5233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6648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771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980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1979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293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07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88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38578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642500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01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44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48574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586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48A87A34-81AB-432B-8DAE-1953F412C126}" type="datetimeFigureOut">
              <a:rPr lang="en-US" smtClean="0"/>
              <a:pPr/>
              <a:t>7/7/2019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2276883"/>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IETF" TargetMode="External"/><Relationship Id="rId2" Type="http://schemas.openxmlformats.org/officeDocument/2006/relationships/hyperlink" Target="http://en.wikipedia.org/wiki/Tim_Berners_Lee" TargetMode="External"/><Relationship Id="rId1" Type="http://schemas.openxmlformats.org/officeDocument/2006/relationships/slideLayout" Target="../slideLayouts/slideLayout2.xml"/><Relationship Id="rId4" Type="http://schemas.openxmlformats.org/officeDocument/2006/relationships/hyperlink" Target="http://en.wikipedia.org/wiki/W3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2964" y="321973"/>
            <a:ext cx="9448800" cy="4984125"/>
          </a:xfrm>
        </p:spPr>
        <p:txBody>
          <a:bodyPr>
            <a:normAutofit/>
          </a:bodyPr>
          <a:lstStyle/>
          <a:p>
            <a:pPr algn="ctr"/>
            <a:r>
              <a:rPr lang="ar-SA" sz="4000" dirty="0" smtClean="0"/>
              <a:t>موقع ويب لمنشأة سياحية</a:t>
            </a:r>
          </a:p>
          <a:p>
            <a:pPr algn="ctr"/>
            <a:r>
              <a:rPr lang="ar-SY" dirty="0" smtClean="0"/>
              <a:t>إعداد الط</a:t>
            </a:r>
            <a:r>
              <a:rPr lang="ar-SA" dirty="0" smtClean="0"/>
              <a:t>لا</a:t>
            </a:r>
            <a:r>
              <a:rPr lang="ar-SY" dirty="0" smtClean="0"/>
              <a:t>ب</a:t>
            </a:r>
            <a:r>
              <a:rPr lang="ar-SY" dirty="0" smtClean="0"/>
              <a:t>:</a:t>
            </a:r>
            <a:endParaRPr lang="en-US" dirty="0"/>
          </a:p>
          <a:p>
            <a:pPr algn="ctr"/>
            <a:r>
              <a:rPr lang="ar-SA" sz="2400" dirty="0" smtClean="0"/>
              <a:t>أنور </a:t>
            </a:r>
            <a:r>
              <a:rPr lang="ar-SA" sz="2400" dirty="0" err="1" smtClean="0"/>
              <a:t>محمد_جوان</a:t>
            </a:r>
            <a:r>
              <a:rPr lang="ar-SA" sz="2400" dirty="0" smtClean="0"/>
              <a:t> </a:t>
            </a:r>
            <a:r>
              <a:rPr lang="ar-SA" sz="2400" dirty="0" err="1" smtClean="0"/>
              <a:t>محمد_يوسف</a:t>
            </a:r>
            <a:r>
              <a:rPr lang="ar-SA" sz="2400" dirty="0" smtClean="0"/>
              <a:t> </a:t>
            </a:r>
            <a:r>
              <a:rPr lang="ar-SA" sz="2400" dirty="0" err="1" smtClean="0"/>
              <a:t>ديبو</a:t>
            </a:r>
            <a:endParaRPr lang="en-US" sz="2400" dirty="0"/>
          </a:p>
          <a:p>
            <a:pPr algn="ctr"/>
            <a:r>
              <a:rPr lang="ar-SY" dirty="0"/>
              <a:t>إشراف:</a:t>
            </a:r>
            <a:endParaRPr lang="en-US" dirty="0"/>
          </a:p>
          <a:p>
            <a:pPr algn="ctr"/>
            <a:r>
              <a:rPr lang="ar-SY" sz="2400" b="1" dirty="0" smtClean="0"/>
              <a:t>الدكتور</a:t>
            </a:r>
            <a:r>
              <a:rPr lang="ar-SA" sz="2400" b="1" dirty="0" smtClean="0"/>
              <a:t>:يحيى نجار</a:t>
            </a:r>
            <a:endParaRPr lang="en-US" sz="2400" b="1" dirty="0"/>
          </a:p>
          <a:p>
            <a:pPr algn="ctr"/>
            <a:r>
              <a:rPr lang="ar-SY" b="1" dirty="0"/>
              <a:t>مشروع </a:t>
            </a:r>
            <a:r>
              <a:rPr lang="ar-SA" b="1" dirty="0" smtClean="0"/>
              <a:t>الرابعة</a:t>
            </a:r>
            <a:endParaRPr lang="en-US" b="1" dirty="0"/>
          </a:p>
          <a:p>
            <a:pPr algn="ctr"/>
            <a:r>
              <a:rPr lang="ar-SY" b="1" dirty="0"/>
              <a:t> </a:t>
            </a:r>
            <a:endParaRPr lang="en-US" b="1" dirty="0"/>
          </a:p>
        </p:txBody>
      </p:sp>
    </p:spTree>
    <p:extLst>
      <p:ext uri="{BB962C8B-B14F-4D97-AF65-F5344CB8AC3E}">
        <p14:creationId xmlns:p14="http://schemas.microsoft.com/office/powerpoint/2010/main" val="228422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685801"/>
            <a:ext cx="10396882" cy="1151965"/>
          </a:xfrm>
        </p:spPr>
        <p:txBody>
          <a:bodyPr/>
          <a:lstStyle/>
          <a:p>
            <a:pPr algn="ctr" rtl="1"/>
            <a:r>
              <a:rPr lang="ar-SY" dirty="0"/>
              <a:t>مطور صفحات الويب</a:t>
            </a:r>
            <a:r>
              <a:rPr lang="en-US" sz="7200" dirty="0" err="1">
                <a:latin typeface="Aldhabi" panose="01000000000000000000" pitchFamily="2" charset="-78"/>
                <a:cs typeface="Aldhabi" panose="01000000000000000000" pitchFamily="2" charset="-78"/>
              </a:rPr>
              <a:t>javaScript</a:t>
            </a:r>
            <a:endParaRPr lang="en-US" sz="7200" dirty="0">
              <a:latin typeface="Aldhabi" panose="01000000000000000000" pitchFamily="2" charset="-78"/>
              <a:cs typeface="Aldhabi" panose="01000000000000000000" pitchFamily="2" charset="-78"/>
            </a:endParaRPr>
          </a:p>
        </p:txBody>
      </p:sp>
      <p:sp>
        <p:nvSpPr>
          <p:cNvPr id="3" name="Content Placeholder 2"/>
          <p:cNvSpPr>
            <a:spLocks noGrp="1"/>
          </p:cNvSpPr>
          <p:nvPr>
            <p:ph sz="quarter" idx="13"/>
          </p:nvPr>
        </p:nvSpPr>
        <p:spPr>
          <a:xfrm>
            <a:off x="685800" y="1837766"/>
            <a:ext cx="10394707" cy="3536820"/>
          </a:xfrm>
        </p:spPr>
        <p:txBody>
          <a:bodyPr/>
          <a:lstStyle/>
          <a:p>
            <a:pPr algn="r" rtl="1"/>
            <a:r>
              <a:rPr lang="ar-SA" dirty="0"/>
              <a:t>تقوم لغة </a:t>
            </a:r>
            <a:r>
              <a:rPr lang="en-US" dirty="0" err="1">
                <a:latin typeface="Agency FB" panose="020B0503020202020204" pitchFamily="34" charset="0"/>
              </a:rPr>
              <a:t>javaScript</a:t>
            </a:r>
            <a:r>
              <a:rPr lang="en-US" dirty="0"/>
              <a:t> </a:t>
            </a:r>
            <a:r>
              <a:rPr lang="ar-SA" dirty="0"/>
              <a:t>بتحويل صفحات </a:t>
            </a:r>
            <a:r>
              <a:rPr lang="ar-SA" dirty="0">
                <a:latin typeface="Agency FB" panose="020B0503020202020204" pitchFamily="34" charset="0"/>
              </a:rPr>
              <a:t>الـ</a:t>
            </a:r>
            <a:r>
              <a:rPr lang="en-US" dirty="0">
                <a:latin typeface="Agency FB" panose="020B0503020202020204" pitchFamily="34" charset="0"/>
              </a:rPr>
              <a:t> HTML</a:t>
            </a:r>
            <a:r>
              <a:rPr lang="en-US" dirty="0"/>
              <a:t> </a:t>
            </a:r>
            <a:r>
              <a:rPr lang="ar-SA" dirty="0"/>
              <a:t>من الصفحة الثابتة إلي صفحة ديناميكية </a:t>
            </a:r>
            <a:r>
              <a:rPr lang="ar-SA" dirty="0" smtClean="0"/>
              <a:t>متغيرة</a:t>
            </a:r>
            <a:endParaRPr lang="en-US" dirty="0" smtClean="0"/>
          </a:p>
          <a:p>
            <a:pPr algn="r" rtl="1"/>
            <a:r>
              <a:rPr lang="ar-SA" dirty="0" smtClean="0"/>
              <a:t>الصفحات </a:t>
            </a:r>
            <a:r>
              <a:rPr lang="ar-SA" dirty="0"/>
              <a:t>تكون </a:t>
            </a:r>
            <a:r>
              <a:rPr lang="ar-SY" dirty="0" smtClean="0"/>
              <a:t>ثابتة </a:t>
            </a:r>
            <a:r>
              <a:rPr lang="ar-SA" dirty="0" smtClean="0"/>
              <a:t>لا </a:t>
            </a:r>
            <a:r>
              <a:rPr lang="ar-SA" dirty="0"/>
              <a:t>يسمح للمستخدم بالتفاعل معه </a:t>
            </a:r>
            <a:endParaRPr lang="ar-SY" dirty="0" smtClean="0"/>
          </a:p>
          <a:p>
            <a:pPr algn="r" rtl="1"/>
            <a:r>
              <a:rPr lang="ar-SA" dirty="0" smtClean="0"/>
              <a:t> </a:t>
            </a:r>
            <a:r>
              <a:rPr lang="ar-SA" dirty="0"/>
              <a:t>تقوم</a:t>
            </a:r>
            <a:r>
              <a:rPr lang="en-US" dirty="0"/>
              <a:t> </a:t>
            </a:r>
            <a:r>
              <a:rPr lang="en-US" dirty="0">
                <a:latin typeface="Agency FB" panose="020B0503020202020204" pitchFamily="34" charset="0"/>
              </a:rPr>
              <a:t>JavaScript</a:t>
            </a:r>
            <a:r>
              <a:rPr lang="en-US" dirty="0"/>
              <a:t> </a:t>
            </a:r>
            <a:r>
              <a:rPr lang="ar-SA" dirty="0"/>
              <a:t>بجعل الصفحات تتسم بالحيوية بحيث تجعلها قائمة علي الأوامر الصادرة من المستخدم</a:t>
            </a:r>
            <a:r>
              <a:rPr lang="en-US" dirty="0"/>
              <a:t>.</a:t>
            </a:r>
          </a:p>
          <a:p>
            <a:pPr algn="r" rtl="1"/>
            <a:r>
              <a:rPr lang="ar-SA" dirty="0"/>
              <a:t>تم انشاء لغة</a:t>
            </a:r>
            <a:r>
              <a:rPr lang="en-US" dirty="0"/>
              <a:t> </a:t>
            </a:r>
            <a:r>
              <a:rPr lang="en-US" dirty="0">
                <a:latin typeface="Agency FB" panose="020B0503020202020204" pitchFamily="34" charset="0"/>
              </a:rPr>
              <a:t>JavaScript</a:t>
            </a:r>
            <a:r>
              <a:rPr lang="en-US" dirty="0"/>
              <a:t> </a:t>
            </a:r>
            <a:r>
              <a:rPr lang="ar-SA" dirty="0"/>
              <a:t>لتعمل بالكامل من خلال المتصفح حيث أنه يتم تفسيرها مباشرة بواسطة متصفح الانترنت </a:t>
            </a:r>
            <a:r>
              <a:rPr lang="ar-SA" dirty="0" smtClean="0"/>
              <a:t>عل</a:t>
            </a:r>
            <a:r>
              <a:rPr lang="ar-SY" dirty="0" smtClean="0"/>
              <a:t>ى</a:t>
            </a:r>
            <a:r>
              <a:rPr lang="ar-SA" dirty="0" smtClean="0"/>
              <a:t> </a:t>
            </a:r>
            <a:r>
              <a:rPr lang="ar-SA" dirty="0"/>
              <a:t>جهاز المستخدم فهي لغة مخصصة لتطبيقات الويب كما أن معظم المتصفحات تدعم هذه اللغة بدون </a:t>
            </a:r>
            <a:r>
              <a:rPr lang="ar-SA" dirty="0" smtClean="0"/>
              <a:t>مشاكل</a:t>
            </a:r>
            <a:endParaRPr lang="en-US" dirty="0"/>
          </a:p>
        </p:txBody>
      </p:sp>
    </p:spTree>
    <p:extLst>
      <p:ext uri="{BB962C8B-B14F-4D97-AF65-F5344CB8AC3E}">
        <p14:creationId xmlns:p14="http://schemas.microsoft.com/office/powerpoint/2010/main" val="3998789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05" y="220272"/>
            <a:ext cx="10396882" cy="1151965"/>
          </a:xfrm>
        </p:spPr>
        <p:txBody>
          <a:bodyPr/>
          <a:lstStyle/>
          <a:p>
            <a:pPr algn="ctr"/>
            <a:r>
              <a:rPr lang="ar-SY" dirty="0"/>
              <a:t>الأدوات والبرمجيات المستخدمة.</a:t>
            </a:r>
            <a:endParaRPr lang="en-US" dirty="0"/>
          </a:p>
        </p:txBody>
      </p:sp>
      <p:sp>
        <p:nvSpPr>
          <p:cNvPr id="3" name="Content Placeholder 2"/>
          <p:cNvSpPr>
            <a:spLocks noGrp="1"/>
          </p:cNvSpPr>
          <p:nvPr>
            <p:ph sz="quarter" idx="13"/>
          </p:nvPr>
        </p:nvSpPr>
        <p:spPr>
          <a:xfrm>
            <a:off x="453980" y="1674641"/>
            <a:ext cx="10394707" cy="862497"/>
          </a:xfrm>
        </p:spPr>
        <p:txBody>
          <a:bodyPr/>
          <a:lstStyle/>
          <a:p>
            <a:pPr marL="0" indent="0" algn="r" rtl="1">
              <a:buNone/>
            </a:pPr>
            <a:r>
              <a:rPr lang="ar-SY" b="1" dirty="0"/>
              <a:t>برنامج </a:t>
            </a:r>
            <a:r>
              <a:rPr lang="en-US" b="1" dirty="0" smtClean="0"/>
              <a:t>:</a:t>
            </a:r>
            <a:r>
              <a:rPr lang="en-US" b="1" dirty="0" smtClean="0">
                <a:latin typeface="Agency FB"/>
                <a:cs typeface="Arial" panose="020B0604020202020204" pitchFamily="34" charset="0"/>
              </a:rPr>
              <a:t>dreamweaver8</a:t>
            </a:r>
            <a:r>
              <a:rPr lang="en-US" b="1"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lgn="r" rtl="1">
              <a:buNone/>
            </a:pPr>
            <a:endParaRPr lang="en-US" dirty="0"/>
          </a:p>
        </p:txBody>
      </p:sp>
    </p:spTree>
    <p:extLst>
      <p:ext uri="{BB962C8B-B14F-4D97-AF65-F5344CB8AC3E}">
        <p14:creationId xmlns:p14="http://schemas.microsoft.com/office/powerpoint/2010/main" val="1361472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Y" dirty="0"/>
              <a:t>الأدوات والبرمجيات المستخدمة.</a:t>
            </a:r>
            <a:endParaRPr lang="en-US" dirty="0"/>
          </a:p>
        </p:txBody>
      </p:sp>
      <p:sp>
        <p:nvSpPr>
          <p:cNvPr id="3" name="Content Placeholder 2"/>
          <p:cNvSpPr>
            <a:spLocks noGrp="1"/>
          </p:cNvSpPr>
          <p:nvPr>
            <p:ph sz="quarter" idx="13"/>
          </p:nvPr>
        </p:nvSpPr>
        <p:spPr>
          <a:xfrm>
            <a:off x="685801" y="1535363"/>
            <a:ext cx="10394707" cy="1066170"/>
          </a:xfrm>
        </p:spPr>
        <p:txBody>
          <a:bodyPr/>
          <a:lstStyle/>
          <a:p>
            <a:pPr algn="r" rtl="1"/>
            <a:r>
              <a:rPr lang="ar-SY" b="1" dirty="0"/>
              <a:t>برنامج </a:t>
            </a:r>
            <a:r>
              <a:rPr lang="en-US" b="1" dirty="0" err="1">
                <a:latin typeface="Agency FB"/>
              </a:rPr>
              <a:t>FileZilla</a:t>
            </a:r>
            <a:r>
              <a:rPr lang="ar-SY" b="1" dirty="0" smtClean="0">
                <a:latin typeface="Batang" panose="02030600000101010101" pitchFamily="18" charset="-127"/>
                <a:ea typeface="Batang" panose="02030600000101010101" pitchFamily="18" charset="-127"/>
              </a:rPr>
              <a:t>:</a:t>
            </a:r>
            <a:endParaRPr lang="en-US" dirty="0">
              <a:latin typeface="Batang" panose="02030600000101010101" pitchFamily="18" charset="-127"/>
              <a:ea typeface="Batang" panose="02030600000101010101" pitchFamily="18" charset="-127"/>
            </a:endParaRPr>
          </a:p>
          <a:p>
            <a:pPr algn="r" rtl="1"/>
            <a:endParaRPr lang="en-US"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44" y="2068448"/>
            <a:ext cx="7576456" cy="3410136"/>
          </a:xfrm>
          <a:prstGeom prst="rect">
            <a:avLst/>
          </a:prstGeom>
        </p:spPr>
      </p:pic>
    </p:spTree>
    <p:extLst>
      <p:ext uri="{BB962C8B-B14F-4D97-AF65-F5344CB8AC3E}">
        <p14:creationId xmlns:p14="http://schemas.microsoft.com/office/powerpoint/2010/main" val="766402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233" y="315097"/>
            <a:ext cx="10396882" cy="1151965"/>
          </a:xfrm>
        </p:spPr>
        <p:txBody>
          <a:bodyPr/>
          <a:lstStyle/>
          <a:p>
            <a:pPr algn="ctr"/>
            <a:r>
              <a:rPr lang="ar-SY" dirty="0"/>
              <a:t>الأدوات والبرمجيات المستخدمة.</a:t>
            </a:r>
            <a:endParaRPr lang="en-US" dirty="0"/>
          </a:p>
        </p:txBody>
      </p:sp>
      <p:sp>
        <p:nvSpPr>
          <p:cNvPr id="3" name="Content Placeholder 2"/>
          <p:cNvSpPr>
            <a:spLocks noGrp="1"/>
          </p:cNvSpPr>
          <p:nvPr>
            <p:ph sz="quarter" idx="13"/>
          </p:nvPr>
        </p:nvSpPr>
        <p:spPr>
          <a:xfrm>
            <a:off x="683626" y="1229932"/>
            <a:ext cx="10394707" cy="837127"/>
          </a:xfrm>
        </p:spPr>
        <p:txBody>
          <a:bodyPr/>
          <a:lstStyle/>
          <a:p>
            <a:pPr marL="0" indent="0" algn="r" rtl="1">
              <a:buNone/>
            </a:pPr>
            <a:r>
              <a:rPr lang="ar-SA" dirty="0" smtClean="0"/>
              <a:t>موقع </a:t>
            </a:r>
            <a:r>
              <a:rPr lang="en-US" dirty="0" smtClean="0"/>
              <a:t>   : </a:t>
            </a:r>
            <a:r>
              <a:rPr lang="en-US" b="1" dirty="0" err="1" smtClean="0">
                <a:latin typeface="Agency FB"/>
              </a:rPr>
              <a:t>InfinityFree</a:t>
            </a:r>
            <a:endParaRPr lang="en-US" dirty="0">
              <a:latin typeface="Agency FB"/>
            </a:endParaRP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6" y="1771862"/>
            <a:ext cx="6720753" cy="3670773"/>
          </a:xfrm>
          <a:prstGeom prst="rect">
            <a:avLst/>
          </a:prstGeom>
        </p:spPr>
      </p:pic>
    </p:spTree>
    <p:extLst>
      <p:ext uri="{BB962C8B-B14F-4D97-AF65-F5344CB8AC3E}">
        <p14:creationId xmlns:p14="http://schemas.microsoft.com/office/powerpoint/2010/main" val="1071841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043" y="256309"/>
            <a:ext cx="10396882" cy="1151965"/>
          </a:xfrm>
        </p:spPr>
        <p:txBody>
          <a:bodyPr>
            <a:normAutofit fontScale="90000"/>
          </a:bodyPr>
          <a:lstStyle/>
          <a:p>
            <a:pPr algn="ctr"/>
            <a:r>
              <a:rPr lang="ar-SY" dirty="0"/>
              <a:t>مخططات تحليل </a:t>
            </a:r>
            <a:r>
              <a:rPr lang="ar-SY" dirty="0" smtClean="0"/>
              <a:t>النظام</a:t>
            </a:r>
            <a:br>
              <a:rPr lang="ar-SY" dirty="0" smtClean="0"/>
            </a:br>
            <a:r>
              <a:rPr lang="en-US" dirty="0" smtClean="0"/>
              <a:t>use case</a:t>
            </a:r>
            <a:r>
              <a:rPr lang="ar-SY" dirty="0" smtClean="0"/>
              <a:t>.</a:t>
            </a:r>
            <a:endParaRPr lang="en-US"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7" y="1582443"/>
            <a:ext cx="11495314" cy="3867604"/>
          </a:xfrm>
          <a:prstGeom prst="rect">
            <a:avLst/>
          </a:prstGeom>
        </p:spPr>
      </p:pic>
    </p:spTree>
    <p:extLst>
      <p:ext uri="{BB962C8B-B14F-4D97-AF65-F5344CB8AC3E}">
        <p14:creationId xmlns:p14="http://schemas.microsoft.com/office/powerpoint/2010/main" val="2741925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55" y="145473"/>
            <a:ext cx="10396882" cy="821028"/>
          </a:xfrm>
        </p:spPr>
        <p:txBody>
          <a:bodyPr>
            <a:normAutofit fontScale="90000"/>
          </a:bodyPr>
          <a:lstStyle/>
          <a:p>
            <a:pPr algn="ctr"/>
            <a:r>
              <a:rPr lang="en-US" dirty="0" smtClean="0"/>
              <a:t/>
            </a:r>
            <a:br>
              <a:rPr lang="en-US" dirty="0" smtClean="0"/>
            </a:br>
            <a:r>
              <a:rPr lang="ar-SY" dirty="0" smtClean="0"/>
              <a:t>مخططات </a:t>
            </a:r>
            <a:r>
              <a:rPr lang="ar-SY" dirty="0"/>
              <a:t>تحليل </a:t>
            </a:r>
            <a:r>
              <a:rPr lang="ar-SY" dirty="0" smtClean="0"/>
              <a:t>النظام</a:t>
            </a:r>
            <a:r>
              <a:rPr lang="en-US" dirty="0" smtClean="0"/>
              <a:t/>
            </a:r>
            <a:br>
              <a:rPr lang="en-US" dirty="0" smtClean="0"/>
            </a:br>
            <a:r>
              <a:rPr lang="en-US" dirty="0" smtClean="0"/>
              <a:t>class </a:t>
            </a:r>
            <a:r>
              <a:rPr lang="en-US" dirty="0" err="1" smtClean="0"/>
              <a:t>diagramm</a:t>
            </a:r>
            <a:endParaRPr lang="en-US" dirty="0"/>
          </a:p>
        </p:txBody>
      </p:sp>
      <p:pic>
        <p:nvPicPr>
          <p:cNvPr id="3" name="صورة 2"/>
          <p:cNvPicPr>
            <a:picLocks noChangeAspect="1"/>
          </p:cNvPicPr>
          <p:nvPr/>
        </p:nvPicPr>
        <p:blipFill rotWithShape="1">
          <a:blip r:embed="rId2">
            <a:extLst>
              <a:ext uri="{28A0092B-C50C-407E-A947-70E740481C1C}">
                <a14:useLocalDpi xmlns:a14="http://schemas.microsoft.com/office/drawing/2010/main" val="0"/>
              </a:ext>
            </a:extLst>
          </a:blip>
          <a:srcRect t="18806"/>
          <a:stretch/>
        </p:blipFill>
        <p:spPr>
          <a:xfrm>
            <a:off x="404439" y="1494971"/>
            <a:ext cx="10987314" cy="4053930"/>
          </a:xfrm>
          <a:prstGeom prst="rect">
            <a:avLst/>
          </a:prstGeom>
        </p:spPr>
      </p:pic>
    </p:spTree>
    <p:extLst>
      <p:ext uri="{BB962C8B-B14F-4D97-AF65-F5344CB8AC3E}">
        <p14:creationId xmlns:p14="http://schemas.microsoft.com/office/powerpoint/2010/main" val="4272017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4555901"/>
          </a:xfrm>
        </p:spPr>
        <p:txBody>
          <a:bodyPr/>
          <a:lstStyle/>
          <a:p>
            <a:pPr algn="ctr"/>
            <a:r>
              <a:rPr lang="ar-SY" dirty="0" smtClean="0"/>
              <a:t>المرحلة التطبيقية</a:t>
            </a:r>
            <a:endParaRPr lang="en-US" dirty="0"/>
          </a:p>
        </p:txBody>
      </p:sp>
    </p:spTree>
    <p:extLst>
      <p:ext uri="{BB962C8B-B14F-4D97-AF65-F5344CB8AC3E}">
        <p14:creationId xmlns:p14="http://schemas.microsoft.com/office/powerpoint/2010/main" val="833009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97" y="106250"/>
            <a:ext cx="10396882" cy="911181"/>
          </a:xfrm>
        </p:spPr>
        <p:txBody>
          <a:bodyPr/>
          <a:lstStyle/>
          <a:p>
            <a:pPr algn="ctr"/>
            <a:r>
              <a:rPr lang="ar-SY" dirty="0" smtClean="0"/>
              <a:t>كود إنشاء حساب بالموقع</a:t>
            </a:r>
            <a:endParaRPr lang="en-US" dirty="0"/>
          </a:p>
        </p:txBody>
      </p:sp>
      <p:pic>
        <p:nvPicPr>
          <p:cNvPr id="5" name="Picture 2" descr="كود انشاء حساب"/>
          <p:cNvPicPr>
            <a:picLocks noChangeAspect="1" noChangeArrowheads="1"/>
          </p:cNvPicPr>
          <p:nvPr/>
        </p:nvPicPr>
        <p:blipFill>
          <a:blip r:embed="rId2">
            <a:clrChange>
              <a:clrFrom>
                <a:srgbClr val="F0F0F0"/>
              </a:clrFrom>
              <a:clrTo>
                <a:srgbClr val="F0F0F0">
                  <a:alpha val="0"/>
                </a:srgbClr>
              </a:clrTo>
            </a:clrChange>
            <a:extLst>
              <a:ext uri="{28A0092B-C50C-407E-A947-70E740481C1C}">
                <a14:useLocalDpi xmlns:a14="http://schemas.microsoft.com/office/drawing/2010/main" val="0"/>
              </a:ext>
            </a:extLst>
          </a:blip>
          <a:srcRect/>
          <a:stretch>
            <a:fillRect/>
          </a:stretch>
        </p:blipFill>
        <p:spPr bwMode="auto">
          <a:xfrm>
            <a:off x="399245" y="927279"/>
            <a:ext cx="10683438" cy="447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322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708" y="0"/>
            <a:ext cx="10396882" cy="1151965"/>
          </a:xfrm>
        </p:spPr>
        <p:txBody>
          <a:bodyPr/>
          <a:lstStyle/>
          <a:p>
            <a:pPr algn="ctr"/>
            <a:r>
              <a:rPr lang="ar-SY" dirty="0" smtClean="0"/>
              <a:t>كود إضافة سلعة</a:t>
            </a:r>
            <a:endParaRPr lang="en-US" dirty="0"/>
          </a:p>
        </p:txBody>
      </p:sp>
      <p:pic>
        <p:nvPicPr>
          <p:cNvPr id="1027" name="Picture 3" descr="كود اضافة سلعة"/>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456" y="1017431"/>
            <a:ext cx="10393251" cy="461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313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97" y="0"/>
            <a:ext cx="10396882" cy="1151965"/>
          </a:xfrm>
        </p:spPr>
        <p:txBody>
          <a:bodyPr/>
          <a:lstStyle/>
          <a:p>
            <a:pPr algn="ctr"/>
            <a:r>
              <a:rPr lang="ar-SY" dirty="0" smtClean="0"/>
              <a:t>كود إظهار السلعة</a:t>
            </a:r>
            <a:endParaRPr lang="en-US" dirty="0"/>
          </a:p>
        </p:txBody>
      </p:sp>
      <p:pic>
        <p:nvPicPr>
          <p:cNvPr id="2050" name="Picture 2" descr="كود اظهار المعروض المنشور"/>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048" y="1010297"/>
            <a:ext cx="11133875" cy="443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678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نقاط العرض:</a:t>
            </a:r>
            <a:endParaRPr lang="en-US" dirty="0"/>
          </a:p>
        </p:txBody>
      </p:sp>
      <p:sp>
        <p:nvSpPr>
          <p:cNvPr id="3" name="Content Placeholder 2"/>
          <p:cNvSpPr>
            <a:spLocks noGrp="1"/>
          </p:cNvSpPr>
          <p:nvPr>
            <p:ph sz="quarter" idx="13"/>
          </p:nvPr>
        </p:nvSpPr>
        <p:spPr>
          <a:xfrm>
            <a:off x="-1220273" y="2205063"/>
            <a:ext cx="10402910" cy="3311189"/>
          </a:xfrm>
        </p:spPr>
        <p:txBody>
          <a:bodyPr>
            <a:normAutofit fontScale="25000" lnSpcReduction="20000"/>
          </a:bodyPr>
          <a:lstStyle/>
          <a:p>
            <a:pPr marL="0" indent="0" algn="r">
              <a:buNone/>
            </a:pPr>
            <a:r>
              <a:rPr lang="ar-SY" sz="7200" dirty="0"/>
              <a:t>1)هدف المشروع</a:t>
            </a:r>
          </a:p>
          <a:p>
            <a:pPr marL="0" indent="0" algn="r">
              <a:buNone/>
            </a:pPr>
            <a:r>
              <a:rPr lang="ar-SY" sz="7200" dirty="0" smtClean="0"/>
              <a:t>2)مقارنة </a:t>
            </a:r>
            <a:r>
              <a:rPr lang="ar-SY" sz="7200" dirty="0"/>
              <a:t>بين لغات </a:t>
            </a:r>
            <a:r>
              <a:rPr lang="ar-SY" sz="7200" dirty="0" smtClean="0"/>
              <a:t>البرمجة.</a:t>
            </a:r>
          </a:p>
          <a:p>
            <a:pPr marL="0" indent="0" algn="r" rtl="1">
              <a:buNone/>
            </a:pPr>
            <a:r>
              <a:rPr lang="ar-SY" sz="7200" dirty="0" smtClean="0"/>
              <a:t>3)بيئة العمل </a:t>
            </a:r>
            <a:r>
              <a:rPr lang="en-US" sz="7200" dirty="0" smtClean="0"/>
              <a:t>  </a:t>
            </a:r>
            <a:r>
              <a:rPr lang="en-US" sz="7200" dirty="0" err="1" smtClean="0">
                <a:latin typeface="Agency FB"/>
              </a:rPr>
              <a:t>php</a:t>
            </a:r>
            <a:r>
              <a:rPr lang="en-US" sz="7200" dirty="0" smtClean="0">
                <a:latin typeface="Agency FB"/>
              </a:rPr>
              <a:t> </a:t>
            </a:r>
            <a:r>
              <a:rPr lang="en-US" sz="7200" dirty="0" smtClean="0"/>
              <a:t>     </a:t>
            </a:r>
            <a:r>
              <a:rPr lang="ar-SY" sz="7200" dirty="0" smtClean="0"/>
              <a:t>ميزاتها </a:t>
            </a:r>
            <a:r>
              <a:rPr lang="ar-SY" sz="7200" dirty="0" smtClean="0"/>
              <a:t>ومعماريتها.</a:t>
            </a:r>
          </a:p>
          <a:p>
            <a:pPr marL="0" indent="0" algn="r" rtl="1">
              <a:buNone/>
            </a:pPr>
            <a:r>
              <a:rPr lang="ar-SY" sz="7200" dirty="0" smtClean="0"/>
              <a:t>4)لغة </a:t>
            </a:r>
            <a:r>
              <a:rPr lang="ar-SY" sz="7200" dirty="0"/>
              <a:t>قواعد البيانات</a:t>
            </a:r>
            <a:r>
              <a:rPr lang="tr-TR" sz="7200" dirty="0">
                <a:latin typeface="Arial" panose="020B0604020202020204" pitchFamily="34" charset="0"/>
                <a:cs typeface="Arial" panose="020B0604020202020204" pitchFamily="34" charset="0"/>
              </a:rPr>
              <a:t>MYSQL</a:t>
            </a:r>
            <a:r>
              <a:rPr lang="ar-SY" sz="7200" dirty="0" smtClean="0"/>
              <a:t>.</a:t>
            </a:r>
          </a:p>
          <a:p>
            <a:pPr marL="0" indent="0" algn="r" rtl="1">
              <a:buNone/>
            </a:pPr>
            <a:r>
              <a:rPr lang="ar-SY" sz="7200" dirty="0" smtClean="0"/>
              <a:t>5) </a:t>
            </a:r>
            <a:r>
              <a:rPr lang="ar-SY" sz="7200" dirty="0"/>
              <a:t>لغة تصميم صفحات الويب </a:t>
            </a:r>
            <a:r>
              <a:rPr lang="en-US" sz="7200" dirty="0">
                <a:latin typeface="Arial" panose="020B0604020202020204" pitchFamily="34" charset="0"/>
                <a:cs typeface="Arial" panose="020B0604020202020204" pitchFamily="34" charset="0"/>
              </a:rPr>
              <a:t>HTML</a:t>
            </a:r>
            <a:r>
              <a:rPr lang="ar-SY" sz="7200" dirty="0"/>
              <a:t>,ومطور الصفحات</a:t>
            </a:r>
            <a:r>
              <a:rPr lang="tr-TR" sz="7200" dirty="0">
                <a:latin typeface="Arial" panose="020B0604020202020204" pitchFamily="34" charset="0"/>
                <a:cs typeface="Arial" panose="020B0604020202020204" pitchFamily="34" charset="0"/>
              </a:rPr>
              <a:t>JavaScrıpt</a:t>
            </a:r>
            <a:r>
              <a:rPr lang="ar-SY" sz="7200" dirty="0">
                <a:latin typeface="Arial" panose="020B0604020202020204" pitchFamily="34" charset="0"/>
                <a:cs typeface="Arial" panose="020B0604020202020204" pitchFamily="34" charset="0"/>
              </a:rPr>
              <a:t>.</a:t>
            </a:r>
          </a:p>
          <a:p>
            <a:pPr marL="0" indent="0" algn="r" rtl="1">
              <a:buNone/>
            </a:pPr>
            <a:r>
              <a:rPr lang="ar-SY" sz="7200" dirty="0" smtClean="0"/>
              <a:t>6</a:t>
            </a:r>
            <a:r>
              <a:rPr lang="ar-SY" sz="7200" dirty="0" smtClean="0"/>
              <a:t>) الأدوات </a:t>
            </a:r>
            <a:r>
              <a:rPr lang="ar-SY" sz="7200" dirty="0"/>
              <a:t>والبرمجيات المستخدمة.</a:t>
            </a:r>
          </a:p>
          <a:p>
            <a:pPr marL="0" indent="0" algn="r" rtl="1">
              <a:buNone/>
            </a:pPr>
            <a:r>
              <a:rPr lang="ar-SA" sz="7200" dirty="0"/>
              <a:t>7</a:t>
            </a:r>
            <a:r>
              <a:rPr lang="ar-SY" sz="7200" dirty="0" smtClean="0"/>
              <a:t>) </a:t>
            </a:r>
            <a:r>
              <a:rPr lang="ar-SY" sz="7200" dirty="0" smtClean="0"/>
              <a:t>مخططات </a:t>
            </a:r>
            <a:r>
              <a:rPr lang="ar-SY" sz="7200" dirty="0"/>
              <a:t>تحليل النظام.</a:t>
            </a:r>
          </a:p>
          <a:p>
            <a:pPr marL="0" indent="0" algn="r" rtl="1">
              <a:buNone/>
            </a:pPr>
            <a:r>
              <a:rPr lang="ar-SA" sz="7200" dirty="0" smtClean="0"/>
              <a:t>8</a:t>
            </a:r>
            <a:r>
              <a:rPr lang="ar-SY" sz="7200" dirty="0" smtClean="0"/>
              <a:t>) </a:t>
            </a:r>
            <a:r>
              <a:rPr lang="ar-SY" sz="7200" dirty="0" smtClean="0"/>
              <a:t>التنفيذ العملي</a:t>
            </a:r>
          </a:p>
          <a:p>
            <a:pPr marL="0" indent="0" algn="r" rtl="1">
              <a:buNone/>
            </a:pPr>
            <a:r>
              <a:rPr lang="ar-SA" sz="7200" dirty="0" smtClean="0"/>
              <a:t>9</a:t>
            </a:r>
            <a:r>
              <a:rPr lang="ar-SY" sz="7200" dirty="0" smtClean="0"/>
              <a:t>) </a:t>
            </a:r>
            <a:r>
              <a:rPr lang="ar-SY" sz="7200" dirty="0"/>
              <a:t>الإستنتاجات والعمل المستقبلي</a:t>
            </a:r>
          </a:p>
          <a:p>
            <a:pPr marL="0" indent="0" algn="r" rtl="1">
              <a:buNone/>
            </a:pPr>
            <a:endParaRPr lang="ar-SY" dirty="0" smtClean="0"/>
          </a:p>
          <a:p>
            <a:pPr marL="0" indent="0">
              <a:buNone/>
            </a:pPr>
            <a:endParaRPr lang="en-US" dirty="0"/>
          </a:p>
        </p:txBody>
      </p:sp>
    </p:spTree>
    <p:extLst>
      <p:ext uri="{BB962C8B-B14F-4D97-AF65-F5344CB8AC3E}">
        <p14:creationId xmlns:p14="http://schemas.microsoft.com/office/powerpoint/2010/main" val="4190873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Y" dirty="0" smtClean="0"/>
              <a:t>الاستنتاجات والعمل المستقبلي</a:t>
            </a:r>
            <a:endParaRPr lang="en-US" dirty="0"/>
          </a:p>
        </p:txBody>
      </p:sp>
      <p:sp>
        <p:nvSpPr>
          <p:cNvPr id="3" name="Content Placeholder 2"/>
          <p:cNvSpPr>
            <a:spLocks noGrp="1"/>
          </p:cNvSpPr>
          <p:nvPr>
            <p:ph sz="quarter" idx="13"/>
          </p:nvPr>
        </p:nvSpPr>
        <p:spPr>
          <a:xfrm>
            <a:off x="685800" y="1687132"/>
            <a:ext cx="10394707" cy="3984619"/>
          </a:xfrm>
        </p:spPr>
        <p:txBody>
          <a:bodyPr>
            <a:normAutofit/>
          </a:bodyPr>
          <a:lstStyle/>
          <a:p>
            <a:pPr algn="r" rtl="1"/>
            <a:r>
              <a:rPr lang="ar-SY" b="1" dirty="0"/>
              <a:t> </a:t>
            </a:r>
            <a:r>
              <a:rPr lang="ar-SY" b="1" dirty="0">
                <a:latin typeface="Arial" panose="020B0604020202020204" pitchFamily="34" charset="0"/>
                <a:cs typeface="Arial" panose="020B0604020202020204" pitchFamily="34" charset="0"/>
              </a:rPr>
              <a:t>الاستنتاجات:</a:t>
            </a:r>
            <a:endParaRPr lang="en-US" dirty="0">
              <a:latin typeface="Arial" panose="020B0604020202020204" pitchFamily="34" charset="0"/>
              <a:cs typeface="Arial" panose="020B0604020202020204" pitchFamily="34" charset="0"/>
            </a:endParaRPr>
          </a:p>
          <a:p>
            <a:pPr algn="r" rtl="1"/>
            <a:r>
              <a:rPr lang="ar-SA" dirty="0"/>
              <a:t>في هذا التقرير استعرضنا دراسة متكاملة حول </a:t>
            </a:r>
            <a:r>
              <a:rPr lang="ar-SA" dirty="0" smtClean="0"/>
              <a:t>عرض المنشأة السياحية </a:t>
            </a:r>
            <a:r>
              <a:rPr lang="ar-SA" dirty="0" err="1" smtClean="0"/>
              <a:t>والحجزالالكتروني</a:t>
            </a:r>
            <a:r>
              <a:rPr lang="ar-SA" dirty="0" smtClean="0"/>
              <a:t> عن طريق البطاقة الذكية فوائده </a:t>
            </a:r>
            <a:r>
              <a:rPr lang="ar-SA" dirty="0"/>
              <a:t>وميزاته.  كما وقدمنا المخططات </a:t>
            </a:r>
            <a:r>
              <a:rPr lang="ar-SA" dirty="0" smtClean="0"/>
              <a:t>اللازمة </a:t>
            </a:r>
            <a:r>
              <a:rPr lang="ar-SA" dirty="0"/>
              <a:t>لتنفيذ المشروع. كما ومقارنات بين لغات البرمجة المعتمدة في تصميم مواقع الويب ليتم الاعتماد على لغة البرمجة التالية:</a:t>
            </a:r>
            <a:endParaRPr lang="en-US" dirty="0"/>
          </a:p>
          <a:p>
            <a:pPr algn="r" rtl="1"/>
            <a:r>
              <a:rPr lang="ar-SA" dirty="0"/>
              <a:t>1)</a:t>
            </a:r>
            <a:r>
              <a:rPr lang="en-US" dirty="0">
                <a:latin typeface="Arial" panose="020B0604020202020204" pitchFamily="34" charset="0"/>
                <a:cs typeface="Arial" panose="020B0604020202020204" pitchFamily="34" charset="0"/>
              </a:rPr>
              <a:t>HTML</a:t>
            </a:r>
            <a:r>
              <a:rPr lang="ar-SY" dirty="0"/>
              <a:t>: في تصميم صفحة الويب.</a:t>
            </a:r>
            <a:endParaRPr lang="en-US" dirty="0"/>
          </a:p>
          <a:p>
            <a:pPr algn="r" rtl="1"/>
            <a:r>
              <a:rPr lang="ar-SY" dirty="0"/>
              <a:t>2)</a:t>
            </a:r>
            <a:r>
              <a:rPr lang="en-US" dirty="0" err="1">
                <a:latin typeface="Arial" panose="020B0604020202020204" pitchFamily="34" charset="0"/>
                <a:cs typeface="Arial" panose="020B0604020202020204" pitchFamily="34" charset="0"/>
              </a:rPr>
              <a:t>javaScript</a:t>
            </a:r>
            <a:r>
              <a:rPr lang="ar-SY" dirty="0"/>
              <a:t>:لتحويل صفحات ال</a:t>
            </a:r>
            <a:r>
              <a:rPr lang="en-US" dirty="0">
                <a:latin typeface="Arial" panose="020B0604020202020204" pitchFamily="34" charset="0"/>
                <a:cs typeface="Arial" panose="020B0604020202020204" pitchFamily="34" charset="0"/>
              </a:rPr>
              <a:t>HTML</a:t>
            </a:r>
            <a:r>
              <a:rPr lang="ar-SY" dirty="0"/>
              <a:t>من صفحات ثابتة إلى صفحات ديناميكية متغيرة.</a:t>
            </a:r>
            <a:endParaRPr lang="en-US" dirty="0"/>
          </a:p>
          <a:p>
            <a:pPr algn="r" rtl="1"/>
            <a:r>
              <a:rPr lang="ar-SA" dirty="0"/>
              <a:t>3)بيئة العمل   </a:t>
            </a:r>
            <a:r>
              <a:rPr lang="en-US" dirty="0" smtClean="0">
                <a:latin typeface="Arial" panose="020B0604020202020204" pitchFamily="34" charset="0"/>
                <a:cs typeface="Arial" panose="020B0604020202020204" pitchFamily="34" charset="0"/>
              </a:rPr>
              <a:t>framework </a:t>
            </a:r>
            <a:r>
              <a:rPr lang="en-US" dirty="0">
                <a:latin typeface="Arial" panose="020B0604020202020204" pitchFamily="34" charset="0"/>
                <a:cs typeface="Arial" panose="020B0604020202020204" pitchFamily="34" charset="0"/>
              </a:rPr>
              <a:t>PHP </a:t>
            </a:r>
            <a:r>
              <a:rPr lang="ar-SA" dirty="0"/>
              <a:t>، لبرمجة الموقع </a:t>
            </a:r>
            <a:r>
              <a:rPr lang="en-US" dirty="0"/>
              <a:t>.</a:t>
            </a:r>
          </a:p>
          <a:p>
            <a:pPr algn="r" rtl="1"/>
            <a:r>
              <a:rPr lang="ar-SA" dirty="0"/>
              <a:t>4) </a:t>
            </a:r>
            <a:r>
              <a:rPr lang="ar-SY" dirty="0"/>
              <a:t>لغة </a:t>
            </a:r>
            <a:r>
              <a:rPr lang="en-US" dirty="0">
                <a:latin typeface="Arial" panose="020B0604020202020204" pitchFamily="34" charset="0"/>
                <a:cs typeface="Arial" panose="020B0604020202020204" pitchFamily="34" charset="0"/>
              </a:rPr>
              <a:t>MYSQL</a:t>
            </a:r>
            <a:r>
              <a:rPr lang="ar-SY" dirty="0"/>
              <a:t>: في إنشاء قاعدة البيانات.</a:t>
            </a:r>
            <a:endParaRPr lang="en-US" dirty="0"/>
          </a:p>
          <a:p>
            <a:pPr marL="0" indent="0" algn="r" rtl="1">
              <a:buNone/>
            </a:pPr>
            <a:endParaRPr lang="en-US" dirty="0"/>
          </a:p>
        </p:txBody>
      </p:sp>
    </p:spTree>
    <p:extLst>
      <p:ext uri="{BB962C8B-B14F-4D97-AF65-F5344CB8AC3E}">
        <p14:creationId xmlns:p14="http://schemas.microsoft.com/office/powerpoint/2010/main" val="1291351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Y" dirty="0"/>
              <a:t>الاستنتاجات والعمل المستقبلي</a:t>
            </a:r>
            <a:endParaRPr lang="en-US" dirty="0"/>
          </a:p>
        </p:txBody>
      </p:sp>
      <p:sp>
        <p:nvSpPr>
          <p:cNvPr id="3" name="Content Placeholder 2"/>
          <p:cNvSpPr>
            <a:spLocks noGrp="1"/>
          </p:cNvSpPr>
          <p:nvPr>
            <p:ph sz="quarter" idx="13"/>
          </p:nvPr>
        </p:nvSpPr>
        <p:spPr>
          <a:xfrm>
            <a:off x="685800" y="2171593"/>
            <a:ext cx="10394707" cy="3893333"/>
          </a:xfrm>
        </p:spPr>
        <p:txBody>
          <a:bodyPr/>
          <a:lstStyle/>
          <a:p>
            <a:pPr lvl="1" algn="r" rtl="1"/>
            <a:r>
              <a:rPr lang="ar-SY" dirty="0" smtClean="0">
                <a:solidFill>
                  <a:srgbClr val="FF0000"/>
                </a:solidFill>
              </a:rPr>
              <a:t>لقد </a:t>
            </a:r>
            <a:r>
              <a:rPr lang="ar-SY" dirty="0">
                <a:solidFill>
                  <a:srgbClr val="FF0000"/>
                </a:solidFill>
              </a:rPr>
              <a:t>تم في هذا المشروع تحليل وتصميم  وبرمجة </a:t>
            </a:r>
            <a:r>
              <a:rPr lang="ar-SA" dirty="0" smtClean="0">
                <a:solidFill>
                  <a:srgbClr val="FF0000"/>
                </a:solidFill>
              </a:rPr>
              <a:t>موقع ويب</a:t>
            </a:r>
            <a:r>
              <a:rPr lang="ar-SY" dirty="0" smtClean="0">
                <a:solidFill>
                  <a:srgbClr val="FF0000"/>
                </a:solidFill>
              </a:rPr>
              <a:t> </a:t>
            </a:r>
            <a:r>
              <a:rPr lang="ar-SA" smtClean="0">
                <a:solidFill>
                  <a:srgbClr val="FF0000"/>
                </a:solidFill>
              </a:rPr>
              <a:t>لمنشأة </a:t>
            </a:r>
            <a:r>
              <a:rPr lang="ar-SA" dirty="0" smtClean="0">
                <a:solidFill>
                  <a:srgbClr val="FF0000"/>
                </a:solidFill>
              </a:rPr>
              <a:t>سياحية لعرض الأقسام </a:t>
            </a:r>
            <a:r>
              <a:rPr lang="ar-SA" dirty="0">
                <a:solidFill>
                  <a:srgbClr val="FF0000"/>
                </a:solidFill>
              </a:rPr>
              <a:t>و</a:t>
            </a:r>
            <a:r>
              <a:rPr lang="ar-SA" dirty="0" smtClean="0">
                <a:solidFill>
                  <a:srgbClr val="FF0000"/>
                </a:solidFill>
              </a:rPr>
              <a:t>حيثياتها والحجز عن طريق البطاقة الذكية </a:t>
            </a:r>
            <a:r>
              <a:rPr lang="ar-SY" dirty="0" smtClean="0">
                <a:solidFill>
                  <a:srgbClr val="FF0000"/>
                </a:solidFill>
              </a:rPr>
              <a:t> </a:t>
            </a:r>
            <a:r>
              <a:rPr lang="ar-SY" dirty="0">
                <a:solidFill>
                  <a:srgbClr val="FF0000"/>
                </a:solidFill>
              </a:rPr>
              <a:t>بشكل عام. </a:t>
            </a:r>
            <a:endParaRPr lang="en-US" dirty="0">
              <a:solidFill>
                <a:srgbClr val="FF0000"/>
              </a:solidFill>
            </a:endParaRPr>
          </a:p>
          <a:p>
            <a:pPr marL="457200" lvl="1" indent="0" algn="r" rtl="1">
              <a:buNone/>
            </a:pPr>
            <a:r>
              <a:rPr lang="ar-SY" dirty="0"/>
              <a:t>يمكن إضافة بعض الإمكانيات لاحقا لتطوير المشروع</a:t>
            </a:r>
            <a:r>
              <a:rPr lang="ar-SY" dirty="0" smtClean="0"/>
              <a:t>:</a:t>
            </a:r>
            <a:endParaRPr lang="en-US" dirty="0" smtClean="0"/>
          </a:p>
          <a:p>
            <a:pPr marL="457200" lvl="1" indent="0" algn="r" rtl="1">
              <a:buNone/>
            </a:pPr>
            <a:endParaRPr lang="en-US" dirty="0"/>
          </a:p>
          <a:p>
            <a:pPr lvl="2" algn="r" rtl="1"/>
            <a:r>
              <a:rPr lang="ar-SY" dirty="0" smtClean="0"/>
              <a:t>إضافة </a:t>
            </a:r>
            <a:r>
              <a:rPr lang="ar-SY" dirty="0"/>
              <a:t>غرفة </a:t>
            </a:r>
            <a:r>
              <a:rPr lang="ar-SA" dirty="0" smtClean="0"/>
              <a:t>دردشة بين الزبائن والمشرفين وإعطاء الملاحظات </a:t>
            </a:r>
            <a:r>
              <a:rPr lang="ar-SY" dirty="0" smtClean="0"/>
              <a:t> </a:t>
            </a:r>
            <a:r>
              <a:rPr lang="ar-SY" dirty="0"/>
              <a:t>ب </a:t>
            </a:r>
            <a:r>
              <a:rPr lang="en-US" dirty="0">
                <a:latin typeface="Arial" panose="020B0604020202020204" pitchFamily="34" charset="0"/>
                <a:cs typeface="Arial" panose="020B0604020202020204" pitchFamily="34" charset="0"/>
              </a:rPr>
              <a:t>Chatting room</a:t>
            </a:r>
            <a:r>
              <a:rPr lang="ar-SY" dirty="0"/>
              <a:t>. </a:t>
            </a:r>
            <a:endParaRPr lang="en-US" dirty="0"/>
          </a:p>
          <a:p>
            <a:pPr lvl="2" algn="r" rtl="1"/>
            <a:r>
              <a:rPr lang="ar-SY" dirty="0" smtClean="0"/>
              <a:t>تصميم </a:t>
            </a:r>
            <a:r>
              <a:rPr lang="ar-SY" dirty="0" smtClean="0"/>
              <a:t>تطبيق </a:t>
            </a:r>
            <a:r>
              <a:rPr lang="ar-SY" dirty="0"/>
              <a:t>لأجهزة </a:t>
            </a:r>
            <a:r>
              <a:rPr lang="ar-SY" dirty="0" err="1"/>
              <a:t>الايفون</a:t>
            </a:r>
            <a:r>
              <a:rPr lang="ar-SY" dirty="0"/>
              <a:t> </a:t>
            </a:r>
            <a:r>
              <a:rPr lang="ar-SA" dirty="0" err="1" smtClean="0"/>
              <a:t>والاندرويد</a:t>
            </a:r>
            <a:r>
              <a:rPr lang="ar-SA" dirty="0" smtClean="0"/>
              <a:t> مرافق للموقع ويدعمه </a:t>
            </a:r>
            <a:r>
              <a:rPr lang="ar-SY" dirty="0" smtClean="0"/>
              <a:t>.</a:t>
            </a:r>
            <a:endParaRPr lang="en-US" dirty="0"/>
          </a:p>
          <a:p>
            <a:pPr lvl="2" algn="r" rtl="1"/>
            <a:r>
              <a:rPr lang="ar-SY" dirty="0" smtClean="0"/>
              <a:t>بناء واجهات لدعم اللغات المتعددة</a:t>
            </a:r>
            <a:r>
              <a:rPr lang="ar-SY" dirty="0" smtClean="0"/>
              <a:t>.</a:t>
            </a:r>
            <a:endParaRPr lang="ar-SA" dirty="0" smtClean="0"/>
          </a:p>
          <a:p>
            <a:pPr lvl="2" algn="r" rtl="1"/>
            <a:r>
              <a:rPr lang="ar-SA" dirty="0" smtClean="0"/>
              <a:t>بناء واجهات أكثر تفاعلية .</a:t>
            </a:r>
          </a:p>
          <a:p>
            <a:pPr lvl="2" algn="r" rtl="1"/>
            <a:r>
              <a:rPr lang="ar-SA" dirty="0" smtClean="0"/>
              <a:t>إعادة هيكلة قسم المول التجاري ليصبح أكثر شمولية .</a:t>
            </a:r>
          </a:p>
          <a:p>
            <a:pPr lvl="2" algn="r" rtl="1"/>
            <a:r>
              <a:rPr lang="ar-SA" dirty="0" smtClean="0"/>
              <a:t>تطوير قسم المطاعم (اختيار وجبات – خدمة </a:t>
            </a:r>
            <a:r>
              <a:rPr lang="ar-SA" dirty="0" err="1" smtClean="0"/>
              <a:t>ديلفري</a:t>
            </a:r>
            <a:r>
              <a:rPr lang="ar-SA" dirty="0" smtClean="0"/>
              <a:t> ).</a:t>
            </a:r>
          </a:p>
          <a:p>
            <a:pPr lvl="2" algn="r" rtl="1"/>
            <a:endParaRPr lang="ar-SA" dirty="0" smtClean="0"/>
          </a:p>
          <a:p>
            <a:pPr lvl="2" algn="r" rtl="1"/>
            <a:endParaRPr lang="en-US" dirty="0"/>
          </a:p>
          <a:p>
            <a:pPr lvl="1" algn="r" rtl="1"/>
            <a:endParaRPr lang="en-US" dirty="0"/>
          </a:p>
        </p:txBody>
      </p:sp>
    </p:spTree>
    <p:extLst>
      <p:ext uri="{BB962C8B-B14F-4D97-AF65-F5344CB8AC3E}">
        <p14:creationId xmlns:p14="http://schemas.microsoft.com/office/powerpoint/2010/main" val="1478582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4555901"/>
          </a:xfrm>
        </p:spPr>
        <p:txBody>
          <a:bodyPr/>
          <a:lstStyle/>
          <a:p>
            <a:pPr algn="ctr"/>
            <a:r>
              <a:rPr lang="ar-SY" sz="10000" dirty="0" smtClean="0"/>
              <a:t>شكراً</a:t>
            </a:r>
            <a:endParaRPr lang="en-US" sz="10000" dirty="0"/>
          </a:p>
        </p:txBody>
      </p:sp>
    </p:spTree>
    <p:extLst>
      <p:ext uri="{BB962C8B-B14F-4D97-AF65-F5344CB8AC3E}">
        <p14:creationId xmlns:p14="http://schemas.microsoft.com/office/powerpoint/2010/main" val="287963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32136"/>
            <a:ext cx="10396882" cy="1151965"/>
          </a:xfrm>
        </p:spPr>
        <p:txBody>
          <a:bodyPr/>
          <a:lstStyle/>
          <a:p>
            <a:pPr algn="ctr"/>
            <a:r>
              <a:rPr lang="ar-SY" dirty="0" smtClean="0"/>
              <a:t>هدف المشروع:</a:t>
            </a:r>
            <a:endParaRPr lang="en-US" dirty="0"/>
          </a:p>
        </p:txBody>
      </p:sp>
      <p:sp>
        <p:nvSpPr>
          <p:cNvPr id="3" name="Content Placeholder 2"/>
          <p:cNvSpPr>
            <a:spLocks noGrp="1"/>
          </p:cNvSpPr>
          <p:nvPr>
            <p:ph sz="quarter" idx="13"/>
          </p:nvPr>
        </p:nvSpPr>
        <p:spPr>
          <a:xfrm>
            <a:off x="687976" y="1596980"/>
            <a:ext cx="10394707" cy="4185633"/>
          </a:xfrm>
        </p:spPr>
        <p:txBody>
          <a:bodyPr>
            <a:normAutofit fontScale="92500" lnSpcReduction="10000"/>
          </a:bodyPr>
          <a:lstStyle/>
          <a:p>
            <a:pPr algn="r" rtl="1"/>
            <a:r>
              <a:rPr lang="ar-SY" dirty="0"/>
              <a:t>يهدف هذا المشروع إلى بناء موقع لمنشأة سياحية يقوم بعرض اقسام المنشأة ويتيح إمكانية الحجز للزبائن المشتركين بالبطاقة الذكية  ( مسابح ـــ مطاعم ـــ فنادق ـــ ملاعب  ...الخ)</a:t>
            </a:r>
            <a:endParaRPr lang="en-US" dirty="0"/>
          </a:p>
          <a:p>
            <a:pPr algn="r" rtl="1"/>
            <a:r>
              <a:rPr lang="ar-SY" dirty="0"/>
              <a:t>يقدم الموقع وسيلة سهلة ومرنة لعملية التسوق مما يوفر الجهد وعلى الزبون في البحث عن الخدمة المطلوبة .</a:t>
            </a:r>
            <a:endParaRPr lang="en-US" dirty="0"/>
          </a:p>
          <a:p>
            <a:pPr algn="r" rtl="1"/>
            <a:r>
              <a:rPr lang="ar-SY" dirty="0"/>
              <a:t>للموقع مدير واحد ولكل قسم مشرف واحد .</a:t>
            </a:r>
            <a:endParaRPr lang="en-US" dirty="0"/>
          </a:p>
          <a:p>
            <a:pPr algn="r" rtl="1"/>
            <a:r>
              <a:rPr lang="ar-SY" dirty="0"/>
              <a:t>المشرف يقوم بالتعامل مع شاشة الإظهار الخاصة بقسمه لتصبح أكثر فاعلية ويتعامل مع حجوزات الزبائن وفقا للمواعيد المتاحة لديه </a:t>
            </a:r>
            <a:r>
              <a:rPr lang="ar-SY" dirty="0" smtClean="0"/>
              <a:t>بقبول </a:t>
            </a:r>
            <a:r>
              <a:rPr lang="ar-SY" dirty="0"/>
              <a:t>الحجز أو رفضه. </a:t>
            </a:r>
            <a:endParaRPr lang="en-US" dirty="0"/>
          </a:p>
          <a:p>
            <a:pPr algn="r" rtl="1"/>
            <a:r>
              <a:rPr lang="ar-SY" dirty="0"/>
              <a:t>مدير الموقع </a:t>
            </a:r>
            <a:r>
              <a:rPr lang="ar-SY" dirty="0" err="1"/>
              <a:t>يستطيغ</a:t>
            </a:r>
            <a:r>
              <a:rPr lang="ar-SY" dirty="0"/>
              <a:t> القيام </a:t>
            </a:r>
            <a:r>
              <a:rPr lang="ar-SY" dirty="0" err="1"/>
              <a:t>بإستعلامات</a:t>
            </a:r>
            <a:r>
              <a:rPr lang="ar-SY" dirty="0"/>
              <a:t> تمكنه من معرفة كل الحجوزات , مما يساعده في أخذ تصور واضح عن فعالية الموقع ليساهم في رفع مدى التفاعل وقوة العرض.</a:t>
            </a:r>
            <a:endParaRPr lang="en-US" dirty="0"/>
          </a:p>
          <a:p>
            <a:pPr algn="r" rtl="1"/>
            <a:r>
              <a:rPr lang="ar-SY" dirty="0"/>
              <a:t>تعتبر عمليات الحجز عن بعد من المتطلبات الكثيرة في هذه الأيام لذلك فإن هذا الموقع يتيح إمكانية عرض وحجز كافة الخدمات المتاحة للزبائن في المنشأة مما يوفر عليهم الوقت والجهد ورفاهية في تحديد احتياجاتهم . </a:t>
            </a:r>
            <a:endParaRPr lang="en-US" dirty="0"/>
          </a:p>
          <a:p>
            <a:pPr algn="r" rtl="1"/>
            <a:endParaRPr lang="en-US" dirty="0"/>
          </a:p>
        </p:txBody>
      </p:sp>
    </p:spTree>
    <p:extLst>
      <p:ext uri="{BB962C8B-B14F-4D97-AF65-F5344CB8AC3E}">
        <p14:creationId xmlns:p14="http://schemas.microsoft.com/office/powerpoint/2010/main" val="225034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32136"/>
            <a:ext cx="10396882" cy="1151965"/>
          </a:xfrm>
        </p:spPr>
        <p:txBody>
          <a:bodyPr/>
          <a:lstStyle/>
          <a:p>
            <a:pPr algn="ctr"/>
            <a:r>
              <a:rPr lang="ar-SA" dirty="0" smtClean="0"/>
              <a:t>مزايا </a:t>
            </a:r>
            <a:r>
              <a:rPr lang="ar-SY" dirty="0" smtClean="0"/>
              <a:t>المشروع</a:t>
            </a:r>
            <a:r>
              <a:rPr lang="ar-SY" dirty="0" smtClean="0"/>
              <a:t>:</a:t>
            </a:r>
            <a:endParaRPr lang="en-US" dirty="0"/>
          </a:p>
        </p:txBody>
      </p:sp>
      <p:sp>
        <p:nvSpPr>
          <p:cNvPr id="3" name="Content Placeholder 2"/>
          <p:cNvSpPr>
            <a:spLocks noGrp="1"/>
          </p:cNvSpPr>
          <p:nvPr>
            <p:ph sz="quarter" idx="13"/>
          </p:nvPr>
        </p:nvSpPr>
        <p:spPr>
          <a:xfrm>
            <a:off x="687976" y="1596980"/>
            <a:ext cx="10394707" cy="4185633"/>
          </a:xfrm>
        </p:spPr>
        <p:txBody>
          <a:bodyPr>
            <a:normAutofit/>
          </a:bodyPr>
          <a:lstStyle/>
          <a:p>
            <a:pPr marL="0" indent="0" algn="r" rtl="1">
              <a:buNone/>
            </a:pPr>
            <a:r>
              <a:rPr lang="ar-SY" dirty="0"/>
              <a:t>1) سهولة تصفح الأقسام المعروضة .</a:t>
            </a:r>
            <a:endParaRPr lang="en-US" dirty="0"/>
          </a:p>
          <a:p>
            <a:pPr marL="0" indent="0" algn="r">
              <a:buNone/>
            </a:pPr>
            <a:r>
              <a:rPr lang="ar-SY" dirty="0"/>
              <a:t>2) عملية تصفح وحجز عن بعد بمرونة عالية .</a:t>
            </a:r>
            <a:endParaRPr lang="en-US" dirty="0"/>
          </a:p>
          <a:p>
            <a:pPr marL="0" indent="0" algn="r">
              <a:buNone/>
            </a:pPr>
            <a:r>
              <a:rPr lang="ar-SY" dirty="0"/>
              <a:t>3) تسهيل عملية عرض الأقسام والأصناف والخدمات والعروض المتاحة في المنشأة عن بعد .</a:t>
            </a:r>
            <a:endParaRPr lang="en-US" dirty="0"/>
          </a:p>
          <a:p>
            <a:pPr marL="0" indent="0" algn="r">
              <a:buNone/>
            </a:pPr>
            <a:r>
              <a:rPr lang="ar-SY" dirty="0"/>
              <a:t>4) إمكانية شراء البطاقة الذكية من أي مركز معتمد قريب لموقع الزبون .</a:t>
            </a:r>
            <a:endParaRPr lang="en-US" dirty="0"/>
          </a:p>
          <a:p>
            <a:pPr marL="0" indent="0" algn="r">
              <a:buNone/>
            </a:pPr>
            <a:r>
              <a:rPr lang="ar-SY" dirty="0"/>
              <a:t>5) إمكانية عرض كافة الحجوزات للزبون والرصيد المتبقي للبطاقة .</a:t>
            </a:r>
            <a:endParaRPr lang="en-US" dirty="0"/>
          </a:p>
          <a:p>
            <a:pPr marL="0" indent="0" algn="r">
              <a:buNone/>
            </a:pPr>
            <a:r>
              <a:rPr lang="ar-SY" dirty="0"/>
              <a:t>6) إمكانية التصفح من الحاسب, ومن الهواتف الذكية.</a:t>
            </a:r>
            <a:endParaRPr lang="en-US" dirty="0"/>
          </a:p>
          <a:p>
            <a:pPr marL="0" indent="0" algn="r" rtl="1">
              <a:buNone/>
            </a:pPr>
            <a:r>
              <a:rPr lang="ar-SY" dirty="0" smtClean="0"/>
              <a:t>. </a:t>
            </a:r>
            <a:endParaRPr lang="en-US" dirty="0"/>
          </a:p>
          <a:p>
            <a:pPr marL="0" indent="0" algn="r" rtl="1">
              <a:buNone/>
            </a:pPr>
            <a:endParaRPr lang="en-US" dirty="0"/>
          </a:p>
        </p:txBody>
      </p:sp>
    </p:spTree>
    <p:extLst>
      <p:ext uri="{BB962C8B-B14F-4D97-AF65-F5344CB8AC3E}">
        <p14:creationId xmlns:p14="http://schemas.microsoft.com/office/powerpoint/2010/main" val="4023813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Y" dirty="0"/>
              <a:t>مقارنة بين لغات </a:t>
            </a:r>
            <a:r>
              <a:rPr lang="ar-SY" dirty="0" smtClean="0"/>
              <a:t>البرمجة</a:t>
            </a:r>
            <a:endParaRPr lang="en-US" dirty="0"/>
          </a:p>
        </p:txBody>
      </p:sp>
      <p:pic>
        <p:nvPicPr>
          <p:cNvPr id="4" name="Picture 2" descr="Untitled"/>
          <p:cNvPicPr>
            <a:picLocks noGrp="1" noChangeAspect="1" noChangeArrowheads="1"/>
          </p:cNvPicPr>
          <p:nvPr>
            <p:ph sz="quarter" idx="13"/>
          </p:nvPr>
        </p:nvPicPr>
        <p:blipFill>
          <a:blip r:embed="rId2">
            <a:clrChange>
              <a:clrFrom>
                <a:srgbClr val="D9D9D9"/>
              </a:clrFrom>
              <a:clrTo>
                <a:srgbClr val="D9D9D9">
                  <a:alpha val="0"/>
                </a:srgbClr>
              </a:clrTo>
            </a:clrChange>
            <a:extLst>
              <a:ext uri="{28A0092B-C50C-407E-A947-70E740481C1C}">
                <a14:useLocalDpi xmlns:a14="http://schemas.microsoft.com/office/drawing/2010/main" val="0"/>
              </a:ext>
            </a:extLst>
          </a:blip>
          <a:stretch>
            <a:fillRect/>
          </a:stretch>
        </p:blipFill>
        <p:spPr bwMode="auto">
          <a:xfrm>
            <a:off x="1576259" y="1769457"/>
            <a:ext cx="8615966" cy="382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852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3980"/>
            <a:ext cx="10396882" cy="1151965"/>
          </a:xfrm>
        </p:spPr>
        <p:txBody>
          <a:bodyPr>
            <a:normAutofit fontScale="90000"/>
          </a:bodyPr>
          <a:lstStyle/>
          <a:p>
            <a:pPr algn="ctr" rtl="1"/>
            <a:r>
              <a:rPr lang="ar-SY" dirty="0"/>
              <a:t>بيئة </a:t>
            </a:r>
            <a:r>
              <a:rPr lang="ar-SY" dirty="0" smtClean="0"/>
              <a:t>العمل</a:t>
            </a:r>
            <a:r>
              <a:rPr lang="en-US" dirty="0" smtClean="0"/>
              <a:t> </a:t>
            </a:r>
            <a:r>
              <a:rPr lang="tr-TR" dirty="0" smtClean="0"/>
              <a:t> </a:t>
            </a:r>
            <a:r>
              <a:rPr lang="en-US" sz="6000" b="1" u="sng" dirty="0" err="1" smtClean="0">
                <a:solidFill>
                  <a:srgbClr val="8FA751"/>
                </a:solidFill>
                <a:latin typeface="Angsana New" panose="02020603050405020304" pitchFamily="18" charset="-34"/>
                <a:ea typeface="+mn-ea"/>
                <a:cs typeface="Angsana New" panose="02020603050405020304" pitchFamily="18" charset="-34"/>
              </a:rPr>
              <a:t>php</a:t>
            </a:r>
            <a:r>
              <a:rPr lang="en-US" sz="6000" dirty="0" smtClean="0">
                <a:solidFill>
                  <a:schemeClr val="tx1"/>
                </a:solidFill>
                <a:latin typeface="Angsana New" panose="02020603050405020304" pitchFamily="18" charset="-34"/>
                <a:ea typeface="+mn-ea"/>
                <a:cs typeface="Angsana New" panose="02020603050405020304" pitchFamily="18" charset="-34"/>
              </a:rPr>
              <a:t> </a:t>
            </a:r>
            <a:r>
              <a:rPr lang="ar-SY" dirty="0" smtClean="0">
                <a:latin typeface="Aldhabi" panose="01000000000000000000" pitchFamily="2" charset="-78"/>
                <a:cs typeface="Aldhabi" panose="01000000000000000000" pitchFamily="2" charset="-78"/>
              </a:rPr>
              <a:t> </a:t>
            </a:r>
            <a:r>
              <a:rPr lang="ar-SY" dirty="0" smtClean="0"/>
              <a:t/>
            </a:r>
            <a:br>
              <a:rPr lang="ar-SY" dirty="0" smtClean="0"/>
            </a:br>
            <a:r>
              <a:rPr lang="ar-SY" dirty="0" smtClean="0"/>
              <a:t>ميزاتها </a:t>
            </a:r>
            <a:r>
              <a:rPr lang="ar-SY" dirty="0"/>
              <a:t>ومعماريتها</a:t>
            </a:r>
            <a:endParaRPr lang="en-US" dirty="0"/>
          </a:p>
        </p:txBody>
      </p:sp>
      <p:sp>
        <p:nvSpPr>
          <p:cNvPr id="3" name="Content Placeholder 2"/>
          <p:cNvSpPr>
            <a:spLocks noGrp="1"/>
          </p:cNvSpPr>
          <p:nvPr>
            <p:ph sz="quarter" idx="13"/>
          </p:nvPr>
        </p:nvSpPr>
        <p:spPr/>
        <p:txBody>
          <a:bodyPr>
            <a:normAutofit/>
          </a:bodyPr>
          <a:lstStyle/>
          <a:p>
            <a:pPr algn="r" rtl="1"/>
            <a:r>
              <a:rPr lang="ar-SA" dirty="0" smtClean="0"/>
              <a:t> </a:t>
            </a:r>
            <a:endParaRPr lang="en-US" dirty="0"/>
          </a:p>
        </p:txBody>
      </p:sp>
      <p:sp>
        <p:nvSpPr>
          <p:cNvPr id="4" name="مستطيل 3"/>
          <p:cNvSpPr/>
          <p:nvPr/>
        </p:nvSpPr>
        <p:spPr>
          <a:xfrm>
            <a:off x="685799" y="2070407"/>
            <a:ext cx="10394707" cy="3785652"/>
          </a:xfrm>
          <a:prstGeom prst="rect">
            <a:avLst/>
          </a:prstGeom>
        </p:spPr>
        <p:txBody>
          <a:bodyPr wrap="square">
            <a:spAutoFit/>
          </a:bodyPr>
          <a:lstStyle/>
          <a:p>
            <a:pPr algn="r" rtl="1"/>
            <a:r>
              <a:rPr lang="ar-SA" sz="2400" dirty="0">
                <a:ea typeface="Simplified Arabic" panose="02020603050405020304" pitchFamily="18" charset="-78"/>
                <a:cs typeface="Simplified Arabic" panose="02020603050405020304" pitchFamily="18" charset="-78"/>
              </a:rPr>
              <a:t>تعتبر </a:t>
            </a:r>
            <a:r>
              <a:rPr lang="ar-SA" sz="2400" dirty="0" smtClean="0">
                <a:ea typeface="Simplified Arabic" panose="02020603050405020304" pitchFamily="18" charset="-78"/>
                <a:cs typeface="Simplified Arabic" panose="02020603050405020304" pitchFamily="18" charset="-78"/>
              </a:rPr>
              <a:t>لغة  </a:t>
            </a:r>
            <a:r>
              <a:rPr lang="en-US" sz="2400" dirty="0" err="1" smtClean="0">
                <a:latin typeface="Agency FB"/>
                <a:ea typeface="Simplified Arabic" panose="02020603050405020304" pitchFamily="18" charset="-78"/>
                <a:cs typeface="Simplified Arabic" panose="02020603050405020304" pitchFamily="18" charset="-78"/>
              </a:rPr>
              <a:t>php</a:t>
            </a:r>
            <a:r>
              <a:rPr lang="ar-SA" sz="2400" dirty="0" smtClean="0">
                <a:ea typeface="Simplified Arabic" panose="02020603050405020304" pitchFamily="18" charset="-78"/>
                <a:cs typeface="Simplified Arabic" panose="02020603050405020304" pitchFamily="18" charset="-78"/>
              </a:rPr>
              <a:t> </a:t>
            </a:r>
            <a:r>
              <a:rPr lang="ar-SA" sz="2400" dirty="0"/>
              <a:t>هي لغة برمجة نصية صممت أساسا من أجل استخدامها لتطوير وبرمجة تطبيقات الويب. </a:t>
            </a:r>
            <a:endParaRPr lang="ar-SA" sz="2400" dirty="0" smtClean="0">
              <a:ea typeface="Simplified Arabic" panose="02020603050405020304" pitchFamily="18" charset="-78"/>
              <a:cs typeface="Simplified Arabic" panose="02020603050405020304" pitchFamily="18" charset="-78"/>
            </a:endParaRPr>
          </a:p>
          <a:p>
            <a:pPr algn="r" rtl="1"/>
            <a:r>
              <a:rPr lang="ar-SA" sz="2400" dirty="0" smtClean="0"/>
              <a:t>تنجز </a:t>
            </a:r>
            <a:r>
              <a:rPr lang="ar-SA" sz="2400" dirty="0"/>
              <a:t>مهام النظام: إنشاء وفتح وقراءة الملفات والكتابة إليها وإغلاقها وتنفيذها.</a:t>
            </a:r>
            <a:endParaRPr lang="en-US" sz="2400" dirty="0"/>
          </a:p>
          <a:p>
            <a:pPr algn="r" rtl="1"/>
            <a:r>
              <a:rPr lang="ar-SA" sz="2400" dirty="0"/>
              <a:t>جمع بيانات النماذج ومعالجتها.</a:t>
            </a:r>
            <a:endParaRPr lang="en-US" sz="2400" dirty="0"/>
          </a:p>
          <a:p>
            <a:pPr algn="r" rtl="1"/>
            <a:r>
              <a:rPr lang="ar-SA" sz="2400" dirty="0"/>
              <a:t>تدعم لغة </a:t>
            </a:r>
            <a:r>
              <a:rPr lang="en-US" sz="2400" dirty="0">
                <a:latin typeface="Agency FB"/>
              </a:rPr>
              <a:t>PHP</a:t>
            </a:r>
            <a:r>
              <a:rPr lang="ar-SA" sz="2400" dirty="0"/>
              <a:t> عدد كبير من قواعد البيانات منها </a:t>
            </a:r>
            <a:r>
              <a:rPr lang="en-US" sz="2400" dirty="0">
                <a:latin typeface="Agency FB"/>
              </a:rPr>
              <a:t>MySQL</a:t>
            </a:r>
            <a:r>
              <a:rPr lang="ar-SA" sz="2400" dirty="0"/>
              <a:t> و</a:t>
            </a:r>
            <a:r>
              <a:rPr lang="en-US" sz="2400" dirty="0">
                <a:latin typeface="Agency FB"/>
              </a:rPr>
              <a:t>MSQL</a:t>
            </a:r>
            <a:r>
              <a:rPr lang="ar-SA" sz="2400" dirty="0"/>
              <a:t>و</a:t>
            </a:r>
            <a:r>
              <a:rPr lang="en-US" sz="2400" dirty="0">
                <a:latin typeface="Agency FB"/>
              </a:rPr>
              <a:t>Oracle</a:t>
            </a:r>
            <a:r>
              <a:rPr lang="ar-SA" sz="2400" dirty="0"/>
              <a:t> وغيرها الكثير.</a:t>
            </a:r>
            <a:endParaRPr lang="en-US" sz="2400" dirty="0"/>
          </a:p>
          <a:p>
            <a:pPr algn="r" rtl="1"/>
            <a:r>
              <a:rPr lang="ar-SA" sz="2400" dirty="0"/>
              <a:t>التوابع الداخلية </a:t>
            </a:r>
            <a:r>
              <a:rPr lang="en-US" sz="2400" dirty="0">
                <a:latin typeface="Agency FB"/>
              </a:rPr>
              <a:t>Built-In Library</a:t>
            </a:r>
            <a:r>
              <a:rPr lang="ar-SA" sz="2400" dirty="0"/>
              <a:t>: تحتوي اللغة على كثير من التوابع </a:t>
            </a:r>
            <a:r>
              <a:rPr lang="ar-SA" sz="2400" dirty="0" smtClean="0"/>
              <a:t>الجاهزة للاستخدام</a:t>
            </a:r>
            <a:r>
              <a:rPr lang="ar-SA" sz="2400" dirty="0"/>
              <a:t>، ومسهلة بطريقه كبيرة، بحيث يمكن بكتابة سطرين برمجيين أو ثلاثة إنشاء صورة من غير استخدام أي برنامج تحرير رسومي.</a:t>
            </a:r>
            <a:endParaRPr lang="en-US" sz="2400" dirty="0"/>
          </a:p>
          <a:p>
            <a:pPr algn="r" rtl="1"/>
            <a:r>
              <a:rPr lang="ar-SA" sz="2400" dirty="0"/>
              <a:t>تشفير البيانات.</a:t>
            </a:r>
            <a:endParaRPr lang="en-US" sz="2400" dirty="0"/>
          </a:p>
          <a:p>
            <a:pPr algn="r" rtl="1"/>
            <a:r>
              <a:rPr lang="ar-SA" sz="2400" dirty="0"/>
              <a:t>بناء التطبيقات وفق مفهوم الشكل (</a:t>
            </a:r>
            <a:r>
              <a:rPr lang="en-US" sz="2400" dirty="0">
                <a:latin typeface="Agency FB"/>
              </a:rPr>
              <a:t>form</a:t>
            </a:r>
            <a:r>
              <a:rPr lang="ar-SA" sz="2400" dirty="0"/>
              <a:t>) ولكن ضمن قالب غرضي التوجه</a:t>
            </a:r>
            <a:r>
              <a:rPr lang="en-US" sz="2400" dirty="0"/>
              <a:t>.</a:t>
            </a:r>
          </a:p>
          <a:p>
            <a:pPr algn="r"/>
            <a:r>
              <a:rPr lang="ar-SA" sz="2400" dirty="0" smtClean="0">
                <a:ea typeface="Simplified Arabic" panose="02020603050405020304" pitchFamily="18" charset="-78"/>
                <a:cs typeface="Simplified Arabic" panose="02020603050405020304" pitchFamily="18" charset="-78"/>
              </a:rPr>
              <a:t> </a:t>
            </a:r>
            <a:endParaRPr lang="ar-SA" sz="2400" dirty="0"/>
          </a:p>
        </p:txBody>
      </p:sp>
    </p:spTree>
    <p:extLst>
      <p:ext uri="{BB962C8B-B14F-4D97-AF65-F5344CB8AC3E}">
        <p14:creationId xmlns:p14="http://schemas.microsoft.com/office/powerpoint/2010/main" val="683857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446" y="209282"/>
            <a:ext cx="10396882" cy="1151965"/>
          </a:xfrm>
        </p:spPr>
        <p:txBody>
          <a:bodyPr/>
          <a:lstStyle/>
          <a:p>
            <a:pPr algn="ctr"/>
            <a:r>
              <a:rPr lang="en-US" dirty="0" err="1"/>
              <a:t>Laravel</a:t>
            </a:r>
            <a:r>
              <a:rPr lang="ar-SY" dirty="0"/>
              <a:t> معمارية </a:t>
            </a:r>
            <a:endParaRPr lang="en-US" dirty="0"/>
          </a:p>
        </p:txBody>
      </p:sp>
      <p:pic>
        <p:nvPicPr>
          <p:cNvPr id="4" name="Content Placeholder 3"/>
          <p:cNvPicPr>
            <a:picLocks noGrp="1" noChangeAspect="1"/>
          </p:cNvPicPr>
          <p:nvPr>
            <p:ph sz="quarter" idx="13"/>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036" y="1837766"/>
            <a:ext cx="9518914" cy="3537510"/>
          </a:xfrm>
        </p:spPr>
      </p:pic>
    </p:spTree>
    <p:extLst>
      <p:ext uri="{BB962C8B-B14F-4D97-AF65-F5344CB8AC3E}">
        <p14:creationId xmlns:p14="http://schemas.microsoft.com/office/powerpoint/2010/main" val="2423750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235039"/>
            <a:ext cx="10396882" cy="1151965"/>
          </a:xfrm>
        </p:spPr>
        <p:txBody>
          <a:bodyPr/>
          <a:lstStyle/>
          <a:p>
            <a:pPr algn="ctr" rtl="1"/>
            <a:r>
              <a:rPr lang="ar-SY" dirty="0"/>
              <a:t>لغة قواعد البيانات</a:t>
            </a:r>
            <a:r>
              <a:rPr lang="tr-TR" dirty="0"/>
              <a:t>MYSQL</a:t>
            </a:r>
            <a:r>
              <a:rPr lang="ar-SY" dirty="0"/>
              <a:t>.</a:t>
            </a:r>
            <a:endParaRPr lang="en-US" dirty="0"/>
          </a:p>
        </p:txBody>
      </p:sp>
      <p:sp>
        <p:nvSpPr>
          <p:cNvPr id="3" name="Content Placeholder 2"/>
          <p:cNvSpPr>
            <a:spLocks noGrp="1"/>
          </p:cNvSpPr>
          <p:nvPr>
            <p:ph sz="quarter" idx="13"/>
          </p:nvPr>
        </p:nvSpPr>
        <p:spPr>
          <a:xfrm>
            <a:off x="685800" y="1481070"/>
            <a:ext cx="10750639" cy="4572000"/>
          </a:xfrm>
        </p:spPr>
        <p:txBody>
          <a:bodyPr>
            <a:normAutofit/>
          </a:bodyPr>
          <a:lstStyle/>
          <a:p>
            <a:pPr algn="r" rtl="1"/>
            <a:r>
              <a:rPr lang="ar-SY" dirty="0"/>
              <a:t>تستخدم مشاريع البرمجيات الحرة التي تتطلب نظام إدارة قواعد البيانات </a:t>
            </a:r>
            <a:r>
              <a:rPr lang="ar-SY" dirty="0" smtClean="0"/>
              <a:t>و </a:t>
            </a:r>
            <a:r>
              <a:rPr lang="ar-SY" dirty="0"/>
              <a:t>يتم </a:t>
            </a:r>
            <a:r>
              <a:rPr lang="ar-SY" dirty="0" smtClean="0"/>
              <a:t>استخدامها أيضا </a:t>
            </a:r>
            <a:r>
              <a:rPr lang="ar-SY" dirty="0"/>
              <a:t>في العديد من المواقع، كما </a:t>
            </a:r>
            <a:r>
              <a:rPr lang="ar-SY" dirty="0" smtClean="0"/>
              <a:t>أنها تعمل </a:t>
            </a:r>
            <a:r>
              <a:rPr lang="ar-SY" dirty="0"/>
              <a:t>علي العديد من المنصات</a:t>
            </a:r>
            <a:r>
              <a:rPr lang="ar-SY" dirty="0" smtClean="0"/>
              <a:t>.</a:t>
            </a:r>
            <a:endParaRPr lang="en-US" dirty="0" smtClean="0"/>
          </a:p>
          <a:p>
            <a:pPr algn="r" rtl="1"/>
            <a:r>
              <a:rPr lang="ar-SY" dirty="0" smtClean="0"/>
              <a:t>مميزاتها:</a:t>
            </a:r>
          </a:p>
          <a:p>
            <a:pPr algn="r" rtl="1"/>
            <a:r>
              <a:rPr lang="ar-SY" b="1" dirty="0" smtClean="0"/>
              <a:t>السرعة</a:t>
            </a:r>
          </a:p>
          <a:p>
            <a:pPr algn="r" rtl="1"/>
            <a:r>
              <a:rPr lang="ar-SY" b="1" dirty="0" smtClean="0"/>
              <a:t>الإعتمادية</a:t>
            </a:r>
          </a:p>
          <a:p>
            <a:pPr algn="r" rtl="1"/>
            <a:r>
              <a:rPr lang="ar-SY" b="1" dirty="0" smtClean="0"/>
              <a:t>الأمن</a:t>
            </a:r>
          </a:p>
          <a:p>
            <a:pPr algn="r" rtl="1"/>
            <a:r>
              <a:rPr lang="ar-SY" b="1" dirty="0"/>
              <a:t>سهولة الإستخدام</a:t>
            </a:r>
            <a:endParaRPr lang="en-US" dirty="0" smtClean="0"/>
          </a:p>
          <a:p>
            <a:pPr algn="r" rtl="1"/>
            <a:r>
              <a:rPr lang="ar-SY" b="1" dirty="0"/>
              <a:t>دعم </a:t>
            </a:r>
            <a:r>
              <a:rPr lang="ar-SY" b="1" dirty="0" smtClean="0"/>
              <a:t>الكثير من </a:t>
            </a:r>
            <a:r>
              <a:rPr lang="ar-SY" b="1" dirty="0"/>
              <a:t>التطبيقات</a:t>
            </a:r>
            <a:r>
              <a:rPr lang="ar-SY" dirty="0"/>
              <a:t/>
            </a:r>
            <a:br>
              <a:rPr lang="ar-SY" dirty="0"/>
            </a:br>
            <a:endParaRPr lang="ar-SY" dirty="0"/>
          </a:p>
          <a:p>
            <a:pPr marL="0" indent="0" algn="r" rtl="1">
              <a:buNone/>
            </a:pPr>
            <a:endParaRPr lang="en-US" dirty="0"/>
          </a:p>
        </p:txBody>
      </p:sp>
    </p:spTree>
    <p:extLst>
      <p:ext uri="{BB962C8B-B14F-4D97-AF65-F5344CB8AC3E}">
        <p14:creationId xmlns:p14="http://schemas.microsoft.com/office/powerpoint/2010/main" val="2535287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2464"/>
            <a:ext cx="10396882" cy="1151965"/>
          </a:xfrm>
        </p:spPr>
        <p:txBody>
          <a:bodyPr>
            <a:noAutofit/>
          </a:bodyPr>
          <a:lstStyle/>
          <a:p>
            <a:pPr algn="ctr" rtl="1"/>
            <a:r>
              <a:rPr lang="ar-SY" sz="4800" dirty="0" smtClean="0"/>
              <a:t>لغة تصميم صفحات الويب </a:t>
            </a:r>
            <a:r>
              <a:rPr lang="en-US" sz="4800" dirty="0" smtClean="0"/>
              <a:t>HTML</a:t>
            </a:r>
            <a:r>
              <a:rPr lang="ar-SY" sz="4800" dirty="0" smtClean="0"/>
              <a:t/>
            </a:r>
            <a:br>
              <a:rPr lang="ar-SY" sz="4800" dirty="0" smtClean="0"/>
            </a:br>
            <a:endParaRPr lang="en-US" sz="4800" dirty="0"/>
          </a:p>
        </p:txBody>
      </p:sp>
      <p:sp>
        <p:nvSpPr>
          <p:cNvPr id="3" name="Content Placeholder 2"/>
          <p:cNvSpPr>
            <a:spLocks noGrp="1"/>
          </p:cNvSpPr>
          <p:nvPr>
            <p:ph sz="quarter" idx="13"/>
          </p:nvPr>
        </p:nvSpPr>
        <p:spPr>
          <a:xfrm>
            <a:off x="685800" y="1421028"/>
            <a:ext cx="10394707" cy="3953558"/>
          </a:xfrm>
        </p:spPr>
        <p:txBody>
          <a:bodyPr>
            <a:normAutofit/>
          </a:bodyPr>
          <a:lstStyle/>
          <a:p>
            <a:pPr algn="r" rtl="1">
              <a:lnSpc>
                <a:spcPct val="110000"/>
              </a:lnSpc>
            </a:pPr>
            <a:r>
              <a:rPr lang="ar-SY" sz="1900" dirty="0"/>
              <a:t>لغة </a:t>
            </a:r>
            <a:r>
              <a:rPr lang="en-US" sz="1900" dirty="0">
                <a:latin typeface="Agency FB"/>
              </a:rPr>
              <a:t>HTML</a:t>
            </a:r>
            <a:r>
              <a:rPr lang="en-US" sz="1900" dirty="0"/>
              <a:t> </a:t>
            </a:r>
            <a:r>
              <a:rPr lang="ar-SY" sz="1900" dirty="0"/>
              <a:t>هي اختصار لجملة (</a:t>
            </a:r>
            <a:r>
              <a:rPr lang="en-US" sz="1900" dirty="0">
                <a:latin typeface="Agency FB"/>
              </a:rPr>
              <a:t>Hyper Text Markup Language )، </a:t>
            </a:r>
            <a:r>
              <a:rPr lang="ar-SY" sz="1900" dirty="0"/>
              <a:t>وقد صُـنِـعَـت لعرض المعلومات والروابط في صفحة الإنترنت.</a:t>
            </a:r>
            <a:br>
              <a:rPr lang="ar-SY" sz="1900" dirty="0"/>
            </a:br>
            <a:r>
              <a:rPr lang="ar-SY" sz="1900" dirty="0"/>
              <a:t>وتقوم هذه اللغة بوصف وهيكلة المحتويات بشكل وتنسيق مناسبين، وذلك من خلال الـ</a:t>
            </a:r>
            <a:r>
              <a:rPr lang="en-US" sz="1900" dirty="0">
                <a:latin typeface="Agency FB"/>
              </a:rPr>
              <a:t>TAGS</a:t>
            </a:r>
            <a:r>
              <a:rPr lang="en-US" sz="1900" dirty="0"/>
              <a:t> </a:t>
            </a:r>
            <a:r>
              <a:rPr lang="ar-SY" sz="1900" dirty="0"/>
              <a:t>الخاصة بها لتظهر لنا بالشكل الذي نراه في صفحات </a:t>
            </a:r>
            <a:r>
              <a:rPr lang="ar-SY" sz="1900" dirty="0" smtClean="0"/>
              <a:t>الويب.</a:t>
            </a:r>
            <a:r>
              <a:rPr lang="ar-SY" sz="1900" dirty="0"/>
              <a:t/>
            </a:r>
            <a:br>
              <a:rPr lang="ar-SY" sz="1900" dirty="0"/>
            </a:br>
            <a:r>
              <a:rPr lang="ar-SY" sz="1900" dirty="0"/>
              <a:t/>
            </a:r>
            <a:br>
              <a:rPr lang="ar-SY" sz="1900" dirty="0"/>
            </a:br>
            <a:r>
              <a:rPr lang="ar-SY" sz="1900" dirty="0"/>
              <a:t>ولقد صُـنِـعَـت هذه اللغة من قبل مخترع الويب </a:t>
            </a:r>
            <a:r>
              <a:rPr lang="ar-SY" sz="1900" dirty="0" smtClean="0"/>
              <a:t>(</a:t>
            </a:r>
            <a:r>
              <a:rPr lang="en-US" sz="1900" dirty="0" smtClean="0">
                <a:latin typeface="Agency FB"/>
                <a:hlinkClick r:id="rId2"/>
              </a:rPr>
              <a:t>Tim Berners-Lee</a:t>
            </a:r>
            <a:r>
              <a:rPr lang="en-US" sz="1900" dirty="0" smtClean="0"/>
              <a:t>، </a:t>
            </a:r>
            <a:r>
              <a:rPr lang="ar-SY" sz="1900" dirty="0"/>
              <a:t>ثم طُـوِّرت من قبل منظمة (</a:t>
            </a:r>
            <a:r>
              <a:rPr lang="en-US" sz="1900" dirty="0">
                <a:latin typeface="Agency FB"/>
                <a:hlinkClick r:id="rId3"/>
              </a:rPr>
              <a:t>IETF</a:t>
            </a:r>
            <a:r>
              <a:rPr lang="en-US" sz="1900" dirty="0">
                <a:latin typeface="Agency FB"/>
              </a:rPr>
              <a:t>)، </a:t>
            </a:r>
            <a:r>
              <a:rPr lang="ar-SY" sz="1900" dirty="0"/>
              <a:t>والآن أصبحت منظمة الويب العالمية (</a:t>
            </a:r>
            <a:r>
              <a:rPr lang="en-US" sz="1900" dirty="0">
                <a:latin typeface="Agency FB"/>
                <a:hlinkClick r:id="rId4"/>
              </a:rPr>
              <a:t>W3C</a:t>
            </a:r>
            <a:r>
              <a:rPr lang="en-US" sz="1900" dirty="0">
                <a:latin typeface="Agency FB"/>
              </a:rPr>
              <a:t>) </a:t>
            </a:r>
            <a:r>
              <a:rPr lang="ar-SY" sz="1900" dirty="0"/>
              <a:t>هي الراعية لهذه اللغة والمسؤولة عنها.</a:t>
            </a:r>
            <a:endParaRPr lang="en-US" sz="1900" dirty="0"/>
          </a:p>
        </p:txBody>
      </p:sp>
    </p:spTree>
    <p:extLst>
      <p:ext uri="{BB962C8B-B14F-4D97-AF65-F5344CB8AC3E}">
        <p14:creationId xmlns:p14="http://schemas.microsoft.com/office/powerpoint/2010/main" val="2102281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TM04033927[[fn=Main Event]]</Template>
  <TotalTime>422</TotalTime>
  <Words>748</Words>
  <Application>Microsoft Office PowerPoint</Application>
  <PresentationFormat>ملء الشاشة</PresentationFormat>
  <Paragraphs>90</Paragraphs>
  <Slides>22</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22</vt:i4>
      </vt:variant>
    </vt:vector>
  </HeadingPairs>
  <TitlesOfParts>
    <vt:vector size="31" baseType="lpstr">
      <vt:lpstr>Batang</vt:lpstr>
      <vt:lpstr>Agency FB</vt:lpstr>
      <vt:lpstr>Aldhabi</vt:lpstr>
      <vt:lpstr>Angsana New</vt:lpstr>
      <vt:lpstr>Arial</vt:lpstr>
      <vt:lpstr>Impact</vt:lpstr>
      <vt:lpstr>Simplified Arabic</vt:lpstr>
      <vt:lpstr>Times New Roman</vt:lpstr>
      <vt:lpstr>Main Event</vt:lpstr>
      <vt:lpstr>عرض تقديمي في PowerPoint</vt:lpstr>
      <vt:lpstr>نقاط العرض:</vt:lpstr>
      <vt:lpstr>هدف المشروع:</vt:lpstr>
      <vt:lpstr>مزايا المشروع:</vt:lpstr>
      <vt:lpstr>مقارنة بين لغات البرمجة</vt:lpstr>
      <vt:lpstr>بيئة العمل  php   ميزاتها ومعماريتها</vt:lpstr>
      <vt:lpstr>Laravel معمارية </vt:lpstr>
      <vt:lpstr>لغة قواعد البياناتMYSQL.</vt:lpstr>
      <vt:lpstr>لغة تصميم صفحات الويب HTML </vt:lpstr>
      <vt:lpstr>مطور صفحات الويبjavaScript</vt:lpstr>
      <vt:lpstr>الأدوات والبرمجيات المستخدمة.</vt:lpstr>
      <vt:lpstr>الأدوات والبرمجيات المستخدمة.</vt:lpstr>
      <vt:lpstr>الأدوات والبرمجيات المستخدمة.</vt:lpstr>
      <vt:lpstr>مخططات تحليل النظام use case.</vt:lpstr>
      <vt:lpstr> مخططات تحليل النظام class diagramm</vt:lpstr>
      <vt:lpstr>المرحلة التطبيقية</vt:lpstr>
      <vt:lpstr>كود إنشاء حساب بالموقع</vt:lpstr>
      <vt:lpstr>كود إضافة سلعة</vt:lpstr>
      <vt:lpstr>كود إظهار السلعة</vt:lpstr>
      <vt:lpstr>الاستنتاجات والعمل المستقبلي</vt:lpstr>
      <vt:lpstr>الاستنتاجات والعمل المستقبلي</vt:lpstr>
      <vt:lpstr>شكراً</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dc:creator>
  <cp:lastModifiedBy>jwan95mohamed95@gmail.com</cp:lastModifiedBy>
  <cp:revision>59</cp:revision>
  <dcterms:created xsi:type="dcterms:W3CDTF">2017-08-04T14:39:14Z</dcterms:created>
  <dcterms:modified xsi:type="dcterms:W3CDTF">2019-07-07T10:10:30Z</dcterms:modified>
</cp:coreProperties>
</file>