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91" r:id="rId5"/>
    <p:sldId id="303" r:id="rId6"/>
    <p:sldId id="304" r:id="rId7"/>
    <p:sldId id="305" r:id="rId8"/>
    <p:sldId id="306" r:id="rId9"/>
    <p:sldId id="294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menetsky@wi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 dirty="0"/>
              <a:t>Data Carpentry</a:t>
            </a:r>
            <a:br>
              <a:rPr lang="en-US" sz="7400" dirty="0"/>
            </a:br>
            <a:r>
              <a:rPr lang="en-US" sz="7400" dirty="0"/>
              <a:t>Reproducible Reports Using </a:t>
            </a:r>
            <a:r>
              <a:rPr lang="en-US" sz="7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endParaRPr lang="en-US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985" y="643467"/>
            <a:ext cx="3413049" cy="505400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January 17, 2019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Maria </a:t>
            </a:r>
            <a:r>
              <a:rPr lang="en-US" sz="1400" dirty="0" err="1"/>
              <a:t>Kamenetsky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mkamenetsky@wisc.edu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@</a:t>
            </a:r>
            <a:r>
              <a:rPr lang="en-US" sz="1400" dirty="0" err="1"/>
              <a:t>mkamenets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F69F5-DD2E-4A4A-96BC-87427429FBB6}"/>
              </a:ext>
            </a:extLst>
          </p:cNvPr>
          <p:cNvSpPr txBox="1"/>
          <p:nvPr/>
        </p:nvSpPr>
        <p:spPr>
          <a:xfrm>
            <a:off x="6283842" y="6477577"/>
            <a:ext cx="60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Adapted from Karl Broman and Data Carpentry curriculum</a:t>
            </a:r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Code chunk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1043A-ECE9-4E47-BB11-B714640C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3867792"/>
            <a:ext cx="9867151" cy="1828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69B0C1-0C5E-4DBC-AA75-60907F93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21" y="1354651"/>
            <a:ext cx="9660280" cy="239864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372F9F1-1B5D-4C77-9278-D55BCAC1779C}"/>
              </a:ext>
            </a:extLst>
          </p:cNvPr>
          <p:cNvSpPr/>
          <p:nvPr/>
        </p:nvSpPr>
        <p:spPr>
          <a:xfrm>
            <a:off x="3636336" y="1737312"/>
            <a:ext cx="4444408" cy="5232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60CB-2E36-452A-9A52-41D73217FD31}"/>
              </a:ext>
            </a:extLst>
          </p:cNvPr>
          <p:cNvSpPr txBox="1"/>
          <p:nvPr/>
        </p:nvSpPr>
        <p:spPr>
          <a:xfrm>
            <a:off x="6723321" y="831431"/>
            <a:ext cx="375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chunk options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3E4CD-77A5-4E71-8435-9B3A5F841D8D}"/>
              </a:ext>
            </a:extLst>
          </p:cNvPr>
          <p:cNvCxnSpPr>
            <a:cxnSpLocks/>
          </p:cNvCxnSpPr>
          <p:nvPr/>
        </p:nvCxnSpPr>
        <p:spPr>
          <a:xfrm flipH="1">
            <a:off x="6262577" y="1240152"/>
            <a:ext cx="404037" cy="4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Code chunk options: Local vs. Global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F0BA3-7E08-45CF-B7B8-9FF44721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2185728"/>
            <a:ext cx="11838910" cy="98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CC3F3-0B17-4B41-8A18-E2692E5A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8" y="4082926"/>
            <a:ext cx="11105971" cy="1128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E3AF4-21A4-46A2-A9C4-B580101281A7}"/>
              </a:ext>
            </a:extLst>
          </p:cNvPr>
          <p:cNvSpPr txBox="1"/>
          <p:nvPr/>
        </p:nvSpPr>
        <p:spPr>
          <a:xfrm>
            <a:off x="102781" y="17240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chunk options – set options for entire </a:t>
            </a:r>
            <a:r>
              <a:rPr lang="en-US" sz="2400" dirty="0" err="1"/>
              <a:t>RMarkdown</a:t>
            </a:r>
            <a:r>
              <a:rPr lang="en-US" sz="2400" dirty="0"/>
              <a:t> document (beginning of document):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C9CCE-3B66-4060-B8FE-4CDC822940ED}"/>
              </a:ext>
            </a:extLst>
          </p:cNvPr>
          <p:cNvSpPr/>
          <p:nvPr/>
        </p:nvSpPr>
        <p:spPr>
          <a:xfrm>
            <a:off x="143982" y="3534429"/>
            <a:ext cx="12044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Local chunk options – set options for each code chunk separately</a:t>
            </a:r>
          </a:p>
        </p:txBody>
      </p:sp>
    </p:spTree>
    <p:extLst>
      <p:ext uri="{BB962C8B-B14F-4D97-AF65-F5344CB8AC3E}">
        <p14:creationId xmlns:p14="http://schemas.microsoft.com/office/powerpoint/2010/main" val="184598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1" y="2084887"/>
            <a:ext cx="10643191" cy="8463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chunk options to control the size of a figure and hide the code.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4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Inline 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395F9-9072-4746-BD2F-69771913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1" y="3175258"/>
            <a:ext cx="8313766" cy="507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4E65D-CF40-44F2-8E1B-4FA6C07B488B}"/>
              </a:ext>
            </a:extLst>
          </p:cNvPr>
          <p:cNvSpPr txBox="1"/>
          <p:nvPr/>
        </p:nvSpPr>
        <p:spPr>
          <a:xfrm>
            <a:off x="850605" y="1329070"/>
            <a:ext cx="797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values in your report reproducible with inline R code. Syntax: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`r _________`</a:t>
            </a:r>
          </a:p>
        </p:txBody>
      </p:sp>
    </p:spTree>
    <p:extLst>
      <p:ext uri="{BB962C8B-B14F-4D97-AF65-F5344CB8AC3E}">
        <p14:creationId xmlns:p14="http://schemas.microsoft.com/office/powerpoint/2010/main" val="328204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CAPSTONE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7EC18-F170-4DF7-B3B0-202C41A4031C}"/>
              </a:ext>
            </a:extLst>
          </p:cNvPr>
          <p:cNvSpPr txBox="1"/>
          <p:nvPr/>
        </p:nvSpPr>
        <p:spPr>
          <a:xfrm>
            <a:off x="584790" y="1128021"/>
            <a:ext cx="111429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and compile an </a:t>
            </a:r>
            <a:r>
              <a:rPr lang="en-US" sz="2800" dirty="0" err="1"/>
              <a:t>Rmarkdown</a:t>
            </a:r>
            <a:r>
              <a:rPr lang="en-US" sz="2800" dirty="0"/>
              <a:t> report: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Load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portal_clean.csv </a:t>
            </a:r>
            <a:r>
              <a:rPr lang="en-US" sz="2800" dirty="0"/>
              <a:t>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Create boxplots of weight by sex.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Create a histogram of hindfoot lengths.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Create a scatterplot of hindfoot length vs. weight for the species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“DM”, “DO”, </a:t>
            </a:r>
            <a:r>
              <a:rPr lang="en-US" sz="2800" dirty="0"/>
              <a:t>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“DS”.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Use different colors for the three species, and put the three species in different panels.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Create a line plot of the counts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“DM” </a:t>
            </a:r>
            <a:r>
              <a:rPr lang="en-US" sz="2800" dirty="0"/>
              <a:t>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“Rodent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Exclosure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800" dirty="0"/>
              <a:t>plots over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Create a table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“DM” </a:t>
            </a:r>
            <a:r>
              <a:rPr lang="en-US" sz="2800" dirty="0"/>
              <a:t>by plot type for the year 1977.</a:t>
            </a:r>
          </a:p>
        </p:txBody>
      </p:sp>
    </p:spTree>
    <p:extLst>
      <p:ext uri="{BB962C8B-B14F-4D97-AF65-F5344CB8AC3E}">
        <p14:creationId xmlns:p14="http://schemas.microsoft.com/office/powerpoint/2010/main" val="80368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084263"/>
          </a:xfrm>
        </p:spPr>
        <p:txBody>
          <a:bodyPr/>
          <a:lstStyle/>
          <a:p>
            <a:r>
              <a:rPr lang="en-US" b="1" dirty="0"/>
              <a:t>Key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69" y="1073630"/>
            <a:ext cx="105298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200" i="1" dirty="0"/>
              <a:t>Why </a:t>
            </a:r>
            <a:r>
              <a:rPr lang="en-US" sz="3200" i="1" dirty="0" err="1"/>
              <a:t>Rmarkdown</a:t>
            </a:r>
            <a:r>
              <a:rPr lang="en-US" sz="3200" i="1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Basics of </a:t>
            </a:r>
            <a:r>
              <a:rPr lang="en-US" sz="3200" dirty="0" err="1"/>
              <a:t>RMarkdown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R code chunks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Code chunk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Inline R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Other output formats</a:t>
            </a:r>
          </a:p>
        </p:txBody>
      </p:sp>
    </p:spTree>
    <p:extLst>
      <p:ext uri="{BB962C8B-B14F-4D97-AF65-F5344CB8AC3E}">
        <p14:creationId xmlns:p14="http://schemas.microsoft.com/office/powerpoint/2010/main" val="39029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Why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sz="4800" dirty="0"/>
              <a:t>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D2838-9420-46F5-AD5C-F3E444EB4BE9}"/>
              </a:ext>
            </a:extLst>
          </p:cNvPr>
          <p:cNvSpPr txBox="1"/>
          <p:nvPr/>
        </p:nvSpPr>
        <p:spPr>
          <a:xfrm>
            <a:off x="659219" y="1307805"/>
            <a:ext cx="97500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/>
              <a:t>Combines </a:t>
            </a:r>
            <a:r>
              <a:rPr lang="fr-FR" sz="2800" dirty="0" err="1"/>
              <a:t>text</a:t>
            </a:r>
            <a:r>
              <a:rPr lang="fr-FR" sz="2800" dirty="0"/>
              <a:t>, code, figures.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/>
              <a:t>Write </a:t>
            </a:r>
            <a:r>
              <a:rPr lang="fr-FR" sz="2800" dirty="0" err="1"/>
              <a:t>papers</a:t>
            </a:r>
            <a:r>
              <a:rPr lang="fr-FR" sz="2800" dirty="0"/>
              <a:t> </a:t>
            </a:r>
            <a:r>
              <a:rPr lang="fr-FR" sz="2800" dirty="0" err="1"/>
              <a:t>without</a:t>
            </a:r>
            <a:r>
              <a:rPr lang="fr-FR" sz="2800" dirty="0"/>
              <a:t> </a:t>
            </a:r>
            <a:r>
              <a:rPr lang="fr-FR" sz="2800" dirty="0" err="1"/>
              <a:t>having</a:t>
            </a:r>
            <a:r>
              <a:rPr lang="fr-FR" sz="2800" dirty="0"/>
              <a:t> to </a:t>
            </a:r>
            <a:r>
              <a:rPr lang="fr-FR" sz="2800" dirty="0" err="1"/>
              <a:t>remember</a:t>
            </a:r>
            <a:r>
              <a:rPr lang="fr-FR" sz="2800" dirty="0"/>
              <a:t> to swap figures, change </a:t>
            </a:r>
            <a:r>
              <a:rPr lang="fr-FR" sz="2800" dirty="0" err="1"/>
              <a:t>cell</a:t>
            </a:r>
            <a:r>
              <a:rPr lang="fr-FR" sz="2800" dirty="0"/>
              <a:t> values in tables.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 err="1"/>
              <a:t>Automatically</a:t>
            </a:r>
            <a:r>
              <a:rPr lang="fr-FR" sz="2800" dirty="0"/>
              <a:t> </a:t>
            </a:r>
            <a:r>
              <a:rPr lang="fr-FR" sz="2800" dirty="0" err="1"/>
              <a:t>generate</a:t>
            </a:r>
            <a:r>
              <a:rPr lang="fr-FR" sz="2800" dirty="0"/>
              <a:t> reports.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i="1" dirty="0" err="1"/>
              <a:t>Reproducible</a:t>
            </a:r>
            <a:r>
              <a:rPr lang="fr-FR" sz="2800" dirty="0"/>
              <a:t> documents.</a:t>
            </a:r>
            <a:endParaRPr lang="en-US" sz="28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6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Basics of </a:t>
            </a:r>
            <a:r>
              <a:rPr lang="en-US" sz="4800" dirty="0" err="1"/>
              <a:t>RMarkdown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2446B-21DF-4700-9B2A-4A8C0C51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" y="4210493"/>
            <a:ext cx="6124878" cy="1749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A9BF2-E294-4862-B1E5-4B11D19C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5" y="1282087"/>
            <a:ext cx="6072300" cy="27308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992CE-FE19-4B82-9E04-7808613D4ABA}"/>
              </a:ext>
            </a:extLst>
          </p:cNvPr>
          <p:cNvCxnSpPr>
            <a:cxnSpLocks/>
          </p:cNvCxnSpPr>
          <p:nvPr/>
        </p:nvCxnSpPr>
        <p:spPr>
          <a:xfrm flipH="1">
            <a:off x="5859428" y="1715696"/>
            <a:ext cx="932120" cy="89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E36B16E-0B98-4A9A-9D0E-0C0910C8B76F}"/>
              </a:ext>
            </a:extLst>
          </p:cNvPr>
          <p:cNvSpPr/>
          <p:nvPr/>
        </p:nvSpPr>
        <p:spPr>
          <a:xfrm>
            <a:off x="606056" y="1118076"/>
            <a:ext cx="5135525" cy="17499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34A970-A5B1-4E4F-9A97-C3050A0F0A0F}"/>
              </a:ext>
            </a:extLst>
          </p:cNvPr>
          <p:cNvSpPr/>
          <p:nvPr/>
        </p:nvSpPr>
        <p:spPr>
          <a:xfrm>
            <a:off x="764436" y="2868041"/>
            <a:ext cx="4711332" cy="927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1DB22-A201-4AFB-A8ED-224CE42C4332}"/>
              </a:ext>
            </a:extLst>
          </p:cNvPr>
          <p:cNvSpPr/>
          <p:nvPr/>
        </p:nvSpPr>
        <p:spPr>
          <a:xfrm>
            <a:off x="606056" y="3795823"/>
            <a:ext cx="6283257" cy="13322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590FF6-F0F0-4FCB-B44B-F929F655F864}"/>
              </a:ext>
            </a:extLst>
          </p:cNvPr>
          <p:cNvSpPr/>
          <p:nvPr/>
        </p:nvSpPr>
        <p:spPr>
          <a:xfrm>
            <a:off x="467833" y="5080380"/>
            <a:ext cx="4711332" cy="927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FDFC-3DCD-4F53-B2A4-42ADC5525291}"/>
              </a:ext>
            </a:extLst>
          </p:cNvPr>
          <p:cNvSpPr txBox="1"/>
          <p:nvPr/>
        </p:nvSpPr>
        <p:spPr>
          <a:xfrm>
            <a:off x="6995114" y="1521726"/>
            <a:ext cx="275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4DD59-D5DD-4722-A3C3-638B3E4A003A}"/>
              </a:ext>
            </a:extLst>
          </p:cNvPr>
          <p:cNvCxnSpPr>
            <a:cxnSpLocks/>
          </p:cNvCxnSpPr>
          <p:nvPr/>
        </p:nvCxnSpPr>
        <p:spPr>
          <a:xfrm flipH="1">
            <a:off x="5725632" y="3003845"/>
            <a:ext cx="2222205" cy="323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69315F-D5AA-4609-A5A7-830281A72AC4}"/>
              </a:ext>
            </a:extLst>
          </p:cNvPr>
          <p:cNvSpPr txBox="1"/>
          <p:nvPr/>
        </p:nvSpPr>
        <p:spPr>
          <a:xfrm>
            <a:off x="7953154" y="2808712"/>
            <a:ext cx="418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chunk/global options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C5DB7A-FBAB-40F9-B089-8CED0953DB81}"/>
              </a:ext>
            </a:extLst>
          </p:cNvPr>
          <p:cNvCxnSpPr>
            <a:cxnSpLocks/>
          </p:cNvCxnSpPr>
          <p:nvPr/>
        </p:nvCxnSpPr>
        <p:spPr>
          <a:xfrm flipH="1">
            <a:off x="6909994" y="4497100"/>
            <a:ext cx="14897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52B316-ED48-4CEC-B9B4-6D70FC861A8F}"/>
              </a:ext>
            </a:extLst>
          </p:cNvPr>
          <p:cNvSpPr txBox="1"/>
          <p:nvPr/>
        </p:nvSpPr>
        <p:spPr>
          <a:xfrm>
            <a:off x="8548577" y="4235490"/>
            <a:ext cx="275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24D51-B80A-4706-A759-35E39580762D}"/>
              </a:ext>
            </a:extLst>
          </p:cNvPr>
          <p:cNvCxnSpPr>
            <a:cxnSpLocks/>
          </p:cNvCxnSpPr>
          <p:nvPr/>
        </p:nvCxnSpPr>
        <p:spPr>
          <a:xfrm flipH="1">
            <a:off x="5475767" y="5496316"/>
            <a:ext cx="3306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DEB029-81AA-4983-B5B2-D0BB82A7EF9F}"/>
              </a:ext>
            </a:extLst>
          </p:cNvPr>
          <p:cNvSpPr txBox="1"/>
          <p:nvPr/>
        </p:nvSpPr>
        <p:spPr>
          <a:xfrm>
            <a:off x="8970335" y="5234706"/>
            <a:ext cx="275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chunk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AE8E50-5379-4707-97DC-B89A3681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254" y="1370259"/>
            <a:ext cx="2429384" cy="8207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2AD1F5-875F-4EB8-86C5-5794C5AA8F8D}"/>
              </a:ext>
            </a:extLst>
          </p:cNvPr>
          <p:cNvCxnSpPr>
            <a:cxnSpLocks/>
          </p:cNvCxnSpPr>
          <p:nvPr/>
        </p:nvCxnSpPr>
        <p:spPr>
          <a:xfrm flipH="1">
            <a:off x="8970335" y="1164806"/>
            <a:ext cx="675348" cy="387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FA0213-30F5-4D18-AF77-C66FE7ABE954}"/>
              </a:ext>
            </a:extLst>
          </p:cNvPr>
          <p:cNvSpPr txBox="1"/>
          <p:nvPr/>
        </p:nvSpPr>
        <p:spPr>
          <a:xfrm>
            <a:off x="9649890" y="800627"/>
            <a:ext cx="275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to knit</a:t>
            </a:r>
          </a:p>
        </p:txBody>
      </p:sp>
    </p:spTree>
    <p:extLst>
      <p:ext uri="{BB962C8B-B14F-4D97-AF65-F5344CB8AC3E}">
        <p14:creationId xmlns:p14="http://schemas.microsoft.com/office/powerpoint/2010/main" val="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B5796C7-FCD6-4145-A0F5-F0959CBF29AB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Markdown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7A5A3-DC4F-4862-B112-DEB6D365DF26}"/>
              </a:ext>
            </a:extLst>
          </p:cNvPr>
          <p:cNvSpPr txBox="1"/>
          <p:nvPr/>
        </p:nvSpPr>
        <p:spPr>
          <a:xfrm>
            <a:off x="574158" y="1424763"/>
            <a:ext cx="114937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Bold: **a bolded statement** </a:t>
            </a:r>
            <a:r>
              <a:rPr lang="en-US" sz="2000" dirty="0">
                <a:solidFill>
                  <a:srgbClr val="0070C0"/>
                </a:solidFill>
              </a:rPr>
              <a:t>double asterisks</a:t>
            </a:r>
            <a:endParaRPr lang="en-US" sz="2400" dirty="0"/>
          </a:p>
          <a:p>
            <a:r>
              <a:rPr lang="en-US" sz="2400" dirty="0"/>
              <a:t>Italics: *an italicized statement*</a:t>
            </a:r>
            <a:r>
              <a:rPr lang="en-US" sz="2400" dirty="0">
                <a:solidFill>
                  <a:srgbClr val="0070C0"/>
                </a:solidFill>
              </a:rPr>
              <a:t> single asterisks</a:t>
            </a:r>
            <a:endParaRPr lang="en-US" sz="2400" dirty="0"/>
          </a:p>
          <a:p>
            <a:r>
              <a:rPr lang="en-US" sz="2400" dirty="0"/>
              <a:t>Code-type font: `code-type font here` </a:t>
            </a:r>
            <a:r>
              <a:rPr lang="en-US" sz="2400" dirty="0">
                <a:solidFill>
                  <a:srgbClr val="0070C0"/>
                </a:solidFill>
              </a:rPr>
              <a:t>back-ticks </a:t>
            </a:r>
          </a:p>
          <a:p>
            <a:r>
              <a:rPr lang="en-US" sz="2400" dirty="0"/>
              <a:t>(Bulleted list):</a:t>
            </a:r>
          </a:p>
          <a:p>
            <a:r>
              <a:rPr lang="en-US" sz="2400" dirty="0"/>
              <a:t>    - First item</a:t>
            </a:r>
          </a:p>
          <a:p>
            <a:r>
              <a:rPr lang="en-US" sz="2400" dirty="0"/>
              <a:t>        - First sub-item</a:t>
            </a:r>
          </a:p>
          <a:p>
            <a:r>
              <a:rPr lang="en-US" sz="2400" dirty="0"/>
              <a:t>    - Second item	</a:t>
            </a:r>
          </a:p>
          <a:p>
            <a:r>
              <a:rPr lang="en-US" sz="2400" dirty="0"/>
              <a:t>(HTML headers):	</a:t>
            </a:r>
          </a:p>
          <a:p>
            <a:r>
              <a:rPr lang="en-US" sz="2400" dirty="0"/>
              <a:t># Header 1</a:t>
            </a:r>
          </a:p>
          <a:p>
            <a:r>
              <a:rPr lang="en-US" sz="2400" dirty="0"/>
              <a:t>## Header 2</a:t>
            </a:r>
          </a:p>
          <a:p>
            <a:r>
              <a:rPr lang="en-US" sz="2400" dirty="0"/>
              <a:t>### Header 3</a:t>
            </a:r>
          </a:p>
          <a:p>
            <a:pPr marL="914400" lvl="1" indent="-457200">
              <a:buFontTx/>
              <a:buChar char="-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2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B5796C7-FCD6-4145-A0F5-F0959CBF29AB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7A5A3-DC4F-4862-B112-DEB6D365DF26}"/>
              </a:ext>
            </a:extLst>
          </p:cNvPr>
          <p:cNvSpPr txBox="1"/>
          <p:nvPr/>
        </p:nvSpPr>
        <p:spPr>
          <a:xfrm>
            <a:off x="574158" y="1424763"/>
            <a:ext cx="11493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Make a new </a:t>
            </a:r>
            <a:r>
              <a:rPr lang="en-US" sz="3600" dirty="0" err="1"/>
              <a:t>Rmarkdown</a:t>
            </a:r>
            <a:r>
              <a:rPr lang="en-US" sz="3600" dirty="0"/>
              <a:t> document.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Delete all of the R code chunks and write a bit of Markdown (some sections, italicized/bold text, itemized list).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 Knit to HTML</a:t>
            </a:r>
          </a:p>
        </p:txBody>
      </p:sp>
    </p:spTree>
    <p:extLst>
      <p:ext uri="{BB962C8B-B14F-4D97-AF65-F5344CB8AC3E}">
        <p14:creationId xmlns:p14="http://schemas.microsoft.com/office/powerpoint/2010/main" val="21839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 code chunks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FDFC-3DCD-4F53-B2A4-42ADC5525291}"/>
              </a:ext>
            </a:extLst>
          </p:cNvPr>
          <p:cNvSpPr txBox="1"/>
          <p:nvPr/>
        </p:nvSpPr>
        <p:spPr>
          <a:xfrm>
            <a:off x="0" y="2079229"/>
            <a:ext cx="375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Begins R code chunk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4DD59-D5DD-4722-A3C3-638B3E4A003A}"/>
              </a:ext>
            </a:extLst>
          </p:cNvPr>
          <p:cNvCxnSpPr>
            <a:cxnSpLocks/>
          </p:cNvCxnSpPr>
          <p:nvPr/>
        </p:nvCxnSpPr>
        <p:spPr>
          <a:xfrm flipH="1">
            <a:off x="5725632" y="3003845"/>
            <a:ext cx="2222205" cy="323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69315F-D5AA-4609-A5A7-830281A72AC4}"/>
              </a:ext>
            </a:extLst>
          </p:cNvPr>
          <p:cNvSpPr txBox="1"/>
          <p:nvPr/>
        </p:nvSpPr>
        <p:spPr>
          <a:xfrm>
            <a:off x="7953154" y="2808712"/>
            <a:ext cx="418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chunk/global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49E87-DD0D-4A05-8EB8-3F427C65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76" y="2079229"/>
            <a:ext cx="8029165" cy="170154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590FF6-F0F0-4FCB-B44B-F929F655F864}"/>
              </a:ext>
            </a:extLst>
          </p:cNvPr>
          <p:cNvSpPr/>
          <p:nvPr/>
        </p:nvSpPr>
        <p:spPr>
          <a:xfrm>
            <a:off x="3989076" y="2061994"/>
            <a:ext cx="3504204" cy="5232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992CE-FE19-4B82-9E04-7808613D4AB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32298" y="2323604"/>
            <a:ext cx="7567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543EB-FD37-4AF9-AE5A-E816D77D3B8B}"/>
              </a:ext>
            </a:extLst>
          </p:cNvPr>
          <p:cNvCxnSpPr>
            <a:cxnSpLocks/>
          </p:cNvCxnSpPr>
          <p:nvPr/>
        </p:nvCxnSpPr>
        <p:spPr>
          <a:xfrm>
            <a:off x="3063949" y="3427617"/>
            <a:ext cx="7567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52DF87-1D2B-4383-8D48-86B61A6B8293}"/>
              </a:ext>
            </a:extLst>
          </p:cNvPr>
          <p:cNvSpPr/>
          <p:nvPr/>
        </p:nvSpPr>
        <p:spPr>
          <a:xfrm>
            <a:off x="3868479" y="3245135"/>
            <a:ext cx="1180215" cy="3649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D045F-2EB9-4301-913A-8C804BD4FAEF}"/>
              </a:ext>
            </a:extLst>
          </p:cNvPr>
          <p:cNvSpPr txBox="1"/>
          <p:nvPr/>
        </p:nvSpPr>
        <p:spPr>
          <a:xfrm>
            <a:off x="-40758" y="3165608"/>
            <a:ext cx="375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Ends R code chunk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344F65-1513-4627-A418-5D01F0C09C09}"/>
              </a:ext>
            </a:extLst>
          </p:cNvPr>
          <p:cNvSpPr/>
          <p:nvPr/>
        </p:nvSpPr>
        <p:spPr>
          <a:xfrm>
            <a:off x="5048694" y="2163844"/>
            <a:ext cx="2172680" cy="3649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C5DB7A-FBAB-40F9-B089-8CED0953DB81}"/>
              </a:ext>
            </a:extLst>
          </p:cNvPr>
          <p:cNvCxnSpPr>
            <a:cxnSpLocks/>
          </p:cNvCxnSpPr>
          <p:nvPr/>
        </p:nvCxnSpPr>
        <p:spPr>
          <a:xfrm flipH="1">
            <a:off x="6241312" y="1945286"/>
            <a:ext cx="1344416" cy="378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1097C8-A8BF-4916-AF0E-A033A4DFF396}"/>
              </a:ext>
            </a:extLst>
          </p:cNvPr>
          <p:cNvSpPr txBox="1"/>
          <p:nvPr/>
        </p:nvSpPr>
        <p:spPr>
          <a:xfrm>
            <a:off x="7585728" y="1640624"/>
            <a:ext cx="350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of code chunk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87252-982E-4BB3-A9F4-1F18D006E8AE}"/>
              </a:ext>
            </a:extLst>
          </p:cNvPr>
          <p:cNvSpPr txBox="1"/>
          <p:nvPr/>
        </p:nvSpPr>
        <p:spPr>
          <a:xfrm>
            <a:off x="361507" y="4497572"/>
            <a:ext cx="741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Short-cut for new code chunk: </a:t>
            </a:r>
            <a:r>
              <a:rPr lang="en-US" sz="2400" b="1" dirty="0" err="1"/>
              <a:t>CTRL+ALT+i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80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How Does the HTML File Get Made?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88924-0931-4B4E-B5B1-56A98ED5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14500"/>
            <a:ext cx="8172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7" y="1018065"/>
            <a:ext cx="10643191" cy="40780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code chunks to an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RMarkdown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to:</a:t>
            </a:r>
          </a:p>
          <a:p>
            <a:pPr marL="971550" lvl="1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Load the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ggplot2 </a:t>
            </a: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</a:p>
          <a:p>
            <a:pPr marL="1428750" lvl="2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Hint: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library(_____)</a:t>
            </a:r>
            <a:endParaRPr lang="en-US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Read in the portal data </a:t>
            </a:r>
          </a:p>
          <a:p>
            <a:pPr marL="1428750" lvl="2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portal_clean.csv</a:t>
            </a:r>
            <a:endParaRPr lang="en-US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Create a plot of your choice!</a:t>
            </a:r>
          </a:p>
          <a:p>
            <a:pPr marL="1428750" lvl="2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use:</a:t>
            </a:r>
          </a:p>
          <a:p>
            <a:pPr marL="1885950" lvl="3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885950" lvl="3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885950" lvl="3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428750" lvl="2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2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455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Retrospect</vt:lpstr>
      <vt:lpstr>Data Carpentry Reproducible Reports Using RMarkdown</vt:lpstr>
      <vt:lpstr>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Visualization in R Using ggplot2</dc:title>
  <dc:creator>MARIA E KAMENETSKY</dc:creator>
  <cp:lastModifiedBy>MARIA E KAMENETSKY</cp:lastModifiedBy>
  <cp:revision>115</cp:revision>
  <dcterms:created xsi:type="dcterms:W3CDTF">2019-01-05T20:32:07Z</dcterms:created>
  <dcterms:modified xsi:type="dcterms:W3CDTF">2019-01-07T02:03:56Z</dcterms:modified>
</cp:coreProperties>
</file>