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67ed730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67ed730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67ed730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67ed730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67ed730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67ed730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67ed73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67ed73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67ed730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67ed730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67ed730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67ed730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67ed730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67ed730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677764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677764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7ed730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7ed730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8800">
                <a:solidFill>
                  <a:srgbClr val="1C4587"/>
                </a:solidFill>
                <a:latin typeface="MS PGothic"/>
                <a:ea typeface="MS PGothic"/>
                <a:cs typeface="MS PGothic"/>
                <a:sym typeface="MS PGothic"/>
              </a:rPr>
              <a:t>神倉美術館</a:t>
            </a:r>
            <a:endParaRPr b="1" sz="8900">
              <a:solidFill>
                <a:srgbClr val="1C4587"/>
              </a:solidFill>
              <a:latin typeface="MS PGothic"/>
              <a:ea typeface="MS PGothic"/>
              <a:cs typeface="MS PGothic"/>
              <a:sym typeface="MS PGothi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　</a:t>
            </a:r>
            <a:r>
              <a:rPr lang="ja"/>
              <a:t>神倉美穂</a:t>
            </a:r>
            <a:endParaRPr/>
          </a:p>
        </p:txBody>
      </p:sp>
      <p:sp>
        <p:nvSpPr>
          <p:cNvPr id="56" name="Google Shape;56;p13"/>
          <p:cNvSpPr txBox="1"/>
          <p:nvPr/>
        </p:nvSpPr>
        <p:spPr>
          <a:xfrm>
            <a:off x="1902025" y="334875"/>
            <a:ext cx="5397900" cy="951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ja" sz="2400">
                <a:solidFill>
                  <a:schemeClr val="accent2"/>
                </a:solidFill>
              </a:rPr>
              <a:t>美術館予約サイトアプリ</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sz="5600">
                <a:solidFill>
                  <a:srgbClr val="1C4587"/>
                </a:solidFill>
              </a:rPr>
              <a:t>ご清聴</a:t>
            </a:r>
            <a:endParaRPr sz="5600">
              <a:solidFill>
                <a:srgbClr val="1C4587"/>
              </a:solidFill>
            </a:endParaRPr>
          </a:p>
          <a:p>
            <a:pPr indent="0" lvl="0" marL="0" rtl="0" algn="ctr">
              <a:spcBef>
                <a:spcPts val="1200"/>
              </a:spcBef>
              <a:spcAft>
                <a:spcPts val="1200"/>
              </a:spcAft>
              <a:buNone/>
            </a:pPr>
            <a:r>
              <a:rPr lang="ja" sz="5600">
                <a:solidFill>
                  <a:srgbClr val="1C4587"/>
                </a:solidFill>
              </a:rPr>
              <a:t>ありがとうございました</a:t>
            </a:r>
            <a:endParaRPr sz="5600">
              <a:solidFill>
                <a:srgbClr val="1C458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目次</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AutoNum type="arabicPeriod"/>
            </a:pPr>
            <a:r>
              <a:rPr lang="ja" sz="3100"/>
              <a:t>ターゲット層</a:t>
            </a:r>
            <a:endParaRPr sz="3100"/>
          </a:p>
          <a:p>
            <a:pPr indent="-425450" lvl="0" marL="457200" rtl="0" algn="l">
              <a:spcBef>
                <a:spcPts val="0"/>
              </a:spcBef>
              <a:spcAft>
                <a:spcPts val="0"/>
              </a:spcAft>
              <a:buSzPts val="3100"/>
              <a:buAutoNum type="arabicPeriod"/>
            </a:pPr>
            <a:r>
              <a:rPr lang="ja" sz="3100"/>
              <a:t>課題と解決</a:t>
            </a:r>
            <a:endParaRPr sz="3100"/>
          </a:p>
          <a:p>
            <a:pPr indent="-425450" lvl="0" marL="457200" rtl="0" algn="l">
              <a:spcBef>
                <a:spcPts val="0"/>
              </a:spcBef>
              <a:spcAft>
                <a:spcPts val="0"/>
              </a:spcAft>
              <a:buSzPts val="3100"/>
              <a:buAutoNum type="arabicPeriod"/>
            </a:pPr>
            <a:r>
              <a:rPr lang="ja" sz="3100"/>
              <a:t>機能要件</a:t>
            </a:r>
            <a:endParaRPr sz="3100"/>
          </a:p>
          <a:p>
            <a:pPr indent="-425450" lvl="0" marL="457200" rtl="0" algn="l">
              <a:spcBef>
                <a:spcPts val="0"/>
              </a:spcBef>
              <a:spcAft>
                <a:spcPts val="0"/>
              </a:spcAft>
              <a:buSzPts val="3100"/>
              <a:buAutoNum type="arabicPeriod"/>
            </a:pPr>
            <a:r>
              <a:rPr lang="ja" sz="3100"/>
              <a:t>デモンストレーション</a:t>
            </a:r>
            <a:endParaRPr sz="3100"/>
          </a:p>
          <a:p>
            <a:pPr indent="-425450" lvl="0" marL="457200" rtl="0" algn="l">
              <a:spcBef>
                <a:spcPts val="0"/>
              </a:spcBef>
              <a:spcAft>
                <a:spcPts val="0"/>
              </a:spcAft>
              <a:buSzPts val="3100"/>
              <a:buAutoNum type="arabicPeriod"/>
            </a:pPr>
            <a:r>
              <a:rPr lang="ja" sz="3100"/>
              <a:t>反省点</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1</a:t>
            </a:r>
            <a:r>
              <a:rPr lang="ja"/>
              <a:t>．ターゲット層</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title="会議のピクトグラムのシルエット ベクトル イラスト | パブリック ..."/>
          <p:cNvPicPr preferRelativeResize="0"/>
          <p:nvPr/>
        </p:nvPicPr>
        <p:blipFill>
          <a:blip r:embed="rId3">
            <a:alphaModFix/>
          </a:blip>
          <a:stretch>
            <a:fillRect/>
          </a:stretch>
        </p:blipFill>
        <p:spPr>
          <a:xfrm>
            <a:off x="3388827" y="445025"/>
            <a:ext cx="2518150" cy="4123850"/>
          </a:xfrm>
          <a:prstGeom prst="rect">
            <a:avLst/>
          </a:prstGeom>
          <a:noFill/>
          <a:ln>
            <a:noFill/>
          </a:ln>
        </p:spPr>
      </p:pic>
      <p:sp>
        <p:nvSpPr>
          <p:cNvPr id="70" name="Google Shape;70;p15"/>
          <p:cNvSpPr/>
          <p:nvPr/>
        </p:nvSpPr>
        <p:spPr>
          <a:xfrm>
            <a:off x="6389200" y="1046850"/>
            <a:ext cx="2665500" cy="2920200"/>
          </a:xfrm>
          <a:prstGeom prst="wedgeEllipseCallout">
            <a:avLst>
              <a:gd fmla="val -70603" name="adj1"/>
              <a:gd fmla="val -468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a:t>
            </a:r>
            <a:r>
              <a:rPr lang="ja" sz="2300"/>
              <a:t>ユーザー側</a:t>
            </a:r>
            <a:r>
              <a:rPr lang="ja" sz="2300"/>
              <a:t>)</a:t>
            </a:r>
            <a:endParaRPr sz="2300"/>
          </a:p>
          <a:p>
            <a:pPr indent="0" lvl="0" marL="0" rtl="0" algn="ctr">
              <a:spcBef>
                <a:spcPts val="0"/>
              </a:spcBef>
              <a:spcAft>
                <a:spcPts val="0"/>
              </a:spcAft>
              <a:buNone/>
            </a:pPr>
            <a:r>
              <a:rPr lang="ja" sz="2300"/>
              <a:t>オンラインチケットを購入したい</a:t>
            </a:r>
            <a:endParaRPr sz="2300"/>
          </a:p>
        </p:txBody>
      </p:sp>
      <p:sp>
        <p:nvSpPr>
          <p:cNvPr id="71" name="Google Shape;71;p15"/>
          <p:cNvSpPr/>
          <p:nvPr/>
        </p:nvSpPr>
        <p:spPr>
          <a:xfrm>
            <a:off x="160725" y="1114513"/>
            <a:ext cx="2169900" cy="3214800"/>
          </a:xfrm>
          <a:prstGeom prst="wedgeRoundRectCallout">
            <a:avLst>
              <a:gd fmla="val 87039" name="adj1"/>
              <a:gd fmla="val -4133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700"/>
              <a:t>(管理者側)</a:t>
            </a:r>
            <a:endParaRPr sz="2700"/>
          </a:p>
          <a:p>
            <a:pPr indent="0" lvl="0" marL="0" rtl="0" algn="ctr">
              <a:spcBef>
                <a:spcPts val="0"/>
              </a:spcBef>
              <a:spcAft>
                <a:spcPts val="0"/>
              </a:spcAft>
              <a:buNone/>
            </a:pPr>
            <a:r>
              <a:rPr lang="ja" sz="2700"/>
              <a:t>ユーザーの情報を</a:t>
            </a:r>
            <a:endParaRPr sz="2700"/>
          </a:p>
          <a:p>
            <a:pPr indent="0" lvl="0" marL="0" rtl="0" algn="ctr">
              <a:spcBef>
                <a:spcPts val="0"/>
              </a:spcBef>
              <a:spcAft>
                <a:spcPts val="0"/>
              </a:spcAft>
              <a:buNone/>
            </a:pPr>
            <a:r>
              <a:rPr lang="ja" sz="2700"/>
              <a:t>データ化</a:t>
            </a:r>
            <a:endParaRPr sz="2700"/>
          </a:p>
          <a:p>
            <a:pPr indent="0" lvl="0" marL="0" rtl="0" algn="ctr">
              <a:spcBef>
                <a:spcPts val="0"/>
              </a:spcBef>
              <a:spcAft>
                <a:spcPts val="0"/>
              </a:spcAft>
              <a:buNone/>
            </a:pPr>
            <a:r>
              <a:rPr lang="ja" sz="2700"/>
              <a:t>したい</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2</a:t>
            </a:r>
            <a:r>
              <a:rPr lang="ja"/>
              <a:t>．課題と解決</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title="男性ポーズのシルエット | パブリックドメインのベクトル"/>
          <p:cNvPicPr preferRelativeResize="0"/>
          <p:nvPr/>
        </p:nvPicPr>
        <p:blipFill rotWithShape="1">
          <a:blip r:embed="rId3">
            <a:alphaModFix/>
          </a:blip>
          <a:srcRect b="58437" l="0" r="0" t="0"/>
          <a:stretch/>
        </p:blipFill>
        <p:spPr>
          <a:xfrm>
            <a:off x="3375125" y="2922975"/>
            <a:ext cx="2152650" cy="1979425"/>
          </a:xfrm>
          <a:prstGeom prst="rect">
            <a:avLst/>
          </a:prstGeom>
          <a:noFill/>
          <a:ln>
            <a:noFill/>
          </a:ln>
        </p:spPr>
      </p:pic>
      <p:sp>
        <p:nvSpPr>
          <p:cNvPr id="79" name="Google Shape;79;p16"/>
          <p:cNvSpPr/>
          <p:nvPr/>
        </p:nvSpPr>
        <p:spPr>
          <a:xfrm>
            <a:off x="642950" y="991200"/>
            <a:ext cx="3402300" cy="2893200"/>
          </a:xfrm>
          <a:prstGeom prst="wedgeEllipseCallout">
            <a:avLst>
              <a:gd fmla="val 42911" name="adj1"/>
              <a:gd fmla="val 4120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(管理者側)</a:t>
            </a:r>
            <a:endParaRPr sz="2300"/>
          </a:p>
          <a:p>
            <a:pPr indent="0" lvl="0" marL="0" rtl="0" algn="ctr">
              <a:spcBef>
                <a:spcPts val="0"/>
              </a:spcBef>
              <a:spcAft>
                <a:spcPts val="0"/>
              </a:spcAft>
              <a:buNone/>
            </a:pPr>
            <a:r>
              <a:rPr lang="ja" sz="2300"/>
              <a:t>統計的なデータから</a:t>
            </a:r>
            <a:endParaRPr sz="2300"/>
          </a:p>
          <a:p>
            <a:pPr indent="0" lvl="0" marL="0" rtl="0" algn="ctr">
              <a:spcBef>
                <a:spcPts val="0"/>
              </a:spcBef>
              <a:spcAft>
                <a:spcPts val="0"/>
              </a:spcAft>
              <a:buNone/>
            </a:pPr>
            <a:r>
              <a:rPr lang="ja" sz="2300"/>
              <a:t>レポートを作成</a:t>
            </a:r>
            <a:endParaRPr sz="2300"/>
          </a:p>
        </p:txBody>
      </p:sp>
      <p:sp>
        <p:nvSpPr>
          <p:cNvPr id="80" name="Google Shape;80;p16"/>
          <p:cNvSpPr/>
          <p:nvPr/>
        </p:nvSpPr>
        <p:spPr>
          <a:xfrm>
            <a:off x="5331025" y="267875"/>
            <a:ext cx="3402300" cy="2933400"/>
          </a:xfrm>
          <a:prstGeom prst="wedgeRoundRectCallout">
            <a:avLst>
              <a:gd fmla="val -51181" name="adj1"/>
              <a:gd fmla="val 6552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200"/>
              <a:t>(</a:t>
            </a:r>
            <a:r>
              <a:rPr lang="ja" sz="2200"/>
              <a:t>ユーザー側)</a:t>
            </a:r>
            <a:endParaRPr sz="2200"/>
          </a:p>
          <a:p>
            <a:pPr indent="0" lvl="0" marL="0" rtl="0" algn="ctr">
              <a:spcBef>
                <a:spcPts val="0"/>
              </a:spcBef>
              <a:spcAft>
                <a:spcPts val="0"/>
              </a:spcAft>
              <a:buNone/>
            </a:pPr>
            <a:r>
              <a:rPr lang="ja" sz="2200"/>
              <a:t>混雑していると展示に集中して鑑賞できない</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２．課題と解決</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7" name="Google Shape;87;p17"/>
          <p:cNvSpPr/>
          <p:nvPr/>
        </p:nvSpPr>
        <p:spPr>
          <a:xfrm>
            <a:off x="0" y="348250"/>
            <a:ext cx="9362790" cy="4742604"/>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3600"/>
              <a:t>予約サイトアプリ</a:t>
            </a:r>
            <a:endParaRPr sz="3600"/>
          </a:p>
          <a:p>
            <a:pPr indent="0" lvl="0" marL="0" rtl="0" algn="ctr">
              <a:spcBef>
                <a:spcPts val="0"/>
              </a:spcBef>
              <a:spcAft>
                <a:spcPts val="0"/>
              </a:spcAft>
              <a:buNone/>
            </a:pPr>
            <a:r>
              <a:rPr lang="ja" sz="3600"/>
              <a:t>で解決！！</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３</a:t>
            </a:r>
            <a:r>
              <a:rPr lang="ja"/>
              <a:t>．機能要件</a:t>
            </a:r>
            <a:r>
              <a:rPr lang="ja"/>
              <a:t>（ユーザー側）</a:t>
            </a:r>
            <a:endParaRPr/>
          </a:p>
        </p:txBody>
      </p:sp>
      <p:sp>
        <p:nvSpPr>
          <p:cNvPr id="93" name="Google Shape;93;p18"/>
          <p:cNvSpPr txBox="1"/>
          <p:nvPr>
            <p:ph idx="1" type="body"/>
          </p:nvPr>
        </p:nvSpPr>
        <p:spPr>
          <a:xfrm>
            <a:off x="28715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300">
              <a:solidFill>
                <a:srgbClr val="000000"/>
              </a:solidFill>
            </a:endParaRPr>
          </a:p>
          <a:p>
            <a:pPr indent="0" lvl="0" marL="0" rtl="0" algn="l">
              <a:spcBef>
                <a:spcPts val="0"/>
              </a:spcBef>
              <a:spcAft>
                <a:spcPts val="1200"/>
              </a:spcAft>
              <a:buNone/>
            </a:pPr>
            <a:r>
              <a:t/>
            </a:r>
            <a:endParaRPr/>
          </a:p>
        </p:txBody>
      </p:sp>
      <p:sp>
        <p:nvSpPr>
          <p:cNvPr id="94" name="Google Shape;94;p18"/>
          <p:cNvSpPr/>
          <p:nvPr/>
        </p:nvSpPr>
        <p:spPr>
          <a:xfrm>
            <a:off x="532525" y="1547425"/>
            <a:ext cx="7809000" cy="11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ホームページの閲覧</a:t>
            </a:r>
            <a:endParaRPr b="1" sz="2300"/>
          </a:p>
        </p:txBody>
      </p:sp>
      <p:sp>
        <p:nvSpPr>
          <p:cNvPr id="95" name="Google Shape;95;p18"/>
          <p:cNvSpPr/>
          <p:nvPr/>
        </p:nvSpPr>
        <p:spPr>
          <a:xfrm>
            <a:off x="532525" y="2974525"/>
            <a:ext cx="7809000" cy="11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chemeClr val="dk1"/>
                </a:solidFill>
              </a:rPr>
              <a:t>マイページ・チケット（予約、表示、変更）</a:t>
            </a:r>
            <a:endParaRPr b="1" sz="2300">
              <a:solidFill>
                <a:schemeClr val="dk1"/>
              </a:solidFill>
            </a:endParaRPr>
          </a:p>
          <a:p>
            <a:pPr indent="0" lvl="0" marL="0" rtl="0" algn="ctr">
              <a:spcBef>
                <a:spcPts val="0"/>
              </a:spcBef>
              <a:spcAft>
                <a:spcPts val="0"/>
              </a:spcAft>
              <a:buNone/>
            </a:pPr>
            <a:r>
              <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３</a:t>
            </a:r>
            <a:r>
              <a:rPr lang="ja"/>
              <a:t>．機能要件（管理者側）</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9"/>
          <p:cNvSpPr/>
          <p:nvPr/>
        </p:nvSpPr>
        <p:spPr>
          <a:xfrm>
            <a:off x="667500" y="1017725"/>
            <a:ext cx="7809000" cy="11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展示内容管理（詳細｜編集｜削除）</a:t>
            </a:r>
            <a:endParaRPr b="1" sz="2300"/>
          </a:p>
        </p:txBody>
      </p:sp>
      <p:sp>
        <p:nvSpPr>
          <p:cNvPr id="103" name="Google Shape;103;p19"/>
          <p:cNvSpPr/>
          <p:nvPr/>
        </p:nvSpPr>
        <p:spPr>
          <a:xfrm>
            <a:off x="667500" y="2291425"/>
            <a:ext cx="7809000" cy="11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ユーザー管理</a:t>
            </a:r>
            <a:r>
              <a:rPr b="1" lang="ja" sz="2300">
                <a:solidFill>
                  <a:schemeClr val="dk1"/>
                </a:solidFill>
              </a:rPr>
              <a:t>（詳細｜編集｜削除）</a:t>
            </a:r>
            <a:endParaRPr b="1" sz="2300"/>
          </a:p>
        </p:txBody>
      </p:sp>
      <p:sp>
        <p:nvSpPr>
          <p:cNvPr id="104" name="Google Shape;104;p19"/>
          <p:cNvSpPr/>
          <p:nvPr/>
        </p:nvSpPr>
        <p:spPr>
          <a:xfrm>
            <a:off x="667500" y="3565125"/>
            <a:ext cx="7809000" cy="11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チケット管理</a:t>
            </a:r>
            <a:r>
              <a:rPr b="1" lang="ja" sz="2300">
                <a:solidFill>
                  <a:schemeClr val="dk1"/>
                </a:solidFill>
              </a:rPr>
              <a:t>（詳細｜編集｜削除）</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1424400" y="1727900"/>
            <a:ext cx="6295200" cy="2612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ja" sz="12000">
                <a:solidFill>
                  <a:srgbClr val="1C4587"/>
                </a:solidFill>
              </a:rPr>
              <a:t>実践</a:t>
            </a:r>
            <a:endParaRPr b="1" sz="12000">
              <a:solidFill>
                <a:srgbClr val="1C4587"/>
              </a:solidFill>
            </a:endParaRPr>
          </a:p>
        </p:txBody>
      </p:sp>
      <p:sp>
        <p:nvSpPr>
          <p:cNvPr id="110" name="Google Shape;110;p20"/>
          <p:cNvSpPr txBox="1"/>
          <p:nvPr/>
        </p:nvSpPr>
        <p:spPr>
          <a:xfrm>
            <a:off x="3527250" y="937600"/>
            <a:ext cx="2089500" cy="10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3500">
                <a:solidFill>
                  <a:schemeClr val="dk2"/>
                </a:solidFill>
              </a:rPr>
              <a:t>いざ！</a:t>
            </a:r>
            <a:endParaRPr sz="3500">
              <a:solidFill>
                <a:schemeClr val="dk2"/>
              </a:solidFill>
            </a:endParaRPr>
          </a:p>
        </p:txBody>
      </p:sp>
      <p:pic>
        <p:nvPicPr>
          <p:cNvPr id="111" name="Google Shape;111;p20"/>
          <p:cNvPicPr preferRelativeResize="0"/>
          <p:nvPr/>
        </p:nvPicPr>
        <p:blipFill>
          <a:blip r:embed="rId3">
            <a:alphaModFix/>
          </a:blip>
          <a:stretch>
            <a:fillRect/>
          </a:stretch>
        </p:blipFill>
        <p:spPr>
          <a:xfrm rot="-878564">
            <a:off x="5590175" y="2170001"/>
            <a:ext cx="3201200" cy="3201200"/>
          </a:xfrm>
          <a:prstGeom prst="rect">
            <a:avLst/>
          </a:prstGeom>
          <a:noFill/>
          <a:ln>
            <a:noFill/>
          </a:ln>
        </p:spPr>
      </p:pic>
      <p:pic>
        <p:nvPicPr>
          <p:cNvPr id="112" name="Google Shape;112;p20"/>
          <p:cNvPicPr preferRelativeResize="0"/>
          <p:nvPr/>
        </p:nvPicPr>
        <p:blipFill>
          <a:blip r:embed="rId3">
            <a:alphaModFix/>
          </a:blip>
          <a:stretch>
            <a:fillRect/>
          </a:stretch>
        </p:blipFill>
        <p:spPr>
          <a:xfrm flipH="1" rot="878564">
            <a:off x="558875" y="2170001"/>
            <a:ext cx="3201200" cy="3201200"/>
          </a:xfrm>
          <a:prstGeom prst="rect">
            <a:avLst/>
          </a:prstGeom>
          <a:noFill/>
          <a:ln>
            <a:noFill/>
          </a:ln>
        </p:spPr>
      </p:pic>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４</a:t>
            </a:r>
            <a:r>
              <a:rPr lang="ja"/>
              <a:t>．</a:t>
            </a:r>
            <a:r>
              <a:rPr lang="ja"/>
              <a:t>デモンストレーション</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５</a:t>
            </a:r>
            <a:r>
              <a:rPr lang="ja"/>
              <a:t>．反省点</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a:t>
            </a:r>
            <a:r>
              <a:rPr lang="ja">
                <a:solidFill>
                  <a:schemeClr val="dk1"/>
                </a:solidFill>
              </a:rPr>
              <a:t>管理者画面のチケットの予約管理一覧の場所に隙間ができてしまった</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ja">
                <a:solidFill>
                  <a:schemeClr val="dk1"/>
                </a:solidFill>
              </a:rPr>
              <a:t>・ログインすると、フォントがブロック体から明朝体に変わってしまった</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ja">
                <a:solidFill>
                  <a:schemeClr val="dk1"/>
                </a:solidFill>
              </a:rPr>
              <a:t>・チケットの予約時に、キャンセル機能の追加ができなかった</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