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CA271-D8F4-4745-A41E-30C3B5A44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85143-CDF3-4912-9A2E-198EA0EA9BA3}">
      <dgm:prSet phldrT="[Text]"/>
      <dgm:spPr/>
      <dgm:t>
        <a:bodyPr/>
        <a:lstStyle/>
        <a:p>
          <a:pPr>
            <a:buNone/>
          </a:pPr>
          <a:r>
            <a:rPr lang="en-US" b="1" i="0" dirty="0"/>
            <a:t>1- Superposition</a:t>
          </a:r>
          <a:endParaRPr lang="en-US" dirty="0"/>
        </a:p>
      </dgm:t>
    </dgm:pt>
    <dgm:pt modelId="{6C39DF20-B3D7-4476-AF3E-24181B4812CA}" type="parTrans" cxnId="{AF8F18E2-3E9B-4218-A8B6-7D3A918A83DB}">
      <dgm:prSet/>
      <dgm:spPr/>
      <dgm:t>
        <a:bodyPr/>
        <a:lstStyle/>
        <a:p>
          <a:endParaRPr lang="en-US"/>
        </a:p>
      </dgm:t>
    </dgm:pt>
    <dgm:pt modelId="{A564C607-65C7-40E5-9894-1A1ED33DF158}" type="sibTrans" cxnId="{AF8F18E2-3E9B-4218-A8B6-7D3A918A83DB}">
      <dgm:prSet/>
      <dgm:spPr/>
      <dgm:t>
        <a:bodyPr/>
        <a:lstStyle/>
        <a:p>
          <a:endParaRPr lang="en-US"/>
        </a:p>
      </dgm:t>
    </dgm:pt>
    <dgm:pt modelId="{0130A4FE-4450-4957-BF1A-9DFABC227E3B}">
      <dgm:prSet phldrT="[Text]"/>
      <dgm:spPr/>
      <dgm:t>
        <a:bodyPr/>
        <a:lstStyle/>
        <a:p>
          <a:r>
            <a:rPr lang="en-US" dirty="0"/>
            <a:t>Many states exist for a quantum at a same time</a:t>
          </a:r>
        </a:p>
      </dgm:t>
    </dgm:pt>
    <dgm:pt modelId="{D1DB948A-C6F9-4523-AC2C-7EA3BF07C5AE}" type="parTrans" cxnId="{C18D0C23-7534-456B-95A1-C8EE62B02957}">
      <dgm:prSet/>
      <dgm:spPr/>
      <dgm:t>
        <a:bodyPr/>
        <a:lstStyle/>
        <a:p>
          <a:endParaRPr lang="en-US"/>
        </a:p>
      </dgm:t>
    </dgm:pt>
    <dgm:pt modelId="{2D3D112D-ED91-42EF-9127-B2076A1D00A1}" type="sibTrans" cxnId="{C18D0C23-7534-456B-95A1-C8EE62B02957}">
      <dgm:prSet/>
      <dgm:spPr/>
      <dgm:t>
        <a:bodyPr/>
        <a:lstStyle/>
        <a:p>
          <a:endParaRPr lang="en-US"/>
        </a:p>
      </dgm:t>
    </dgm:pt>
    <dgm:pt modelId="{1FB2D832-B8FC-4EEC-B06B-E7F19DD48843}">
      <dgm:prSet phldrT="[Text]"/>
      <dgm:spPr/>
      <dgm:t>
        <a:bodyPr/>
        <a:lstStyle/>
        <a:p>
          <a:pPr>
            <a:buNone/>
          </a:pPr>
          <a:r>
            <a:rPr lang="en-US" b="1" i="0" dirty="0"/>
            <a:t>2- Quantum Entanglement</a:t>
          </a:r>
          <a:endParaRPr lang="en-US" dirty="0"/>
        </a:p>
      </dgm:t>
    </dgm:pt>
    <dgm:pt modelId="{A89ABECF-F29A-4B1B-B2F3-F9C26A636E83}" type="parTrans" cxnId="{8FA3A8EC-576E-4235-A090-4CB09FCB32EC}">
      <dgm:prSet/>
      <dgm:spPr/>
      <dgm:t>
        <a:bodyPr/>
        <a:lstStyle/>
        <a:p>
          <a:endParaRPr lang="en-US"/>
        </a:p>
      </dgm:t>
    </dgm:pt>
    <dgm:pt modelId="{67311395-B218-4E88-A5E6-6D943D5A5603}" type="sibTrans" cxnId="{8FA3A8EC-576E-4235-A090-4CB09FCB32EC}">
      <dgm:prSet/>
      <dgm:spPr/>
      <dgm:t>
        <a:bodyPr/>
        <a:lstStyle/>
        <a:p>
          <a:endParaRPr lang="en-US"/>
        </a:p>
      </dgm:t>
    </dgm:pt>
    <dgm:pt modelId="{A1CB6D6C-9881-4582-9F55-485EC612A0EC}">
      <dgm:prSet phldrT="[Text]"/>
      <dgm:spPr/>
      <dgm:t>
        <a:bodyPr/>
        <a:lstStyle/>
        <a:p>
          <a:r>
            <a:rPr lang="en-US" dirty="0"/>
            <a:t>Particles can remain connected, such that the physical properties of one will affect the other. No matter the distance between them</a:t>
          </a:r>
        </a:p>
      </dgm:t>
    </dgm:pt>
    <dgm:pt modelId="{48D61B36-8026-4314-ADD7-F8D1D0F727BD}" type="parTrans" cxnId="{4F75CF31-75FA-41F9-9095-57AF6066C48E}">
      <dgm:prSet/>
      <dgm:spPr/>
      <dgm:t>
        <a:bodyPr/>
        <a:lstStyle/>
        <a:p>
          <a:endParaRPr lang="en-US"/>
        </a:p>
      </dgm:t>
    </dgm:pt>
    <dgm:pt modelId="{29D5AE1D-EE44-4D9E-A646-E7D0322FB70B}" type="sibTrans" cxnId="{4F75CF31-75FA-41F9-9095-57AF6066C48E}">
      <dgm:prSet/>
      <dgm:spPr/>
      <dgm:t>
        <a:bodyPr/>
        <a:lstStyle/>
        <a:p>
          <a:endParaRPr lang="en-US"/>
        </a:p>
      </dgm:t>
    </dgm:pt>
    <dgm:pt modelId="{2BBA32B8-5C0C-4B97-8CE1-4AD326F1C0F5}">
      <dgm:prSet/>
      <dgm:spPr/>
      <dgm:t>
        <a:bodyPr/>
        <a:lstStyle/>
        <a:p>
          <a:r>
            <a:rPr lang="en-US" dirty="0"/>
            <a:t>3- Uncertainty Principle</a:t>
          </a:r>
        </a:p>
      </dgm:t>
    </dgm:pt>
    <dgm:pt modelId="{0EBFE59C-5320-4080-8B63-49962666D604}" type="parTrans" cxnId="{17B98998-60F6-48CF-9CA7-378CBF86DBB6}">
      <dgm:prSet/>
      <dgm:spPr/>
      <dgm:t>
        <a:bodyPr/>
        <a:lstStyle/>
        <a:p>
          <a:endParaRPr lang="en-US"/>
        </a:p>
      </dgm:t>
    </dgm:pt>
    <dgm:pt modelId="{E1E832EF-F0A7-4E37-BFA2-B2EDA4B0D226}" type="sibTrans" cxnId="{17B98998-60F6-48CF-9CA7-378CBF86DBB6}">
      <dgm:prSet/>
      <dgm:spPr/>
      <dgm:t>
        <a:bodyPr/>
        <a:lstStyle/>
        <a:p>
          <a:endParaRPr lang="en-US"/>
        </a:p>
      </dgm:t>
    </dgm:pt>
    <dgm:pt modelId="{0390BB06-8396-482A-B555-FC1BF408A83A}">
      <dgm:prSet/>
      <dgm:spPr/>
      <dgm:t>
        <a:bodyPr/>
        <a:lstStyle/>
        <a:p>
          <a:r>
            <a:rPr lang="en-US" dirty="0"/>
            <a:t>Measuring observables which are not commuting observables</a:t>
          </a:r>
        </a:p>
      </dgm:t>
    </dgm:pt>
    <dgm:pt modelId="{CFF46C20-C331-4A53-8974-10D227C071BE}" type="parTrans" cxnId="{1B3DEBD5-CAD5-401D-A73C-AC4CAA705621}">
      <dgm:prSet/>
      <dgm:spPr/>
      <dgm:t>
        <a:bodyPr/>
        <a:lstStyle/>
        <a:p>
          <a:endParaRPr lang="en-US"/>
        </a:p>
      </dgm:t>
    </dgm:pt>
    <dgm:pt modelId="{C721DA9F-2DBE-4F0D-9F54-5C29856725D8}" type="sibTrans" cxnId="{1B3DEBD5-CAD5-401D-A73C-AC4CAA705621}">
      <dgm:prSet/>
      <dgm:spPr/>
      <dgm:t>
        <a:bodyPr/>
        <a:lstStyle/>
        <a:p>
          <a:endParaRPr lang="en-US"/>
        </a:p>
      </dgm:t>
    </dgm:pt>
    <dgm:pt modelId="{B1110110-46E4-41C9-862A-CD4ECDBF0DCB}" type="pres">
      <dgm:prSet presAssocID="{F66CA271-D8F4-4745-A41E-30C3B5A44E53}" presName="linear" presStyleCnt="0">
        <dgm:presLayoutVars>
          <dgm:animLvl val="lvl"/>
          <dgm:resizeHandles val="exact"/>
        </dgm:presLayoutVars>
      </dgm:prSet>
      <dgm:spPr/>
    </dgm:pt>
    <dgm:pt modelId="{D1F703D0-FF12-4D35-ADDB-318C77D8ECAF}" type="pres">
      <dgm:prSet presAssocID="{86D85143-CDF3-4912-9A2E-198EA0EA9B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DE7304-768C-4190-B614-6D04B89BA52E}" type="pres">
      <dgm:prSet presAssocID="{86D85143-CDF3-4912-9A2E-198EA0EA9BA3}" presName="childText" presStyleLbl="revTx" presStyleIdx="0" presStyleCnt="3">
        <dgm:presLayoutVars>
          <dgm:bulletEnabled val="1"/>
        </dgm:presLayoutVars>
      </dgm:prSet>
      <dgm:spPr/>
    </dgm:pt>
    <dgm:pt modelId="{91239D97-8815-43B5-B1C0-68F0783ECDE3}" type="pres">
      <dgm:prSet presAssocID="{1FB2D832-B8FC-4EEC-B06B-E7F19DD488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12DFCB-D902-44B2-B80D-E2D3CD2E6535}" type="pres">
      <dgm:prSet presAssocID="{1FB2D832-B8FC-4EEC-B06B-E7F19DD48843}" presName="childText" presStyleLbl="revTx" presStyleIdx="1" presStyleCnt="3">
        <dgm:presLayoutVars>
          <dgm:bulletEnabled val="1"/>
        </dgm:presLayoutVars>
      </dgm:prSet>
      <dgm:spPr/>
    </dgm:pt>
    <dgm:pt modelId="{7AD1FF2C-AE3B-4577-BE58-A5E1AE3A4BE1}" type="pres">
      <dgm:prSet presAssocID="{2BBA32B8-5C0C-4B97-8CE1-4AD326F1C0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BA488C-A496-4CF4-99E4-93A2C5D03006}" type="pres">
      <dgm:prSet presAssocID="{2BBA32B8-5C0C-4B97-8CE1-4AD326F1C0F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950203-87EC-4B4A-8178-97FB3F54AEF3}" type="presOf" srcId="{0130A4FE-4450-4957-BF1A-9DFABC227E3B}" destId="{8EDE7304-768C-4190-B614-6D04B89BA52E}" srcOrd="0" destOrd="0" presId="urn:microsoft.com/office/officeart/2005/8/layout/vList2"/>
    <dgm:cxn modelId="{4D062018-D0A3-44D2-A434-77C3F1EC208E}" type="presOf" srcId="{A1CB6D6C-9881-4582-9F55-485EC612A0EC}" destId="{E312DFCB-D902-44B2-B80D-E2D3CD2E6535}" srcOrd="0" destOrd="0" presId="urn:microsoft.com/office/officeart/2005/8/layout/vList2"/>
    <dgm:cxn modelId="{A6263021-C099-4005-B010-7314EA654497}" type="presOf" srcId="{2BBA32B8-5C0C-4B97-8CE1-4AD326F1C0F5}" destId="{7AD1FF2C-AE3B-4577-BE58-A5E1AE3A4BE1}" srcOrd="0" destOrd="0" presId="urn:microsoft.com/office/officeart/2005/8/layout/vList2"/>
    <dgm:cxn modelId="{C18D0C23-7534-456B-95A1-C8EE62B02957}" srcId="{86D85143-CDF3-4912-9A2E-198EA0EA9BA3}" destId="{0130A4FE-4450-4957-BF1A-9DFABC227E3B}" srcOrd="0" destOrd="0" parTransId="{D1DB948A-C6F9-4523-AC2C-7EA3BF07C5AE}" sibTransId="{2D3D112D-ED91-42EF-9127-B2076A1D00A1}"/>
    <dgm:cxn modelId="{4F75CF31-75FA-41F9-9095-57AF6066C48E}" srcId="{1FB2D832-B8FC-4EEC-B06B-E7F19DD48843}" destId="{A1CB6D6C-9881-4582-9F55-485EC612A0EC}" srcOrd="0" destOrd="0" parTransId="{48D61B36-8026-4314-ADD7-F8D1D0F727BD}" sibTransId="{29D5AE1D-EE44-4D9E-A646-E7D0322FB70B}"/>
    <dgm:cxn modelId="{1CFFB550-FE30-4AE2-A80D-C0B314A7192A}" type="presOf" srcId="{1FB2D832-B8FC-4EEC-B06B-E7F19DD48843}" destId="{91239D97-8815-43B5-B1C0-68F0783ECDE3}" srcOrd="0" destOrd="0" presId="urn:microsoft.com/office/officeart/2005/8/layout/vList2"/>
    <dgm:cxn modelId="{98B38A90-9EE1-4F76-A18C-E62165C85F2C}" type="presOf" srcId="{0390BB06-8396-482A-B555-FC1BF408A83A}" destId="{AFBA488C-A496-4CF4-99E4-93A2C5D03006}" srcOrd="0" destOrd="0" presId="urn:microsoft.com/office/officeart/2005/8/layout/vList2"/>
    <dgm:cxn modelId="{17B98998-60F6-48CF-9CA7-378CBF86DBB6}" srcId="{F66CA271-D8F4-4745-A41E-30C3B5A44E53}" destId="{2BBA32B8-5C0C-4B97-8CE1-4AD326F1C0F5}" srcOrd="2" destOrd="0" parTransId="{0EBFE59C-5320-4080-8B63-49962666D604}" sibTransId="{E1E832EF-F0A7-4E37-BFA2-B2EDA4B0D226}"/>
    <dgm:cxn modelId="{1B3DEBD5-CAD5-401D-A73C-AC4CAA705621}" srcId="{2BBA32B8-5C0C-4B97-8CE1-4AD326F1C0F5}" destId="{0390BB06-8396-482A-B555-FC1BF408A83A}" srcOrd="0" destOrd="0" parTransId="{CFF46C20-C331-4A53-8974-10D227C071BE}" sibTransId="{C721DA9F-2DBE-4F0D-9F54-5C29856725D8}"/>
    <dgm:cxn modelId="{AF8F18E2-3E9B-4218-A8B6-7D3A918A83DB}" srcId="{F66CA271-D8F4-4745-A41E-30C3B5A44E53}" destId="{86D85143-CDF3-4912-9A2E-198EA0EA9BA3}" srcOrd="0" destOrd="0" parTransId="{6C39DF20-B3D7-4476-AF3E-24181B4812CA}" sibTransId="{A564C607-65C7-40E5-9894-1A1ED33DF158}"/>
    <dgm:cxn modelId="{8FA3A8EC-576E-4235-A090-4CB09FCB32EC}" srcId="{F66CA271-D8F4-4745-A41E-30C3B5A44E53}" destId="{1FB2D832-B8FC-4EEC-B06B-E7F19DD48843}" srcOrd="1" destOrd="0" parTransId="{A89ABECF-F29A-4B1B-B2F3-F9C26A636E83}" sibTransId="{67311395-B218-4E88-A5E6-6D943D5A5603}"/>
    <dgm:cxn modelId="{A662B1F1-4077-4613-BAC6-B9B6FDF70B95}" type="presOf" srcId="{F66CA271-D8F4-4745-A41E-30C3B5A44E53}" destId="{B1110110-46E4-41C9-862A-CD4ECDBF0DCB}" srcOrd="0" destOrd="0" presId="urn:microsoft.com/office/officeart/2005/8/layout/vList2"/>
    <dgm:cxn modelId="{94FF57FB-3360-4419-8F50-7E46C204BEC7}" type="presOf" srcId="{86D85143-CDF3-4912-9A2E-198EA0EA9BA3}" destId="{D1F703D0-FF12-4D35-ADDB-318C77D8ECAF}" srcOrd="0" destOrd="0" presId="urn:microsoft.com/office/officeart/2005/8/layout/vList2"/>
    <dgm:cxn modelId="{9EFAF814-6D2E-4FCD-8A1A-B1425D5FDD19}" type="presParOf" srcId="{B1110110-46E4-41C9-862A-CD4ECDBF0DCB}" destId="{D1F703D0-FF12-4D35-ADDB-318C77D8ECAF}" srcOrd="0" destOrd="0" presId="urn:microsoft.com/office/officeart/2005/8/layout/vList2"/>
    <dgm:cxn modelId="{2D0B0858-D9F4-4E23-A746-21DB6FF3DB63}" type="presParOf" srcId="{B1110110-46E4-41C9-862A-CD4ECDBF0DCB}" destId="{8EDE7304-768C-4190-B614-6D04B89BA52E}" srcOrd="1" destOrd="0" presId="urn:microsoft.com/office/officeart/2005/8/layout/vList2"/>
    <dgm:cxn modelId="{EF5333CA-D7A7-4DA6-A543-3D75B390FE2D}" type="presParOf" srcId="{B1110110-46E4-41C9-862A-CD4ECDBF0DCB}" destId="{91239D97-8815-43B5-B1C0-68F0783ECDE3}" srcOrd="2" destOrd="0" presId="urn:microsoft.com/office/officeart/2005/8/layout/vList2"/>
    <dgm:cxn modelId="{47A6FF73-4EA4-42B2-80D4-6D142C48F501}" type="presParOf" srcId="{B1110110-46E4-41C9-862A-CD4ECDBF0DCB}" destId="{E312DFCB-D902-44B2-B80D-E2D3CD2E6535}" srcOrd="3" destOrd="0" presId="urn:microsoft.com/office/officeart/2005/8/layout/vList2"/>
    <dgm:cxn modelId="{09341551-DE29-4FEA-96D6-41067EB23451}" type="presParOf" srcId="{B1110110-46E4-41C9-862A-CD4ECDBF0DCB}" destId="{7AD1FF2C-AE3B-4577-BE58-A5E1AE3A4BE1}" srcOrd="4" destOrd="0" presId="urn:microsoft.com/office/officeart/2005/8/layout/vList2"/>
    <dgm:cxn modelId="{4E7BA751-6DE6-4D19-9B9E-F95A9581CA03}" type="presParOf" srcId="{B1110110-46E4-41C9-862A-CD4ECDBF0DCB}" destId="{AFBA488C-A496-4CF4-99E4-93A2C5D0300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03D0-FF12-4D35-ADDB-318C77D8ECAF}">
      <dsp:nvSpPr>
        <dsp:cNvPr id="0" name=""/>
        <dsp:cNvSpPr/>
      </dsp:nvSpPr>
      <dsp:spPr>
        <a:xfrm>
          <a:off x="0" y="3113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1- Superposition</a:t>
          </a:r>
          <a:endParaRPr lang="en-US" sz="3300" kern="1200" dirty="0"/>
        </a:p>
      </dsp:txBody>
      <dsp:txXfrm>
        <a:off x="39580" y="42693"/>
        <a:ext cx="10436440" cy="731650"/>
      </dsp:txXfrm>
    </dsp:sp>
    <dsp:sp modelId="{8EDE7304-768C-4190-B614-6D04B89BA52E}">
      <dsp:nvSpPr>
        <dsp:cNvPr id="0" name=""/>
        <dsp:cNvSpPr/>
      </dsp:nvSpPr>
      <dsp:spPr>
        <a:xfrm>
          <a:off x="0" y="813923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Many states exist for a quantum at a same time</a:t>
          </a:r>
        </a:p>
      </dsp:txBody>
      <dsp:txXfrm>
        <a:off x="0" y="813923"/>
        <a:ext cx="10515600" cy="546480"/>
      </dsp:txXfrm>
    </dsp:sp>
    <dsp:sp modelId="{91239D97-8815-43B5-B1C0-68F0783ECDE3}">
      <dsp:nvSpPr>
        <dsp:cNvPr id="0" name=""/>
        <dsp:cNvSpPr/>
      </dsp:nvSpPr>
      <dsp:spPr>
        <a:xfrm>
          <a:off x="0" y="1360403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2- Quantum Entanglement</a:t>
          </a:r>
          <a:endParaRPr lang="en-US" sz="3300" kern="1200" dirty="0"/>
        </a:p>
      </dsp:txBody>
      <dsp:txXfrm>
        <a:off x="39580" y="1399983"/>
        <a:ext cx="10436440" cy="731650"/>
      </dsp:txXfrm>
    </dsp:sp>
    <dsp:sp modelId="{E312DFCB-D902-44B2-B80D-E2D3CD2E6535}">
      <dsp:nvSpPr>
        <dsp:cNvPr id="0" name=""/>
        <dsp:cNvSpPr/>
      </dsp:nvSpPr>
      <dsp:spPr>
        <a:xfrm>
          <a:off x="0" y="2171214"/>
          <a:ext cx="10515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Particles can remain connected, such that the physical properties of one will affect the other. No matter the distance between them</a:t>
          </a:r>
        </a:p>
      </dsp:txBody>
      <dsp:txXfrm>
        <a:off x="0" y="2171214"/>
        <a:ext cx="10515600" cy="819720"/>
      </dsp:txXfrm>
    </dsp:sp>
    <dsp:sp modelId="{7AD1FF2C-AE3B-4577-BE58-A5E1AE3A4BE1}">
      <dsp:nvSpPr>
        <dsp:cNvPr id="0" name=""/>
        <dsp:cNvSpPr/>
      </dsp:nvSpPr>
      <dsp:spPr>
        <a:xfrm>
          <a:off x="0" y="2990934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3- Uncertainty Principle</a:t>
          </a:r>
        </a:p>
      </dsp:txBody>
      <dsp:txXfrm>
        <a:off x="39580" y="3030514"/>
        <a:ext cx="10436440" cy="731650"/>
      </dsp:txXfrm>
    </dsp:sp>
    <dsp:sp modelId="{AFBA488C-A496-4CF4-99E4-93A2C5D03006}">
      <dsp:nvSpPr>
        <dsp:cNvPr id="0" name=""/>
        <dsp:cNvSpPr/>
      </dsp:nvSpPr>
      <dsp:spPr>
        <a:xfrm>
          <a:off x="0" y="3801744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Measuring observables which are not commuting observables</a:t>
          </a:r>
        </a:p>
      </dsp:txBody>
      <dsp:txXfrm>
        <a:off x="0" y="3801744"/>
        <a:ext cx="10515600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C590-D371-4AFA-ADF2-0CD8C5D5A8A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E8AA-359E-465A-BB3E-C6FCC592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0F3B-3FD9-FDA0-5CFF-03FA9BD30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0FF4-A33A-A389-41DA-FF2666184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523B-4017-895B-B338-48C4BF5E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22A3-EE9E-8E49-2E56-4EF45D0B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A972-517F-DFD8-482B-0D1C0162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E20-BF60-4AB3-D0C0-F23FED56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C6222-4B4A-0EF6-E2B7-C83CCE091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2501-7FDA-9A89-ACFA-ED4D2415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CD10-09CB-D285-C760-23AE381C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0202-E2C1-04F9-2F0E-8C8DF3C7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25083-3C58-909A-D780-23EE92209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B2BE2-1449-8D8B-7843-E01710B5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3B8A-F2ED-5FAC-8F59-1CD4F99C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6958-836E-B9A9-7497-F47357E9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63A7-1E75-7220-DDD2-37072F60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9FA-0683-71B0-B6F9-7E5258D0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5C02-B235-1ABE-BCE1-98F3586F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E573-5546-A80E-7CA4-E2EC669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490D-8384-CC55-507C-00703788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A65-9894-CA87-6095-62487427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5BD-3B67-FEF2-C7F4-D8EEFFFF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B65E-8CE1-EC61-0590-7412BC17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27E2-B897-24D0-90E9-0A9969C3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E0B7-AE7A-48F8-828D-F52E1DD7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75C7-A483-E13E-E82D-464CAB27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C41B-B300-6C40-C5DB-3A270EF1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8CE5-9A2D-BA41-CB05-688AE7924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1F289-9DC5-4F19-5F85-258CB66C4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3A13-83F9-958D-7387-C30A04A8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B8DE-3920-5962-0483-C8E67563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DC34-CBF0-65CC-C182-E9AC945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EAE5-D779-0344-D679-B3FEFF42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6F6F-436A-1DAB-FD8E-35C13218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5B62-7DA2-5E69-3DD5-944B38DA2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7061-FA93-847F-C030-9CD6696A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70899-C8FD-CDB7-2F29-3606654FC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523FB-3D10-11C8-3F56-B0A72DD9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F904A-0333-7429-810C-47107231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38E13-C0FF-5272-802E-A07925F4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6BEF-9F57-9DCF-BF89-D80AB1EC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0BA39-CACF-8489-5274-B6F5D1A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A11C9-0461-930F-62C9-57699EF2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511D8-1A63-C10F-C771-4121F76E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7D56-AF4A-1986-9385-D3488EB4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64807-088E-8881-FFD1-15696932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C503-DF2B-9F59-6A83-E8AA9761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7E19-FFDE-3B9B-19A6-3D0888D1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F2F8-49D9-EF56-55D1-A84345B2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3B52-2499-1EA8-E721-102C1513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CCBD-8C7A-0401-51E5-6C078D69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1856-7785-76D9-BB0D-A3B3E8D2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32DF4-2849-2772-0882-BD7D184B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07F0-892C-7E86-2A22-22F0110F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106FE-B323-B17E-4D6F-05E7966BE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1306F-4173-01FC-114B-F89C3F3FD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BB94B-9F63-1307-26CA-75AD96A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C666-1CBD-1C41-E13A-5C9F4907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36DA-5745-B455-8641-5A5D0F12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397AD-1A67-6E02-BC4E-1CD8880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E520-0E6E-83DD-E6C3-BC905022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A8D0-AD68-0112-3C60-9EA9EF9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0218B-80C4-45B0-91AF-BDAB59CCD0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0663-41BB-7FC5-4CF9-AC9DA5495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A5BBC-3B97-AC73-0760-0E3C2C09F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39C23-6DC3-443F-9717-B591ACD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A839-A449-E1A7-961E-4964081D4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6309" y="61119"/>
            <a:ext cx="9144000" cy="2387600"/>
          </a:xfrm>
        </p:spPr>
        <p:txBody>
          <a:bodyPr>
            <a:noAutofit/>
          </a:bodyPr>
          <a:lstStyle/>
          <a:p>
            <a:r>
              <a:rPr lang="en-GB" sz="4000" dirty="0"/>
              <a:t>Quantum Key Distribution Using the BB84 Protocol: A Simulation-Based Approach</a:t>
            </a:r>
            <a:br>
              <a:rPr lang="en-GB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93DCD-F964-D823-1660-498091A12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258" y="2330732"/>
            <a:ext cx="5220928" cy="1655762"/>
          </a:xfrm>
        </p:spPr>
        <p:txBody>
          <a:bodyPr>
            <a:normAutofit/>
          </a:bodyPr>
          <a:lstStyle/>
          <a:p>
            <a:r>
              <a:rPr lang="en-US" sz="1800" dirty="0"/>
              <a:t>Presented By:</a:t>
            </a:r>
          </a:p>
          <a:p>
            <a:r>
              <a:rPr lang="en-US" sz="1800" dirty="0"/>
              <a:t>		</a:t>
            </a:r>
            <a:r>
              <a:rPr lang="en-US" sz="1800"/>
              <a:t>Mohammad Kamil(29464)</a:t>
            </a:r>
            <a:endParaRPr lang="en-US" sz="18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C76C00-ED10-6844-9C37-B8CDB649D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60AEA9D-5DD9-DC0A-8DE3-1A61B9C6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63" y="707924"/>
            <a:ext cx="3232969" cy="54667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DF8B1-EF80-EF9B-BA4D-19CE45B68721}"/>
              </a:ext>
            </a:extLst>
          </p:cNvPr>
          <p:cNvSpPr txBox="1"/>
          <p:nvPr/>
        </p:nvSpPr>
        <p:spPr>
          <a:xfrm>
            <a:off x="1799303" y="5805326"/>
            <a:ext cx="570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Institute of Business Administration, Karachi</a:t>
            </a:r>
          </a:p>
        </p:txBody>
      </p:sp>
    </p:spTree>
    <p:extLst>
      <p:ext uri="{BB962C8B-B14F-4D97-AF65-F5344CB8AC3E}">
        <p14:creationId xmlns:p14="http://schemas.microsoft.com/office/powerpoint/2010/main" val="73813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FA20-B151-BCB5-0BF6-1A9FD17F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Basis</a:t>
            </a:r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3CADBE77-18F7-AF2F-DFCE-A848A8D4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1" y="2084698"/>
            <a:ext cx="8276037" cy="3833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94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72A06B4-1989-8B08-7A02-A45D7A4F7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677" y="610539"/>
            <a:ext cx="60817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Alice generates a random sequence of bits.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Alice randomly chooses a basis (rectilinear or diagonal) for each bit.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Alice sends photons polarized according to the chosen bases.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Bob randomly selects a basis to measure each incoming photon.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Alice and Bob communicate over a public channel to compare bases.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Bits where bases match are kept to form the secret key.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A009-5B40-68AF-F825-2EFDAAF69A1D}"/>
              </a:ext>
            </a:extLst>
          </p:cNvPr>
          <p:cNvSpPr txBox="1"/>
          <p:nvPr/>
        </p:nvSpPr>
        <p:spPr>
          <a:xfrm>
            <a:off x="8026733" y="4237088"/>
            <a:ext cx="3775618" cy="178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BABA194-B628-7CA6-8C92-1658987C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35" y="4131753"/>
            <a:ext cx="8400358" cy="199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4B51-212B-934F-57A0-43FFFA66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 (Eve) Intercept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5F5A0E-7583-1FA8-50A0-149D07F4D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370778"/>
            <a:ext cx="90678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0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B3E9-BCF9-9731-54B4-02BACF1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3DD8-F896-901D-DD51-899ECE0C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Alice and Bob take the first k bits of their secret key and compare them.</a:t>
            </a: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If any of them don’t match then they know that someone has been eavesdropping.  So they can start the whole process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0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F5D6-3400-14D8-5A27-C348F3BF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445805-E565-C0ED-3CB8-07FC22223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8255" y="2060719"/>
            <a:ext cx="8467959" cy="254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 in government and military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 for secure transactions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for protecting patient data</a:t>
            </a:r>
          </a:p>
        </p:txBody>
      </p:sp>
    </p:spTree>
    <p:extLst>
      <p:ext uri="{BB962C8B-B14F-4D97-AF65-F5344CB8AC3E}">
        <p14:creationId xmlns:p14="http://schemas.microsoft.com/office/powerpoint/2010/main" val="40837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821D-1829-A9C4-AEB5-7E6641F6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D108-CAD5-8016-9D62-DB596E3C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Requires a Quantum Channel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to Noise and Loss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Limited Distance</a:t>
            </a:r>
          </a:p>
          <a:p>
            <a:pPr>
              <a:lnSpc>
                <a:spcPct val="150000"/>
              </a:lnSpc>
            </a:pPr>
            <a:r>
              <a:rPr lang="en-US" dirty="0"/>
              <a:t>Low Key Generation Rate</a:t>
            </a:r>
          </a:p>
        </p:txBody>
      </p:sp>
    </p:spTree>
    <p:extLst>
      <p:ext uri="{BB962C8B-B14F-4D97-AF65-F5344CB8AC3E}">
        <p14:creationId xmlns:p14="http://schemas.microsoft.com/office/powerpoint/2010/main" val="427721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2B82-8BD0-AABF-458F-70DB23A5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ABEC-10F6-7006-19B4-A48044B8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/>
              <a:t>What is the main goal of the BB84 protocol?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Why do Alice and Bob discard bits where their bases don’t match?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What are the two types of bases used in the BB84 protocol?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What happens if Bob uses a different basis than Alice to measure a qubit?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How is the final shared key created between Alice and Bob?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FC55-9ADF-E724-A674-BCD20F77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Quantum Key Distribution (QKD)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FFF-9E01-4F16-563A-DDC05498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Method of secure communication that uses quantum mechanics principles to distribute encryption keys</a:t>
            </a:r>
          </a:p>
          <a:p>
            <a:pPr algn="just"/>
            <a:r>
              <a:rPr lang="en-GB" sz="2400" dirty="0">
                <a:solidFill>
                  <a:srgbClr val="242424"/>
                </a:solidFill>
                <a:latin typeface="source-serif-pro"/>
              </a:rPr>
              <a:t>S</a:t>
            </a:r>
            <a:r>
              <a:rPr lang="en-GB" sz="2400" b="0" i="0" dirty="0">
                <a:solidFill>
                  <a:srgbClr val="242424"/>
                </a:solidFill>
                <a:effectLst/>
                <a:latin typeface="source-serif-pro"/>
              </a:rPr>
              <a:t>ecure encryption key over an insecure channel</a:t>
            </a:r>
          </a:p>
          <a:p>
            <a:pPr algn="just"/>
            <a:r>
              <a:rPr lang="en-US" sz="2400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lassical encryption methods</a:t>
            </a:r>
          </a:p>
          <a:p>
            <a:pPr algn="just"/>
            <a:r>
              <a:rPr lang="en-US" sz="2400" dirty="0">
                <a:solidFill>
                  <a:srgbClr val="242424"/>
                </a:solidFill>
                <a:latin typeface="source-serif-pro"/>
              </a:rPr>
              <a:t>Use three Quantum Characteristic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7ED44B-1B87-DF45-660F-A1E3B81A5DFF}"/>
              </a:ext>
            </a:extLst>
          </p:cNvPr>
          <p:cNvSpPr/>
          <p:nvPr/>
        </p:nvSpPr>
        <p:spPr>
          <a:xfrm>
            <a:off x="1641986" y="4421802"/>
            <a:ext cx="2635045" cy="99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Quantum Superposition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CDA35-6191-381A-3EA2-68F6BA5105EF}"/>
              </a:ext>
            </a:extLst>
          </p:cNvPr>
          <p:cNvSpPr/>
          <p:nvPr/>
        </p:nvSpPr>
        <p:spPr>
          <a:xfrm>
            <a:off x="4876800" y="4392306"/>
            <a:ext cx="2635045" cy="99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Quantum Entanglement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EF7BDE-8581-3FE4-E3A6-7160172A09C3}"/>
              </a:ext>
            </a:extLst>
          </p:cNvPr>
          <p:cNvSpPr/>
          <p:nvPr/>
        </p:nvSpPr>
        <p:spPr>
          <a:xfrm>
            <a:off x="7983793" y="4421802"/>
            <a:ext cx="2635045" cy="99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Uncertainty Principle</a:t>
            </a:r>
          </a:p>
        </p:txBody>
      </p:sp>
    </p:spTree>
    <p:extLst>
      <p:ext uri="{BB962C8B-B14F-4D97-AF65-F5344CB8AC3E}">
        <p14:creationId xmlns:p14="http://schemas.microsoft.com/office/powerpoint/2010/main" val="21125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186D-D0C5-3368-3DCE-64C0387B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B7CD-814A-0BC6-BEB5-3C275D86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encryption methods are vulnerable to quantum computing attacks</a:t>
            </a: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If any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attempt to intercept the key by third parties(Eve) will disturb the quantum state, alerting the communicating parties and allowing them to discard the compromised key.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5997-0113-9B02-CE59-7FAAC80CF007}"/>
              </a:ext>
            </a:extLst>
          </p:cNvPr>
          <p:cNvSpPr txBox="1"/>
          <p:nvPr/>
        </p:nvSpPr>
        <p:spPr>
          <a:xfrm>
            <a:off x="3043872" y="6309678"/>
            <a:ext cx="3271520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 descr="Quantum Key Distribution - QKD">
            <a:extLst>
              <a:ext uri="{FF2B5EF4-FFF2-40B4-BE49-F238E27FC236}">
                <a16:creationId xmlns:a16="http://schemas.microsoft.com/office/drawing/2014/main" id="{98200212-D24A-9637-A3E9-E6A1FBF4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80" y="4186545"/>
            <a:ext cx="57626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3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4C61-5934-419C-B55D-95638BFC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QKD?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EE9E-D5AE-2242-EF26-952B5B9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&amp; ECA Algorithms limitations </a:t>
            </a:r>
          </a:p>
          <a:p>
            <a:r>
              <a:rPr lang="en-US" dirty="0"/>
              <a:t>Faster</a:t>
            </a:r>
          </a:p>
          <a:p>
            <a:pPr lvl="1"/>
            <a:r>
              <a:rPr lang="en-US" dirty="0"/>
              <a:t>Shor’s Algorithm</a:t>
            </a:r>
          </a:p>
          <a:p>
            <a:pPr lvl="1"/>
            <a:r>
              <a:rPr lang="en-US" dirty="0"/>
              <a:t>Grover’s Algorithm</a:t>
            </a:r>
          </a:p>
          <a:p>
            <a:r>
              <a:rPr lang="en-US" dirty="0"/>
              <a:t>Offer security base on fundamental laws of physics </a:t>
            </a:r>
          </a:p>
          <a:p>
            <a:r>
              <a:rPr lang="en-US" dirty="0"/>
              <a:t>Quantum-resistant</a:t>
            </a:r>
          </a:p>
        </p:txBody>
      </p:sp>
    </p:spTree>
    <p:extLst>
      <p:ext uri="{BB962C8B-B14F-4D97-AF65-F5344CB8AC3E}">
        <p14:creationId xmlns:p14="http://schemas.microsoft.com/office/powerpoint/2010/main" val="100710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F2F-8E44-67D2-DBCD-039AF4F5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800"/>
              </a:lnSpc>
            </a:pPr>
            <a:r>
              <a:rPr lang="en-GB" b="1" i="0" dirty="0">
                <a:solidFill>
                  <a:srgbClr val="242424"/>
                </a:solidFill>
                <a:effectLst/>
                <a:latin typeface="sohne"/>
              </a:rPr>
              <a:t>Key Principles of Quantum Mechanics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701F98-A166-4AEE-4E0F-5A9D96D6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51425"/>
              </p:ext>
            </p:extLst>
          </p:nvPr>
        </p:nvGraphicFramePr>
        <p:xfrm>
          <a:off x="612058" y="14225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06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B5B9-785A-E3CE-CADA-E9F0965F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QKD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C4C4-8699-C168-44D5-AA546EE0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BB84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E91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B92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SARG04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DPS Protocol</a:t>
            </a:r>
          </a:p>
        </p:txBody>
      </p:sp>
    </p:spTree>
    <p:extLst>
      <p:ext uri="{BB962C8B-B14F-4D97-AF65-F5344CB8AC3E}">
        <p14:creationId xmlns:p14="http://schemas.microsoft.com/office/powerpoint/2010/main" val="395989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CF88-19CD-BC04-E853-AFD874F4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The BB84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CBF4-E8A6-316A-5CA6-28BBFE91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Proposed by Charles Bennett and Gilles Brassard in 1984</a:t>
            </a:r>
          </a:p>
          <a:p>
            <a:pPr algn="just"/>
            <a:r>
              <a:rPr lang="en-GB" dirty="0"/>
              <a:t>Enables two parties to generate a shared, secret key using quantum bits (qubits)</a:t>
            </a:r>
          </a:p>
          <a:p>
            <a:pPr algn="just"/>
            <a:r>
              <a:rPr lang="en-GB" dirty="0"/>
              <a:t>Measurement of a quantum state disturbs it, revealing any eavesdropping</a:t>
            </a:r>
          </a:p>
          <a:p>
            <a:pPr algn="just"/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Alice can transmit a random secret key to Bob by sending a string of photons with the private key encoded in their polarization. </a:t>
            </a:r>
          </a:p>
          <a:p>
            <a:pPr algn="just"/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The no-cloning theorem guarantees that Eve cannot measure these photons and transmit them to Bob without disturbing the photon’s state in a detectable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59EA-BDAD-5261-E96A-5B860296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Photons as Qubits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ECD9-D14B-2CE6-73A1-0519CF5C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Photons are qubits for their state of polarization</a:t>
            </a: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Polarization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latin typeface="source-serif-pro"/>
              </a:rPr>
              <a:t>Elliptical</a:t>
            </a:r>
            <a:endParaRPr lang="en-GB" sz="2800" dirty="0">
              <a:solidFill>
                <a:srgbClr val="242424"/>
              </a:solidFill>
              <a:latin typeface="source-serif-pro"/>
            </a:endParaRPr>
          </a:p>
          <a:p>
            <a:pPr lvl="1"/>
            <a:r>
              <a:rPr lang="en-GB" sz="2800" dirty="0">
                <a:solidFill>
                  <a:srgbClr val="242424"/>
                </a:solidFill>
                <a:latin typeface="source-serif-pro"/>
              </a:rPr>
              <a:t>Linear</a:t>
            </a:r>
          </a:p>
          <a:p>
            <a:pPr lvl="2"/>
            <a:r>
              <a:rPr lang="en-GB" sz="2800" dirty="0">
                <a:solidFill>
                  <a:srgbClr val="242424"/>
                </a:solidFill>
                <a:latin typeface="source-serif-pro"/>
              </a:rPr>
              <a:t>Diagonal</a:t>
            </a:r>
          </a:p>
          <a:p>
            <a:pPr lvl="2"/>
            <a:r>
              <a:rPr lang="en-US" sz="2800" dirty="0">
                <a:solidFill>
                  <a:srgbClr val="242424"/>
                </a:solidFill>
                <a:latin typeface="source-serif-pro"/>
              </a:rPr>
              <a:t>Rectilinear</a:t>
            </a:r>
            <a:endParaRPr lang="en-GB" sz="2800" dirty="0">
              <a:solidFill>
                <a:srgbClr val="242424"/>
              </a:solidFill>
              <a:latin typeface="source-serif-pro"/>
            </a:endParaRPr>
          </a:p>
          <a:p>
            <a:pPr lvl="3"/>
            <a:r>
              <a:rPr lang="en-GB" sz="2800" dirty="0" err="1">
                <a:solidFill>
                  <a:srgbClr val="242424"/>
                </a:solidFill>
                <a:latin typeface="source-serif-pro"/>
              </a:rPr>
              <a:t>Horizantol</a:t>
            </a:r>
            <a:r>
              <a:rPr lang="en-GB" sz="2800" dirty="0">
                <a:solidFill>
                  <a:srgbClr val="242424"/>
                </a:solidFill>
                <a:latin typeface="source-serif-pro"/>
              </a:rPr>
              <a:t> </a:t>
            </a:r>
          </a:p>
          <a:p>
            <a:pPr lvl="3"/>
            <a:r>
              <a:rPr lang="en-GB" sz="2800" dirty="0">
                <a:solidFill>
                  <a:srgbClr val="242424"/>
                </a:solidFill>
                <a:latin typeface="source-serif-pro"/>
              </a:rPr>
              <a:t>Vertical</a:t>
            </a:r>
          </a:p>
          <a:p>
            <a:r>
              <a:rPr lang="en-GB" sz="2600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GB" sz="2600" b="0" i="0" dirty="0">
                <a:solidFill>
                  <a:srgbClr val="242424"/>
                </a:solidFill>
                <a:effectLst/>
                <a:latin typeface="source-serif-pro"/>
              </a:rPr>
              <a:t>olarization of 0° on the rectilinear basis or 45° on the diagonal basis as binary 0. Binary 1 can be 90° on a rectilinear basis and 135° on a diagonal basis</a:t>
            </a:r>
            <a:endParaRPr lang="en-US" sz="3500" dirty="0">
              <a:solidFill>
                <a:srgbClr val="242424"/>
              </a:solidFill>
              <a:latin typeface="source-serif-pr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7A50A8-E5C8-2F49-CB29-F90666E7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24" y="2212259"/>
            <a:ext cx="3228373" cy="30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6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B84 Protocol of quantum key distribution">
            <a:extLst>
              <a:ext uri="{FF2B5EF4-FFF2-40B4-BE49-F238E27FC236}">
                <a16:creationId xmlns:a16="http://schemas.microsoft.com/office/drawing/2014/main" id="{10144522-B8CB-68D3-3830-2F382E4BB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4" y="918241"/>
            <a:ext cx="8373106" cy="470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6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549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sohne</vt:lpstr>
      <vt:lpstr>source-serif-pro</vt:lpstr>
      <vt:lpstr>Office Theme</vt:lpstr>
      <vt:lpstr>Quantum Key Distribution Using the BB84 Protocol: A Simulation-Based Approach </vt:lpstr>
      <vt:lpstr>Quantum Key Distribution (QKD)</vt:lpstr>
      <vt:lpstr>PowerPoint Presentation</vt:lpstr>
      <vt:lpstr>Why QKD?</vt:lpstr>
      <vt:lpstr>Key Principles of Quantum Mechanics</vt:lpstr>
      <vt:lpstr>QKD Protocols</vt:lpstr>
      <vt:lpstr>The BB84 Protocol</vt:lpstr>
      <vt:lpstr>Photons as Qubits</vt:lpstr>
      <vt:lpstr>PowerPoint Presentation</vt:lpstr>
      <vt:lpstr>Comparing Basis</vt:lpstr>
      <vt:lpstr>PowerPoint Presentation</vt:lpstr>
      <vt:lpstr>Eavesdropping (Eve) Intercept</vt:lpstr>
      <vt:lpstr>PowerPoint Presentation</vt:lpstr>
      <vt:lpstr>Use Cases</vt:lpstr>
      <vt:lpstr>Drawbacks</vt:lpstr>
      <vt:lpstr>Short Quiz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KAMIL - 29464</dc:creator>
  <cp:lastModifiedBy>MOHAMMAD KAMIL - 29464</cp:lastModifiedBy>
  <cp:revision>31</cp:revision>
  <dcterms:created xsi:type="dcterms:W3CDTF">2025-05-11T10:30:31Z</dcterms:created>
  <dcterms:modified xsi:type="dcterms:W3CDTF">2025-05-13T08:00:04Z</dcterms:modified>
</cp:coreProperties>
</file>