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57" r:id="rId4"/>
    <p:sldId id="258" r:id="rId5"/>
    <p:sldId id="259" r:id="rId6"/>
    <p:sldId id="289" r:id="rId7"/>
    <p:sldId id="290" r:id="rId8"/>
    <p:sldId id="291" r:id="rId9"/>
    <p:sldId id="292" r:id="rId10"/>
    <p:sldId id="294" r:id="rId11"/>
    <p:sldId id="295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F835C6-B27F-4D74-8BF4-CD0745B07FFF}" type="doc">
      <dgm:prSet loTypeId="urn:microsoft.com/office/officeart/2005/8/layout/hChevron3" loCatId="process" qsTypeId="urn:microsoft.com/office/officeart/2005/8/quickstyle/3d1" qsCatId="3D" csTypeId="urn:microsoft.com/office/officeart/2005/8/colors/accent6_1" csCatId="accent6" phldr="1"/>
      <dgm:spPr/>
    </dgm:pt>
    <dgm:pt modelId="{1F386C54-DD83-4E8B-8EC0-E3E11CA6E4F1}">
      <dgm:prSet phldrT="[Text]"/>
      <dgm:spPr/>
      <dgm:t>
        <a:bodyPr/>
        <a:lstStyle/>
        <a:p>
          <a:r>
            <a:rPr lang="en-US" dirty="0"/>
            <a:t>Ontology Construction</a:t>
          </a:r>
        </a:p>
      </dgm:t>
    </dgm:pt>
    <dgm:pt modelId="{834EAFCB-40AE-4121-84DB-881DF0090784}" type="parTrans" cxnId="{E6E102C4-87F7-4A39-A205-85AECF1BBE92}">
      <dgm:prSet/>
      <dgm:spPr/>
      <dgm:t>
        <a:bodyPr/>
        <a:lstStyle/>
        <a:p>
          <a:endParaRPr lang="en-US"/>
        </a:p>
      </dgm:t>
    </dgm:pt>
    <dgm:pt modelId="{016AF6FC-7150-4E1A-B50F-6D59C89080FA}" type="sibTrans" cxnId="{E6E102C4-87F7-4A39-A205-85AECF1BBE92}">
      <dgm:prSet/>
      <dgm:spPr/>
      <dgm:t>
        <a:bodyPr/>
        <a:lstStyle/>
        <a:p>
          <a:endParaRPr lang="en-US"/>
        </a:p>
      </dgm:t>
    </dgm:pt>
    <dgm:pt modelId="{134CBF2C-D89F-4717-A4A3-AC16C2DF1038}">
      <dgm:prSet phldrT="[Text]"/>
      <dgm:spPr/>
      <dgm:t>
        <a:bodyPr/>
        <a:lstStyle/>
        <a:p>
          <a:r>
            <a:rPr lang="en-US" dirty="0"/>
            <a:t>Reasoning</a:t>
          </a:r>
        </a:p>
      </dgm:t>
    </dgm:pt>
    <dgm:pt modelId="{38933051-E097-4E2A-98D9-C1671E4803D0}" type="parTrans" cxnId="{5121CFD6-E2F8-44AD-B7BA-41E610668508}">
      <dgm:prSet/>
      <dgm:spPr/>
      <dgm:t>
        <a:bodyPr/>
        <a:lstStyle/>
        <a:p>
          <a:endParaRPr lang="en-US"/>
        </a:p>
      </dgm:t>
    </dgm:pt>
    <dgm:pt modelId="{DD66582A-CBE1-4D56-8192-268EB85B27AC}" type="sibTrans" cxnId="{5121CFD6-E2F8-44AD-B7BA-41E610668508}">
      <dgm:prSet/>
      <dgm:spPr/>
      <dgm:t>
        <a:bodyPr/>
        <a:lstStyle/>
        <a:p>
          <a:endParaRPr lang="en-US"/>
        </a:p>
      </dgm:t>
    </dgm:pt>
    <dgm:pt modelId="{F68BFBCC-BE4F-4951-9DB5-3189DC1A54A1}">
      <dgm:prSet phldrT="[Text]"/>
      <dgm:spPr/>
      <dgm:t>
        <a:bodyPr/>
        <a:lstStyle/>
        <a:p>
          <a:r>
            <a:rPr lang="en-US" dirty="0"/>
            <a:t>Querying</a:t>
          </a:r>
        </a:p>
      </dgm:t>
    </dgm:pt>
    <dgm:pt modelId="{B8C443C4-BE13-4C44-ABDC-A9DF1B85C6C3}" type="parTrans" cxnId="{521065B9-E4AE-4E88-B358-8D25A4072B88}">
      <dgm:prSet/>
      <dgm:spPr/>
      <dgm:t>
        <a:bodyPr/>
        <a:lstStyle/>
        <a:p>
          <a:endParaRPr lang="en-US"/>
        </a:p>
      </dgm:t>
    </dgm:pt>
    <dgm:pt modelId="{5163EC69-50E6-4904-BD92-6B09A890EC2D}" type="sibTrans" cxnId="{521065B9-E4AE-4E88-B358-8D25A4072B88}">
      <dgm:prSet/>
      <dgm:spPr/>
      <dgm:t>
        <a:bodyPr/>
        <a:lstStyle/>
        <a:p>
          <a:endParaRPr lang="en-US"/>
        </a:p>
      </dgm:t>
    </dgm:pt>
    <dgm:pt modelId="{2E9B1EA2-81A1-44FC-889F-944EAA2E5945}" type="pres">
      <dgm:prSet presAssocID="{25F835C6-B27F-4D74-8BF4-CD0745B07FFF}" presName="Name0" presStyleCnt="0">
        <dgm:presLayoutVars>
          <dgm:dir/>
          <dgm:resizeHandles val="exact"/>
        </dgm:presLayoutVars>
      </dgm:prSet>
      <dgm:spPr/>
    </dgm:pt>
    <dgm:pt modelId="{D612464E-8450-40ED-B1A5-72E40EFED930}" type="pres">
      <dgm:prSet presAssocID="{1F386C54-DD83-4E8B-8EC0-E3E11CA6E4F1}" presName="parTxOnly" presStyleLbl="node1" presStyleIdx="0" presStyleCnt="3">
        <dgm:presLayoutVars>
          <dgm:bulletEnabled val="1"/>
        </dgm:presLayoutVars>
      </dgm:prSet>
      <dgm:spPr/>
    </dgm:pt>
    <dgm:pt modelId="{4840D9EB-6C99-4C73-B15E-6A20172B8584}" type="pres">
      <dgm:prSet presAssocID="{016AF6FC-7150-4E1A-B50F-6D59C89080FA}" presName="parSpace" presStyleCnt="0"/>
      <dgm:spPr/>
    </dgm:pt>
    <dgm:pt modelId="{82E730C4-8AFF-4748-9980-DF3FFA3B876D}" type="pres">
      <dgm:prSet presAssocID="{134CBF2C-D89F-4717-A4A3-AC16C2DF1038}" presName="parTxOnly" presStyleLbl="node1" presStyleIdx="1" presStyleCnt="3">
        <dgm:presLayoutVars>
          <dgm:bulletEnabled val="1"/>
        </dgm:presLayoutVars>
      </dgm:prSet>
      <dgm:spPr/>
    </dgm:pt>
    <dgm:pt modelId="{6A5F0080-9FCF-43F5-A916-1A152B62543C}" type="pres">
      <dgm:prSet presAssocID="{DD66582A-CBE1-4D56-8192-268EB85B27AC}" presName="parSpace" presStyleCnt="0"/>
      <dgm:spPr/>
    </dgm:pt>
    <dgm:pt modelId="{C1C2D586-D8BB-4F8D-9265-EAAA7EA3EE03}" type="pres">
      <dgm:prSet presAssocID="{F68BFBCC-BE4F-4951-9DB5-3189DC1A54A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8484B2A5-43EF-426D-814E-415FA2644BDE}" type="presOf" srcId="{25F835C6-B27F-4D74-8BF4-CD0745B07FFF}" destId="{2E9B1EA2-81A1-44FC-889F-944EAA2E5945}" srcOrd="0" destOrd="0" presId="urn:microsoft.com/office/officeart/2005/8/layout/hChevron3"/>
    <dgm:cxn modelId="{B67445AC-4478-4F07-BF7A-B2DA3F2F893F}" type="presOf" srcId="{F68BFBCC-BE4F-4951-9DB5-3189DC1A54A1}" destId="{C1C2D586-D8BB-4F8D-9265-EAAA7EA3EE03}" srcOrd="0" destOrd="0" presId="urn:microsoft.com/office/officeart/2005/8/layout/hChevron3"/>
    <dgm:cxn modelId="{FF3DAFB7-3ACF-43A0-8979-73088005AD7C}" type="presOf" srcId="{1F386C54-DD83-4E8B-8EC0-E3E11CA6E4F1}" destId="{D612464E-8450-40ED-B1A5-72E40EFED930}" srcOrd="0" destOrd="0" presId="urn:microsoft.com/office/officeart/2005/8/layout/hChevron3"/>
    <dgm:cxn modelId="{521065B9-E4AE-4E88-B358-8D25A4072B88}" srcId="{25F835C6-B27F-4D74-8BF4-CD0745B07FFF}" destId="{F68BFBCC-BE4F-4951-9DB5-3189DC1A54A1}" srcOrd="2" destOrd="0" parTransId="{B8C443C4-BE13-4C44-ABDC-A9DF1B85C6C3}" sibTransId="{5163EC69-50E6-4904-BD92-6B09A890EC2D}"/>
    <dgm:cxn modelId="{B36AF3BC-085F-43A6-95B7-2D177E457685}" type="presOf" srcId="{134CBF2C-D89F-4717-A4A3-AC16C2DF1038}" destId="{82E730C4-8AFF-4748-9980-DF3FFA3B876D}" srcOrd="0" destOrd="0" presId="urn:microsoft.com/office/officeart/2005/8/layout/hChevron3"/>
    <dgm:cxn modelId="{E6E102C4-87F7-4A39-A205-85AECF1BBE92}" srcId="{25F835C6-B27F-4D74-8BF4-CD0745B07FFF}" destId="{1F386C54-DD83-4E8B-8EC0-E3E11CA6E4F1}" srcOrd="0" destOrd="0" parTransId="{834EAFCB-40AE-4121-84DB-881DF0090784}" sibTransId="{016AF6FC-7150-4E1A-B50F-6D59C89080FA}"/>
    <dgm:cxn modelId="{5121CFD6-E2F8-44AD-B7BA-41E610668508}" srcId="{25F835C6-B27F-4D74-8BF4-CD0745B07FFF}" destId="{134CBF2C-D89F-4717-A4A3-AC16C2DF1038}" srcOrd="1" destOrd="0" parTransId="{38933051-E097-4E2A-98D9-C1671E4803D0}" sibTransId="{DD66582A-CBE1-4D56-8192-268EB85B27AC}"/>
    <dgm:cxn modelId="{AA917FD6-40DD-44B2-9B72-54ACD42F6CCE}" type="presParOf" srcId="{2E9B1EA2-81A1-44FC-889F-944EAA2E5945}" destId="{D612464E-8450-40ED-B1A5-72E40EFED930}" srcOrd="0" destOrd="0" presId="urn:microsoft.com/office/officeart/2005/8/layout/hChevron3"/>
    <dgm:cxn modelId="{F8970305-23AB-42E5-8C51-93D25184FB33}" type="presParOf" srcId="{2E9B1EA2-81A1-44FC-889F-944EAA2E5945}" destId="{4840D9EB-6C99-4C73-B15E-6A20172B8584}" srcOrd="1" destOrd="0" presId="urn:microsoft.com/office/officeart/2005/8/layout/hChevron3"/>
    <dgm:cxn modelId="{DAC1ACF3-0CBB-46E5-AB39-3F99ABACDD9D}" type="presParOf" srcId="{2E9B1EA2-81A1-44FC-889F-944EAA2E5945}" destId="{82E730C4-8AFF-4748-9980-DF3FFA3B876D}" srcOrd="2" destOrd="0" presId="urn:microsoft.com/office/officeart/2005/8/layout/hChevron3"/>
    <dgm:cxn modelId="{BE9D07A4-2758-4204-B585-19674D0822D9}" type="presParOf" srcId="{2E9B1EA2-81A1-44FC-889F-944EAA2E5945}" destId="{6A5F0080-9FCF-43F5-A916-1A152B62543C}" srcOrd="3" destOrd="0" presId="urn:microsoft.com/office/officeart/2005/8/layout/hChevron3"/>
    <dgm:cxn modelId="{6505765D-4E83-4C7D-A562-28979C44A5AF}" type="presParOf" srcId="{2E9B1EA2-81A1-44FC-889F-944EAA2E5945}" destId="{C1C2D586-D8BB-4F8D-9265-EAAA7EA3EE0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2464E-8450-40ED-B1A5-72E40EFED930}">
      <dsp:nvSpPr>
        <dsp:cNvPr id="0" name=""/>
        <dsp:cNvSpPr/>
      </dsp:nvSpPr>
      <dsp:spPr>
        <a:xfrm>
          <a:off x="4245" y="1130008"/>
          <a:ext cx="3712612" cy="1485045"/>
        </a:xfrm>
        <a:prstGeom prst="homePlate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l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022" tIns="88011" rIns="44006" bIns="8801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Ontology Construction</a:t>
          </a:r>
        </a:p>
      </dsp:txBody>
      <dsp:txXfrm>
        <a:off x="4245" y="1130008"/>
        <a:ext cx="3341351" cy="1485045"/>
      </dsp:txXfrm>
    </dsp:sp>
    <dsp:sp modelId="{82E730C4-8AFF-4748-9980-DF3FFA3B876D}">
      <dsp:nvSpPr>
        <dsp:cNvPr id="0" name=""/>
        <dsp:cNvSpPr/>
      </dsp:nvSpPr>
      <dsp:spPr>
        <a:xfrm>
          <a:off x="2974336" y="1130008"/>
          <a:ext cx="3712612" cy="1485045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l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Reasoning</a:t>
          </a:r>
        </a:p>
      </dsp:txBody>
      <dsp:txXfrm>
        <a:off x="3716859" y="1130008"/>
        <a:ext cx="2227567" cy="1485045"/>
      </dsp:txXfrm>
    </dsp:sp>
    <dsp:sp modelId="{C1C2D586-D8BB-4F8D-9265-EAAA7EA3EE03}">
      <dsp:nvSpPr>
        <dsp:cNvPr id="0" name=""/>
        <dsp:cNvSpPr/>
      </dsp:nvSpPr>
      <dsp:spPr>
        <a:xfrm>
          <a:off x="5944426" y="1130008"/>
          <a:ext cx="3712612" cy="1485045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l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Querying</a:t>
          </a:r>
        </a:p>
      </dsp:txBody>
      <dsp:txXfrm>
        <a:off x="6686949" y="1130008"/>
        <a:ext cx="2227567" cy="1485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EB1C77-D133-4119-A2D4-A0F6BA5943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68707-B822-47C9-9880-6EB2B81254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9124-B681-48A8-859A-2843B2253FED}" type="datetimeFigureOut">
              <a:rPr lang="x-none" smtClean="0"/>
              <a:t>4/8/2024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9ACE6-CA66-4885-875E-C7A6067E8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49B09-2BEE-4AB2-BB91-DA4E829F84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FB380-0569-487D-8DF4-964F225768E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71766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ACB9-5839-4415-958D-BD720BFB3819}" type="datetimeFigureOut">
              <a:rPr lang="x-none" smtClean="0"/>
              <a:t>4/8/2024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DC1C0-2FDE-406F-B4C7-1202753F888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2332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6D2F-DBB1-4F5B-B164-AED1BA616DC8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844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46CB-1E71-45E8-B388-5BB0A68C1DAA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4909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E5F1-16EC-4406-BF96-203A65B7220B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3470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086-19A1-456E-82A8-0C4E8F39397B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4657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84821A6-312B-4AA5-9DCD-3BC867C63C26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704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FF42-FE28-4F34-BC03-CBF8EB53AB52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4674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3EE4-F936-4E8C-BEE7-DE433E1F75A5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6558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BF20-BA89-41DB-B9AF-94806926584C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2402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B51A-3418-4320-A461-53BE37527677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0980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32D5-8D24-4DCF-A255-C5C6F97A7FE1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5886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F1A8-8E2A-45F4-B0E4-04CCD1BD4B64}" type="datetime1">
              <a:rPr lang="en-US" smtClean="0"/>
              <a:t>4/8/2024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6075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bg2">
                <a:lumMod val="90000"/>
              </a:schemeClr>
            </a:gs>
            <a:gs pos="8000">
              <a:schemeClr val="bg2">
                <a:lumMod val="90000"/>
              </a:schemeClr>
            </a:gs>
            <a:gs pos="32000">
              <a:schemeClr val="accent1">
                <a:lumMod val="5000"/>
                <a:lumOff val="95000"/>
              </a:schemeClr>
            </a:gs>
            <a:gs pos="40000">
              <a:schemeClr val="accent1">
                <a:lumMod val="5000"/>
                <a:lumOff val="95000"/>
              </a:schemeClr>
            </a:gs>
            <a:gs pos="18000">
              <a:schemeClr val="bg2">
                <a:lumMod val="90000"/>
              </a:schemeClr>
            </a:gs>
            <a:gs pos="17000">
              <a:schemeClr val="bg2">
                <a:lumMod val="90000"/>
              </a:schemeClr>
            </a:gs>
            <a:gs pos="12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2336465-E4D2-4F40-A9F7-6CCB8B0C31D5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bg2">
                <a:lumMod val="90000"/>
              </a:schemeClr>
            </a:gs>
            <a:gs pos="28000">
              <a:schemeClr val="bg2">
                <a:lumMod val="90000"/>
              </a:schemeClr>
            </a:gs>
            <a:gs pos="43000">
              <a:schemeClr val="accent1">
                <a:lumMod val="5000"/>
                <a:lumOff val="95000"/>
              </a:schemeClr>
            </a:gs>
            <a:gs pos="40000">
              <a:schemeClr val="accent1">
                <a:lumMod val="5000"/>
                <a:lumOff val="95000"/>
              </a:schemeClr>
            </a:gs>
            <a:gs pos="37000">
              <a:schemeClr val="bg2">
                <a:lumMod val="90000"/>
              </a:schemeClr>
            </a:gs>
            <a:gs pos="19000">
              <a:schemeClr val="bg2">
                <a:lumMod val="90000"/>
              </a:schemeClr>
            </a:gs>
            <a:gs pos="49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7266" y="1359703"/>
            <a:ext cx="10429365" cy="3035808"/>
          </a:xfrm>
        </p:spPr>
        <p:txBody>
          <a:bodyPr/>
          <a:lstStyle/>
          <a:p>
            <a:pPr algn="ctr"/>
            <a:r>
              <a:rPr lang="en-US" sz="8800" b="1" dirty="0"/>
              <a:t>Literature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0425" y="3700515"/>
            <a:ext cx="36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By: Mohammad Kamil </a:t>
            </a:r>
          </a:p>
        </p:txBody>
      </p:sp>
    </p:spTree>
    <p:extLst>
      <p:ext uri="{BB962C8B-B14F-4D97-AF65-F5344CB8AC3E}">
        <p14:creationId xmlns:p14="http://schemas.microsoft.com/office/powerpoint/2010/main" val="1313318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web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049" y="2605176"/>
            <a:ext cx="5470925" cy="36676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715700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Semantic technology-based data model, ensuring a well-defined, structured, and semantically rich representation of academic information in the field of computer science specialization</a:t>
            </a:r>
          </a:p>
          <a:p>
            <a:pPr>
              <a:lnSpc>
                <a:spcPct val="150000"/>
              </a:lnSpc>
            </a:pPr>
            <a:r>
              <a:rPr lang="en-GB" dirty="0"/>
              <a:t>Different keywords related to computer science fields</a:t>
            </a:r>
          </a:p>
          <a:p>
            <a:pPr>
              <a:lnSpc>
                <a:spcPct val="150000"/>
              </a:lnSpc>
            </a:pPr>
            <a:r>
              <a:rPr lang="en-GB" dirty="0"/>
              <a:t>The user query generated a list of experts based on keywords associated with the queried field, offering a targeted and refined expert of particular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73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683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475091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Semantically Enriched Expertise Discovery System for Computer Science Specializations</a:t>
            </a:r>
            <a:endParaRPr lang="en-US" sz="3600" i="1" dirty="0"/>
          </a:p>
          <a:p>
            <a:pPr marL="0" indent="0">
              <a:buNone/>
            </a:pP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566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406995"/>
            <a:ext cx="8009128" cy="145592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013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1800" dirty="0"/>
              <a:t>Ontology-based system for expert discovery in the field of computer science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Ontology represent academic information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Research publications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Inference individuals expertise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Semantic Web Rule Language (SWRL)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SPARQL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Academic Databases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39EBD-BD14-42D9-8B94-93332471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34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32" y="476006"/>
            <a:ext cx="8628888" cy="1415288"/>
          </a:xfrm>
        </p:spPr>
        <p:txBody>
          <a:bodyPr/>
          <a:lstStyle/>
          <a:p>
            <a:pPr algn="just"/>
            <a:r>
              <a:rPr lang="en-US" dirty="0"/>
              <a:t>Project Scope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101299"/>
              </p:ext>
            </p:extLst>
          </p:nvPr>
        </p:nvGraphicFramePr>
        <p:xfrm>
          <a:off x="1069975" y="2120900"/>
          <a:ext cx="9661285" cy="37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A134-A58A-46A9-8882-95995E61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807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205" y="406994"/>
            <a:ext cx="8620520" cy="1303528"/>
          </a:xfrm>
        </p:spPr>
        <p:txBody>
          <a:bodyPr/>
          <a:lstStyle/>
          <a:p>
            <a:pPr algn="just"/>
            <a:r>
              <a:rPr lang="en-US" dirty="0"/>
              <a:t>Existence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Tx/>
              <a:buNone/>
            </a:pPr>
            <a:r>
              <a:rPr lang="en-GB" dirty="0"/>
              <a:t>There are many systems have been developed but I choose three most similar paper of existing system:</a:t>
            </a:r>
          </a:p>
          <a:p>
            <a:pPr marL="342900" indent="-342900" algn="just">
              <a:lnSpc>
                <a:spcPct val="150000"/>
              </a:lnSpc>
              <a:buClrTx/>
              <a:buFont typeface="+mj-lt"/>
              <a:buAutoNum type="arabicParenR"/>
            </a:pPr>
            <a:r>
              <a:rPr lang="en-GB" dirty="0"/>
              <a:t>A Probabilistic Model for Fine-Grained Expert Search</a:t>
            </a:r>
          </a:p>
          <a:p>
            <a:pPr marL="342900" indent="-342900" algn="just">
              <a:lnSpc>
                <a:spcPct val="150000"/>
              </a:lnSpc>
              <a:buClrTx/>
              <a:buFont typeface="+mj-lt"/>
              <a:buAutoNum type="arabicParenR"/>
            </a:pPr>
            <a:r>
              <a:rPr lang="en-GB" dirty="0"/>
              <a:t>Semantic-based information extraction system for matching resumes to job openings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buClrTx/>
              <a:buFont typeface="+mj-lt"/>
              <a:buAutoNum type="arabicParenR"/>
            </a:pPr>
            <a:r>
              <a:rPr lang="en-GB" dirty="0"/>
              <a:t>Using Citation Analysis for Finding Experts in Workgroups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68F266-2B1E-468C-AEE6-546940C4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862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1) </a:t>
            </a:r>
            <a:r>
              <a:rPr lang="en-GB" sz="4400" dirty="0"/>
              <a:t>A Probabilistic Model for Fine-Grained Expert Search</a:t>
            </a:r>
            <a:br>
              <a:rPr lang="en-GB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Evidence Extraction</a:t>
            </a:r>
          </a:p>
          <a:p>
            <a:pPr>
              <a:lnSpc>
                <a:spcPct val="150000"/>
              </a:lnSpc>
            </a:pPr>
            <a:r>
              <a:rPr lang="en-US" dirty="0"/>
              <a:t>Evidence Quality Evaluation</a:t>
            </a:r>
          </a:p>
          <a:p>
            <a:pPr>
              <a:lnSpc>
                <a:spcPct val="150000"/>
              </a:lnSpc>
            </a:pPr>
            <a:r>
              <a:rPr lang="en-US" dirty="0"/>
              <a:t>Document segments in various granularities like evidences</a:t>
            </a:r>
          </a:p>
          <a:p>
            <a:pPr>
              <a:lnSpc>
                <a:spcPct val="150000"/>
              </a:lnSpc>
            </a:pPr>
            <a:r>
              <a:rPr lang="en-GB" dirty="0"/>
              <a:t>Program looks for info, grades how good it is, and then ranks people based on that info to find the real experts</a:t>
            </a:r>
          </a:p>
          <a:p>
            <a:pPr>
              <a:lnSpc>
                <a:spcPct val="150000"/>
              </a:lnSpc>
            </a:pPr>
            <a:r>
              <a:rPr lang="en-GB" dirty="0"/>
              <a:t>Investigating the subtle aspects of evidence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895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2) </a:t>
            </a:r>
            <a:r>
              <a:rPr lang="en-GB" sz="4400" dirty="0"/>
              <a:t>Semantic-based information extraction system for matching resumes to job openings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174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Extract  data like experience, features, and business and education information from resumes stored in human resources repositories</a:t>
            </a:r>
          </a:p>
          <a:p>
            <a:pPr>
              <a:lnSpc>
                <a:spcPct val="150000"/>
              </a:lnSpc>
            </a:pPr>
            <a:r>
              <a:rPr lang="en-GB" dirty="0"/>
              <a:t>Ontology driven information extraction system that is planned to operate on several million free-format textual resumes to convert them to a structured and semantically enriched version for use in semantic data mining of data essential in human resources processes</a:t>
            </a:r>
          </a:p>
          <a:p>
            <a:pPr>
              <a:lnSpc>
                <a:spcPct val="150000"/>
              </a:lnSpc>
            </a:pPr>
            <a:r>
              <a:rPr lang="en-GB" dirty="0"/>
              <a:t>Executed on several million English and Turkish language resumes to convert them to ontological format</a:t>
            </a:r>
          </a:p>
          <a:p>
            <a:pPr>
              <a:lnSpc>
                <a:spcPct val="150000"/>
              </a:lnSpc>
            </a:pPr>
            <a:r>
              <a:rPr lang="en-GB" dirty="0"/>
              <a:t>Expert finding/detection and aggregation of skills information in a resume 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53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3) </a:t>
            </a:r>
            <a:r>
              <a:rPr lang="en-GB" sz="4400" dirty="0"/>
              <a:t>Using Citation Analysis for Finding Experts in Workgroups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Workgroup members by citation </a:t>
            </a:r>
            <a:r>
              <a:rPr lang="en-GB" dirty="0" err="1"/>
              <a:t>indegree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dirty="0"/>
              <a:t>Sources of expertise: content-based and social networks</a:t>
            </a:r>
          </a:p>
          <a:p>
            <a:pPr>
              <a:lnSpc>
                <a:spcPct val="150000"/>
              </a:lnSpc>
            </a:pPr>
            <a:r>
              <a:rPr lang="en-GB" dirty="0"/>
              <a:t>Highly cited papers are indicative of the expertise of its authors on the topics covered by those papers</a:t>
            </a:r>
          </a:p>
          <a:p>
            <a:pPr>
              <a:lnSpc>
                <a:spcPct val="150000"/>
              </a:lnSpc>
            </a:pPr>
            <a:r>
              <a:rPr lang="en-US" dirty="0"/>
              <a:t>Impact factor</a:t>
            </a:r>
          </a:p>
          <a:p>
            <a:pPr>
              <a:lnSpc>
                <a:spcPct val="150000"/>
              </a:lnSpc>
            </a:pPr>
            <a:r>
              <a:rPr lang="en-GB" dirty="0"/>
              <a:t>Average number of citations per article a journal receives over a two-year period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Indegree</a:t>
            </a:r>
            <a:r>
              <a:rPr lang="en-GB" dirty="0"/>
              <a:t> count for each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179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Ontology-based system for expert discovery in the field of computer science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Research publications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Inference individuals expertise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Semantic Web Rule Language (SWRL) &amp; SPARQL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Academic Databases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Protege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7220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820</TotalTime>
  <Words>417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Rockwell</vt:lpstr>
      <vt:lpstr>Rockwell Condensed</vt:lpstr>
      <vt:lpstr>Wingdings</vt:lpstr>
      <vt:lpstr>Wood Type</vt:lpstr>
      <vt:lpstr>Literature Review</vt:lpstr>
      <vt:lpstr>Project Title</vt:lpstr>
      <vt:lpstr>Introduction</vt:lpstr>
      <vt:lpstr>Project Scope</vt:lpstr>
      <vt:lpstr>Existence Systems</vt:lpstr>
      <vt:lpstr>1) A Probabilistic Model for Fine-Grained Expert Search </vt:lpstr>
      <vt:lpstr>2) Semantic-based information extraction system for matching resumes to job openings</vt:lpstr>
      <vt:lpstr>3) Using Citation Analysis for Finding Experts in Workgroups </vt:lpstr>
      <vt:lpstr>Proposed System</vt:lpstr>
      <vt:lpstr>Semantic web architecture</vt:lpstr>
      <vt:lpstr>Project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Analysis</dc:title>
  <dc:creator>Sandesha</dc:creator>
  <cp:keywords>Sandesha</cp:keywords>
  <cp:lastModifiedBy>MOHAMMAD KAMIL - 29464</cp:lastModifiedBy>
  <cp:revision>215</cp:revision>
  <dcterms:created xsi:type="dcterms:W3CDTF">2022-01-26T13:40:09Z</dcterms:created>
  <dcterms:modified xsi:type="dcterms:W3CDTF">2024-04-07T21:05:32Z</dcterms:modified>
</cp:coreProperties>
</file>