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76" r:id="rId5"/>
    <p:sldId id="262" r:id="rId6"/>
    <p:sldId id="263" r:id="rId7"/>
    <p:sldId id="264" r:id="rId8"/>
    <p:sldId id="265" r:id="rId9"/>
    <p:sldId id="267" r:id="rId10"/>
    <p:sldId id="268" r:id="rId11"/>
    <p:sldId id="269" r:id="rId12"/>
    <p:sldId id="271" r:id="rId13"/>
    <p:sldId id="272" r:id="rId14"/>
    <p:sldId id="273" r:id="rId15"/>
    <p:sldId id="274"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B8F237-AF81-484C-96DF-83D00E05499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122822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8F237-AF81-484C-96DF-83D00E05499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376826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8F237-AF81-484C-96DF-83D00E05499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271920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B8F237-AF81-484C-96DF-83D00E05499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415235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B8F237-AF81-484C-96DF-83D00E054999}" type="datetimeFigureOut">
              <a:rPr lang="en-US" smtClean="0"/>
              <a:pPr/>
              <a:t>7/3/2019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164122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B8F237-AF81-484C-96DF-83D00E054999}"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136964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B8F237-AF81-484C-96DF-83D00E054999}" type="datetimeFigureOut">
              <a:rPr lang="en-US" smtClean="0"/>
              <a:pPr/>
              <a:t>7/3/2019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186298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8F237-AF81-484C-96DF-83D00E054999}" type="datetimeFigureOut">
              <a:rPr lang="en-US" smtClean="0"/>
              <a:pPr/>
              <a:t>7/3/2019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288047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8F237-AF81-484C-96DF-83D00E054999}" type="datetimeFigureOut">
              <a:rPr lang="en-US" smtClean="0"/>
              <a:pPr/>
              <a:t>7/3/2019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92133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8F237-AF81-484C-96DF-83D00E054999}"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45291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8F237-AF81-484C-96DF-83D00E054999}" type="datetimeFigureOut">
              <a:rPr lang="en-US" smtClean="0"/>
              <a:pPr/>
              <a:t>7/3/2019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009A1-8BBB-43C1-9540-5AC44F2FFED0}" type="slidenum">
              <a:rPr lang="en-US" smtClean="0"/>
              <a:pPr/>
              <a:t>‹#›</a:t>
            </a:fld>
            <a:endParaRPr lang="en-US"/>
          </a:p>
        </p:txBody>
      </p:sp>
    </p:spTree>
    <p:extLst>
      <p:ext uri="{BB962C8B-B14F-4D97-AF65-F5344CB8AC3E}">
        <p14:creationId xmlns:p14="http://schemas.microsoft.com/office/powerpoint/2010/main" val="343594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8F237-AF81-484C-96DF-83D00E054999}" type="datetimeFigureOut">
              <a:rPr lang="en-US" smtClean="0"/>
              <a:pPr/>
              <a:t>7/3/2019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009A1-8BBB-43C1-9540-5AC44F2FFED0}" type="slidenum">
              <a:rPr lang="en-US" smtClean="0"/>
              <a:pPr/>
              <a:t>‹#›</a:t>
            </a:fld>
            <a:endParaRPr lang="en-US"/>
          </a:p>
        </p:txBody>
      </p:sp>
    </p:spTree>
    <p:extLst>
      <p:ext uri="{BB962C8B-B14F-4D97-AF65-F5344CB8AC3E}">
        <p14:creationId xmlns:p14="http://schemas.microsoft.com/office/powerpoint/2010/main" val="3915994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6376" y="517793"/>
            <a:ext cx="2809301" cy="923330"/>
          </a:xfrm>
          <a:prstGeom prst="rect">
            <a:avLst/>
          </a:prstGeom>
          <a:noFill/>
        </p:spPr>
        <p:txBody>
          <a:bodyPr wrap="square" rtlCol="0">
            <a:spAutoFit/>
          </a:bodyPr>
          <a:lstStyle/>
          <a:p>
            <a:pPr algn="ctr"/>
            <a:r>
              <a:rPr lang="ar-JO" b="1" dirty="0" smtClean="0"/>
              <a:t>وكالة الغوث الدولية </a:t>
            </a:r>
          </a:p>
          <a:p>
            <a:pPr algn="ctr"/>
            <a:r>
              <a:rPr lang="ar-JO" b="1" dirty="0" smtClean="0"/>
              <a:t>دائرة التربية والتعليم </a:t>
            </a:r>
          </a:p>
          <a:p>
            <a:pPr algn="ctr"/>
            <a:r>
              <a:rPr lang="ar-JO" b="1" dirty="0" smtClean="0"/>
              <a:t>غزة </a:t>
            </a:r>
            <a:endParaRPr lang="en-US" b="1" dirty="0"/>
          </a:p>
        </p:txBody>
      </p:sp>
      <p:sp>
        <p:nvSpPr>
          <p:cNvPr id="3" name="TextBox 2"/>
          <p:cNvSpPr txBox="1"/>
          <p:nvPr/>
        </p:nvSpPr>
        <p:spPr>
          <a:xfrm>
            <a:off x="3624550" y="1904169"/>
            <a:ext cx="4836404" cy="4801314"/>
          </a:xfrm>
          <a:prstGeom prst="rect">
            <a:avLst/>
          </a:prstGeom>
          <a:noFill/>
        </p:spPr>
        <p:txBody>
          <a:bodyPr wrap="square" rtlCol="0">
            <a:spAutoFit/>
          </a:bodyPr>
          <a:lstStyle/>
          <a:p>
            <a:pPr algn="ctr"/>
            <a:r>
              <a:rPr lang="ar-JO" sz="2800" b="1" dirty="0" smtClean="0"/>
              <a:t>مادة تدريبية</a:t>
            </a:r>
          </a:p>
          <a:p>
            <a:pPr algn="ctr"/>
            <a:r>
              <a:rPr lang="ar-JO" sz="2800" b="1" dirty="0" smtClean="0"/>
              <a:t>حول </a:t>
            </a:r>
          </a:p>
          <a:p>
            <a:pPr algn="ctr"/>
            <a:endParaRPr lang="ar-JO" sz="2800" b="1" dirty="0" smtClean="0"/>
          </a:p>
          <a:p>
            <a:pPr algn="ctr"/>
            <a:r>
              <a:rPr lang="ar-JO" sz="4400" b="1" dirty="0" smtClean="0">
                <a:cs typeface="+mj-cs"/>
              </a:rPr>
              <a:t>«</a:t>
            </a:r>
            <a:r>
              <a:rPr lang="ar-JO" sz="5400" b="1" dirty="0" smtClean="0">
                <a:cs typeface="+mj-cs"/>
              </a:rPr>
              <a:t>  التقويم الواقعي  »</a:t>
            </a:r>
          </a:p>
          <a:p>
            <a:pPr algn="ctr"/>
            <a:endParaRPr lang="ar-JO" sz="2800" b="1" dirty="0"/>
          </a:p>
          <a:p>
            <a:pPr algn="ctr"/>
            <a:endParaRPr lang="ar-JO" sz="2800" b="1" dirty="0" smtClean="0"/>
          </a:p>
          <a:p>
            <a:pPr algn="ctr"/>
            <a:endParaRPr lang="ar-JO" sz="2800" b="1" dirty="0" smtClean="0"/>
          </a:p>
          <a:p>
            <a:pPr algn="ctr"/>
            <a:r>
              <a:rPr lang="ar-JO" sz="2800" b="1" dirty="0" smtClean="0"/>
              <a:t>إعداد: دائرة التربية والتعليم – غزة </a:t>
            </a:r>
          </a:p>
          <a:p>
            <a:pPr algn="ctr"/>
            <a:r>
              <a:rPr lang="ar-JO" sz="2800" b="1" dirty="0" smtClean="0"/>
              <a:t>سبتمبر 2019</a:t>
            </a:r>
          </a:p>
          <a:p>
            <a:pPr algn="ctr"/>
            <a:endParaRPr lang="en-US" sz="2800" b="1" dirty="0"/>
          </a:p>
        </p:txBody>
      </p:sp>
      <p:pic>
        <p:nvPicPr>
          <p:cNvPr id="4" name="Picture 3" descr="new_logo1.jpg"/>
          <p:cNvPicPr>
            <a:picLocks noChangeAspect="1"/>
          </p:cNvPicPr>
          <p:nvPr/>
        </p:nvPicPr>
        <p:blipFill>
          <a:blip r:embed="rId2" cstate="print"/>
          <a:stretch>
            <a:fillRect/>
          </a:stretch>
        </p:blipFill>
        <p:spPr>
          <a:xfrm>
            <a:off x="754743" y="487672"/>
            <a:ext cx="1465943" cy="1298254"/>
          </a:xfrm>
          <a:prstGeom prst="rect">
            <a:avLst/>
          </a:prstGeom>
        </p:spPr>
      </p:pic>
    </p:spTree>
    <p:extLst>
      <p:ext uri="{BB962C8B-B14F-4D97-AF65-F5344CB8AC3E}">
        <p14:creationId xmlns:p14="http://schemas.microsoft.com/office/powerpoint/2010/main" val="361762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5922" y="705079"/>
            <a:ext cx="9793995" cy="5509200"/>
          </a:xfrm>
          <a:prstGeom prst="rect">
            <a:avLst/>
          </a:prstGeom>
          <a:noFill/>
        </p:spPr>
        <p:txBody>
          <a:bodyPr wrap="square" rtlCol="0">
            <a:spAutoFit/>
          </a:bodyPr>
          <a:lstStyle/>
          <a:p>
            <a:pPr algn="just" rtl="1"/>
            <a:endParaRPr lang="ar-JO" sz="2400" dirty="0" smtClean="0"/>
          </a:p>
          <a:p>
            <a:pPr algn="just" rtl="1"/>
            <a:endParaRPr lang="ar-JO" sz="2400" dirty="0" smtClean="0"/>
          </a:p>
          <a:p>
            <a:pPr algn="just" rtl="1"/>
            <a:r>
              <a:rPr lang="ar-JO" sz="2800" dirty="0" smtClean="0">
                <a:latin typeface="Times New Roman" pitchFamily="18" charset="0"/>
                <a:cs typeface="Times New Roman" pitchFamily="18" charset="0"/>
              </a:rPr>
              <a:t>2- </a:t>
            </a:r>
            <a:r>
              <a:rPr lang="ar-JO" sz="2800" b="1" dirty="0">
                <a:latin typeface="Times New Roman" pitchFamily="18" charset="0"/>
                <a:cs typeface="Times New Roman" pitchFamily="18" charset="0"/>
              </a:rPr>
              <a:t>استراتيجية التقويم بالورقة </a:t>
            </a:r>
            <a:r>
              <a:rPr lang="ar-JO" sz="2800" b="1" dirty="0" smtClean="0">
                <a:latin typeface="Times New Roman" pitchFamily="18" charset="0"/>
                <a:cs typeface="Times New Roman" pitchFamily="18" charset="0"/>
              </a:rPr>
              <a:t>والقلم :</a:t>
            </a:r>
            <a:endParaRPr lang="en-US" sz="2800" b="1" dirty="0">
              <a:latin typeface="Times New Roman" pitchFamily="18" charset="0"/>
              <a:cs typeface="Times New Roman" pitchFamily="18" charset="0"/>
            </a:endParaRPr>
          </a:p>
          <a:p>
            <a:pPr rtl="1"/>
            <a:r>
              <a:rPr lang="en-US" sz="2800" b="1" dirty="0">
                <a:latin typeface="Times New Roman" pitchFamily="18" charset="0"/>
                <a:cs typeface="Times New Roman" pitchFamily="18" charset="0"/>
              </a:rPr>
              <a:t>Pencil and Paper</a:t>
            </a:r>
          </a:p>
          <a:p>
            <a:pPr algn="just" rtl="1"/>
            <a:r>
              <a:rPr lang="ar-JO" sz="2400" dirty="0"/>
              <a:t>وتتمثل في الاختبارات </a:t>
            </a:r>
            <a:r>
              <a:rPr lang="ar-JO" sz="2400" dirty="0" smtClean="0"/>
              <a:t>بأنواعها، الإملاء، </a:t>
            </a:r>
            <a:r>
              <a:rPr lang="ar-JO" sz="2400" dirty="0"/>
              <a:t>الكتابات الإبداعية وغيرها</a:t>
            </a:r>
            <a:r>
              <a:rPr lang="ar-JO" sz="2400" dirty="0" smtClean="0"/>
              <a:t>.</a:t>
            </a:r>
          </a:p>
          <a:p>
            <a:pPr algn="just" rtl="1"/>
            <a:endParaRPr lang="en-US" sz="2400" dirty="0"/>
          </a:p>
          <a:p>
            <a:pPr algn="just" rtl="1"/>
            <a:r>
              <a:rPr lang="ar-JO" sz="2400" dirty="0"/>
              <a:t> </a:t>
            </a:r>
            <a:endParaRPr lang="en-US" sz="2400" dirty="0"/>
          </a:p>
          <a:p>
            <a:pPr algn="just" rtl="1"/>
            <a:r>
              <a:rPr lang="ar-JO" sz="2800" dirty="0">
                <a:latin typeface="Times New Roman" pitchFamily="18" charset="0"/>
                <a:cs typeface="Times New Roman" pitchFamily="18" charset="0"/>
              </a:rPr>
              <a:t>3- </a:t>
            </a:r>
            <a:r>
              <a:rPr lang="ar-JO" sz="2800" b="1" dirty="0">
                <a:latin typeface="Times New Roman" pitchFamily="18" charset="0"/>
                <a:cs typeface="Times New Roman" pitchFamily="18" charset="0"/>
              </a:rPr>
              <a:t>استراتيجية </a:t>
            </a:r>
            <a:r>
              <a:rPr lang="ar-JO" sz="2800" b="1" dirty="0" smtClean="0">
                <a:latin typeface="Times New Roman" pitchFamily="18" charset="0"/>
                <a:cs typeface="Times New Roman" pitchFamily="18" charset="0"/>
              </a:rPr>
              <a:t>الملاحظة :</a:t>
            </a:r>
            <a:endParaRPr lang="en-US" sz="2800" b="1" dirty="0">
              <a:latin typeface="Times New Roman" pitchFamily="18" charset="0"/>
              <a:cs typeface="Times New Roman" pitchFamily="18" charset="0"/>
            </a:endParaRPr>
          </a:p>
          <a:p>
            <a:pPr rtl="1"/>
            <a:r>
              <a:rPr lang="en-US" sz="2800" b="1" dirty="0">
                <a:latin typeface="Times New Roman" pitchFamily="18" charset="0"/>
                <a:cs typeface="Times New Roman" pitchFamily="18" charset="0"/>
              </a:rPr>
              <a:t>Observation</a:t>
            </a:r>
          </a:p>
          <a:p>
            <a:pPr algn="just" rtl="1"/>
            <a:r>
              <a:rPr lang="ar-JO" sz="2400" dirty="0"/>
              <a:t>وهي عملية يتوجه فيها المعلم بحواسه المختلفة نحو المتعلم بقصد مراقبته في موقف نشظ، وذلك من أجل الحصول على معلومات تفيد في الحكم عليه، وفي تقويم مهاراته وقيمه وسلوكه وأخلاقياته وطرق تفكيره</a:t>
            </a:r>
            <a:r>
              <a:rPr lang="ar-JO" sz="2400" dirty="0" smtClean="0"/>
              <a:t>.</a:t>
            </a:r>
          </a:p>
          <a:p>
            <a:pPr algn="just" rtl="1"/>
            <a:endParaRPr lang="en-US" sz="2400" dirty="0"/>
          </a:p>
          <a:p>
            <a:pPr algn="just" rtl="1"/>
            <a:endParaRPr lang="en-US" sz="2400" dirty="0"/>
          </a:p>
        </p:txBody>
      </p:sp>
    </p:spTree>
    <p:extLst>
      <p:ext uri="{BB962C8B-B14F-4D97-AF65-F5344CB8AC3E}">
        <p14:creationId xmlns:p14="http://schemas.microsoft.com/office/powerpoint/2010/main" val="318561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889" y="881349"/>
            <a:ext cx="9793995" cy="6124754"/>
          </a:xfrm>
          <a:prstGeom prst="rect">
            <a:avLst/>
          </a:prstGeom>
          <a:noFill/>
        </p:spPr>
        <p:txBody>
          <a:bodyPr wrap="square" rtlCol="0">
            <a:spAutoFit/>
          </a:bodyPr>
          <a:lstStyle/>
          <a:p>
            <a:pPr algn="just" rtl="1"/>
            <a:r>
              <a:rPr lang="ar-JO" sz="2800" dirty="0" smtClean="0">
                <a:latin typeface="Times New Roman" pitchFamily="18" charset="0"/>
                <a:cs typeface="Times New Roman" pitchFamily="18" charset="0"/>
              </a:rPr>
              <a:t>4- </a:t>
            </a:r>
            <a:r>
              <a:rPr lang="ar-JO" sz="2800" b="1" dirty="0" smtClean="0">
                <a:latin typeface="Times New Roman" pitchFamily="18" charset="0"/>
                <a:cs typeface="Times New Roman" pitchFamily="18" charset="0"/>
              </a:rPr>
              <a:t>استراتيجية التقويم بالتواصل</a:t>
            </a:r>
            <a:endParaRPr lang="en-US" sz="2800" b="1" dirty="0" smtClean="0">
              <a:latin typeface="Times New Roman" pitchFamily="18" charset="0"/>
              <a:cs typeface="Times New Roman" pitchFamily="18" charset="0"/>
            </a:endParaRPr>
          </a:p>
          <a:p>
            <a:pPr rtl="1"/>
            <a:r>
              <a:rPr lang="en-US" sz="2800" b="1" dirty="0" smtClean="0">
                <a:latin typeface="Times New Roman" pitchFamily="18" charset="0"/>
                <a:cs typeface="Times New Roman" pitchFamily="18" charset="0"/>
              </a:rPr>
              <a:t>Communication</a:t>
            </a:r>
          </a:p>
          <a:p>
            <a:pPr algn="just" rtl="1"/>
            <a:r>
              <a:rPr lang="ar-JO" sz="2800" dirty="0" smtClean="0"/>
              <a:t>وفيها يتم جمع المعلومات من خلال فعاليات التواصل عن مدى التقدم الذي حققه المتعلم، وكذلك معرفة طبيعة تفكيره وأسلوبه في حل المشكلات.</a:t>
            </a:r>
            <a:endParaRPr lang="en-US" sz="2800" dirty="0" smtClean="0"/>
          </a:p>
          <a:p>
            <a:pPr algn="r" rtl="1"/>
            <a:r>
              <a:rPr lang="ar-JO" sz="2800" dirty="0" smtClean="0"/>
              <a:t>ومن الأمثلة عليها:</a:t>
            </a:r>
            <a:endParaRPr lang="en-US" sz="2800" dirty="0" smtClean="0"/>
          </a:p>
          <a:p>
            <a:pPr lvl="0" algn="r" rtl="1"/>
            <a:r>
              <a:rPr lang="ar-JO" sz="2800" dirty="0" smtClean="0"/>
              <a:t> المقابلة             </a:t>
            </a:r>
            <a:r>
              <a:rPr lang="en-US" sz="2800" dirty="0" smtClean="0"/>
              <a:t> Interview</a:t>
            </a:r>
          </a:p>
          <a:p>
            <a:pPr lvl="0" algn="r" rtl="1"/>
            <a:r>
              <a:rPr lang="ar-JO" sz="2800" dirty="0" smtClean="0"/>
              <a:t>الأسئلة والأجوبة   </a:t>
            </a:r>
            <a:r>
              <a:rPr lang="en-US" sz="2800" dirty="0" smtClean="0"/>
              <a:t>Questions and Answers</a:t>
            </a:r>
          </a:p>
          <a:p>
            <a:pPr algn="r"/>
            <a:r>
              <a:rPr lang="en-US" sz="2800" dirty="0" smtClean="0"/>
              <a:t>Conference               </a:t>
            </a:r>
            <a:r>
              <a:rPr lang="ar-JO" sz="2800" dirty="0" smtClean="0"/>
              <a:t> المؤتمر</a:t>
            </a:r>
          </a:p>
          <a:p>
            <a:pPr algn="r" rtl="1"/>
            <a:endParaRPr lang="ar-JO" sz="2800" dirty="0" smtClean="0"/>
          </a:p>
          <a:p>
            <a:pPr rtl="1"/>
            <a:r>
              <a:rPr lang="ar-JO" sz="2800" b="1" dirty="0" smtClean="0">
                <a:latin typeface="Times New Roman" pitchFamily="18" charset="0"/>
                <a:cs typeface="Times New Roman" pitchFamily="18" charset="0"/>
              </a:rPr>
              <a:t>5- </a:t>
            </a:r>
            <a:r>
              <a:rPr lang="ar-JO" sz="2800" b="1" dirty="0">
                <a:latin typeface="Times New Roman" pitchFamily="18" charset="0"/>
                <a:cs typeface="Times New Roman" pitchFamily="18" charset="0"/>
              </a:rPr>
              <a:t>استراتيجية مراجعة </a:t>
            </a:r>
            <a:r>
              <a:rPr lang="ar-JO" sz="2800" b="1" dirty="0" smtClean="0">
                <a:latin typeface="Times New Roman" pitchFamily="18" charset="0"/>
                <a:cs typeface="Times New Roman" pitchFamily="18" charset="0"/>
              </a:rPr>
              <a:t>الذات</a:t>
            </a:r>
            <a:r>
              <a:rPr lang="en-US" sz="2800" b="1" dirty="0" smtClean="0">
                <a:latin typeface="Times New Roman" pitchFamily="18" charset="0"/>
                <a:cs typeface="Times New Roman" pitchFamily="18" charset="0"/>
              </a:rPr>
              <a:t>Reflection                                                      </a:t>
            </a:r>
            <a:endParaRPr lang="ar-JO" sz="2800" dirty="0" smtClean="0">
              <a:latin typeface="Times New Roman" pitchFamily="18" charset="0"/>
              <a:cs typeface="Times New Roman" pitchFamily="18" charset="0"/>
            </a:endParaRPr>
          </a:p>
          <a:p>
            <a:pPr algn="r" rtl="1"/>
            <a:r>
              <a:rPr lang="ar-JO" sz="2800" dirty="0" smtClean="0"/>
              <a:t>وفيها </a:t>
            </a:r>
            <a:r>
              <a:rPr lang="ar-JO" sz="2800" dirty="0"/>
              <a:t>يتم تحويل الخبرة السابقة إلى تعلم بتقييم ما تعلمه وتحديد ما سيتم تعلمه لاحقا.</a:t>
            </a:r>
            <a:endParaRPr lang="en-US" sz="2800" dirty="0"/>
          </a:p>
          <a:p>
            <a:pPr algn="r"/>
            <a:r>
              <a:rPr lang="ar-JO" sz="2800" dirty="0"/>
              <a:t>وكذلك التمعن الجاد المقصود في الآراء والمعتقدات والمعارف من حيث أسسها، ومستنداتها، وكذلك نواتجها في محاولة واعية لتشكيل منظومة معتقدات على أسس من العقلانية والأدلة.</a:t>
            </a:r>
            <a:endParaRPr lang="en-US" sz="2800" dirty="0"/>
          </a:p>
        </p:txBody>
      </p:sp>
    </p:spTree>
    <p:extLst>
      <p:ext uri="{BB962C8B-B14F-4D97-AF65-F5344CB8AC3E}">
        <p14:creationId xmlns:p14="http://schemas.microsoft.com/office/powerpoint/2010/main" val="62915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1947" y="1011978"/>
            <a:ext cx="9793995" cy="5693866"/>
          </a:xfrm>
          <a:prstGeom prst="rect">
            <a:avLst/>
          </a:prstGeom>
          <a:noFill/>
        </p:spPr>
        <p:txBody>
          <a:bodyPr wrap="square" rtlCol="0">
            <a:spAutoFit/>
          </a:bodyPr>
          <a:lstStyle/>
          <a:p>
            <a:pPr algn="r" rtl="1"/>
            <a:r>
              <a:rPr lang="ar-JO" sz="2800" b="1" dirty="0"/>
              <a:t>أدوات التقويم </a:t>
            </a:r>
            <a:r>
              <a:rPr lang="ar-JO" sz="2800" b="1" dirty="0" smtClean="0"/>
              <a:t>الواقعي :-</a:t>
            </a:r>
          </a:p>
          <a:p>
            <a:pPr algn="r" rtl="1"/>
            <a:endParaRPr lang="en-US" sz="2800" b="1" dirty="0"/>
          </a:p>
          <a:p>
            <a:pPr algn="r" rtl="1"/>
            <a:r>
              <a:rPr lang="ar-JO" sz="2800" b="1" dirty="0" smtClean="0"/>
              <a:t>1- قوائم الرصد/الشطب                                                       </a:t>
            </a:r>
            <a:r>
              <a:rPr lang="en-US" sz="2800" dirty="0" smtClean="0">
                <a:latin typeface="Times New Roman" pitchFamily="18" charset="0"/>
                <a:cs typeface="Times New Roman" pitchFamily="18" charset="0"/>
              </a:rPr>
              <a:t>Check list</a:t>
            </a:r>
          </a:p>
          <a:p>
            <a:pPr lvl="0" algn="r" rtl="1"/>
            <a:r>
              <a:rPr lang="ar-JO" sz="2800" dirty="0" smtClean="0"/>
              <a:t>  </a:t>
            </a:r>
            <a:endParaRPr lang="en-US" sz="2800" dirty="0" smtClean="0"/>
          </a:p>
          <a:p>
            <a:pPr rtl="1"/>
            <a:r>
              <a:rPr lang="ar-JO" sz="2800" b="1" dirty="0" smtClean="0"/>
              <a:t>2- سلم التقدير العددي                                                     </a:t>
            </a:r>
            <a:r>
              <a:rPr lang="en-US" sz="2800" dirty="0" smtClean="0">
                <a:latin typeface="Times New Roman" pitchFamily="18" charset="0"/>
                <a:cs typeface="Times New Roman" pitchFamily="18" charset="0"/>
              </a:rPr>
              <a:t>Rating Scale</a:t>
            </a:r>
          </a:p>
          <a:p>
            <a:pPr lvl="0" algn="r" rtl="1"/>
            <a:endParaRPr lang="en-US" sz="2800" dirty="0"/>
          </a:p>
          <a:p>
            <a:pPr algn="r" rtl="1"/>
            <a:r>
              <a:rPr lang="ar-JO" sz="2800" b="1" dirty="0" smtClean="0"/>
              <a:t>3- سلم </a:t>
            </a:r>
            <a:r>
              <a:rPr lang="ar-JO" sz="2800" b="1" dirty="0"/>
              <a:t>التقدير </a:t>
            </a:r>
            <a:r>
              <a:rPr lang="ar-JO" sz="2800" b="1" dirty="0" smtClean="0"/>
              <a:t>اللفظي </a:t>
            </a:r>
          </a:p>
          <a:p>
            <a:pPr rtl="1"/>
            <a:r>
              <a:rPr lang="ar-JO" sz="2800" b="1" dirty="0" smtClean="0"/>
              <a:t>                                                                    </a:t>
            </a:r>
            <a:r>
              <a:rPr lang="en-US" sz="2800" dirty="0" smtClean="0">
                <a:latin typeface="Times New Roman" pitchFamily="18" charset="0"/>
                <a:cs typeface="Times New Roman" pitchFamily="18" charset="0"/>
              </a:rPr>
              <a:t>Rubric Rating Scale</a:t>
            </a:r>
            <a:endParaRPr lang="en-US" sz="2800" dirty="0"/>
          </a:p>
          <a:p>
            <a:pPr algn="just" rtl="1"/>
            <a:r>
              <a:rPr lang="ar-JO" sz="2800" dirty="0" smtClean="0"/>
              <a:t>          وهو </a:t>
            </a:r>
            <a:r>
              <a:rPr lang="ar-JO" sz="2800" dirty="0"/>
              <a:t>عبارة عن سلسلة من الصفات المختصرة التي تبين أداء المتعلم في مستويات مختلفة، فهو يشبه تماما سلم التقدير العددي، ولكنه في العادة أكثر تفصيلا منه، مما يجعل هذا السلم أكثر مساعدة للمتعلم في تحديد خطواته التالية في التحسن، ويجب أن يوفر هذا السلم مؤشرات واضحة للعمل الجيد المطلوب.</a:t>
            </a:r>
            <a:endParaRPr lang="en-US" sz="2800" dirty="0"/>
          </a:p>
          <a:p>
            <a:pPr algn="r" rtl="1"/>
            <a:r>
              <a:rPr lang="ar-JO" sz="2800" dirty="0"/>
              <a:t> </a:t>
            </a:r>
            <a:endParaRPr lang="en-US" sz="2800" dirty="0"/>
          </a:p>
        </p:txBody>
      </p:sp>
    </p:spTree>
    <p:extLst>
      <p:ext uri="{BB962C8B-B14F-4D97-AF65-F5344CB8AC3E}">
        <p14:creationId xmlns:p14="http://schemas.microsoft.com/office/powerpoint/2010/main" val="320965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889" y="881349"/>
            <a:ext cx="9793995" cy="5693866"/>
          </a:xfrm>
          <a:prstGeom prst="rect">
            <a:avLst/>
          </a:prstGeom>
          <a:noFill/>
        </p:spPr>
        <p:txBody>
          <a:bodyPr wrap="square" rtlCol="0">
            <a:spAutoFit/>
          </a:bodyPr>
          <a:lstStyle/>
          <a:p>
            <a:pPr algn="r" rtl="1"/>
            <a:endParaRPr lang="en-US" sz="2800" dirty="0" smtClean="0"/>
          </a:p>
          <a:p>
            <a:pPr lvl="0" algn="r" rtl="1"/>
            <a:r>
              <a:rPr lang="ar-JO" sz="2800" b="1" dirty="0" smtClean="0">
                <a:latin typeface="Times New Roman" pitchFamily="18" charset="0"/>
                <a:cs typeface="Times New Roman" pitchFamily="18" charset="0"/>
              </a:rPr>
              <a:t>4- سجل وصف سير التعلم</a:t>
            </a:r>
            <a:endParaRPr lang="en-US" sz="2800" b="1" dirty="0" smtClean="0">
              <a:latin typeface="Times New Roman" pitchFamily="18" charset="0"/>
              <a:cs typeface="Times New Roman" pitchFamily="18" charset="0"/>
            </a:endParaRPr>
          </a:p>
          <a:p>
            <a:pPr rtl="1"/>
            <a:r>
              <a:rPr lang="en-US" sz="2800" b="1" dirty="0" smtClean="0">
                <a:latin typeface="Times New Roman" pitchFamily="18" charset="0"/>
                <a:cs typeface="Times New Roman" pitchFamily="18" charset="0"/>
              </a:rPr>
              <a:t>Learning Log</a:t>
            </a:r>
          </a:p>
          <a:p>
            <a:pPr algn="just" rtl="1"/>
            <a:r>
              <a:rPr lang="ar-JO" sz="2800" dirty="0" smtClean="0"/>
              <a:t>          وهو سجل منظم يكتب فيه المتعلم عبر الوقت عبارات حول أشياء قرأها أو شاهدها أو مر بها في حياته الخاصة، حيث يسمح له بالتعبير بحرية عن آرائه الخاصة واستجاباته حول ما تعلمه. </a:t>
            </a:r>
          </a:p>
          <a:p>
            <a:pPr algn="just" rtl="1"/>
            <a:endParaRPr lang="en-US" sz="2800" dirty="0" smtClean="0"/>
          </a:p>
          <a:p>
            <a:pPr lvl="0" algn="just" rtl="1"/>
            <a:r>
              <a:rPr lang="ar-JO" sz="2800" b="1" dirty="0" smtClean="0">
                <a:latin typeface="Times New Roman" pitchFamily="18" charset="0"/>
                <a:cs typeface="Times New Roman" pitchFamily="18" charset="0"/>
              </a:rPr>
              <a:t>5- السجل القصصي</a:t>
            </a:r>
            <a:endParaRPr lang="en-US" sz="2800" b="1" dirty="0" smtClean="0">
              <a:latin typeface="Times New Roman" pitchFamily="18" charset="0"/>
              <a:cs typeface="Times New Roman" pitchFamily="18" charset="0"/>
            </a:endParaRPr>
          </a:p>
          <a:p>
            <a:pPr rtl="1"/>
            <a:r>
              <a:rPr lang="en-US" sz="2800" b="1" dirty="0" smtClean="0">
                <a:latin typeface="Times New Roman" pitchFamily="18" charset="0"/>
                <a:cs typeface="Times New Roman" pitchFamily="18" charset="0"/>
              </a:rPr>
              <a:t>Anecdotal Record</a:t>
            </a:r>
          </a:p>
          <a:p>
            <a:pPr algn="just" rtl="1"/>
            <a:r>
              <a:rPr lang="ar-JO" sz="2800" dirty="0" smtClean="0"/>
              <a:t>           وهو عبارة عن وصف قصير من المعلم، ليسجل ما يفعله المتعلم، والحالة التي تمت عندها الملاحظة، مثلا من الممكن أن يدون المعلم كيف عمل المتعلم ضمن مجموعة، حيث يدون أكثر الملاحظات أهمية حول مهارات العمل ضمن مجموعة الفريق (العمل التعاوني).</a:t>
            </a:r>
            <a:endParaRPr lang="en-US" sz="2800" dirty="0"/>
          </a:p>
        </p:txBody>
      </p:sp>
    </p:spTree>
    <p:extLst>
      <p:ext uri="{BB962C8B-B14F-4D97-AF65-F5344CB8AC3E}">
        <p14:creationId xmlns:p14="http://schemas.microsoft.com/office/powerpoint/2010/main" val="259257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889" y="881349"/>
            <a:ext cx="9793995" cy="5262979"/>
          </a:xfrm>
          <a:prstGeom prst="rect">
            <a:avLst/>
          </a:prstGeom>
          <a:noFill/>
        </p:spPr>
        <p:txBody>
          <a:bodyPr wrap="square" rtlCol="0">
            <a:spAutoFit/>
          </a:bodyPr>
          <a:lstStyle/>
          <a:p>
            <a:pPr algn="r" rtl="1"/>
            <a:r>
              <a:rPr lang="ar-JO" sz="2800" b="1" dirty="0"/>
              <a:t>الكفايات التي يجب أن يمتلكها المعلم للنجاح في تطبيق التقويم </a:t>
            </a:r>
            <a:r>
              <a:rPr lang="ar-JO" sz="2800" b="1" dirty="0" smtClean="0"/>
              <a:t>الواقعي :</a:t>
            </a:r>
            <a:endParaRPr lang="en-US" sz="2800" b="1" dirty="0"/>
          </a:p>
          <a:p>
            <a:pPr algn="r" rtl="1"/>
            <a:r>
              <a:rPr lang="ar-JO" sz="2800" dirty="0"/>
              <a:t> </a:t>
            </a:r>
            <a:endParaRPr lang="en-US" sz="2800" dirty="0"/>
          </a:p>
          <a:p>
            <a:pPr lvl="0" algn="r" rtl="1"/>
            <a:r>
              <a:rPr lang="ar-JO" sz="2800" b="1" dirty="0">
                <a:latin typeface="Times New Roman" pitchFamily="18" charset="0"/>
                <a:cs typeface="Times New Roman" pitchFamily="18" charset="0"/>
              </a:rPr>
              <a:t>كفايات </a:t>
            </a:r>
            <a:r>
              <a:rPr lang="ar-JO" sz="2800" b="1" dirty="0" smtClean="0">
                <a:latin typeface="Times New Roman" pitchFamily="18" charset="0"/>
                <a:cs typeface="Times New Roman" pitchFamily="18" charset="0"/>
              </a:rPr>
              <a:t>شخصية :</a:t>
            </a:r>
            <a:endParaRPr lang="en-US" sz="2800" b="1" dirty="0">
              <a:latin typeface="Times New Roman" pitchFamily="18" charset="0"/>
              <a:cs typeface="Times New Roman" pitchFamily="18" charset="0"/>
            </a:endParaRPr>
          </a:p>
          <a:p>
            <a:pPr marL="742950" lvl="1" indent="-285750" algn="r" rtl="1">
              <a:buFont typeface="Arial" panose="020B0604020202020204" pitchFamily="34" charset="0"/>
              <a:buChar char="•"/>
            </a:pPr>
            <a:r>
              <a:rPr lang="ar-JO" sz="2800" dirty="0"/>
              <a:t>العدالة في التقويم وعدم التحيز.</a:t>
            </a:r>
            <a:endParaRPr lang="en-US" sz="2800" dirty="0"/>
          </a:p>
          <a:p>
            <a:pPr marL="742950" lvl="1" indent="-285750" algn="r" rtl="1">
              <a:buFont typeface="Arial" panose="020B0604020202020204" pitchFamily="34" charset="0"/>
              <a:buChar char="•"/>
            </a:pPr>
            <a:r>
              <a:rPr lang="ar-JO" sz="2800" dirty="0"/>
              <a:t>التنمية المهنية الدائمة.</a:t>
            </a:r>
            <a:endParaRPr lang="en-US" sz="2800" dirty="0"/>
          </a:p>
          <a:p>
            <a:pPr marL="742950" lvl="1" indent="-285750" algn="r" rtl="1">
              <a:buFont typeface="Arial" panose="020B0604020202020204" pitchFamily="34" charset="0"/>
              <a:buChar char="•"/>
            </a:pPr>
            <a:r>
              <a:rPr lang="ar-JO" sz="2800" dirty="0"/>
              <a:t>التعامل مع المشكلات بأنواعها واقتراح الحلول لها.</a:t>
            </a:r>
            <a:endParaRPr lang="en-US" sz="2800" dirty="0"/>
          </a:p>
          <a:p>
            <a:pPr marL="742950" lvl="1" indent="-285750" algn="r" rtl="1">
              <a:buFont typeface="Arial" panose="020B0604020202020204" pitchFamily="34" charset="0"/>
              <a:buChar char="•"/>
            </a:pPr>
            <a:r>
              <a:rPr lang="ar-JO" sz="2800" dirty="0"/>
              <a:t>تشجيع ممارسة التقويم الذاتي وتبنيه ليكون </a:t>
            </a:r>
            <a:r>
              <a:rPr lang="ar-JO" sz="2800" dirty="0" smtClean="0"/>
              <a:t>جزءاً </a:t>
            </a:r>
            <a:r>
              <a:rPr lang="ar-JO" sz="2800" dirty="0"/>
              <a:t>من التقويم الصفي.</a:t>
            </a:r>
            <a:endParaRPr lang="en-US" sz="2800" dirty="0"/>
          </a:p>
          <a:p>
            <a:pPr marL="742950" lvl="1" indent="-285750" algn="r" rtl="1">
              <a:buFont typeface="Arial" panose="020B0604020202020204" pitchFamily="34" charset="0"/>
              <a:buChar char="•"/>
            </a:pPr>
            <a:r>
              <a:rPr lang="ar-JO" sz="2800" dirty="0"/>
              <a:t>مواكبة التطورات والتغيرات في مجال التخصص والقدرة على التكيف معها.</a:t>
            </a:r>
            <a:endParaRPr lang="en-US" sz="2800" dirty="0"/>
          </a:p>
          <a:p>
            <a:pPr marL="742950" lvl="1" indent="-285750" algn="r" rtl="1">
              <a:buFont typeface="Arial" panose="020B0604020202020204" pitchFamily="34" charset="0"/>
              <a:buChar char="•"/>
            </a:pPr>
            <a:r>
              <a:rPr lang="ar-JO" sz="2800" dirty="0"/>
              <a:t>تقديم التغذية الراجعة للمتعلمين بأسلوب مناسب.</a:t>
            </a:r>
            <a:endParaRPr lang="en-US" sz="2800" dirty="0"/>
          </a:p>
          <a:p>
            <a:pPr marL="742950" lvl="1" indent="-285750" algn="r" rtl="1">
              <a:buFont typeface="Arial" panose="020B0604020202020204" pitchFamily="34" charset="0"/>
              <a:buChar char="•"/>
            </a:pPr>
            <a:r>
              <a:rPr lang="ar-JO" sz="2800" dirty="0"/>
              <a:t>ممارسة مهارات التقويم في مواقف صفية مختلفة.</a:t>
            </a:r>
            <a:endParaRPr lang="en-US" sz="2800" dirty="0"/>
          </a:p>
          <a:p>
            <a:pPr marL="742950" lvl="1" indent="-285750" algn="r" rtl="1">
              <a:buFont typeface="Arial" panose="020B0604020202020204" pitchFamily="34" charset="0"/>
              <a:buChar char="•"/>
            </a:pPr>
            <a:r>
              <a:rPr lang="ar-JO" sz="2800" dirty="0"/>
              <a:t>القدرة على توظيف التكنولوجيا.</a:t>
            </a:r>
            <a:endParaRPr lang="en-US" sz="2800" dirty="0"/>
          </a:p>
          <a:p>
            <a:pPr marL="742950" lvl="1" indent="-285750" algn="r" rtl="1">
              <a:buFont typeface="Arial" panose="020B0604020202020204" pitchFamily="34" charset="0"/>
              <a:buChar char="•"/>
            </a:pPr>
            <a:r>
              <a:rPr lang="ar-JO" sz="2800" dirty="0" smtClean="0"/>
              <a:t>اشراك </a:t>
            </a:r>
            <a:r>
              <a:rPr lang="ar-JO" sz="2800" dirty="0"/>
              <a:t>المتعلمين عند اختيار أدوات ومعايير التقويم.</a:t>
            </a:r>
            <a:endParaRPr lang="en-US" sz="2800" dirty="0"/>
          </a:p>
        </p:txBody>
      </p:sp>
    </p:spTree>
    <p:extLst>
      <p:ext uri="{BB962C8B-B14F-4D97-AF65-F5344CB8AC3E}">
        <p14:creationId xmlns:p14="http://schemas.microsoft.com/office/powerpoint/2010/main" val="261412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889" y="881349"/>
            <a:ext cx="9793995" cy="5693866"/>
          </a:xfrm>
          <a:prstGeom prst="rect">
            <a:avLst/>
          </a:prstGeom>
          <a:noFill/>
        </p:spPr>
        <p:txBody>
          <a:bodyPr wrap="square" rtlCol="0">
            <a:spAutoFit/>
          </a:bodyPr>
          <a:lstStyle/>
          <a:p>
            <a:pPr lvl="0" algn="r" rtl="1"/>
            <a:r>
              <a:rPr lang="ar-JO" sz="2800" b="1" dirty="0" smtClean="0"/>
              <a:t>الكفايات التي يجب أن يمتلكها المعلم للنجاح في تطبيق التقويم الواقعي :</a:t>
            </a:r>
          </a:p>
          <a:p>
            <a:pPr lvl="0" algn="r" rtl="1"/>
            <a:endParaRPr lang="ar-JO" sz="2800" b="1" dirty="0" smtClean="0"/>
          </a:p>
          <a:p>
            <a:pPr lvl="0" algn="r" rtl="1"/>
            <a:r>
              <a:rPr lang="ar-JO" sz="2800" b="1" dirty="0" smtClean="0"/>
              <a:t>كفايات معرفية</a:t>
            </a:r>
            <a:endParaRPr lang="en-US" sz="2800" b="1" dirty="0"/>
          </a:p>
          <a:p>
            <a:pPr lvl="1" algn="r" rtl="1">
              <a:buFont typeface="Arial" pitchFamily="34" charset="0"/>
              <a:buChar char="•"/>
            </a:pPr>
            <a:r>
              <a:rPr lang="ar-JO" sz="2800" dirty="0" smtClean="0"/>
              <a:t> معرفة </a:t>
            </a:r>
            <a:r>
              <a:rPr lang="ar-JO" sz="2800" dirty="0"/>
              <a:t>الفلسفة التربوية والتعليمية للوطن وأهدافها.</a:t>
            </a:r>
            <a:endParaRPr lang="en-US" sz="2800" dirty="0"/>
          </a:p>
          <a:p>
            <a:pPr lvl="1" algn="r" rtl="1">
              <a:buFont typeface="Arial" pitchFamily="34" charset="0"/>
              <a:buChar char="•"/>
            </a:pPr>
            <a:r>
              <a:rPr lang="ar-JO" sz="2800" dirty="0" smtClean="0"/>
              <a:t> التحديد </a:t>
            </a:r>
            <a:r>
              <a:rPr lang="ar-JO" sz="2800" dirty="0"/>
              <a:t>الواضح لهدف التقويم.</a:t>
            </a:r>
            <a:endParaRPr lang="en-US" sz="2800" dirty="0"/>
          </a:p>
          <a:p>
            <a:pPr lvl="1" algn="r" rtl="1">
              <a:buFont typeface="Arial" pitchFamily="34" charset="0"/>
              <a:buChar char="•"/>
            </a:pPr>
            <a:r>
              <a:rPr lang="ar-JO" sz="2800" dirty="0" smtClean="0"/>
              <a:t> التنويع </a:t>
            </a:r>
            <a:r>
              <a:rPr lang="ar-JO" sz="2800" dirty="0"/>
              <a:t>في استراتيجيات التقويم والأدوات المستخدمة لذلك.</a:t>
            </a:r>
            <a:endParaRPr lang="en-US" sz="2800" dirty="0"/>
          </a:p>
          <a:p>
            <a:pPr lvl="1" algn="r" rtl="1">
              <a:buFont typeface="Arial" pitchFamily="34" charset="0"/>
              <a:buChar char="•"/>
            </a:pPr>
            <a:r>
              <a:rPr lang="ar-JO" sz="2800" dirty="0" smtClean="0"/>
              <a:t> جمع </a:t>
            </a:r>
            <a:r>
              <a:rPr lang="ar-JO" sz="2800" dirty="0"/>
              <a:t>البيانات وتحليلها وتفسيرها.</a:t>
            </a:r>
            <a:endParaRPr lang="en-US" sz="2800" dirty="0"/>
          </a:p>
          <a:p>
            <a:pPr lvl="1" algn="r" rtl="1">
              <a:buFont typeface="Arial" pitchFamily="34" charset="0"/>
              <a:buChar char="•"/>
            </a:pPr>
            <a:r>
              <a:rPr lang="ar-JO" sz="2800" dirty="0" smtClean="0"/>
              <a:t> استخدام </a:t>
            </a:r>
            <a:r>
              <a:rPr lang="ar-JO" sz="2800" dirty="0"/>
              <a:t>السجلات المختلفة وخاصة سجلات رصد تقديرات الطلبة.</a:t>
            </a:r>
            <a:endParaRPr lang="en-US" sz="2800" dirty="0"/>
          </a:p>
          <a:p>
            <a:pPr lvl="1" algn="r" rtl="1">
              <a:buFont typeface="Arial" pitchFamily="34" charset="0"/>
              <a:buChar char="•"/>
            </a:pPr>
            <a:r>
              <a:rPr lang="ar-JO" sz="2800" dirty="0" smtClean="0"/>
              <a:t> الاستفادة </a:t>
            </a:r>
            <a:r>
              <a:rPr lang="ar-JO" sz="2800" dirty="0"/>
              <a:t>من نتائج التقويم وتوظيفها لمعالجة نقاط الضعف وإثراء نقاط القوة.</a:t>
            </a:r>
            <a:endParaRPr lang="en-US" sz="2800" dirty="0"/>
          </a:p>
          <a:p>
            <a:pPr lvl="1" algn="r" rtl="1">
              <a:buFont typeface="Arial" pitchFamily="34" charset="0"/>
              <a:buChar char="•"/>
            </a:pPr>
            <a:r>
              <a:rPr lang="ar-JO" sz="2800" dirty="0" smtClean="0"/>
              <a:t> معرفة </a:t>
            </a:r>
            <a:r>
              <a:rPr lang="ar-JO" sz="2800" dirty="0"/>
              <a:t>محتوى وأهداف المنهاج والكتب المدرسية المقررة للمبحث الذي يدرسه.</a:t>
            </a:r>
            <a:endParaRPr lang="en-US" sz="2800" dirty="0"/>
          </a:p>
          <a:p>
            <a:pPr lvl="1" algn="r" rtl="1">
              <a:buFont typeface="Arial" pitchFamily="34" charset="0"/>
              <a:buChar char="•"/>
            </a:pPr>
            <a:r>
              <a:rPr lang="ar-JO" sz="2800" dirty="0" smtClean="0"/>
              <a:t> بناء </a:t>
            </a:r>
            <a:r>
              <a:rPr lang="ar-JO" sz="2800" dirty="0"/>
              <a:t>الاختبارات وتحليها وتقديم التغذية الراجعة.</a:t>
            </a:r>
            <a:endParaRPr lang="en-US" sz="2800" dirty="0"/>
          </a:p>
          <a:p>
            <a:pPr lvl="1" algn="r" rtl="1">
              <a:buFont typeface="Arial" pitchFamily="34" charset="0"/>
              <a:buChar char="•"/>
            </a:pPr>
            <a:r>
              <a:rPr lang="ar-JO" sz="2800" dirty="0" smtClean="0"/>
              <a:t> معرفة </a:t>
            </a:r>
            <a:r>
              <a:rPr lang="ar-JO" sz="2800" dirty="0"/>
              <a:t>أساليب تقويم نتاجات تعلم الطلبة.</a:t>
            </a:r>
            <a:endParaRPr lang="en-US" sz="2800" dirty="0"/>
          </a:p>
          <a:p>
            <a:pPr lvl="1" algn="r" rtl="1">
              <a:buFont typeface="Arial" pitchFamily="34" charset="0"/>
              <a:buChar char="•"/>
            </a:pPr>
            <a:r>
              <a:rPr lang="ar-JO" sz="2800" dirty="0" smtClean="0"/>
              <a:t> معرفة </a:t>
            </a:r>
            <a:r>
              <a:rPr lang="ar-JO" sz="2800" dirty="0"/>
              <a:t>حقوقه وواجباته ومسؤولياته.</a:t>
            </a:r>
            <a:endParaRPr lang="en-US" sz="2800" dirty="0"/>
          </a:p>
        </p:txBody>
      </p:sp>
    </p:spTree>
    <p:extLst>
      <p:ext uri="{BB962C8B-B14F-4D97-AF65-F5344CB8AC3E}">
        <p14:creationId xmlns:p14="http://schemas.microsoft.com/office/powerpoint/2010/main" val="142470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889" y="881349"/>
            <a:ext cx="9793995" cy="4401205"/>
          </a:xfrm>
          <a:prstGeom prst="rect">
            <a:avLst/>
          </a:prstGeom>
          <a:noFill/>
        </p:spPr>
        <p:txBody>
          <a:bodyPr wrap="square" rtlCol="0">
            <a:spAutoFit/>
          </a:bodyPr>
          <a:lstStyle/>
          <a:p>
            <a:pPr algn="r" rtl="1"/>
            <a:r>
              <a:rPr lang="ar-SA" sz="2800" b="1" dirty="0"/>
              <a:t>فعاليات التقويم الواقعي </a:t>
            </a:r>
            <a:endParaRPr lang="en-US" sz="2800" dirty="0"/>
          </a:p>
          <a:p>
            <a:pPr lvl="0" algn="r" rtl="1"/>
            <a:r>
              <a:rPr lang="ar-SA" sz="2800" dirty="0"/>
              <a:t>العروض بأنواعها الشفوية والأدائية والإلكترونية. </a:t>
            </a:r>
            <a:endParaRPr lang="en-US" sz="2800" dirty="0"/>
          </a:p>
          <a:p>
            <a:pPr lvl="0" algn="r" rtl="1"/>
            <a:r>
              <a:rPr lang="ar-SA" sz="2800" dirty="0"/>
              <a:t>المناظرة والنقاشات.</a:t>
            </a:r>
            <a:endParaRPr lang="en-US" sz="2800" dirty="0"/>
          </a:p>
          <a:p>
            <a:pPr lvl="0" algn="r" rtl="1"/>
            <a:r>
              <a:rPr lang="ar-SA" sz="2800" dirty="0"/>
              <a:t>التمثيل ولعب الأدوار. </a:t>
            </a:r>
            <a:endParaRPr lang="en-US" sz="2800" dirty="0"/>
          </a:p>
          <a:p>
            <a:pPr lvl="0" algn="r" rtl="1"/>
            <a:r>
              <a:rPr lang="ar-SA" sz="2800" dirty="0"/>
              <a:t>الأنشطة والمشاريع. </a:t>
            </a:r>
            <a:endParaRPr lang="en-US" sz="2800" dirty="0"/>
          </a:p>
          <a:p>
            <a:pPr lvl="0" algn="r" rtl="1"/>
            <a:r>
              <a:rPr lang="ar-SA" sz="2800" dirty="0"/>
              <a:t>إجراء التجارب. </a:t>
            </a:r>
            <a:endParaRPr lang="en-US" sz="2800" dirty="0"/>
          </a:p>
          <a:p>
            <a:pPr lvl="0" algn="r" rtl="1"/>
            <a:r>
              <a:rPr lang="ar-SA" sz="2800" dirty="0"/>
              <a:t>البحوث.</a:t>
            </a:r>
            <a:endParaRPr lang="en-US" sz="2800" dirty="0"/>
          </a:p>
          <a:p>
            <a:pPr lvl="0" algn="r" rtl="1"/>
            <a:r>
              <a:rPr lang="ar-SA" sz="2800" dirty="0"/>
              <a:t>كتابة التقارير. </a:t>
            </a:r>
            <a:endParaRPr lang="en-US" sz="2800" dirty="0"/>
          </a:p>
          <a:p>
            <a:pPr lvl="0" algn="r" rtl="1"/>
            <a:r>
              <a:rPr lang="ar-SA" sz="2800" dirty="0"/>
              <a:t>جمع العينات والصور. </a:t>
            </a:r>
            <a:endParaRPr lang="en-US" sz="2800" dirty="0"/>
          </a:p>
          <a:p>
            <a:pPr algn="r" rtl="1"/>
            <a:r>
              <a:rPr lang="ar-SA" sz="2800" dirty="0"/>
              <a:t>إنتاج الأجهزة والنماذج. </a:t>
            </a:r>
            <a:endParaRPr lang="en-US" sz="2800" dirty="0"/>
          </a:p>
        </p:txBody>
      </p:sp>
    </p:spTree>
    <p:extLst>
      <p:ext uri="{BB962C8B-B14F-4D97-AF65-F5344CB8AC3E}">
        <p14:creationId xmlns:p14="http://schemas.microsoft.com/office/powerpoint/2010/main" val="394861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5262979"/>
          </a:xfrm>
          <a:prstGeom prst="rect">
            <a:avLst/>
          </a:prstGeom>
          <a:noFill/>
        </p:spPr>
        <p:txBody>
          <a:bodyPr wrap="square" rtlCol="0">
            <a:spAutoFit/>
          </a:bodyPr>
          <a:lstStyle/>
          <a:p>
            <a:pPr algn="r"/>
            <a:r>
              <a:rPr lang="ar-JO" sz="2800" b="1" dirty="0" smtClean="0"/>
              <a:t>لماذا التقويم الواقعي؟</a:t>
            </a:r>
          </a:p>
          <a:p>
            <a:pPr algn="r"/>
            <a:endParaRPr lang="ar-JO" sz="2800" dirty="0" smtClean="0"/>
          </a:p>
          <a:p>
            <a:pPr algn="r"/>
            <a:r>
              <a:rPr lang="ar-JO" sz="2800" dirty="0" smtClean="0"/>
              <a:t>1- أقرت وزارة التربية والتعليم العالي في العام الدراسي 2017-2018 استخدام التقويم الواقعي بديلاً للتقويم التقليدي للصفوف الأول – الثاني – الثالث - الرابع الأساسي بنسبة 100%، وللصفوف من الخامس وحتى التاسع الأساسي بنسبة 20%.</a:t>
            </a:r>
          </a:p>
          <a:p>
            <a:pPr algn="r"/>
            <a:endParaRPr lang="ar-JO" sz="2800" dirty="0"/>
          </a:p>
          <a:p>
            <a:pPr algn="r"/>
            <a:r>
              <a:rPr lang="ar-JO" sz="2800" dirty="0" smtClean="0"/>
              <a:t>2- اعتمدت دائرة التربية والتعليم بوكالة الغوث الدولية قرار وزارة التربية والتعليم العالي، وعدلت أسس النجاح والرسوب المعمول بها ليتوافق ذلك مع أسس النجاح </a:t>
            </a:r>
            <a:endParaRPr lang="en-US" sz="2800" dirty="0" smtClean="0"/>
          </a:p>
          <a:p>
            <a:pPr algn="r"/>
            <a:r>
              <a:rPr lang="en-US" sz="2800" dirty="0" smtClean="0"/>
              <a:t> </a:t>
            </a:r>
            <a:r>
              <a:rPr lang="ar-JO" sz="2800" dirty="0" smtClean="0"/>
              <a:t>والرسوب المعمول بها في المدارس الحكومية.</a:t>
            </a:r>
          </a:p>
          <a:p>
            <a:pPr algn="r"/>
            <a:endParaRPr lang="ar-JO" sz="2800" dirty="0" smtClean="0"/>
          </a:p>
          <a:p>
            <a:pPr algn="r"/>
            <a:r>
              <a:rPr lang="ar-JO" sz="2800" dirty="0" smtClean="0"/>
              <a:t>3- لم يعد التقويم مقتصراً على قياس التحصيل الدراسي للمتعلم في المواد المختلفة. بل تعداه لقياس الجوانب الأدائية ومقومات شخصية الطالب بشتى جوانبها. </a:t>
            </a:r>
            <a:endParaRPr lang="ar-JO" sz="2800" dirty="0"/>
          </a:p>
        </p:txBody>
      </p:sp>
    </p:spTree>
    <p:extLst>
      <p:ext uri="{BB962C8B-B14F-4D97-AF65-F5344CB8AC3E}">
        <p14:creationId xmlns:p14="http://schemas.microsoft.com/office/powerpoint/2010/main" val="349380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6555641"/>
          </a:xfrm>
          <a:prstGeom prst="rect">
            <a:avLst/>
          </a:prstGeom>
          <a:noFill/>
        </p:spPr>
        <p:txBody>
          <a:bodyPr wrap="square" rtlCol="0">
            <a:spAutoFit/>
          </a:bodyPr>
          <a:lstStyle/>
          <a:p>
            <a:pPr algn="r"/>
            <a:r>
              <a:rPr lang="en-US" sz="2800" dirty="0" smtClean="0"/>
              <a:t>  </a:t>
            </a:r>
            <a:r>
              <a:rPr lang="ar-JO" sz="2800" b="1" dirty="0" smtClean="0"/>
              <a:t>ما المقصود بـ</a:t>
            </a:r>
          </a:p>
          <a:p>
            <a:pPr algn="ctr"/>
            <a:r>
              <a:rPr lang="en-US" sz="2800" b="1" dirty="0" smtClean="0"/>
              <a:t>			</a:t>
            </a:r>
            <a:r>
              <a:rPr lang="ar-JO" sz="2800" b="1" dirty="0" smtClean="0"/>
              <a:t>التقويم الواقعي ،،،</a:t>
            </a:r>
          </a:p>
          <a:p>
            <a:pPr algn="r"/>
            <a:endParaRPr lang="ar-JO" sz="2800" dirty="0"/>
          </a:p>
          <a:p>
            <a:pPr algn="r" rtl="1"/>
            <a:r>
              <a:rPr lang="ar-JO" sz="2800" dirty="0" smtClean="0"/>
              <a:t>هو نمط من أنماط التقويم يجعل المتعلم يؤدي مهاماً وأنشطة مختلفة ذات معنى له، وترتبط بحياته اليومية ومسؤولياته في العالم الحقيقي الواقعي والذي سوف يواجهه أثناء وبعد انتهاء دراسته، وذلك بغرض الحصول على معلومات عن قدرة المتعلم على تطبيق ما تعلمه في مواقف جديدة ومتنوعة.</a:t>
            </a:r>
            <a:endParaRPr lang="en-US" sz="2800" dirty="0" smtClean="0"/>
          </a:p>
          <a:p>
            <a:pPr algn="r" rtl="1"/>
            <a:endParaRPr lang="ar-JO" sz="2800" dirty="0" smtClean="0"/>
          </a:p>
          <a:p>
            <a:pPr algn="r"/>
            <a:endParaRPr lang="ar-JO" sz="2800" dirty="0"/>
          </a:p>
          <a:p>
            <a:r>
              <a:rPr lang="en-US" sz="2800" dirty="0" smtClean="0"/>
              <a:t>What is Authentic assessment?</a:t>
            </a:r>
          </a:p>
          <a:p>
            <a:endParaRPr lang="en-US" sz="2800" dirty="0"/>
          </a:p>
          <a:p>
            <a:r>
              <a:rPr lang="en-US" sz="2800" dirty="0" smtClean="0"/>
              <a:t>A form of assessment in which students are asked to perform real-world tasks that demonstrate meaningful application of essential knowledge and skills.</a:t>
            </a:r>
          </a:p>
          <a:p>
            <a:endParaRPr lang="ar-JO" sz="2800" dirty="0"/>
          </a:p>
        </p:txBody>
      </p:sp>
    </p:spTree>
    <p:extLst>
      <p:ext uri="{BB962C8B-B14F-4D97-AF65-F5344CB8AC3E}">
        <p14:creationId xmlns:p14="http://schemas.microsoft.com/office/powerpoint/2010/main" val="319625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6124754"/>
          </a:xfrm>
          <a:prstGeom prst="rect">
            <a:avLst/>
          </a:prstGeom>
          <a:noFill/>
        </p:spPr>
        <p:txBody>
          <a:bodyPr wrap="square" rtlCol="0">
            <a:spAutoFit/>
          </a:bodyPr>
          <a:lstStyle/>
          <a:p>
            <a:pPr algn="r"/>
            <a:endParaRPr lang="ar-JO" sz="2800" dirty="0"/>
          </a:p>
          <a:p>
            <a:pPr algn="r" rtl="1"/>
            <a:r>
              <a:rPr lang="ar-SA" sz="2800" b="1" dirty="0"/>
              <a:t>ويمكن تعريف التقويم الواقعي </a:t>
            </a:r>
            <a:endParaRPr lang="en-US" sz="2800" b="1" dirty="0" smtClean="0"/>
          </a:p>
          <a:p>
            <a:pPr algn="r" rtl="1"/>
            <a:endParaRPr lang="en-US" sz="2800" b="1" dirty="0"/>
          </a:p>
          <a:p>
            <a:pPr algn="r" rtl="1"/>
            <a:r>
              <a:rPr lang="ar-SA" sz="2800" dirty="0" smtClean="0"/>
              <a:t>بأنه </a:t>
            </a:r>
            <a:r>
              <a:rPr lang="ar-SA" sz="2800" dirty="0"/>
              <a:t>تقييم يعكس إنجازات الطلبة ويقيسها في مواقف حقيقية، بمعنى أنه تقييم متعدد الأبعاد لمدى متسع من القدرات والمهارات والاتجاهات.</a:t>
            </a:r>
            <a:endParaRPr lang="en-US" sz="2800" dirty="0"/>
          </a:p>
          <a:p>
            <a:pPr algn="r" rtl="1"/>
            <a:r>
              <a:rPr lang="ar-SA" sz="2800" dirty="0"/>
              <a:t>وبما أن هذا التقويم يركز على الكفايات الخاصة فلا توجد حاجة إلى تقييم الطلاب في درس معين، مهمة محددة، استخدام نهج مماثل (نفس السؤال أو الملاحظة) أو المدة الزمنية </a:t>
            </a:r>
            <a:endParaRPr lang="en-US" sz="2800" dirty="0"/>
          </a:p>
          <a:p>
            <a:pPr algn="r" rtl="1"/>
            <a:r>
              <a:rPr lang="ar-SA" sz="2800" dirty="0"/>
              <a:t>وفي الواقع يمكن تقييم الطلاب بشكل فردي أو جماعي وكذلك عن طريق مقارنة تقيم الصف بأكمله. </a:t>
            </a:r>
            <a:endParaRPr lang="en-US" sz="2800" dirty="0"/>
          </a:p>
          <a:p>
            <a:pPr algn="r" rtl="1"/>
            <a:r>
              <a:rPr lang="ar-SA" sz="2800" dirty="0"/>
              <a:t> </a:t>
            </a:r>
            <a:endParaRPr lang="en-US" sz="2800" dirty="0"/>
          </a:p>
          <a:p>
            <a:pPr algn="r" rtl="1"/>
            <a:endParaRPr lang="ar-JO" sz="2800" dirty="0" smtClean="0"/>
          </a:p>
          <a:p>
            <a:pPr algn="r"/>
            <a:endParaRPr lang="ar-JO" sz="2800" dirty="0"/>
          </a:p>
          <a:p>
            <a:endParaRPr lang="ar-JO" sz="2800" dirty="0"/>
          </a:p>
        </p:txBody>
      </p:sp>
    </p:spTree>
    <p:extLst>
      <p:ext uri="{BB962C8B-B14F-4D97-AF65-F5344CB8AC3E}">
        <p14:creationId xmlns:p14="http://schemas.microsoft.com/office/powerpoint/2010/main" val="151786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5262979"/>
          </a:xfrm>
          <a:prstGeom prst="rect">
            <a:avLst/>
          </a:prstGeom>
          <a:noFill/>
        </p:spPr>
        <p:txBody>
          <a:bodyPr wrap="square" rtlCol="0">
            <a:spAutoFit/>
          </a:bodyPr>
          <a:lstStyle/>
          <a:p>
            <a:pPr algn="r"/>
            <a:r>
              <a:rPr lang="ar-JO" sz="2800" b="1" dirty="0" smtClean="0"/>
              <a:t>أهداف التقويم الواقعي:</a:t>
            </a:r>
          </a:p>
          <a:p>
            <a:pPr algn="r"/>
            <a:endParaRPr lang="ar-JO" sz="2800" dirty="0"/>
          </a:p>
          <a:p>
            <a:pPr algn="r" rtl="1">
              <a:buFont typeface="Wingdings" pitchFamily="2" charset="2"/>
              <a:buChar char="§"/>
            </a:pPr>
            <a:r>
              <a:rPr lang="ar-JO" sz="2800" dirty="0" smtClean="0"/>
              <a:t> تنمية المهارات العقلية العليا.</a:t>
            </a:r>
          </a:p>
          <a:p>
            <a:pPr algn="r" rtl="1">
              <a:buFont typeface="Wingdings" pitchFamily="2" charset="2"/>
              <a:buChar char="§"/>
            </a:pPr>
            <a:r>
              <a:rPr lang="ar-JO" sz="2800" dirty="0" smtClean="0"/>
              <a:t> تنمية مهارات التفكير والاستجابات الخلاقة والجديدة.</a:t>
            </a:r>
          </a:p>
          <a:p>
            <a:pPr algn="r" rtl="1">
              <a:buFont typeface="Wingdings" pitchFamily="2" charset="2"/>
              <a:buChar char="§"/>
            </a:pPr>
            <a:r>
              <a:rPr lang="ar-JO" sz="2800" dirty="0" smtClean="0"/>
              <a:t> تطوير المهارات الحياتية الحقيقة.</a:t>
            </a:r>
          </a:p>
          <a:p>
            <a:pPr algn="r" rtl="1">
              <a:buFont typeface="Wingdings" pitchFamily="2" charset="2"/>
              <a:buChar char="§"/>
            </a:pPr>
            <a:r>
              <a:rPr lang="ar-JO" sz="2800" dirty="0" smtClean="0"/>
              <a:t> التركيز على العمليات والمنتجات في عملية التعلم.</a:t>
            </a:r>
          </a:p>
          <a:p>
            <a:pPr algn="r" rtl="1">
              <a:buFont typeface="Wingdings" pitchFamily="2" charset="2"/>
              <a:buChar char="§"/>
            </a:pPr>
            <a:r>
              <a:rPr lang="ar-JO" sz="2800" dirty="0" smtClean="0"/>
              <a:t> تعزيز قدة المتعلم على التقويم الذاتي .</a:t>
            </a:r>
          </a:p>
          <a:p>
            <a:pPr algn="r" rtl="1">
              <a:buFont typeface="Wingdings" pitchFamily="2" charset="2"/>
              <a:buChar char="§"/>
            </a:pPr>
            <a:r>
              <a:rPr lang="ar-JO" sz="2800" dirty="0" smtClean="0"/>
              <a:t> تنمية مهارات متعددة لدى المتعلم ضمن مشروع متكامل.</a:t>
            </a:r>
          </a:p>
          <a:p>
            <a:pPr algn="r" rtl="1">
              <a:buFont typeface="Wingdings" pitchFamily="2" charset="2"/>
              <a:buChar char="§"/>
            </a:pPr>
            <a:r>
              <a:rPr lang="ar-JO" sz="2800" dirty="0" smtClean="0"/>
              <a:t> جميع البيانات باستخدام المؤشرات التي تدلل على درجة تحقيق المتعلم لنتاجات التعلم. </a:t>
            </a:r>
          </a:p>
          <a:p>
            <a:pPr algn="r" rtl="1">
              <a:buFont typeface="Wingdings" pitchFamily="2" charset="2"/>
              <a:buChar char="§"/>
            </a:pPr>
            <a:r>
              <a:rPr lang="ar-JO" sz="2800" dirty="0" smtClean="0"/>
              <a:t> استخدام استراتيجيات وأدوات تقويم متعددة لقياس الجوانب المتنوعة في أداء وشخصية                  المتعلم. </a:t>
            </a:r>
          </a:p>
          <a:p>
            <a:pPr algn="r"/>
            <a:endParaRPr lang="ar-JO" sz="2800" dirty="0" smtClean="0"/>
          </a:p>
        </p:txBody>
      </p:sp>
    </p:spTree>
    <p:extLst>
      <p:ext uri="{BB962C8B-B14F-4D97-AF65-F5344CB8AC3E}">
        <p14:creationId xmlns:p14="http://schemas.microsoft.com/office/powerpoint/2010/main" val="219554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5262979"/>
          </a:xfrm>
          <a:prstGeom prst="rect">
            <a:avLst/>
          </a:prstGeom>
          <a:noFill/>
        </p:spPr>
        <p:txBody>
          <a:bodyPr wrap="square" rtlCol="0">
            <a:spAutoFit/>
          </a:bodyPr>
          <a:lstStyle/>
          <a:p>
            <a:pPr algn="r"/>
            <a:r>
              <a:rPr lang="ar-JO" sz="2800" b="1" dirty="0" smtClean="0"/>
              <a:t>إعداد أدوات التقويم الواقعي:</a:t>
            </a:r>
          </a:p>
          <a:p>
            <a:pPr algn="r"/>
            <a:endParaRPr lang="ar-JO" sz="2800" dirty="0"/>
          </a:p>
          <a:p>
            <a:pPr algn="r"/>
            <a:r>
              <a:rPr lang="ar-JO" sz="2800" dirty="0" smtClean="0"/>
              <a:t>مرت عملية إعداد الأدوات بالخطوات التالية :-</a:t>
            </a:r>
          </a:p>
          <a:p>
            <a:pPr algn="r"/>
            <a:endParaRPr lang="ar-JO" sz="2800" dirty="0" smtClean="0"/>
          </a:p>
          <a:p>
            <a:pPr algn="r"/>
            <a:r>
              <a:rPr lang="en-US" sz="2800" dirty="0" smtClean="0"/>
              <a:t>                 </a:t>
            </a:r>
            <a:r>
              <a:rPr lang="ar-JO" sz="2800" dirty="0" smtClean="0"/>
              <a:t>- عمل تحليل محتوى بحسب الكفايات لمبحثي اللغة العربية واللغة الإنجليزية والموضوعات ( الدروس ) للمباحث الأخرى.</a:t>
            </a:r>
          </a:p>
          <a:p>
            <a:pPr algn="r"/>
            <a:r>
              <a:rPr lang="ar-JO" sz="2800" dirty="0" smtClean="0"/>
              <a:t>- كتابة التصورات المقترحة للأنشطة التعليمية المتضمنة في الكفايات والموضوعات.</a:t>
            </a:r>
          </a:p>
          <a:p>
            <a:pPr algn="r"/>
            <a:r>
              <a:rPr lang="ar-JO" sz="2800" dirty="0" smtClean="0"/>
              <a:t>- وضع تصورات لأنشطة التقييم لكل كفاية أو موضوع.</a:t>
            </a:r>
          </a:p>
          <a:p>
            <a:pPr algn="r"/>
            <a:r>
              <a:rPr lang="ar-JO" sz="2800" dirty="0" smtClean="0"/>
              <a:t>- إعداد أداة التقييم المناسبة بحسب نوع نشاط التقييم المقترح.</a:t>
            </a:r>
          </a:p>
          <a:p>
            <a:pPr algn="r"/>
            <a:r>
              <a:rPr lang="ar-JO" sz="2800" dirty="0" smtClean="0"/>
              <a:t>- صياغة المؤشرات المناسبة لكل بند تقييمي يراعي سهولة فهمه والرجوع إليه من قبل    المعلم.</a:t>
            </a:r>
          </a:p>
          <a:p>
            <a:pPr algn="r"/>
            <a:endParaRPr lang="ar-JO" sz="2800" dirty="0" smtClean="0"/>
          </a:p>
        </p:txBody>
      </p:sp>
    </p:spTree>
    <p:extLst>
      <p:ext uri="{BB962C8B-B14F-4D97-AF65-F5344CB8AC3E}">
        <p14:creationId xmlns:p14="http://schemas.microsoft.com/office/powerpoint/2010/main" val="195762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6001643"/>
          </a:xfrm>
          <a:prstGeom prst="rect">
            <a:avLst/>
          </a:prstGeom>
          <a:noFill/>
        </p:spPr>
        <p:txBody>
          <a:bodyPr wrap="square" rtlCol="0">
            <a:spAutoFit/>
          </a:bodyPr>
          <a:lstStyle/>
          <a:p>
            <a:pPr algn="r"/>
            <a:r>
              <a:rPr lang="ar-JO" sz="2400" b="1" dirty="0" smtClean="0"/>
              <a:t>المبادئ الأساسية للتقويم الواقعي:</a:t>
            </a:r>
          </a:p>
          <a:p>
            <a:pPr algn="r"/>
            <a:endParaRPr lang="ar-JO" sz="2400" b="1" dirty="0" smtClean="0"/>
          </a:p>
          <a:p>
            <a:pPr algn="r"/>
            <a:r>
              <a:rPr lang="en-US" sz="2400" dirty="0" smtClean="0"/>
              <a:t>       </a:t>
            </a:r>
            <a:r>
              <a:rPr lang="ar-JO" sz="2400" dirty="0" smtClean="0"/>
              <a:t>- هو إجراء يرافق عمليتي التعليم والتعلم ويربطهما معا بقصد  تحقيق كل متعلم للنتاجات المطلوبة    وتوفير التغذية الراجعة الفورية بما يكفل تعديل مسيرة التعلم للمتعلم ومواصلة التعلم.            </a:t>
            </a:r>
          </a:p>
          <a:p>
            <a:pPr algn="r"/>
            <a:r>
              <a:rPr lang="ar-JO" sz="2400" dirty="0" smtClean="0"/>
              <a:t>- العمليات العقلية ومهارات التقصي والاكتشاف هي غايات ونتاجات يجب رعايتها عند المتعلم والتأكد   من اكتسابه لها من خلال التقويم.</a:t>
            </a:r>
          </a:p>
          <a:p>
            <a:pPr algn="r"/>
            <a:r>
              <a:rPr lang="ar-JO" sz="2400" dirty="0" smtClean="0"/>
              <a:t>- يقتضى التقويم الواقعي أن تكون المشكلات والمهام والأعمال المطروحة للدراسة والتقصي واقعية،     وذات صلة بشؤون الحياة العملية التي يعيشها المتعلم في حياته اليومية.    </a:t>
            </a:r>
          </a:p>
          <a:p>
            <a:pPr algn="r"/>
            <a:r>
              <a:rPr lang="en-US" sz="2400" dirty="0" smtClean="0"/>
              <a:t>  </a:t>
            </a:r>
            <a:r>
              <a:rPr lang="ar-JO" sz="2400" dirty="0" smtClean="0"/>
              <a:t>- يجب أن يكون التقويم الواقعي متنوعاَ في أساليبه وأدواته، ولا تحتل الامتحانات فيه سوى حيز ضيق   ويمارس فيه المتعلمين الاختبارات دون قلق أو رهبة.</a:t>
            </a:r>
          </a:p>
          <a:p>
            <a:pPr algn="r"/>
            <a:r>
              <a:rPr lang="ar-JO" sz="2400" dirty="0" smtClean="0"/>
              <a:t>- مراعاة الفروق الفردية بين المتعلمين في قدراتهم وأنماط تعلمهم وخلفياتهم، وذلك من خلال توفير       العديد من نشاطات التقويم التي يتم من خلالها تحديد الانجاز الذي حققه كل متعلم. </a:t>
            </a:r>
          </a:p>
          <a:p>
            <a:pPr algn="r"/>
            <a:r>
              <a:rPr lang="ar-JO" sz="2400" dirty="0" smtClean="0"/>
              <a:t>- يتطلب التعاون بين المتعلمين، فهو يتبنى أسلوب التعلم في مجموعات متعاونة (التعلم التعاوني ) يساعد فيها المتعلم القوى المتعلم الضعيف، بحيث يهيء للجميع فرصة أفضل للتعلم .</a:t>
            </a:r>
          </a:p>
          <a:p>
            <a:pPr algn="r"/>
            <a:r>
              <a:rPr lang="ar-JO" sz="2400" dirty="0" smtClean="0"/>
              <a:t>- التقويم الواقعي محكي المرجع يقتضي تجنب المقارنات بين المتعلمين والتي تعتمد أصلاً على معايير جمعية. </a:t>
            </a:r>
          </a:p>
        </p:txBody>
      </p:sp>
    </p:spTree>
    <p:extLst>
      <p:ext uri="{BB962C8B-B14F-4D97-AF65-F5344CB8AC3E}">
        <p14:creationId xmlns:p14="http://schemas.microsoft.com/office/powerpoint/2010/main" val="175165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636" y="616945"/>
            <a:ext cx="9981282" cy="4832092"/>
          </a:xfrm>
          <a:prstGeom prst="rect">
            <a:avLst/>
          </a:prstGeom>
          <a:noFill/>
        </p:spPr>
        <p:txBody>
          <a:bodyPr wrap="square" rtlCol="0">
            <a:spAutoFit/>
          </a:bodyPr>
          <a:lstStyle/>
          <a:p>
            <a:pPr algn="r"/>
            <a:r>
              <a:rPr lang="en-US" sz="2800" b="1" dirty="0" smtClean="0"/>
              <a:t>-</a:t>
            </a:r>
            <a:r>
              <a:rPr lang="ar-JO" sz="2800" b="1" dirty="0" smtClean="0"/>
              <a:t>خصائص التقويم الواقعي :</a:t>
            </a:r>
          </a:p>
          <a:p>
            <a:pPr algn="r"/>
            <a:endParaRPr lang="ar-JO" sz="2800" b="1" dirty="0" smtClean="0"/>
          </a:p>
          <a:p>
            <a:pPr algn="r" rtl="1">
              <a:buFont typeface="Wingdings" pitchFamily="2" charset="2"/>
              <a:buChar char="§"/>
            </a:pPr>
            <a:r>
              <a:rPr lang="ar-JO" sz="2800" dirty="0" smtClean="0"/>
              <a:t>  يتطلب أن يكون المتعلمين فاعلين في أدائهم بالاعتماد على المعارف والمعلومات التي                                                       اكتسبوها.</a:t>
            </a:r>
          </a:p>
          <a:p>
            <a:pPr algn="r" rtl="1">
              <a:buFont typeface="Wingdings" pitchFamily="2" charset="2"/>
              <a:buChar char="§"/>
            </a:pPr>
            <a:r>
              <a:rPr lang="ar-JO" sz="2800" dirty="0" smtClean="0"/>
              <a:t> يصقل مهارات المتعلم القائمة على التحليل والأداء العملي وتنفيذ المشاريع.</a:t>
            </a:r>
          </a:p>
          <a:p>
            <a:pPr algn="r" rtl="1">
              <a:buFont typeface="Wingdings" pitchFamily="2" charset="2"/>
              <a:buChar char="§"/>
            </a:pPr>
            <a:r>
              <a:rPr lang="ar-JO" sz="2800" dirty="0" smtClean="0"/>
              <a:t> يقدم المتعلم مجموعة من المهارات والتحديات ضمن أنشطة تعليمية مميزة ( الأبحاث -                    مهارات الكتابة - تحليل الأحداث - المشاركة في المناظرات... إلخ )    </a:t>
            </a:r>
          </a:p>
          <a:p>
            <a:pPr algn="r" rtl="1">
              <a:buFont typeface="Wingdings" pitchFamily="2" charset="2"/>
              <a:buChar char="§"/>
            </a:pPr>
            <a:r>
              <a:rPr lang="ar-JO" sz="2800" dirty="0" smtClean="0"/>
              <a:t> يحقق الصدق والثبات عن طريق توحيد معايير تقويم المنتجات التعليمية.</a:t>
            </a:r>
          </a:p>
          <a:p>
            <a:pPr algn="r" rtl="1">
              <a:buFont typeface="Wingdings" pitchFamily="2" charset="2"/>
              <a:buChar char="§"/>
            </a:pPr>
            <a:r>
              <a:rPr lang="ar-JO" sz="2800" dirty="0" smtClean="0"/>
              <a:t> يحقق صدق معايير الاختبار عن طريق المحاكاة لقدرات المتعلم في أوضاع حقيقة.</a:t>
            </a:r>
          </a:p>
          <a:p>
            <a:pPr algn="r" rtl="1">
              <a:buFont typeface="Wingdings" pitchFamily="2" charset="2"/>
              <a:buChar char="§"/>
            </a:pPr>
            <a:r>
              <a:rPr lang="ar-JO" sz="2800" dirty="0" smtClean="0"/>
              <a:t> يدفع المتعلم لاكتشاف مكامن الخلل في جو من التحديات الحقيقية.</a:t>
            </a:r>
          </a:p>
          <a:p>
            <a:pPr algn="r"/>
            <a:endParaRPr lang="ar-JO" sz="2800" dirty="0" smtClean="0"/>
          </a:p>
        </p:txBody>
      </p:sp>
    </p:spTree>
    <p:extLst>
      <p:ext uri="{BB962C8B-B14F-4D97-AF65-F5344CB8AC3E}">
        <p14:creationId xmlns:p14="http://schemas.microsoft.com/office/powerpoint/2010/main" val="224594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31473"/>
          </a:xfrm>
        </p:spPr>
        <p:txBody>
          <a:bodyPr/>
          <a:lstStyle/>
          <a:p>
            <a:pPr algn="r"/>
            <a:r>
              <a:rPr lang="ar-JO" dirty="0" smtClean="0"/>
              <a:t>استراتيجيات التقويم الواق</a:t>
            </a:r>
            <a:r>
              <a:rPr lang="ar-JO" dirty="0"/>
              <a:t>ع</a:t>
            </a:r>
            <a:r>
              <a:rPr lang="ar-JO" dirty="0" smtClean="0"/>
              <a:t>ي</a:t>
            </a:r>
            <a:br>
              <a:rPr lang="ar-JO" dirty="0" smtClean="0"/>
            </a:br>
            <a:endParaRPr lang="en-US" dirty="0"/>
          </a:p>
        </p:txBody>
      </p:sp>
      <p:sp>
        <p:nvSpPr>
          <p:cNvPr id="4" name="TextBox 3"/>
          <p:cNvSpPr txBox="1"/>
          <p:nvPr/>
        </p:nvSpPr>
        <p:spPr>
          <a:xfrm>
            <a:off x="1410159" y="1454226"/>
            <a:ext cx="9771961" cy="5755422"/>
          </a:xfrm>
          <a:prstGeom prst="rect">
            <a:avLst/>
          </a:prstGeom>
          <a:noFill/>
        </p:spPr>
        <p:txBody>
          <a:bodyPr wrap="square" rtlCol="0">
            <a:spAutoFit/>
          </a:bodyPr>
          <a:lstStyle/>
          <a:p>
            <a:pPr algn="r"/>
            <a:r>
              <a:rPr lang="ar-JO" sz="2800" dirty="0" smtClean="0">
                <a:cs typeface="+mj-cs"/>
              </a:rPr>
              <a:t>1- </a:t>
            </a:r>
            <a:r>
              <a:rPr lang="ar-JO" sz="2800" b="1" dirty="0" smtClean="0">
                <a:cs typeface="+mj-cs"/>
              </a:rPr>
              <a:t>استراتيجية التقويم المعتمد على الأداء</a:t>
            </a:r>
            <a:r>
              <a:rPr lang="ar-JO" sz="2800" dirty="0" smtClean="0">
                <a:cs typeface="+mj-cs"/>
              </a:rPr>
              <a:t>:</a:t>
            </a:r>
          </a:p>
          <a:p>
            <a:r>
              <a:rPr lang="en-US" sz="2800" b="1" dirty="0" smtClean="0">
                <a:latin typeface="Times New Roman" pitchFamily="18" charset="0"/>
                <a:cs typeface="Times New Roman" pitchFamily="18" charset="0"/>
              </a:rPr>
              <a:t>Performance Based Assessment</a:t>
            </a:r>
          </a:p>
          <a:p>
            <a:pPr algn="r"/>
            <a:endParaRPr lang="ar-JO" sz="2400" dirty="0" smtClean="0"/>
          </a:p>
          <a:p>
            <a:pPr algn="r"/>
            <a:r>
              <a:rPr lang="ar-JO" sz="2400" dirty="0" smtClean="0"/>
              <a:t>قيام المتعلم بتوضيح تعلمه من خلال توظيف مهاراته في مواقف حياتية حقيقية، أو مواقف تحاكي المواقف الحقيقية، أو قيامه بعروض عملية يظهر من خلالها مدى اتقانه لما اكتسب من مهارات في ضوء النتاجات التعليمية المراد إنجازها. ومن الأمثلة على ذلك:</a:t>
            </a:r>
          </a:p>
          <a:p>
            <a:pPr algn="r"/>
            <a:endParaRPr lang="en-US" sz="2400" dirty="0"/>
          </a:p>
          <a:p>
            <a:pPr marL="285750" indent="-285750" algn="just" rtl="1">
              <a:buFont typeface="Arial" panose="020B0604020202020204" pitchFamily="34" charset="0"/>
              <a:buChar char="•"/>
            </a:pPr>
            <a:r>
              <a:rPr lang="ar-JO" sz="2400" dirty="0" smtClean="0"/>
              <a:t>التقديم                  </a:t>
            </a:r>
            <a:r>
              <a:rPr lang="en-US" sz="2400" dirty="0" smtClean="0"/>
              <a:t>Presentation  </a:t>
            </a:r>
            <a:endParaRPr lang="en-US" sz="2400" dirty="0"/>
          </a:p>
          <a:p>
            <a:pPr marL="285750" indent="-285750" algn="just" rtl="1">
              <a:buFont typeface="Arial" panose="020B0604020202020204" pitchFamily="34" charset="0"/>
              <a:buChar char="•"/>
            </a:pPr>
            <a:r>
              <a:rPr lang="ar-JO" sz="2400" dirty="0"/>
              <a:t>العرض </a:t>
            </a:r>
            <a:r>
              <a:rPr lang="ar-JO" sz="2400" dirty="0" smtClean="0"/>
              <a:t>التوضيحي   </a:t>
            </a:r>
            <a:r>
              <a:rPr lang="en-US" sz="2400" dirty="0" smtClean="0"/>
              <a:t>Demonstration  </a:t>
            </a:r>
            <a:endParaRPr lang="en-US" sz="2400" dirty="0"/>
          </a:p>
          <a:p>
            <a:pPr marL="285750" indent="-285750" algn="just" rtl="1">
              <a:buFont typeface="Arial" panose="020B0604020202020204" pitchFamily="34" charset="0"/>
              <a:buChar char="•"/>
            </a:pPr>
            <a:r>
              <a:rPr lang="ar-JO" sz="2400" dirty="0"/>
              <a:t>الأداء العملي</a:t>
            </a:r>
            <a:r>
              <a:rPr lang="en-US" sz="2400" dirty="0" smtClean="0"/>
              <a:t>Performance              </a:t>
            </a:r>
            <a:endParaRPr lang="en-US" sz="2400" dirty="0"/>
          </a:p>
          <a:p>
            <a:pPr marL="285750" indent="-285750" algn="just" rtl="1">
              <a:buFont typeface="Arial" panose="020B0604020202020204" pitchFamily="34" charset="0"/>
              <a:buChar char="•"/>
            </a:pPr>
            <a:r>
              <a:rPr lang="ar-JO" sz="2400" dirty="0"/>
              <a:t>الحديث </a:t>
            </a:r>
            <a:r>
              <a:rPr lang="en-US" sz="2400" dirty="0" smtClean="0"/>
              <a:t>Speech                    </a:t>
            </a:r>
            <a:endParaRPr lang="en-US" sz="2400" dirty="0"/>
          </a:p>
          <a:p>
            <a:pPr marL="285750" indent="-285750" algn="just" rtl="1">
              <a:buFont typeface="Arial" panose="020B0604020202020204" pitchFamily="34" charset="0"/>
              <a:buChar char="•"/>
            </a:pPr>
            <a:r>
              <a:rPr lang="ar-JO" sz="2400" dirty="0" smtClean="0"/>
              <a:t>المعرض               </a:t>
            </a:r>
            <a:r>
              <a:rPr lang="en-US" sz="2400" dirty="0" smtClean="0"/>
              <a:t>Exhibition </a:t>
            </a:r>
            <a:endParaRPr lang="en-US" sz="2400" dirty="0"/>
          </a:p>
          <a:p>
            <a:pPr marL="285750" indent="-285750" algn="just" rtl="1">
              <a:buFont typeface="Arial" panose="020B0604020202020204" pitchFamily="34" charset="0"/>
              <a:buChar char="•"/>
            </a:pPr>
            <a:r>
              <a:rPr lang="ar-JO" sz="2400" dirty="0"/>
              <a:t>المحاكاة/ لعب الأدوار</a:t>
            </a:r>
            <a:r>
              <a:rPr lang="en-US" sz="2400" dirty="0"/>
              <a:t> simulation </a:t>
            </a:r>
            <a:r>
              <a:rPr lang="en-US" sz="2400" dirty="0" smtClean="0"/>
              <a:t>Role-Playing  </a:t>
            </a:r>
            <a:endParaRPr lang="en-US" sz="2400" dirty="0"/>
          </a:p>
          <a:p>
            <a:pPr marL="285750" indent="-285750" algn="just" rtl="1">
              <a:buFont typeface="Arial" panose="020B0604020202020204" pitchFamily="34" charset="0"/>
              <a:buChar char="•"/>
            </a:pPr>
            <a:r>
              <a:rPr lang="ar-JO" sz="2400" dirty="0"/>
              <a:t>المناقشة / </a:t>
            </a:r>
            <a:r>
              <a:rPr lang="ar-JO" sz="2400" dirty="0" smtClean="0"/>
              <a:t>المناظرة     </a:t>
            </a:r>
            <a:r>
              <a:rPr lang="en-US" sz="2400" dirty="0" smtClean="0"/>
              <a:t>Debate</a:t>
            </a:r>
            <a:endParaRPr lang="en-US" sz="2400" dirty="0"/>
          </a:p>
          <a:p>
            <a:pPr algn="r"/>
            <a:endParaRPr lang="en-US" sz="2400" dirty="0"/>
          </a:p>
        </p:txBody>
      </p:sp>
    </p:spTree>
    <p:extLst>
      <p:ext uri="{BB962C8B-B14F-4D97-AF65-F5344CB8AC3E}">
        <p14:creationId xmlns:p14="http://schemas.microsoft.com/office/powerpoint/2010/main" val="1792170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1155</Words>
  <Application>Microsoft Office PowerPoint</Application>
  <PresentationFormat>مخصص</PresentationFormat>
  <Paragraphs>160</Paragraphs>
  <Slides>16</Slides>
  <Notes>0</Notes>
  <HiddenSlides>0</HiddenSlides>
  <MMClips>0</MMClips>
  <ScaleCrop>false</ScaleCrop>
  <HeadingPairs>
    <vt:vector size="4" baseType="variant">
      <vt:variant>
        <vt:lpstr>نسق</vt:lpstr>
      </vt:variant>
      <vt:variant>
        <vt:i4>1</vt:i4>
      </vt:variant>
      <vt:variant>
        <vt:lpstr>عناوين الشرائح</vt:lpstr>
      </vt:variant>
      <vt:variant>
        <vt:i4>16</vt:i4>
      </vt:variant>
    </vt:vector>
  </HeadingPairs>
  <TitlesOfParts>
    <vt:vector size="17"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استراتيجيات التقويم الواقعي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ABU-JAZAR, Hassan</dc:creator>
  <cp:lastModifiedBy>Om Anas</cp:lastModifiedBy>
  <cp:revision>46</cp:revision>
  <dcterms:created xsi:type="dcterms:W3CDTF">2018-09-19T08:09:16Z</dcterms:created>
  <dcterms:modified xsi:type="dcterms:W3CDTF">2019-07-04T02:32:07Z</dcterms:modified>
</cp:coreProperties>
</file>