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0" r:id="rId5"/>
    <p:sldId id="263" r:id="rId6"/>
    <p:sldId id="264" r:id="rId7"/>
    <p:sldId id="261" r:id="rId8"/>
    <p:sldId id="262" r:id="rId9"/>
  </p:sldIdLst>
  <p:sldSz cx="18288000" cy="10287000"/>
  <p:notesSz cx="6858000" cy="9144000"/>
  <p:embeddedFontLst>
    <p:embeddedFont>
      <p:font typeface="Playfair Display Bold Italics" panose="020B0604020202020204" charset="0"/>
      <p:regular r:id="rId10"/>
    </p:embeddedFont>
    <p:embeddedFont>
      <p:font typeface="Public Sans" panose="020B0604020202020204" charset="0"/>
      <p:regular r:id="rId11"/>
    </p:embeddedFont>
    <p:embeddedFont>
      <p:font typeface="Public Sans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2" autoAdjust="0"/>
  </p:normalViewPr>
  <p:slideViewPr>
    <p:cSldViewPr>
      <p:cViewPr varScale="1">
        <p:scale>
          <a:sx n="55" d="100"/>
          <a:sy n="55" d="100"/>
        </p:scale>
        <p:origin x="686"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06882" y="2522833"/>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985042" y="3069431"/>
            <a:ext cx="16252429" cy="1677810"/>
          </a:xfrm>
          <a:prstGeom prst="rect">
            <a:avLst/>
          </a:prstGeom>
        </p:spPr>
        <p:txBody>
          <a:bodyPr lIns="0" tIns="0" rIns="0" bIns="0" rtlCol="0" anchor="t">
            <a:spAutoFit/>
          </a:bodyPr>
          <a:lstStyle/>
          <a:p>
            <a:pPr algn="ctr">
              <a:lnSpc>
                <a:spcPts val="6747"/>
              </a:lnSpc>
              <a:spcBef>
                <a:spcPct val="0"/>
              </a:spcBef>
            </a:pPr>
            <a:r>
              <a:rPr lang="en-US" sz="4819" b="1" spc="1094" dirty="0">
                <a:solidFill>
                  <a:srgbClr val="2B2C30"/>
                </a:solidFill>
                <a:latin typeface="Public Sans Bold"/>
                <a:ea typeface="Public Sans Bold"/>
                <a:cs typeface="Public Sans Bold"/>
                <a:sym typeface="Public Sans Bold"/>
              </a:rPr>
              <a:t>DATA EXTRACTION AND VISUALISATION USING VEGALITE</a:t>
            </a:r>
          </a:p>
        </p:txBody>
      </p:sp>
      <p:sp>
        <p:nvSpPr>
          <p:cNvPr id="4" name="TextBox 4"/>
          <p:cNvSpPr txBox="1"/>
          <p:nvPr/>
        </p:nvSpPr>
        <p:spPr>
          <a:xfrm>
            <a:off x="1006871" y="6570827"/>
            <a:ext cx="7862435" cy="1390650"/>
          </a:xfrm>
          <a:prstGeom prst="rect">
            <a:avLst/>
          </a:prstGeom>
        </p:spPr>
        <p:txBody>
          <a:bodyPr lIns="0" tIns="0" rIns="0" bIns="0" rtlCol="0" anchor="t">
            <a:spAutoFit/>
          </a:bodyPr>
          <a:lstStyle/>
          <a:p>
            <a:pPr algn="l">
              <a:lnSpc>
                <a:spcPts val="3749"/>
              </a:lnSpc>
            </a:pPr>
            <a:r>
              <a:rPr lang="en-US" sz="2499" dirty="0">
                <a:solidFill>
                  <a:srgbClr val="2B2C30"/>
                </a:solidFill>
                <a:latin typeface="Public Sans"/>
                <a:ea typeface="Public Sans"/>
                <a:cs typeface="Public Sans"/>
                <a:sym typeface="Public Sans"/>
              </a:rPr>
              <a:t>Presented by: Meenakshi Kanungo</a:t>
            </a:r>
          </a:p>
          <a:p>
            <a:pPr algn="l">
              <a:lnSpc>
                <a:spcPts val="3749"/>
              </a:lnSpc>
            </a:pPr>
            <a:r>
              <a:rPr lang="en-US" sz="2499" dirty="0">
                <a:solidFill>
                  <a:srgbClr val="2B2C30"/>
                </a:solidFill>
                <a:latin typeface="Public Sans"/>
                <a:ea typeface="Public Sans"/>
                <a:cs typeface="Public Sans"/>
                <a:sym typeface="Public Sans"/>
              </a:rPr>
              <a:t>B.Sc. Economics, Semester-III</a:t>
            </a:r>
          </a:p>
          <a:p>
            <a:pPr algn="l">
              <a:lnSpc>
                <a:spcPts val="3749"/>
              </a:lnSpc>
            </a:pPr>
            <a:r>
              <a:rPr lang="en-US" sz="2499" dirty="0">
                <a:solidFill>
                  <a:srgbClr val="2B2C30"/>
                </a:solidFill>
                <a:latin typeface="Public Sans"/>
                <a:ea typeface="Public Sans"/>
                <a:cs typeface="Public Sans"/>
                <a:sym typeface="Public Sans"/>
              </a:rPr>
              <a:t>Loreto College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38225" y="2999272"/>
            <a:ext cx="16221075" cy="656971"/>
          </a:xfrm>
          <a:prstGeom prst="rect">
            <a:avLst/>
          </a:prstGeom>
        </p:spPr>
        <p:txBody>
          <a:bodyPr lIns="0" tIns="0" rIns="0" bIns="0" rtlCol="0" anchor="t">
            <a:spAutoFit/>
          </a:bodyPr>
          <a:lstStyle/>
          <a:p>
            <a:pPr algn="l">
              <a:lnSpc>
                <a:spcPts val="5263"/>
              </a:lnSpc>
            </a:pPr>
            <a:r>
              <a:rPr lang="en-US" sz="3759" b="1" spc="853">
                <a:solidFill>
                  <a:srgbClr val="2B2C30"/>
                </a:solidFill>
                <a:latin typeface="Public Sans Bold"/>
                <a:ea typeface="Public Sans Bold"/>
                <a:cs typeface="Public Sans Bold"/>
                <a:sym typeface="Public Sans Bold"/>
              </a:rPr>
              <a:t>INTRODUCTION</a:t>
            </a:r>
          </a:p>
        </p:txBody>
      </p:sp>
      <p:sp>
        <p:nvSpPr>
          <p:cNvPr id="3" name="TextBox 3"/>
          <p:cNvSpPr txBox="1"/>
          <p:nvPr/>
        </p:nvSpPr>
        <p:spPr>
          <a:xfrm>
            <a:off x="944497" y="4834310"/>
            <a:ext cx="16398990" cy="1364348"/>
          </a:xfrm>
          <a:prstGeom prst="rect">
            <a:avLst/>
          </a:prstGeom>
        </p:spPr>
        <p:txBody>
          <a:bodyPr lIns="0" tIns="0" rIns="0" bIns="0" rtlCol="0" anchor="t">
            <a:spAutoFit/>
          </a:bodyPr>
          <a:lstStyle/>
          <a:p>
            <a:pPr algn="l">
              <a:lnSpc>
                <a:spcPts val="3640"/>
              </a:lnSpc>
            </a:pPr>
            <a:r>
              <a:rPr lang="en-US" sz="2800" spc="14" dirty="0">
                <a:solidFill>
                  <a:srgbClr val="2B2C30"/>
                </a:solidFill>
                <a:ea typeface="Public Sans"/>
                <a:cs typeface="Public Sans"/>
                <a:sym typeface="Public Sans"/>
              </a:rPr>
              <a:t>This project focuses on extracting data from Power BI report file using Dax Studio and presenting it through clear, interactive visualisations using Vegalite. The goal of this project is to combine the data processing strength of Power BI with the flexibility of Vegalite to present meaningful and interactive visual insights.</a:t>
            </a:r>
          </a:p>
        </p:txBody>
      </p:sp>
      <p:sp>
        <p:nvSpPr>
          <p:cNvPr id="4" name="AutoShape 4"/>
          <p:cNvSpPr/>
          <p:nvPr/>
        </p:nvSpPr>
        <p:spPr>
          <a:xfrm flipV="1">
            <a:off x="1028695" y="3986897"/>
            <a:ext cx="16230594" cy="38509"/>
          </a:xfrm>
          <a:prstGeom prst="line">
            <a:avLst/>
          </a:prstGeom>
          <a:ln w="9525" cap="flat">
            <a:solidFill>
              <a:srgbClr val="2B2C30"/>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grpSp>
        <p:nvGrpSpPr>
          <p:cNvPr id="3" name="Group 3"/>
          <p:cNvGrpSpPr/>
          <p:nvPr/>
        </p:nvGrpSpPr>
        <p:grpSpPr>
          <a:xfrm>
            <a:off x="6019799" y="2677760"/>
            <a:ext cx="4835444" cy="1236059"/>
            <a:chOff x="0" y="0"/>
            <a:chExt cx="4058845" cy="767774"/>
          </a:xfrm>
        </p:grpSpPr>
        <p:sp>
          <p:nvSpPr>
            <p:cNvPr id="4" name="Freeform 4"/>
            <p:cNvSpPr/>
            <p:nvPr/>
          </p:nvSpPr>
          <p:spPr>
            <a:xfrm>
              <a:off x="0" y="0"/>
              <a:ext cx="4058845" cy="767774"/>
            </a:xfrm>
            <a:custGeom>
              <a:avLst/>
              <a:gdLst/>
              <a:ahLst/>
              <a:cxnLst/>
              <a:rect l="l" t="t" r="r" b="b"/>
              <a:pathLst>
                <a:path w="4058845" h="767774">
                  <a:moveTo>
                    <a:pt x="0" y="0"/>
                  </a:moveTo>
                  <a:lnTo>
                    <a:pt x="4058845" y="0"/>
                  </a:lnTo>
                  <a:lnTo>
                    <a:pt x="4058845" y="767774"/>
                  </a:lnTo>
                  <a:lnTo>
                    <a:pt x="0" y="767774"/>
                  </a:lnTo>
                  <a:close/>
                </a:path>
              </a:pathLst>
            </a:custGeom>
            <a:solidFill>
              <a:srgbClr val="000000">
                <a:alpha val="0"/>
              </a:srgbClr>
            </a:solidFill>
            <a:ln w="9525" cap="sq">
              <a:solidFill>
                <a:srgbClr val="2B2C30"/>
              </a:solidFill>
              <a:prstDash val="solid"/>
              <a:miter/>
            </a:ln>
          </p:spPr>
        </p:sp>
        <p:sp>
          <p:nvSpPr>
            <p:cNvPr id="5" name="TextBox 5"/>
            <p:cNvSpPr txBox="1"/>
            <p:nvPr/>
          </p:nvSpPr>
          <p:spPr>
            <a:xfrm>
              <a:off x="0" y="-28575"/>
              <a:ext cx="4058845" cy="796349"/>
            </a:xfrm>
            <a:prstGeom prst="rect">
              <a:avLst/>
            </a:prstGeom>
          </p:spPr>
          <p:txBody>
            <a:bodyPr lIns="68580" tIns="68580" rIns="68580" bIns="68580" rtlCol="0" anchor="ctr"/>
            <a:lstStyle/>
            <a:p>
              <a:pPr algn="ctr">
                <a:lnSpc>
                  <a:spcPts val="1889"/>
                </a:lnSpc>
              </a:pPr>
              <a:endParaRPr/>
            </a:p>
          </p:txBody>
        </p:sp>
      </p:grpSp>
      <p:grpSp>
        <p:nvGrpSpPr>
          <p:cNvPr id="6" name="Group 6"/>
          <p:cNvGrpSpPr/>
          <p:nvPr/>
        </p:nvGrpSpPr>
        <p:grpSpPr>
          <a:xfrm>
            <a:off x="6019800" y="4247040"/>
            <a:ext cx="4835444" cy="1258296"/>
            <a:chOff x="0" y="0"/>
            <a:chExt cx="2859631" cy="1022492"/>
          </a:xfrm>
        </p:grpSpPr>
        <p:sp>
          <p:nvSpPr>
            <p:cNvPr id="7" name="Freeform 7"/>
            <p:cNvSpPr/>
            <p:nvPr/>
          </p:nvSpPr>
          <p:spPr>
            <a:xfrm>
              <a:off x="0" y="0"/>
              <a:ext cx="2859631" cy="1022492"/>
            </a:xfrm>
            <a:custGeom>
              <a:avLst/>
              <a:gdLst/>
              <a:ahLst/>
              <a:cxnLst/>
              <a:rect l="l" t="t" r="r" b="b"/>
              <a:pathLst>
                <a:path w="2859631" h="1022492">
                  <a:moveTo>
                    <a:pt x="0" y="0"/>
                  </a:moveTo>
                  <a:lnTo>
                    <a:pt x="2859631" y="0"/>
                  </a:lnTo>
                  <a:lnTo>
                    <a:pt x="2859631" y="1022492"/>
                  </a:lnTo>
                  <a:lnTo>
                    <a:pt x="0" y="1022492"/>
                  </a:lnTo>
                  <a:close/>
                </a:path>
              </a:pathLst>
            </a:custGeom>
            <a:solidFill>
              <a:srgbClr val="000000">
                <a:alpha val="0"/>
              </a:srgbClr>
            </a:solidFill>
            <a:ln w="9525" cap="sq">
              <a:solidFill>
                <a:srgbClr val="2B2C30"/>
              </a:solidFill>
              <a:prstDash val="solid"/>
              <a:miter/>
            </a:ln>
          </p:spPr>
        </p:sp>
        <p:sp>
          <p:nvSpPr>
            <p:cNvPr id="8" name="TextBox 8"/>
            <p:cNvSpPr txBox="1"/>
            <p:nvPr/>
          </p:nvSpPr>
          <p:spPr>
            <a:xfrm>
              <a:off x="0" y="-28575"/>
              <a:ext cx="2859631" cy="1051067"/>
            </a:xfrm>
            <a:prstGeom prst="rect">
              <a:avLst/>
            </a:prstGeom>
          </p:spPr>
          <p:txBody>
            <a:bodyPr lIns="68580" tIns="68580" rIns="68580" bIns="68580" rtlCol="0" anchor="ctr"/>
            <a:lstStyle/>
            <a:p>
              <a:pPr algn="ctr">
                <a:lnSpc>
                  <a:spcPts val="1889"/>
                </a:lnSpc>
              </a:pPr>
              <a:endParaRPr/>
            </a:p>
          </p:txBody>
        </p:sp>
      </p:grpSp>
      <p:sp>
        <p:nvSpPr>
          <p:cNvPr id="17" name="TextBox 17"/>
          <p:cNvSpPr txBox="1"/>
          <p:nvPr/>
        </p:nvSpPr>
        <p:spPr>
          <a:xfrm>
            <a:off x="7263170" y="3189837"/>
            <a:ext cx="3761659" cy="354457"/>
          </a:xfrm>
          <a:prstGeom prst="rect">
            <a:avLst/>
          </a:prstGeom>
        </p:spPr>
        <p:txBody>
          <a:bodyPr lIns="0" tIns="0" rIns="0" bIns="0" rtlCol="0" anchor="t">
            <a:spAutoFit/>
          </a:bodyPr>
          <a:lstStyle/>
          <a:p>
            <a:pPr algn="l">
              <a:lnSpc>
                <a:spcPts val="2638"/>
              </a:lnSpc>
            </a:pPr>
            <a:r>
              <a:rPr lang="en-US" sz="2899" b="1" spc="14" dirty="0">
                <a:solidFill>
                  <a:srgbClr val="2B2C30"/>
                </a:solidFill>
                <a:ea typeface="Playfair Display Bold Italics"/>
                <a:cs typeface="Playfair Display Bold Italics"/>
                <a:sym typeface="Playfair Display Bold Italics"/>
              </a:rPr>
              <a:t>Data Cleaning</a:t>
            </a:r>
          </a:p>
        </p:txBody>
      </p:sp>
      <p:sp>
        <p:nvSpPr>
          <p:cNvPr id="18" name="TextBox 18"/>
          <p:cNvSpPr txBox="1"/>
          <p:nvPr/>
        </p:nvSpPr>
        <p:spPr>
          <a:xfrm>
            <a:off x="6653929" y="4813310"/>
            <a:ext cx="4363973" cy="348237"/>
          </a:xfrm>
          <a:prstGeom prst="rect">
            <a:avLst/>
          </a:prstGeom>
        </p:spPr>
        <p:txBody>
          <a:bodyPr wrap="square" lIns="0" tIns="0" rIns="0" bIns="0" rtlCol="0" anchor="t">
            <a:spAutoFit/>
          </a:bodyPr>
          <a:lstStyle/>
          <a:p>
            <a:pPr algn="l">
              <a:lnSpc>
                <a:spcPts val="2638"/>
              </a:lnSpc>
            </a:pPr>
            <a:r>
              <a:rPr lang="en-US" sz="2899" b="1" spc="14" dirty="0">
                <a:solidFill>
                  <a:srgbClr val="2B2C30"/>
                </a:solidFill>
                <a:ea typeface="Playfair Display Bold Italics"/>
                <a:cs typeface="Playfair Display Bold Italics"/>
                <a:sym typeface="Playfair Display Bold Italics"/>
              </a:rPr>
              <a:t>Power BI to Dax Studio</a:t>
            </a:r>
          </a:p>
        </p:txBody>
      </p:sp>
      <p:sp>
        <p:nvSpPr>
          <p:cNvPr id="19" name="TextBox 19"/>
          <p:cNvSpPr txBox="1"/>
          <p:nvPr/>
        </p:nvSpPr>
        <p:spPr>
          <a:xfrm>
            <a:off x="6955085" y="6414165"/>
            <a:ext cx="3761659" cy="354457"/>
          </a:xfrm>
          <a:prstGeom prst="rect">
            <a:avLst/>
          </a:prstGeom>
        </p:spPr>
        <p:txBody>
          <a:bodyPr lIns="0" tIns="0" rIns="0" bIns="0" rtlCol="0" anchor="t">
            <a:spAutoFit/>
          </a:bodyPr>
          <a:lstStyle/>
          <a:p>
            <a:pPr algn="l">
              <a:lnSpc>
                <a:spcPts val="2638"/>
              </a:lnSpc>
            </a:pPr>
            <a:r>
              <a:rPr lang="en-US" sz="2899" b="1" spc="14" dirty="0">
                <a:solidFill>
                  <a:srgbClr val="2B2C30"/>
                </a:solidFill>
                <a:ea typeface="Playfair Display Bold Italics"/>
                <a:cs typeface="Playfair Display Bold Italics"/>
                <a:sym typeface="Playfair Display Bold Italics"/>
              </a:rPr>
              <a:t>Extracting</a:t>
            </a:r>
            <a:r>
              <a:rPr lang="en-US" sz="2899" b="1" i="1" spc="14" dirty="0">
                <a:solidFill>
                  <a:srgbClr val="2B2C30"/>
                </a:solidFill>
                <a:ea typeface="Playfair Display Bold Italics"/>
                <a:cs typeface="Playfair Display Bold Italics"/>
                <a:sym typeface="Playfair Display Bold Italics"/>
              </a:rPr>
              <a:t> </a:t>
            </a:r>
            <a:r>
              <a:rPr lang="en-US" sz="2899" b="1" spc="14" dirty="0">
                <a:solidFill>
                  <a:srgbClr val="2B2C30"/>
                </a:solidFill>
                <a:ea typeface="Playfair Display Bold Italics"/>
                <a:cs typeface="Playfair Display Bold Italics"/>
                <a:sym typeface="Playfair Display Bold Italics"/>
              </a:rPr>
              <a:t>Insights</a:t>
            </a:r>
          </a:p>
        </p:txBody>
      </p:sp>
      <p:sp>
        <p:nvSpPr>
          <p:cNvPr id="20" name="TextBox 20"/>
          <p:cNvSpPr txBox="1"/>
          <p:nvPr/>
        </p:nvSpPr>
        <p:spPr>
          <a:xfrm>
            <a:off x="6955084" y="8075952"/>
            <a:ext cx="3761659" cy="348237"/>
          </a:xfrm>
          <a:prstGeom prst="rect">
            <a:avLst/>
          </a:prstGeom>
        </p:spPr>
        <p:txBody>
          <a:bodyPr lIns="0" tIns="0" rIns="0" bIns="0" rtlCol="0" anchor="t">
            <a:spAutoFit/>
          </a:bodyPr>
          <a:lstStyle/>
          <a:p>
            <a:pPr algn="l">
              <a:lnSpc>
                <a:spcPts val="2638"/>
              </a:lnSpc>
            </a:pPr>
            <a:r>
              <a:rPr lang="en-US" sz="2899" b="1" spc="14" dirty="0">
                <a:solidFill>
                  <a:srgbClr val="2B2C30"/>
                </a:solidFill>
                <a:ea typeface="Playfair Display Bold Italics"/>
                <a:cs typeface="Playfair Display Bold Italics"/>
                <a:sym typeface="Playfair Display Bold Italics"/>
              </a:rPr>
              <a:t>Visualising Insights</a:t>
            </a:r>
          </a:p>
        </p:txBody>
      </p:sp>
      <p:sp>
        <p:nvSpPr>
          <p:cNvPr id="21" name="TextBox 21"/>
          <p:cNvSpPr txBox="1"/>
          <p:nvPr/>
        </p:nvSpPr>
        <p:spPr>
          <a:xfrm>
            <a:off x="1028689" y="733425"/>
            <a:ext cx="16230600" cy="620554"/>
          </a:xfrm>
          <a:prstGeom prst="rect">
            <a:avLst/>
          </a:prstGeom>
        </p:spPr>
        <p:txBody>
          <a:bodyPr lIns="0" tIns="0" rIns="0" bIns="0" rtlCol="0" anchor="t">
            <a:spAutoFit/>
          </a:bodyPr>
          <a:lstStyle/>
          <a:p>
            <a:pPr algn="ctr">
              <a:lnSpc>
                <a:spcPts val="5263"/>
              </a:lnSpc>
              <a:spcBef>
                <a:spcPct val="0"/>
              </a:spcBef>
            </a:pPr>
            <a:r>
              <a:rPr lang="en-US" sz="3759" b="1" spc="853" dirty="0">
                <a:solidFill>
                  <a:srgbClr val="2B2C30"/>
                </a:solidFill>
                <a:latin typeface="Public Sans Bold"/>
                <a:ea typeface="Public Sans Bold"/>
                <a:cs typeface="Public Sans Bold"/>
                <a:sym typeface="Public Sans Bold"/>
              </a:rPr>
              <a:t>DATA CLEANING AND EXTRACTION PROCESS</a:t>
            </a:r>
          </a:p>
        </p:txBody>
      </p:sp>
      <p:grpSp>
        <p:nvGrpSpPr>
          <p:cNvPr id="26" name="Group 3">
            <a:extLst>
              <a:ext uri="{FF2B5EF4-FFF2-40B4-BE49-F238E27FC236}">
                <a16:creationId xmlns:a16="http://schemas.microsoft.com/office/drawing/2014/main" id="{E7520585-BE8F-67F1-FA01-735D84ED43CC}"/>
              </a:ext>
            </a:extLst>
          </p:cNvPr>
          <p:cNvGrpSpPr/>
          <p:nvPr/>
        </p:nvGrpSpPr>
        <p:grpSpPr>
          <a:xfrm>
            <a:off x="6047508" y="5070659"/>
            <a:ext cx="8755183" cy="2059447"/>
            <a:chOff x="-3333405" y="-28575"/>
            <a:chExt cx="7392250" cy="1326829"/>
          </a:xfrm>
        </p:grpSpPr>
        <p:sp>
          <p:nvSpPr>
            <p:cNvPr id="27" name="Freeform 4">
              <a:extLst>
                <a:ext uri="{FF2B5EF4-FFF2-40B4-BE49-F238E27FC236}">
                  <a16:creationId xmlns:a16="http://schemas.microsoft.com/office/drawing/2014/main" id="{65EC323B-D8EC-DF05-7960-14CD3EFC33E4}"/>
                </a:ext>
              </a:extLst>
            </p:cNvPr>
            <p:cNvSpPr/>
            <p:nvPr/>
          </p:nvSpPr>
          <p:spPr>
            <a:xfrm>
              <a:off x="-3333405" y="530480"/>
              <a:ext cx="4058845" cy="767774"/>
            </a:xfrm>
            <a:custGeom>
              <a:avLst/>
              <a:gdLst/>
              <a:ahLst/>
              <a:cxnLst/>
              <a:rect l="l" t="t" r="r" b="b"/>
              <a:pathLst>
                <a:path w="4058845" h="767774">
                  <a:moveTo>
                    <a:pt x="0" y="0"/>
                  </a:moveTo>
                  <a:lnTo>
                    <a:pt x="4058845" y="0"/>
                  </a:lnTo>
                  <a:lnTo>
                    <a:pt x="4058845" y="767774"/>
                  </a:lnTo>
                  <a:lnTo>
                    <a:pt x="0" y="767774"/>
                  </a:lnTo>
                  <a:close/>
                </a:path>
              </a:pathLst>
            </a:custGeom>
            <a:solidFill>
              <a:srgbClr val="000000">
                <a:alpha val="0"/>
              </a:srgbClr>
            </a:solidFill>
            <a:ln w="9525" cap="sq">
              <a:solidFill>
                <a:srgbClr val="2B2C30"/>
              </a:solidFill>
              <a:prstDash val="solid"/>
              <a:miter/>
            </a:ln>
          </p:spPr>
          <p:txBody>
            <a:bodyPr/>
            <a:lstStyle/>
            <a:p>
              <a:endParaRPr lang="en-IN" dirty="0"/>
            </a:p>
          </p:txBody>
        </p:sp>
        <p:sp>
          <p:nvSpPr>
            <p:cNvPr id="28" name="TextBox 5">
              <a:extLst>
                <a:ext uri="{FF2B5EF4-FFF2-40B4-BE49-F238E27FC236}">
                  <a16:creationId xmlns:a16="http://schemas.microsoft.com/office/drawing/2014/main" id="{AF0FB896-1766-231A-3A5F-A33C5827456E}"/>
                </a:ext>
              </a:extLst>
            </p:cNvPr>
            <p:cNvSpPr txBox="1"/>
            <p:nvPr/>
          </p:nvSpPr>
          <p:spPr>
            <a:xfrm>
              <a:off x="0" y="-28575"/>
              <a:ext cx="4058845" cy="796349"/>
            </a:xfrm>
            <a:prstGeom prst="rect">
              <a:avLst/>
            </a:prstGeom>
          </p:spPr>
          <p:txBody>
            <a:bodyPr lIns="68580" tIns="68580" rIns="68580" bIns="68580" rtlCol="0" anchor="ctr"/>
            <a:lstStyle/>
            <a:p>
              <a:pPr algn="ctr">
                <a:lnSpc>
                  <a:spcPts val="1889"/>
                </a:lnSpc>
              </a:pPr>
              <a:endParaRPr/>
            </a:p>
          </p:txBody>
        </p:sp>
      </p:grpSp>
      <p:grpSp>
        <p:nvGrpSpPr>
          <p:cNvPr id="29" name="Group 3">
            <a:extLst>
              <a:ext uri="{FF2B5EF4-FFF2-40B4-BE49-F238E27FC236}">
                <a16:creationId xmlns:a16="http://schemas.microsoft.com/office/drawing/2014/main" id="{4DFB47C5-5756-D29F-7539-944BDE32CB9C}"/>
              </a:ext>
            </a:extLst>
          </p:cNvPr>
          <p:cNvGrpSpPr/>
          <p:nvPr/>
        </p:nvGrpSpPr>
        <p:grpSpPr>
          <a:xfrm>
            <a:off x="6047508" y="7594745"/>
            <a:ext cx="9448800" cy="1310650"/>
            <a:chOff x="-3918137" y="-28575"/>
            <a:chExt cx="7976982" cy="796349"/>
          </a:xfrm>
        </p:grpSpPr>
        <p:sp>
          <p:nvSpPr>
            <p:cNvPr id="30" name="Freeform 4">
              <a:extLst>
                <a:ext uri="{FF2B5EF4-FFF2-40B4-BE49-F238E27FC236}">
                  <a16:creationId xmlns:a16="http://schemas.microsoft.com/office/drawing/2014/main" id="{AE356141-5DEF-EF33-5F91-D24BFEBDC104}"/>
                </a:ext>
              </a:extLst>
            </p:cNvPr>
            <p:cNvSpPr/>
            <p:nvPr/>
          </p:nvSpPr>
          <p:spPr>
            <a:xfrm>
              <a:off x="-3918137" y="-14288"/>
              <a:ext cx="4058845" cy="767774"/>
            </a:xfrm>
            <a:custGeom>
              <a:avLst/>
              <a:gdLst/>
              <a:ahLst/>
              <a:cxnLst/>
              <a:rect l="l" t="t" r="r" b="b"/>
              <a:pathLst>
                <a:path w="4058845" h="767774">
                  <a:moveTo>
                    <a:pt x="0" y="0"/>
                  </a:moveTo>
                  <a:lnTo>
                    <a:pt x="4058845" y="0"/>
                  </a:lnTo>
                  <a:lnTo>
                    <a:pt x="4058845" y="767774"/>
                  </a:lnTo>
                  <a:lnTo>
                    <a:pt x="0" y="767774"/>
                  </a:lnTo>
                  <a:close/>
                </a:path>
              </a:pathLst>
            </a:custGeom>
            <a:solidFill>
              <a:srgbClr val="000000">
                <a:alpha val="0"/>
              </a:srgbClr>
            </a:solidFill>
            <a:ln w="9525" cap="sq">
              <a:solidFill>
                <a:srgbClr val="2B2C30"/>
              </a:solidFill>
              <a:prstDash val="solid"/>
              <a:miter/>
            </a:ln>
          </p:spPr>
          <p:txBody>
            <a:bodyPr/>
            <a:lstStyle/>
            <a:p>
              <a:endParaRPr lang="en-IN" dirty="0"/>
            </a:p>
          </p:txBody>
        </p:sp>
        <p:sp>
          <p:nvSpPr>
            <p:cNvPr id="31" name="TextBox 5">
              <a:extLst>
                <a:ext uri="{FF2B5EF4-FFF2-40B4-BE49-F238E27FC236}">
                  <a16:creationId xmlns:a16="http://schemas.microsoft.com/office/drawing/2014/main" id="{0B452726-0E63-0C81-24E2-782C78D8F61F}"/>
                </a:ext>
              </a:extLst>
            </p:cNvPr>
            <p:cNvSpPr txBox="1"/>
            <p:nvPr/>
          </p:nvSpPr>
          <p:spPr>
            <a:xfrm>
              <a:off x="0" y="-28575"/>
              <a:ext cx="4058845" cy="796349"/>
            </a:xfrm>
            <a:prstGeom prst="rect">
              <a:avLst/>
            </a:prstGeom>
          </p:spPr>
          <p:txBody>
            <a:bodyPr lIns="68580" tIns="68580" rIns="68580" bIns="68580" rtlCol="0" anchor="ctr"/>
            <a:lstStyle/>
            <a:p>
              <a:pPr algn="ctr">
                <a:lnSpc>
                  <a:spcPts val="1889"/>
                </a:lnSpc>
              </a:pPr>
              <a:endParaRPr/>
            </a:p>
          </p:txBody>
        </p:sp>
      </p:grpSp>
      <p:sp>
        <p:nvSpPr>
          <p:cNvPr id="32" name="Arrow: Down 31">
            <a:extLst>
              <a:ext uri="{FF2B5EF4-FFF2-40B4-BE49-F238E27FC236}">
                <a16:creationId xmlns:a16="http://schemas.microsoft.com/office/drawing/2014/main" id="{1E402FDE-4C6D-FBA1-1D4E-3643F7417149}"/>
              </a:ext>
            </a:extLst>
          </p:cNvPr>
          <p:cNvSpPr/>
          <p:nvPr/>
        </p:nvSpPr>
        <p:spPr>
          <a:xfrm>
            <a:off x="8281628" y="3899476"/>
            <a:ext cx="381000" cy="460665"/>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highlight>
                <a:srgbClr val="FFFF00"/>
              </a:highlight>
            </a:endParaRPr>
          </a:p>
        </p:txBody>
      </p:sp>
      <p:sp>
        <p:nvSpPr>
          <p:cNvPr id="35" name="Arrow: Down 34">
            <a:extLst>
              <a:ext uri="{FF2B5EF4-FFF2-40B4-BE49-F238E27FC236}">
                <a16:creationId xmlns:a16="http://schemas.microsoft.com/office/drawing/2014/main" id="{0B8D07ED-235D-608C-A04D-57B4E5F2CA8E}"/>
              </a:ext>
            </a:extLst>
          </p:cNvPr>
          <p:cNvSpPr/>
          <p:nvPr/>
        </p:nvSpPr>
        <p:spPr>
          <a:xfrm>
            <a:off x="8281628" y="7154622"/>
            <a:ext cx="381000" cy="460665"/>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Down 35">
            <a:extLst>
              <a:ext uri="{FF2B5EF4-FFF2-40B4-BE49-F238E27FC236}">
                <a16:creationId xmlns:a16="http://schemas.microsoft.com/office/drawing/2014/main" id="{0368FE51-8865-30A2-1054-36587B695B02}"/>
              </a:ext>
            </a:extLst>
          </p:cNvPr>
          <p:cNvSpPr/>
          <p:nvPr/>
        </p:nvSpPr>
        <p:spPr>
          <a:xfrm>
            <a:off x="8281628" y="5532525"/>
            <a:ext cx="381000" cy="460665"/>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13895"/>
            <a:ext cx="16230594" cy="38509"/>
          </a:xfrm>
          <a:prstGeom prst="line">
            <a:avLst/>
          </a:prstGeom>
          <a:ln w="9525" cap="flat">
            <a:solidFill>
              <a:srgbClr val="2B2C30"/>
            </a:solidFill>
            <a:prstDash val="solid"/>
            <a:headEnd type="none" w="sm" len="sm"/>
            <a:tailEnd type="none" w="sm" len="sm"/>
          </a:ln>
        </p:spPr>
      </p:sp>
      <p:sp>
        <p:nvSpPr>
          <p:cNvPr id="6" name="TextBox 6"/>
          <p:cNvSpPr txBox="1"/>
          <p:nvPr/>
        </p:nvSpPr>
        <p:spPr>
          <a:xfrm>
            <a:off x="1028695" y="693169"/>
            <a:ext cx="8936357" cy="620683"/>
          </a:xfrm>
          <a:prstGeom prst="rect">
            <a:avLst/>
          </a:prstGeom>
        </p:spPr>
        <p:txBody>
          <a:bodyPr lIns="0" tIns="0" rIns="0" bIns="0" rtlCol="0" anchor="t">
            <a:spAutoFit/>
          </a:bodyPr>
          <a:lstStyle/>
          <a:p>
            <a:pPr algn="l">
              <a:lnSpc>
                <a:spcPts val="5269"/>
              </a:lnSpc>
              <a:spcBef>
                <a:spcPct val="0"/>
              </a:spcBef>
            </a:pPr>
            <a:r>
              <a:rPr lang="en-US" sz="3764" b="1" spc="854" dirty="0">
                <a:solidFill>
                  <a:srgbClr val="2B2C30"/>
                </a:solidFill>
                <a:latin typeface="Public Sans Bold"/>
                <a:ea typeface="Public Sans Bold"/>
                <a:cs typeface="Public Sans Bold"/>
                <a:sym typeface="Public Sans Bold"/>
              </a:rPr>
              <a:t>EXAMPLE QUERIES</a:t>
            </a:r>
          </a:p>
        </p:txBody>
      </p:sp>
      <p:sp>
        <p:nvSpPr>
          <p:cNvPr id="10" name="TextBox 9">
            <a:extLst>
              <a:ext uri="{FF2B5EF4-FFF2-40B4-BE49-F238E27FC236}">
                <a16:creationId xmlns:a16="http://schemas.microsoft.com/office/drawing/2014/main" id="{C6AED010-567C-06F3-0BE8-5E06CF8B549A}"/>
              </a:ext>
            </a:extLst>
          </p:cNvPr>
          <p:cNvSpPr txBox="1"/>
          <p:nvPr/>
        </p:nvSpPr>
        <p:spPr>
          <a:xfrm>
            <a:off x="1447800" y="2476500"/>
            <a:ext cx="7193978" cy="923330"/>
          </a:xfrm>
          <a:prstGeom prst="rect">
            <a:avLst/>
          </a:prstGeom>
          <a:noFill/>
        </p:spPr>
        <p:txBody>
          <a:bodyPr wrap="square">
            <a:spAutoFit/>
          </a:bodyPr>
          <a:lstStyle/>
          <a:p>
            <a:r>
              <a:rPr lang="en-US" dirty="0">
                <a:solidFill>
                  <a:srgbClr val="035ACA"/>
                </a:solidFill>
                <a:effectLst/>
              </a:rPr>
              <a:t>EVALUATE</a:t>
            </a:r>
            <a:br>
              <a:rPr lang="en-US" dirty="0"/>
            </a:br>
            <a:r>
              <a:rPr lang="en-US" dirty="0">
                <a:solidFill>
                  <a:srgbClr val="035ACA"/>
                </a:solidFill>
                <a:effectLst/>
              </a:rPr>
              <a:t>TOPN</a:t>
            </a:r>
            <a:r>
              <a:rPr lang="en-US" dirty="0">
                <a:solidFill>
                  <a:srgbClr val="808080"/>
                </a:solidFill>
                <a:effectLst/>
              </a:rPr>
              <a:t>(</a:t>
            </a:r>
            <a:r>
              <a:rPr lang="en-US" dirty="0">
                <a:solidFill>
                  <a:srgbClr val="EE7F18"/>
                </a:solidFill>
                <a:effectLst/>
              </a:rPr>
              <a:t>10</a:t>
            </a:r>
            <a:r>
              <a:rPr lang="en-US" dirty="0"/>
              <a:t>,</a:t>
            </a:r>
            <a:r>
              <a:rPr lang="en-US" dirty="0">
                <a:solidFill>
                  <a:srgbClr val="035ACA"/>
                </a:solidFill>
                <a:effectLst/>
              </a:rPr>
              <a:t>SELECTCOLUMNS</a:t>
            </a:r>
            <a:r>
              <a:rPr lang="en-US" dirty="0">
                <a:solidFill>
                  <a:srgbClr val="808080"/>
                </a:solidFill>
                <a:effectLst/>
              </a:rPr>
              <a:t>(</a:t>
            </a:r>
            <a:r>
              <a:rPr lang="en-US" dirty="0"/>
              <a:t>Table1,</a:t>
            </a:r>
            <a:r>
              <a:rPr lang="en-US" i="0" dirty="0">
                <a:solidFill>
                  <a:srgbClr val="D93124"/>
                </a:solidFill>
                <a:effectLst/>
              </a:rPr>
              <a:t>"App"</a:t>
            </a:r>
            <a:r>
              <a:rPr lang="en-US" dirty="0"/>
              <a:t>,</a:t>
            </a:r>
            <a:r>
              <a:rPr lang="en-US" dirty="0">
                <a:solidFill>
                  <a:srgbClr val="333333"/>
                </a:solidFill>
                <a:effectLst/>
              </a:rPr>
              <a:t>Table1[App]</a:t>
            </a:r>
            <a:r>
              <a:rPr lang="en-US" dirty="0"/>
              <a:t>,</a:t>
            </a:r>
            <a:r>
              <a:rPr lang="en-US" i="0" dirty="0">
                <a:solidFill>
                  <a:srgbClr val="D93124"/>
                </a:solidFill>
                <a:effectLst/>
              </a:rPr>
              <a:t>"Reviews"</a:t>
            </a:r>
            <a:r>
              <a:rPr lang="en-US" dirty="0"/>
              <a:t>,</a:t>
            </a:r>
          </a:p>
          <a:p>
            <a:r>
              <a:rPr lang="en-US" dirty="0">
                <a:solidFill>
                  <a:srgbClr val="333333"/>
                </a:solidFill>
                <a:effectLst/>
              </a:rPr>
              <a:t>Table1[Reviews]</a:t>
            </a:r>
            <a:r>
              <a:rPr lang="en-US" dirty="0">
                <a:solidFill>
                  <a:srgbClr val="808080"/>
                </a:solidFill>
                <a:effectLst/>
              </a:rPr>
              <a:t>)</a:t>
            </a:r>
            <a:r>
              <a:rPr lang="en-US" dirty="0"/>
              <a:t>, </a:t>
            </a:r>
            <a:r>
              <a:rPr lang="en-US" dirty="0">
                <a:solidFill>
                  <a:srgbClr val="333333"/>
                </a:solidFill>
                <a:effectLst/>
              </a:rPr>
              <a:t>[Reviews]</a:t>
            </a:r>
            <a:r>
              <a:rPr lang="en-US" dirty="0"/>
              <a:t>, </a:t>
            </a:r>
            <a:r>
              <a:rPr lang="en-US" dirty="0">
                <a:solidFill>
                  <a:srgbClr val="035ACA"/>
                </a:solidFill>
                <a:effectLst/>
              </a:rPr>
              <a:t>DESC</a:t>
            </a:r>
            <a:r>
              <a:rPr lang="en-US" dirty="0">
                <a:solidFill>
                  <a:srgbClr val="808080"/>
                </a:solidFill>
                <a:effectLst/>
              </a:rPr>
              <a:t>)</a:t>
            </a:r>
            <a:endParaRPr lang="en-IN" dirty="0"/>
          </a:p>
        </p:txBody>
      </p:sp>
      <p:graphicFrame>
        <p:nvGraphicFramePr>
          <p:cNvPr id="11" name="Table 10">
            <a:extLst>
              <a:ext uri="{FF2B5EF4-FFF2-40B4-BE49-F238E27FC236}">
                <a16:creationId xmlns:a16="http://schemas.microsoft.com/office/drawing/2014/main" id="{A5A32CB7-FF40-A858-9852-B5A9C97EC552}"/>
              </a:ext>
            </a:extLst>
          </p:cNvPr>
          <p:cNvGraphicFramePr>
            <a:graphicFrameLocks noGrp="1"/>
          </p:cNvGraphicFramePr>
          <p:nvPr>
            <p:extLst>
              <p:ext uri="{D42A27DB-BD31-4B8C-83A1-F6EECF244321}">
                <p14:modId xmlns:p14="http://schemas.microsoft.com/office/powerpoint/2010/main" val="3598229045"/>
              </p:ext>
            </p:extLst>
          </p:nvPr>
        </p:nvGraphicFramePr>
        <p:xfrm>
          <a:off x="1752600" y="3924300"/>
          <a:ext cx="4800600" cy="5266460"/>
        </p:xfrm>
        <a:graphic>
          <a:graphicData uri="http://schemas.openxmlformats.org/drawingml/2006/table">
            <a:tbl>
              <a:tblPr>
                <a:tableStyleId>{5C22544A-7EE6-4342-B048-85BDC9FD1C3A}</a:tableStyleId>
              </a:tblPr>
              <a:tblGrid>
                <a:gridCol w="2253802">
                  <a:extLst>
                    <a:ext uri="{9D8B030D-6E8A-4147-A177-3AD203B41FA5}">
                      <a16:colId xmlns:a16="http://schemas.microsoft.com/office/drawing/2014/main" val="2450153347"/>
                    </a:ext>
                  </a:extLst>
                </a:gridCol>
                <a:gridCol w="2546798">
                  <a:extLst>
                    <a:ext uri="{9D8B030D-6E8A-4147-A177-3AD203B41FA5}">
                      <a16:colId xmlns:a16="http://schemas.microsoft.com/office/drawing/2014/main" val="1235690271"/>
                    </a:ext>
                  </a:extLst>
                </a:gridCol>
              </a:tblGrid>
              <a:tr h="464924">
                <a:tc>
                  <a:txBody>
                    <a:bodyPr/>
                    <a:lstStyle/>
                    <a:p>
                      <a:pPr algn="ctr" fontAlgn="b"/>
                      <a:r>
                        <a:rPr lang="en-IN" sz="2000" b="1" u="none" strike="noStrike" dirty="0">
                          <a:effectLst/>
                        </a:rPr>
                        <a:t>App</a:t>
                      </a:r>
                      <a:endParaRPr lang="en-IN"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1" u="none" strike="noStrike" dirty="0">
                          <a:effectLst/>
                        </a:rPr>
                        <a:t>Reviews</a:t>
                      </a:r>
                      <a:endParaRPr lang="en-IN"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7373143"/>
                  </a:ext>
                </a:extLst>
              </a:tr>
              <a:tr h="464924">
                <a:tc>
                  <a:txBody>
                    <a:bodyPr/>
                    <a:lstStyle/>
                    <a:p>
                      <a:pPr algn="ctr" fontAlgn="b"/>
                      <a:r>
                        <a:rPr lang="en-IN" sz="2000" u="none" strike="noStrike" dirty="0">
                          <a:effectLst/>
                        </a:rPr>
                        <a:t>Clash Royale</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23125280</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9928668"/>
                  </a:ext>
                </a:extLst>
              </a:tr>
              <a:tr h="464924">
                <a:tc>
                  <a:txBody>
                    <a:bodyPr/>
                    <a:lstStyle/>
                    <a:p>
                      <a:pPr algn="ctr" fontAlgn="b"/>
                      <a:r>
                        <a:rPr lang="en-IN" sz="2000" u="none" strike="noStrike">
                          <a:effectLst/>
                        </a:rPr>
                        <a:t>YouTube</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25655305</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5452950"/>
                  </a:ext>
                </a:extLst>
              </a:tr>
              <a:tr h="464924">
                <a:tc>
                  <a:txBody>
                    <a:bodyPr/>
                    <a:lstStyle/>
                    <a:p>
                      <a:pPr algn="ctr" fontAlgn="b"/>
                      <a:r>
                        <a:rPr lang="en-IN" sz="2000" u="none" strike="noStrike">
                          <a:effectLst/>
                        </a:rPr>
                        <a:t>Security Master </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dirty="0">
                          <a:effectLst/>
                        </a:rPr>
                        <a:t>24900999</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3777135"/>
                  </a:ext>
                </a:extLst>
              </a:tr>
              <a:tr h="464924">
                <a:tc>
                  <a:txBody>
                    <a:bodyPr/>
                    <a:lstStyle/>
                    <a:p>
                      <a:pPr algn="ctr" fontAlgn="b"/>
                      <a:r>
                        <a:rPr lang="en-IN" sz="2000" u="none" strike="noStrike">
                          <a:effectLst/>
                        </a:rPr>
                        <a:t>Clean Master</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dirty="0">
                          <a:effectLst/>
                        </a:rPr>
                        <a:t>42916526</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4470008"/>
                  </a:ext>
                </a:extLst>
              </a:tr>
              <a:tr h="464924">
                <a:tc>
                  <a:txBody>
                    <a:bodyPr/>
                    <a:lstStyle/>
                    <a:p>
                      <a:pPr algn="ctr" fontAlgn="b"/>
                      <a:r>
                        <a:rPr lang="en-IN" sz="2000" u="none" strike="noStrike">
                          <a:effectLst/>
                        </a:rPr>
                        <a:t>Messenger</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dirty="0">
                          <a:effectLst/>
                        </a:rPr>
                        <a:t>56642847</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5624585"/>
                  </a:ext>
                </a:extLst>
              </a:tr>
              <a:tr h="464924">
                <a:tc>
                  <a:txBody>
                    <a:bodyPr/>
                    <a:lstStyle/>
                    <a:p>
                      <a:pPr algn="ctr" fontAlgn="b"/>
                      <a:r>
                        <a:rPr lang="en-IN" sz="2000" u="none" strike="noStrike">
                          <a:effectLst/>
                        </a:rPr>
                        <a:t>Instagram</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66577313</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33541958"/>
                  </a:ext>
                </a:extLst>
              </a:tr>
              <a:tr h="464924">
                <a:tc>
                  <a:txBody>
                    <a:bodyPr/>
                    <a:lstStyle/>
                    <a:p>
                      <a:pPr algn="ctr" fontAlgn="b"/>
                      <a:r>
                        <a:rPr lang="en-IN" sz="2000" u="none" strike="noStrike">
                          <a:effectLst/>
                        </a:rPr>
                        <a:t>Subway Surfers</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27722264</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0482325"/>
                  </a:ext>
                </a:extLst>
              </a:tr>
              <a:tr h="464924">
                <a:tc>
                  <a:txBody>
                    <a:bodyPr/>
                    <a:lstStyle/>
                    <a:p>
                      <a:pPr algn="ctr" fontAlgn="b"/>
                      <a:r>
                        <a:rPr lang="en-IN" sz="2000" u="none" strike="noStrike">
                          <a:effectLst/>
                        </a:rPr>
                        <a:t>Clash of Clans</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44881447</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5702168"/>
                  </a:ext>
                </a:extLst>
              </a:tr>
              <a:tr h="464924">
                <a:tc>
                  <a:txBody>
                    <a:bodyPr/>
                    <a:lstStyle/>
                    <a:p>
                      <a:pPr algn="ctr" fontAlgn="b"/>
                      <a:r>
                        <a:rPr lang="en-IN" sz="2000" u="none" strike="noStrike">
                          <a:effectLst/>
                        </a:rPr>
                        <a:t>Facebook</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78158306</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0086459"/>
                  </a:ext>
                </a:extLst>
              </a:tr>
              <a:tr h="464924">
                <a:tc>
                  <a:txBody>
                    <a:bodyPr/>
                    <a:lstStyle/>
                    <a:p>
                      <a:pPr algn="ctr" fontAlgn="b"/>
                      <a:r>
                        <a:rPr lang="en-IN" sz="2000" u="none" strike="noStrike" dirty="0">
                          <a:effectLst/>
                        </a:rPr>
                        <a:t>WhatsApp Messenger</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dirty="0">
                          <a:effectLst/>
                        </a:rPr>
                        <a:t>69119316</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5439338"/>
                  </a:ext>
                </a:extLst>
              </a:tr>
            </a:tbl>
          </a:graphicData>
        </a:graphic>
      </p:graphicFrame>
      <p:sp>
        <p:nvSpPr>
          <p:cNvPr id="13" name="TextBox 12">
            <a:extLst>
              <a:ext uri="{FF2B5EF4-FFF2-40B4-BE49-F238E27FC236}">
                <a16:creationId xmlns:a16="http://schemas.microsoft.com/office/drawing/2014/main" id="{E8C994D4-5508-7942-E849-6D7DBEBE0C5D}"/>
              </a:ext>
            </a:extLst>
          </p:cNvPr>
          <p:cNvSpPr txBox="1"/>
          <p:nvPr/>
        </p:nvSpPr>
        <p:spPr>
          <a:xfrm>
            <a:off x="9372600" y="2476501"/>
            <a:ext cx="7467600" cy="949642"/>
          </a:xfrm>
          <a:prstGeom prst="rect">
            <a:avLst/>
          </a:prstGeom>
          <a:noFill/>
        </p:spPr>
        <p:txBody>
          <a:bodyPr wrap="square">
            <a:spAutoFit/>
          </a:bodyPr>
          <a:lstStyle/>
          <a:p>
            <a:r>
              <a:rPr lang="en-US" dirty="0">
                <a:solidFill>
                  <a:srgbClr val="035ACA"/>
                </a:solidFill>
                <a:effectLst/>
              </a:rPr>
              <a:t>EVALUATE</a:t>
            </a:r>
            <a:br>
              <a:rPr lang="en-US" dirty="0"/>
            </a:br>
            <a:r>
              <a:rPr lang="en-US" dirty="0">
                <a:solidFill>
                  <a:srgbClr val="035ACA"/>
                </a:solidFill>
                <a:effectLst/>
              </a:rPr>
              <a:t>SUMMARIZE</a:t>
            </a:r>
            <a:r>
              <a:rPr lang="en-US" dirty="0">
                <a:solidFill>
                  <a:srgbClr val="808080"/>
                </a:solidFill>
                <a:effectLst/>
              </a:rPr>
              <a:t>(</a:t>
            </a:r>
            <a:r>
              <a:rPr lang="en-US" dirty="0"/>
              <a:t>Table1,</a:t>
            </a:r>
            <a:r>
              <a:rPr lang="en-US" dirty="0">
                <a:solidFill>
                  <a:srgbClr val="333333"/>
                </a:solidFill>
                <a:effectLst/>
              </a:rPr>
              <a:t>Table1[Category]</a:t>
            </a:r>
            <a:r>
              <a:rPr lang="en-US" dirty="0"/>
              <a:t>, </a:t>
            </a:r>
            <a:r>
              <a:rPr lang="en-US" i="0" dirty="0">
                <a:solidFill>
                  <a:srgbClr val="D93124"/>
                </a:solidFill>
                <a:effectLst/>
              </a:rPr>
              <a:t>"Total Installs"</a:t>
            </a:r>
            <a:r>
              <a:rPr lang="en-US" dirty="0"/>
              <a:t>, </a:t>
            </a:r>
            <a:r>
              <a:rPr lang="en-US" dirty="0">
                <a:solidFill>
                  <a:srgbClr val="035ACA"/>
                </a:solidFill>
                <a:effectLst/>
              </a:rPr>
              <a:t>SUM</a:t>
            </a:r>
            <a:r>
              <a:rPr lang="en-US" dirty="0">
                <a:solidFill>
                  <a:srgbClr val="808080"/>
                </a:solidFill>
                <a:effectLst/>
              </a:rPr>
              <a:t>(</a:t>
            </a:r>
            <a:r>
              <a:rPr lang="en-US" dirty="0">
                <a:solidFill>
                  <a:srgbClr val="333333"/>
                </a:solidFill>
                <a:effectLst/>
              </a:rPr>
              <a:t>Table1[Installs]</a:t>
            </a:r>
            <a:r>
              <a:rPr lang="en-US" dirty="0">
                <a:solidFill>
                  <a:srgbClr val="808080"/>
                </a:solidFill>
                <a:effectLst/>
              </a:rPr>
              <a:t>))</a:t>
            </a:r>
            <a:br>
              <a:rPr lang="en-US" dirty="0"/>
            </a:br>
            <a:r>
              <a:rPr lang="en-US" dirty="0">
                <a:solidFill>
                  <a:srgbClr val="035ACA"/>
                </a:solidFill>
                <a:effectLst/>
              </a:rPr>
              <a:t>ORDER</a:t>
            </a:r>
            <a:r>
              <a:rPr lang="en-US" dirty="0"/>
              <a:t> </a:t>
            </a:r>
            <a:r>
              <a:rPr lang="en-US" dirty="0">
                <a:solidFill>
                  <a:srgbClr val="035ACA"/>
                </a:solidFill>
                <a:effectLst/>
              </a:rPr>
              <a:t>BY</a:t>
            </a:r>
            <a:r>
              <a:rPr lang="en-US" dirty="0"/>
              <a:t> </a:t>
            </a:r>
            <a:r>
              <a:rPr lang="en-US" dirty="0">
                <a:solidFill>
                  <a:srgbClr val="333333"/>
                </a:solidFill>
                <a:effectLst/>
              </a:rPr>
              <a:t>[Total Installs]</a:t>
            </a:r>
            <a:r>
              <a:rPr lang="en-US" dirty="0"/>
              <a:t> </a:t>
            </a:r>
            <a:r>
              <a:rPr lang="en-US" dirty="0">
                <a:solidFill>
                  <a:srgbClr val="035ACA"/>
                </a:solidFill>
                <a:effectLst/>
              </a:rPr>
              <a:t>DESC</a:t>
            </a:r>
            <a:endParaRPr lang="en-IN" dirty="0"/>
          </a:p>
        </p:txBody>
      </p:sp>
      <p:graphicFrame>
        <p:nvGraphicFramePr>
          <p:cNvPr id="16" name="Table 15">
            <a:extLst>
              <a:ext uri="{FF2B5EF4-FFF2-40B4-BE49-F238E27FC236}">
                <a16:creationId xmlns:a16="http://schemas.microsoft.com/office/drawing/2014/main" id="{9FD1C51D-C68F-9537-F90E-2DDC76DFFDDD}"/>
              </a:ext>
            </a:extLst>
          </p:cNvPr>
          <p:cNvGraphicFramePr>
            <a:graphicFrameLocks noGrp="1"/>
          </p:cNvGraphicFramePr>
          <p:nvPr>
            <p:extLst>
              <p:ext uri="{D42A27DB-BD31-4B8C-83A1-F6EECF244321}">
                <p14:modId xmlns:p14="http://schemas.microsoft.com/office/powerpoint/2010/main" val="3585955054"/>
              </p:ext>
            </p:extLst>
          </p:nvPr>
        </p:nvGraphicFramePr>
        <p:xfrm>
          <a:off x="9379527" y="3605546"/>
          <a:ext cx="7155873" cy="6669955"/>
        </p:xfrm>
        <a:graphic>
          <a:graphicData uri="http://schemas.openxmlformats.org/drawingml/2006/table">
            <a:tbl>
              <a:tblPr>
                <a:tableStyleId>{5C22544A-7EE6-4342-B048-85BDC9FD1C3A}</a:tableStyleId>
              </a:tblPr>
              <a:tblGrid>
                <a:gridCol w="2679771">
                  <a:extLst>
                    <a:ext uri="{9D8B030D-6E8A-4147-A177-3AD203B41FA5}">
                      <a16:colId xmlns:a16="http://schemas.microsoft.com/office/drawing/2014/main" val="3418482279"/>
                    </a:ext>
                  </a:extLst>
                </a:gridCol>
                <a:gridCol w="4476102">
                  <a:extLst>
                    <a:ext uri="{9D8B030D-6E8A-4147-A177-3AD203B41FA5}">
                      <a16:colId xmlns:a16="http://schemas.microsoft.com/office/drawing/2014/main" val="2914395023"/>
                    </a:ext>
                  </a:extLst>
                </a:gridCol>
              </a:tblGrid>
              <a:tr h="310619">
                <a:tc>
                  <a:txBody>
                    <a:bodyPr/>
                    <a:lstStyle/>
                    <a:p>
                      <a:pPr algn="ctr" fontAlgn="b"/>
                      <a:r>
                        <a:rPr lang="en-IN" sz="2000" b="1" u="none" strike="noStrike" dirty="0">
                          <a:effectLst/>
                        </a:rPr>
                        <a:t>Category</a:t>
                      </a:r>
                      <a:endParaRPr lang="en-IN"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1" u="none" strike="noStrike" dirty="0">
                          <a:effectLst/>
                        </a:rPr>
                        <a:t>Total Installs</a:t>
                      </a:r>
                      <a:endParaRPr lang="en-IN"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0185524"/>
                  </a:ext>
                </a:extLst>
              </a:tr>
              <a:tr h="310619">
                <a:tc>
                  <a:txBody>
                    <a:bodyPr/>
                    <a:lstStyle/>
                    <a:p>
                      <a:pPr algn="ctr" fontAlgn="b"/>
                      <a:r>
                        <a:rPr lang="en-IN" sz="2000" u="none" strike="noStrike">
                          <a:effectLst/>
                        </a:rPr>
                        <a:t>GAME</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13352924415</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9682287"/>
                  </a:ext>
                </a:extLst>
              </a:tr>
              <a:tr h="310619">
                <a:tc>
                  <a:txBody>
                    <a:bodyPr/>
                    <a:lstStyle/>
                    <a:p>
                      <a:pPr algn="ctr" fontAlgn="b"/>
                      <a:r>
                        <a:rPr lang="en-IN" sz="2000" u="none" strike="noStrike">
                          <a:effectLst/>
                        </a:rPr>
                        <a:t>COMMUNICATION</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11038276251</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4901186"/>
                  </a:ext>
                </a:extLst>
              </a:tr>
              <a:tr h="310619">
                <a:tc>
                  <a:txBody>
                    <a:bodyPr/>
                    <a:lstStyle/>
                    <a:p>
                      <a:pPr algn="ctr" fontAlgn="b"/>
                      <a:r>
                        <a:rPr lang="en-IN" sz="2000" u="none" strike="noStrike">
                          <a:effectLst/>
                        </a:rPr>
                        <a:t>TOOLS</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8001171915</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24131825"/>
                  </a:ext>
                </a:extLst>
              </a:tr>
              <a:tr h="310619">
                <a:tc>
                  <a:txBody>
                    <a:bodyPr/>
                    <a:lstStyle/>
                    <a:p>
                      <a:pPr algn="ctr" fontAlgn="b"/>
                      <a:r>
                        <a:rPr lang="en-IN" sz="2000" u="none" strike="noStrike">
                          <a:effectLst/>
                        </a:rPr>
                        <a:t>PRODUCTIVITY</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5793091369</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5989097"/>
                  </a:ext>
                </a:extLst>
              </a:tr>
              <a:tr h="310619">
                <a:tc>
                  <a:txBody>
                    <a:bodyPr/>
                    <a:lstStyle/>
                    <a:p>
                      <a:pPr algn="ctr" fontAlgn="b"/>
                      <a:r>
                        <a:rPr lang="en-IN" sz="2000" u="none" strike="noStrike">
                          <a:effectLst/>
                        </a:rPr>
                        <a:t>SOCIAL</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5487867902</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57485959"/>
                  </a:ext>
                </a:extLst>
              </a:tr>
              <a:tr h="310619">
                <a:tc>
                  <a:txBody>
                    <a:bodyPr/>
                    <a:lstStyle/>
                    <a:p>
                      <a:pPr algn="ctr" fontAlgn="b"/>
                      <a:r>
                        <a:rPr lang="en-IN" sz="2000" u="none" strike="noStrike">
                          <a:effectLst/>
                        </a:rPr>
                        <a:t>FAMILY</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4923431405</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11185416"/>
                  </a:ext>
                </a:extLst>
              </a:tr>
              <a:tr h="310619">
                <a:tc>
                  <a:txBody>
                    <a:bodyPr/>
                    <a:lstStyle/>
                    <a:p>
                      <a:pPr algn="ctr" fontAlgn="b"/>
                      <a:r>
                        <a:rPr lang="en-IN" sz="2000" u="none" strike="noStrike">
                          <a:effectLst/>
                        </a:rPr>
                        <a:t>PHOTOGRAPHY</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4648997655</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3212502"/>
                  </a:ext>
                </a:extLst>
              </a:tr>
              <a:tr h="310619">
                <a:tc>
                  <a:txBody>
                    <a:bodyPr/>
                    <a:lstStyle/>
                    <a:p>
                      <a:pPr algn="ctr" fontAlgn="b"/>
                      <a:r>
                        <a:rPr lang="en-IN" sz="2000" u="none" strike="noStrike">
                          <a:effectLst/>
                        </a:rPr>
                        <a:t>VIDEO_PLAYERS</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3927002720</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0095398"/>
                  </a:ext>
                </a:extLst>
              </a:tr>
              <a:tr h="396731">
                <a:tc>
                  <a:txBody>
                    <a:bodyPr/>
                    <a:lstStyle/>
                    <a:p>
                      <a:pPr algn="ctr" fontAlgn="b"/>
                      <a:r>
                        <a:rPr lang="en-IN" sz="2000" u="none" strike="noStrike">
                          <a:effectLst/>
                        </a:rPr>
                        <a:t>TRAVEL_AND_LOCAL</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2894887146</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9956839"/>
                  </a:ext>
                </a:extLst>
              </a:tr>
              <a:tr h="396731">
                <a:tc>
                  <a:txBody>
                    <a:bodyPr/>
                    <a:lstStyle/>
                    <a:p>
                      <a:pPr algn="ctr" fontAlgn="b"/>
                      <a:r>
                        <a:rPr lang="en-IN" sz="2000" u="none" strike="noStrike">
                          <a:effectLst/>
                        </a:rPr>
                        <a:t>NEWS_AND_MAGAZINES</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2369217760</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5496729"/>
                  </a:ext>
                </a:extLst>
              </a:tr>
              <a:tr h="310619">
                <a:tc>
                  <a:txBody>
                    <a:bodyPr/>
                    <a:lstStyle/>
                    <a:p>
                      <a:pPr algn="ctr" fontAlgn="b"/>
                      <a:r>
                        <a:rPr lang="en-IN" sz="2000" u="none" strike="noStrike">
                          <a:effectLst/>
                        </a:rPr>
                        <a:t>ENTERTAINMENT</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2113660000</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30740707"/>
                  </a:ext>
                </a:extLst>
              </a:tr>
              <a:tr h="396731">
                <a:tc>
                  <a:txBody>
                    <a:bodyPr/>
                    <a:lstStyle/>
                    <a:p>
                      <a:pPr algn="ctr" fontAlgn="b"/>
                      <a:r>
                        <a:rPr lang="en-IN" sz="2000" u="none" strike="noStrike">
                          <a:effectLst/>
                        </a:rPr>
                        <a:t>BOOKS_AND_REFERENCE</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1665969576</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0650486"/>
                  </a:ext>
                </a:extLst>
              </a:tr>
              <a:tr h="310619">
                <a:tc>
                  <a:txBody>
                    <a:bodyPr/>
                    <a:lstStyle/>
                    <a:p>
                      <a:pPr algn="ctr" fontAlgn="b"/>
                      <a:r>
                        <a:rPr lang="en-IN" sz="2000" u="none" strike="noStrike">
                          <a:effectLst/>
                        </a:rPr>
                        <a:t>PERSONALIZATION</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1531494682</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4596683"/>
                  </a:ext>
                </a:extLst>
              </a:tr>
              <a:tr h="310619">
                <a:tc>
                  <a:txBody>
                    <a:bodyPr/>
                    <a:lstStyle/>
                    <a:p>
                      <a:pPr algn="ctr" fontAlgn="b"/>
                      <a:r>
                        <a:rPr lang="en-IN" sz="2000" u="none" strike="noStrike">
                          <a:effectLst/>
                        </a:rPr>
                        <a:t>SHOPPING</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1400348785</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26850"/>
                  </a:ext>
                </a:extLst>
              </a:tr>
              <a:tr h="396731">
                <a:tc>
                  <a:txBody>
                    <a:bodyPr/>
                    <a:lstStyle/>
                    <a:p>
                      <a:pPr algn="ctr" fontAlgn="b"/>
                      <a:r>
                        <a:rPr lang="en-IN" sz="2000" u="none" strike="noStrike">
                          <a:effectLst/>
                        </a:rPr>
                        <a:t>HEALTH_AND_FITNESS</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1143522512</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1533171"/>
                  </a:ext>
                </a:extLst>
              </a:tr>
              <a:tr h="310619">
                <a:tc>
                  <a:txBody>
                    <a:bodyPr/>
                    <a:lstStyle/>
                    <a:p>
                      <a:pPr algn="ctr" fontAlgn="b"/>
                      <a:r>
                        <a:rPr lang="en-IN" sz="2000" u="none" strike="noStrike">
                          <a:effectLst/>
                        </a:rPr>
                        <a:t>SPORTS</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dirty="0">
                          <a:effectLst/>
                        </a:rPr>
                        <a:t>1096474498</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66153625"/>
                  </a:ext>
                </a:extLst>
              </a:tr>
              <a:tr h="310619">
                <a:tc>
                  <a:txBody>
                    <a:bodyPr/>
                    <a:lstStyle/>
                    <a:p>
                      <a:pPr algn="ctr" fontAlgn="b"/>
                      <a:r>
                        <a:rPr lang="en-IN" sz="2000" u="none" strike="noStrike">
                          <a:effectLst/>
                        </a:rPr>
                        <a:t>BUSINESS</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697163865</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00658981"/>
                  </a:ext>
                </a:extLst>
              </a:tr>
              <a:tr h="310619">
                <a:tc>
                  <a:txBody>
                    <a:bodyPr/>
                    <a:lstStyle/>
                    <a:p>
                      <a:pPr algn="ctr" fontAlgn="b"/>
                      <a:r>
                        <a:rPr lang="en-IN" sz="2000" u="none" strike="noStrike">
                          <a:effectLst/>
                        </a:rPr>
                        <a:t>LIFESTYLE</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503723539</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33193103"/>
                  </a:ext>
                </a:extLst>
              </a:tr>
              <a:tr h="396731">
                <a:tc>
                  <a:txBody>
                    <a:bodyPr/>
                    <a:lstStyle/>
                    <a:p>
                      <a:pPr algn="ctr" fontAlgn="b"/>
                      <a:r>
                        <a:rPr lang="en-IN" sz="2000" u="none" strike="noStrike" dirty="0">
                          <a:effectLst/>
                        </a:rPr>
                        <a:t>MAPS_AND_NAVIGATION</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dirty="0">
                          <a:effectLst/>
                        </a:rPr>
                        <a:t>503281890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49622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53E94E28-A839-9065-B367-42303B97C025}"/>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2BE251B6-C7B0-BFFA-26B0-A252546252BD}"/>
              </a:ext>
            </a:extLst>
          </p:cNvPr>
          <p:cNvSpPr/>
          <p:nvPr/>
        </p:nvSpPr>
        <p:spPr>
          <a:xfrm flipV="1">
            <a:off x="1028695" y="1713895"/>
            <a:ext cx="16230594" cy="38509"/>
          </a:xfrm>
          <a:prstGeom prst="line">
            <a:avLst/>
          </a:prstGeom>
          <a:ln w="9525" cap="flat">
            <a:solidFill>
              <a:srgbClr val="2B2C30"/>
            </a:solidFill>
            <a:prstDash val="solid"/>
            <a:headEnd type="none" w="sm" len="sm"/>
            <a:tailEnd type="none" w="sm" len="sm"/>
          </a:ln>
        </p:spPr>
      </p:sp>
      <p:sp>
        <p:nvSpPr>
          <p:cNvPr id="6" name="TextBox 6">
            <a:extLst>
              <a:ext uri="{FF2B5EF4-FFF2-40B4-BE49-F238E27FC236}">
                <a16:creationId xmlns:a16="http://schemas.microsoft.com/office/drawing/2014/main" id="{0BB30704-E909-22BB-5340-C419F9B73672}"/>
              </a:ext>
            </a:extLst>
          </p:cNvPr>
          <p:cNvSpPr txBox="1"/>
          <p:nvPr/>
        </p:nvSpPr>
        <p:spPr>
          <a:xfrm>
            <a:off x="1028695" y="693169"/>
            <a:ext cx="8936357" cy="620683"/>
          </a:xfrm>
          <a:prstGeom prst="rect">
            <a:avLst/>
          </a:prstGeom>
        </p:spPr>
        <p:txBody>
          <a:bodyPr lIns="0" tIns="0" rIns="0" bIns="0" rtlCol="0" anchor="t">
            <a:spAutoFit/>
          </a:bodyPr>
          <a:lstStyle/>
          <a:p>
            <a:pPr algn="l">
              <a:lnSpc>
                <a:spcPts val="5269"/>
              </a:lnSpc>
              <a:spcBef>
                <a:spcPct val="0"/>
              </a:spcBef>
            </a:pPr>
            <a:r>
              <a:rPr lang="en-US" sz="3764" b="1" spc="854" dirty="0">
                <a:solidFill>
                  <a:srgbClr val="2B2C30"/>
                </a:solidFill>
                <a:latin typeface="Public Sans Bold"/>
                <a:ea typeface="Public Sans Bold"/>
                <a:cs typeface="Public Sans Bold"/>
                <a:sym typeface="Public Sans Bold"/>
              </a:rPr>
              <a:t>EXAMPLE VISUALISATIONS</a:t>
            </a:r>
          </a:p>
        </p:txBody>
      </p:sp>
      <p:sp>
        <p:nvSpPr>
          <p:cNvPr id="4" name="TextBox 3">
            <a:extLst>
              <a:ext uri="{FF2B5EF4-FFF2-40B4-BE49-F238E27FC236}">
                <a16:creationId xmlns:a16="http://schemas.microsoft.com/office/drawing/2014/main" id="{4E837369-2B81-DFC6-27C1-72614C64A118}"/>
              </a:ext>
            </a:extLst>
          </p:cNvPr>
          <p:cNvSpPr txBox="1"/>
          <p:nvPr/>
        </p:nvSpPr>
        <p:spPr>
          <a:xfrm>
            <a:off x="822738" y="2583912"/>
            <a:ext cx="8364601" cy="3416320"/>
          </a:xfrm>
          <a:prstGeom prst="rect">
            <a:avLst/>
          </a:prstGeom>
          <a:noFill/>
        </p:spPr>
        <p:txBody>
          <a:bodyPr wrap="square">
            <a:spAutoFit/>
          </a:bodyPr>
          <a:lstStyle/>
          <a:p>
            <a:r>
              <a:rPr lang="en-US" b="0" dirty="0">
                <a:solidFill>
                  <a:srgbClr val="008000"/>
                </a:solidFill>
                <a:effectLst/>
                <a:latin typeface="Times New Roman" panose="02020603050405020304" pitchFamily="18" charset="0"/>
                <a:cs typeface="Times New Roman" panose="02020603050405020304" pitchFamily="18" charset="0"/>
              </a:rPr>
              <a:t>#Top 10 apps by number of reviews</a:t>
            </a:r>
            <a:endParaRPr lang="en-IN" b="0" dirty="0">
              <a:solidFill>
                <a:srgbClr val="000000"/>
              </a:solidFill>
              <a:effectLst/>
              <a:latin typeface="Times New Roman" panose="02020603050405020304" pitchFamily="18" charset="0"/>
              <a:cs typeface="Times New Roman" panose="02020603050405020304" pitchFamily="18" charset="0"/>
            </a:endParaRPr>
          </a:p>
          <a:p>
            <a:pPr>
              <a:buNone/>
            </a:pPr>
            <a:r>
              <a:rPr lang="en-IN" b="0" dirty="0">
                <a:solidFill>
                  <a:srgbClr val="000000"/>
                </a:solidFill>
                <a:effectLst/>
                <a:latin typeface="Times New Roman" panose="02020603050405020304" pitchFamily="18" charset="0"/>
                <a:cs typeface="Times New Roman" panose="02020603050405020304" pitchFamily="18" charset="0"/>
              </a:rPr>
              <a:t>data = pd.DataFrame(</a:t>
            </a:r>
          </a:p>
          <a:p>
            <a:pPr>
              <a:buNone/>
            </a:pP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'App'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'Clash Royale'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'YouTube'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'Security Master'</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'Clean Master'</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'Messenger'</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'Instagram'</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'Subway Surfers'</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'Clash of Clans'</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'Facebook'</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'Whatsapp Messenger'</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A31515"/>
                </a:solidFill>
                <a:effectLst/>
                <a:latin typeface="Times New Roman" panose="02020603050405020304" pitchFamily="18" charset="0"/>
                <a:cs typeface="Times New Roman" panose="02020603050405020304" pitchFamily="18" charset="0"/>
              </a:rPr>
              <a:t>'Reviews'</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23125280</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25655305</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24900999</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42916526</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56642847</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66577313</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27722264</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44881447</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78158306</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69119316</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alt.Chart(data).mark_bar(stroke=</a:t>
            </a:r>
            <a:r>
              <a:rPr lang="en-IN" b="0" dirty="0">
                <a:solidFill>
                  <a:srgbClr val="A31515"/>
                </a:solidFill>
                <a:effectLst/>
                <a:latin typeface="Times New Roman" panose="02020603050405020304" pitchFamily="18" charset="0"/>
                <a:cs typeface="Times New Roman" panose="02020603050405020304" pitchFamily="18" charset="0"/>
              </a:rPr>
              <a:t>'black'</a:t>
            </a:r>
            <a:r>
              <a:rPr lang="en-IN" b="0" dirty="0">
                <a:solidFill>
                  <a:srgbClr val="000000"/>
                </a:solidFill>
                <a:effectLst/>
                <a:latin typeface="Times New Roman" panose="02020603050405020304" pitchFamily="18" charset="0"/>
                <a:cs typeface="Times New Roman" panose="02020603050405020304" pitchFamily="18" charset="0"/>
              </a:rPr>
              <a:t>,strokeWidth=</a:t>
            </a:r>
            <a:r>
              <a:rPr lang="en-IN" b="0" dirty="0">
                <a:solidFill>
                  <a:srgbClr val="116644"/>
                </a:solidFill>
                <a:effectLst/>
                <a:latin typeface="Times New Roman" panose="02020603050405020304" pitchFamily="18" charset="0"/>
                <a:cs typeface="Times New Roman" panose="02020603050405020304" pitchFamily="18" charset="0"/>
              </a:rPr>
              <a:t>1</a:t>
            </a:r>
            <a:r>
              <a:rPr lang="en-IN" b="0" dirty="0">
                <a:solidFill>
                  <a:srgbClr val="000000"/>
                </a:solidFill>
                <a:effectLst/>
                <a:latin typeface="Times New Roman" panose="02020603050405020304" pitchFamily="18" charset="0"/>
                <a:cs typeface="Times New Roman" panose="02020603050405020304" pitchFamily="18" charset="0"/>
              </a:rPr>
              <a:t>,).encode(color=alt.Color(field=</a:t>
            </a:r>
            <a:r>
              <a:rPr lang="en-IN" b="0" dirty="0">
                <a:solidFill>
                  <a:srgbClr val="A31515"/>
                </a:solidFill>
                <a:effectLst/>
                <a:latin typeface="Times New Roman" panose="02020603050405020304" pitchFamily="18" charset="0"/>
                <a:cs typeface="Times New Roman" panose="02020603050405020304" pitchFamily="18" charset="0"/>
              </a:rPr>
              <a:t>"App"</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x=</a:t>
            </a:r>
            <a:r>
              <a:rPr lang="en-IN" b="0" dirty="0">
                <a:solidFill>
                  <a:srgbClr val="A31515"/>
                </a:solidFill>
                <a:effectLst/>
                <a:latin typeface="Times New Roman" panose="02020603050405020304" pitchFamily="18" charset="0"/>
                <a:cs typeface="Times New Roman" panose="02020603050405020304" pitchFamily="18" charset="0"/>
              </a:rPr>
              <a:t>'Reviews'</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y=</a:t>
            </a:r>
            <a:r>
              <a:rPr lang="en-IN" b="0" dirty="0">
                <a:solidFill>
                  <a:srgbClr val="A31515"/>
                </a:solidFill>
                <a:effectLst/>
                <a:latin typeface="Times New Roman" panose="02020603050405020304" pitchFamily="18" charset="0"/>
                <a:cs typeface="Times New Roman" panose="02020603050405020304" pitchFamily="18" charset="0"/>
              </a:rPr>
              <a:t>'App'</a:t>
            </a:r>
            <a:r>
              <a:rPr lang="en-IN" b="0" dirty="0">
                <a:solidFill>
                  <a:srgbClr val="000000"/>
                </a:solidFill>
                <a:effectLst/>
                <a:latin typeface="Times New Roman" panose="02020603050405020304" pitchFamily="18" charset="0"/>
                <a:cs typeface="Times New Roman" panose="02020603050405020304" pitchFamily="18" charset="0"/>
              </a:rPr>
              <a:t>,</a:t>
            </a:r>
          </a:p>
          <a:p>
            <a:r>
              <a:rPr lang="en-IN" b="0" dirty="0">
                <a:solidFill>
                  <a:srgbClr val="000000"/>
                </a:solidFill>
                <a:effectLst/>
                <a:latin typeface="Times New Roman" panose="02020603050405020304" pitchFamily="18" charset="0"/>
                <a:cs typeface="Times New Roman" panose="02020603050405020304" pitchFamily="18" charset="0"/>
              </a:rPr>
              <a:t>)</a:t>
            </a:r>
          </a:p>
        </p:txBody>
      </p:sp>
      <p:pic>
        <p:nvPicPr>
          <p:cNvPr id="1028" name="Picture 4">
            <a:extLst>
              <a:ext uri="{FF2B5EF4-FFF2-40B4-BE49-F238E27FC236}">
                <a16:creationId xmlns:a16="http://schemas.microsoft.com/office/drawing/2014/main" id="{C0C3C514-A82E-93D1-A95A-5F3A94219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059" y="6174486"/>
            <a:ext cx="7948279" cy="34193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FF5D26E-F637-FB27-51F9-865DDFE36194}"/>
              </a:ext>
            </a:extLst>
          </p:cNvPr>
          <p:cNvSpPr txBox="1"/>
          <p:nvPr/>
        </p:nvSpPr>
        <p:spPr>
          <a:xfrm>
            <a:off x="10134600" y="2583912"/>
            <a:ext cx="7801717" cy="2031325"/>
          </a:xfrm>
          <a:prstGeom prst="rect">
            <a:avLst/>
          </a:prstGeom>
          <a:noFill/>
        </p:spPr>
        <p:txBody>
          <a:bodyPr wrap="square">
            <a:spAutoFit/>
          </a:bodyPr>
          <a:lstStyle/>
          <a:p>
            <a:r>
              <a:rPr lang="en-US" b="0" dirty="0">
                <a:solidFill>
                  <a:srgbClr val="008000"/>
                </a:solidFill>
                <a:effectLst/>
                <a:latin typeface="Times New Roman" panose="02020603050405020304" pitchFamily="18" charset="0"/>
                <a:cs typeface="Times New Roman" panose="02020603050405020304" pitchFamily="18" charset="0"/>
              </a:rPr>
              <a:t>#Average installs for each app type</a:t>
            </a:r>
            <a:endParaRPr lang="en-IN" b="0" dirty="0">
              <a:solidFill>
                <a:srgbClr val="000000"/>
              </a:solidFill>
              <a:effectLst/>
              <a:latin typeface="Times New Roman" panose="02020603050405020304" pitchFamily="18" charset="0"/>
              <a:cs typeface="Times New Roman" panose="02020603050405020304" pitchFamily="18" charset="0"/>
            </a:endParaRPr>
          </a:p>
          <a:p>
            <a:pPr>
              <a:buNone/>
            </a:pPr>
            <a:r>
              <a:rPr lang="en-IN" b="0" dirty="0">
                <a:solidFill>
                  <a:srgbClr val="000000"/>
                </a:solidFill>
                <a:effectLst/>
                <a:latin typeface="Times New Roman" panose="02020603050405020304" pitchFamily="18" charset="0"/>
                <a:cs typeface="Times New Roman" panose="02020603050405020304" pitchFamily="18" charset="0"/>
              </a:rPr>
              <a:t>data = pd.DataFrame({</a:t>
            </a:r>
            <a:r>
              <a:rPr lang="en-IN" b="0" dirty="0">
                <a:solidFill>
                  <a:srgbClr val="A31515"/>
                </a:solidFill>
                <a:effectLst/>
                <a:latin typeface="Times New Roman" panose="02020603050405020304" pitchFamily="18" charset="0"/>
                <a:cs typeface="Times New Roman" panose="02020603050405020304" pitchFamily="18" charset="0"/>
              </a:rPr>
              <a:t>'App Type'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'Free'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'Paid'</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'Unknown'</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'Average Installs'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8443394</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76331.71</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0</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alt.Chart(data).mark_bar(color=</a:t>
            </a:r>
            <a:r>
              <a:rPr lang="en-IN" b="0" dirty="0">
                <a:solidFill>
                  <a:srgbClr val="A31515"/>
                </a:solidFill>
                <a:effectLst/>
                <a:latin typeface="Times New Roman" panose="02020603050405020304" pitchFamily="18" charset="0"/>
                <a:cs typeface="Times New Roman" panose="02020603050405020304" pitchFamily="18" charset="0"/>
              </a:rPr>
              <a:t>'yellow'</a:t>
            </a:r>
            <a:r>
              <a:rPr lang="en-IN" b="0" dirty="0">
                <a:solidFill>
                  <a:srgbClr val="000000"/>
                </a:solidFill>
                <a:effectLst/>
                <a:latin typeface="Times New Roman" panose="02020603050405020304" pitchFamily="18" charset="0"/>
                <a:cs typeface="Times New Roman" panose="02020603050405020304" pitchFamily="18" charset="0"/>
              </a:rPr>
              <a:t>,stroke=</a:t>
            </a:r>
            <a:r>
              <a:rPr lang="en-IN" b="0" dirty="0">
                <a:solidFill>
                  <a:srgbClr val="A31515"/>
                </a:solidFill>
                <a:effectLst/>
                <a:latin typeface="Times New Roman" panose="02020603050405020304" pitchFamily="18" charset="0"/>
                <a:cs typeface="Times New Roman" panose="02020603050405020304" pitchFamily="18" charset="0"/>
              </a:rPr>
              <a:t>'black'</a:t>
            </a:r>
            <a:r>
              <a:rPr lang="en-IN" b="0" dirty="0">
                <a:solidFill>
                  <a:srgbClr val="000000"/>
                </a:solidFill>
                <a:effectLst/>
                <a:latin typeface="Times New Roman" panose="02020603050405020304" pitchFamily="18" charset="0"/>
                <a:cs typeface="Times New Roman" panose="02020603050405020304" pitchFamily="18" charset="0"/>
              </a:rPr>
              <a:t>).encode(</a:t>
            </a:r>
          </a:p>
          <a:p>
            <a:pPr>
              <a:buNone/>
            </a:pPr>
            <a:r>
              <a:rPr lang="en-IN" b="0" dirty="0">
                <a:solidFill>
                  <a:srgbClr val="000000"/>
                </a:solidFill>
                <a:effectLst/>
                <a:latin typeface="Times New Roman" panose="02020603050405020304" pitchFamily="18" charset="0"/>
                <a:cs typeface="Times New Roman" panose="02020603050405020304" pitchFamily="18" charset="0"/>
              </a:rPr>
              <a:t>    x=</a:t>
            </a:r>
            <a:r>
              <a:rPr lang="en-IN" b="0" dirty="0">
                <a:solidFill>
                  <a:srgbClr val="A31515"/>
                </a:solidFill>
                <a:effectLst/>
                <a:latin typeface="Times New Roman" panose="02020603050405020304" pitchFamily="18" charset="0"/>
                <a:cs typeface="Times New Roman" panose="02020603050405020304" pitchFamily="18" charset="0"/>
              </a:rPr>
              <a:t>'App Type'</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y=</a:t>
            </a:r>
            <a:r>
              <a:rPr lang="en-IN" b="0" dirty="0">
                <a:solidFill>
                  <a:srgbClr val="A31515"/>
                </a:solidFill>
                <a:effectLst/>
                <a:latin typeface="Times New Roman" panose="02020603050405020304" pitchFamily="18" charset="0"/>
                <a:cs typeface="Times New Roman" panose="02020603050405020304" pitchFamily="18" charset="0"/>
              </a:rPr>
              <a:t>'Average Installs'</a:t>
            </a:r>
            <a:r>
              <a:rPr lang="en-IN" b="0" dirty="0">
                <a:solidFill>
                  <a:srgbClr val="000000"/>
                </a:solidFill>
                <a:effectLst/>
                <a:latin typeface="Times New Roman" panose="02020603050405020304" pitchFamily="18" charset="0"/>
                <a:cs typeface="Times New Roman" panose="02020603050405020304" pitchFamily="18" charset="0"/>
              </a:rPr>
              <a:t>,</a:t>
            </a:r>
          </a:p>
          <a:p>
            <a:r>
              <a:rPr lang="en-IN" b="0" dirty="0">
                <a:solidFill>
                  <a:srgbClr val="000000"/>
                </a:solidFill>
                <a:effectLst/>
                <a:latin typeface="Times New Roman" panose="02020603050405020304" pitchFamily="18" charset="0"/>
                <a:cs typeface="Times New Roman" panose="02020603050405020304" pitchFamily="18" charset="0"/>
              </a:rPr>
              <a:t>)</a:t>
            </a:r>
          </a:p>
        </p:txBody>
      </p:sp>
      <p:pic>
        <p:nvPicPr>
          <p:cNvPr id="1032" name="Picture 8">
            <a:extLst>
              <a:ext uri="{FF2B5EF4-FFF2-40B4-BE49-F238E27FC236}">
                <a16:creationId xmlns:a16="http://schemas.microsoft.com/office/drawing/2014/main" id="{35E6CA07-1761-7497-261E-562569C17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8366" y="4991100"/>
            <a:ext cx="1628775"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422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D868A9FF-80B5-3159-4921-9480EA36C4C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77A3D97-09BF-08CF-3704-F93DB72A3771}"/>
              </a:ext>
            </a:extLst>
          </p:cNvPr>
          <p:cNvSpPr txBox="1"/>
          <p:nvPr/>
        </p:nvSpPr>
        <p:spPr>
          <a:xfrm>
            <a:off x="609600" y="266700"/>
            <a:ext cx="10439400" cy="9894272"/>
          </a:xfrm>
          <a:prstGeom prst="rect">
            <a:avLst/>
          </a:prstGeom>
          <a:noFill/>
        </p:spPr>
        <p:txBody>
          <a:bodyPr wrap="square">
            <a:spAutoFit/>
          </a:bodyPr>
          <a:lstStyle/>
          <a:p>
            <a:pPr>
              <a:buNone/>
            </a:pPr>
            <a:r>
              <a:rPr lang="en-IN" b="0" dirty="0">
                <a:solidFill>
                  <a:srgbClr val="000000"/>
                </a:solidFill>
                <a:effectLst/>
                <a:latin typeface="Times New Roman" panose="02020603050405020304" pitchFamily="18" charset="0"/>
                <a:cs typeface="Times New Roman" panose="02020603050405020304" pitchFamily="18" charset="0"/>
              </a:rPr>
              <a:t>data = [</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"Facebook"</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"Total Installs"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1000000000</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"Facebook"</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"Total Reviews"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78158306</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"Whatsapp Messenger"</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"Total Installs"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1000000000</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"Whatsapp Messenger"</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"Total Reviews"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69119316</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"Instagram"</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"Total Installs"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1000000000</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"Instagram"</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"Total Reviews"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66577313</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"Messenger"</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"Total Installs"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1000000000</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"Messenger"</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"Total Reviews"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56642847</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"Clash of Clans"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"Total Installs"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100000000</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"Clash of Clans"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"Total Reviews"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44881447</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a:t>
            </a:r>
          </a:p>
          <a:p>
            <a:pPr>
              <a:buNone/>
            </a:pPr>
            <a:br>
              <a:rPr lang="en-IN" b="0" dirty="0">
                <a:solidFill>
                  <a:srgbClr val="000000"/>
                </a:solidFill>
                <a:effectLst/>
                <a:latin typeface="Times New Roman" panose="02020603050405020304" pitchFamily="18" charset="0"/>
                <a:cs typeface="Times New Roman" panose="02020603050405020304" pitchFamily="18" charset="0"/>
              </a:rPr>
            </a:br>
            <a:r>
              <a:rPr lang="en-IN" b="0" dirty="0">
                <a:solidFill>
                  <a:srgbClr val="000000"/>
                </a:solidFill>
                <a:effectLst/>
                <a:latin typeface="Times New Roman" panose="02020603050405020304" pitchFamily="18" charset="0"/>
                <a:cs typeface="Times New Roman" panose="02020603050405020304" pitchFamily="18" charset="0"/>
              </a:rPr>
              <a:t>df = pd.DataFrame(data)</a:t>
            </a:r>
          </a:p>
          <a:p>
            <a:pPr>
              <a:buNone/>
            </a:pPr>
            <a:br>
              <a:rPr lang="en-IN" b="0" dirty="0">
                <a:solidFill>
                  <a:srgbClr val="000000"/>
                </a:solidFill>
                <a:effectLst/>
                <a:latin typeface="Times New Roman" panose="02020603050405020304" pitchFamily="18" charset="0"/>
                <a:cs typeface="Times New Roman" panose="02020603050405020304" pitchFamily="18" charset="0"/>
              </a:rPr>
            </a:br>
            <a:r>
              <a:rPr lang="en-IN" b="0" dirty="0">
                <a:solidFill>
                  <a:srgbClr val="008000"/>
                </a:solidFill>
                <a:effectLst/>
                <a:latin typeface="Times New Roman" panose="02020603050405020304" pitchFamily="18" charset="0"/>
                <a:cs typeface="Times New Roman" panose="02020603050405020304" pitchFamily="18" charset="0"/>
              </a:rPr>
              <a:t># Pie chart for Total Installs</a:t>
            </a:r>
            <a:endParaRPr lang="en-IN" b="0" dirty="0">
              <a:solidFill>
                <a:srgbClr val="000000"/>
              </a:solidFill>
              <a:effectLst/>
              <a:latin typeface="Times New Roman" panose="02020603050405020304" pitchFamily="18" charset="0"/>
              <a:cs typeface="Times New Roman" panose="02020603050405020304" pitchFamily="18" charset="0"/>
            </a:endParaRPr>
          </a:p>
          <a:p>
            <a:pPr>
              <a:buNone/>
            </a:pPr>
            <a:r>
              <a:rPr lang="en-IN" b="0" dirty="0">
                <a:solidFill>
                  <a:srgbClr val="000000"/>
                </a:solidFill>
                <a:effectLst/>
                <a:latin typeface="Times New Roman" panose="02020603050405020304" pitchFamily="18" charset="0"/>
                <a:cs typeface="Times New Roman" panose="02020603050405020304" pitchFamily="18" charset="0"/>
              </a:rPr>
              <a:t>install_chart = alt.Chart(df[df[</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 </a:t>
            </a:r>
            <a:r>
              <a:rPr lang="en-IN" b="0" dirty="0">
                <a:solidFill>
                  <a:srgbClr val="A31515"/>
                </a:solidFill>
                <a:effectLst/>
                <a:latin typeface="Times New Roman" panose="02020603050405020304" pitchFamily="18" charset="0"/>
                <a:cs typeface="Times New Roman" panose="02020603050405020304" pitchFamily="18" charset="0"/>
              </a:rPr>
              <a:t>'Total Installs'</a:t>
            </a:r>
            <a:r>
              <a:rPr lang="en-IN" b="0" dirty="0">
                <a:solidFill>
                  <a:srgbClr val="000000"/>
                </a:solidFill>
                <a:effectLst/>
                <a:latin typeface="Times New Roman" panose="02020603050405020304" pitchFamily="18" charset="0"/>
                <a:cs typeface="Times New Roman" panose="02020603050405020304" pitchFamily="18" charset="0"/>
              </a:rPr>
              <a:t>]).mark_arc(stroke=</a:t>
            </a:r>
            <a:r>
              <a:rPr lang="en-IN" b="0" dirty="0">
                <a:solidFill>
                  <a:srgbClr val="A31515"/>
                </a:solidFill>
                <a:effectLst/>
                <a:latin typeface="Times New Roman" panose="02020603050405020304" pitchFamily="18" charset="0"/>
                <a:cs typeface="Times New Roman" panose="02020603050405020304" pitchFamily="18" charset="0"/>
              </a:rPr>
              <a:t>'black'</a:t>
            </a:r>
            <a:r>
              <a:rPr lang="en-IN" b="0" dirty="0">
                <a:solidFill>
                  <a:srgbClr val="000000"/>
                </a:solidFill>
                <a:effectLst/>
                <a:latin typeface="Times New Roman" panose="02020603050405020304" pitchFamily="18" charset="0"/>
                <a:cs typeface="Times New Roman" panose="02020603050405020304" pitchFamily="18" charset="0"/>
              </a:rPr>
              <a:t>,strokeWidth=</a:t>
            </a:r>
            <a:r>
              <a:rPr lang="en-IN" b="0" dirty="0">
                <a:solidFill>
                  <a:srgbClr val="116644"/>
                </a:solidFill>
                <a:effectLst/>
                <a:latin typeface="Times New Roman" panose="02020603050405020304" pitchFamily="18" charset="0"/>
                <a:cs typeface="Times New Roman" panose="02020603050405020304" pitchFamily="18" charset="0"/>
              </a:rPr>
              <a:t>2</a:t>
            </a:r>
            <a:r>
              <a:rPr lang="en-IN" b="0" dirty="0">
                <a:solidFill>
                  <a:srgbClr val="000000"/>
                </a:solidFill>
                <a:effectLst/>
                <a:latin typeface="Times New Roman" panose="02020603050405020304" pitchFamily="18" charset="0"/>
                <a:cs typeface="Times New Roman" panose="02020603050405020304" pitchFamily="18" charset="0"/>
              </a:rPr>
              <a:t>).encode(</a:t>
            </a:r>
          </a:p>
          <a:p>
            <a:pPr>
              <a:buNone/>
            </a:pPr>
            <a:r>
              <a:rPr lang="en-IN" b="0" dirty="0">
                <a:solidFill>
                  <a:srgbClr val="000000"/>
                </a:solidFill>
                <a:effectLst/>
                <a:latin typeface="Times New Roman" panose="02020603050405020304" pitchFamily="18" charset="0"/>
                <a:cs typeface="Times New Roman" panose="02020603050405020304" pitchFamily="18" charset="0"/>
              </a:rPr>
              <a:t>    theta=alt.Theta(field=</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257693"/>
                </a:solidFill>
                <a:effectLst/>
                <a:latin typeface="Times New Roman" panose="02020603050405020304" pitchFamily="18" charset="0"/>
                <a:cs typeface="Times New Roman" panose="02020603050405020304" pitchFamily="18" charset="0"/>
              </a:rPr>
              <a:t>type</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"quantitative"</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color=alt.Color(field=</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257693"/>
                </a:solidFill>
                <a:effectLst/>
                <a:latin typeface="Times New Roman" panose="02020603050405020304" pitchFamily="18" charset="0"/>
                <a:cs typeface="Times New Roman" panose="02020603050405020304" pitchFamily="18" charset="0"/>
              </a:rPr>
              <a:t>type</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"nominal"</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tooltip=[</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).properties(</a:t>
            </a:r>
          </a:p>
          <a:p>
            <a:pPr>
              <a:buNone/>
            </a:pPr>
            <a:r>
              <a:rPr lang="en-IN" b="0" dirty="0">
                <a:solidFill>
                  <a:srgbClr val="000000"/>
                </a:solidFill>
                <a:effectLst/>
                <a:latin typeface="Times New Roman" panose="02020603050405020304" pitchFamily="18" charset="0"/>
                <a:cs typeface="Times New Roman" panose="02020603050405020304" pitchFamily="18" charset="0"/>
              </a:rPr>
              <a:t>    title=</a:t>
            </a:r>
            <a:r>
              <a:rPr lang="en-IN" b="0" dirty="0">
                <a:solidFill>
                  <a:srgbClr val="A31515"/>
                </a:solidFill>
                <a:effectLst/>
                <a:latin typeface="Times New Roman" panose="02020603050405020304" pitchFamily="18" charset="0"/>
                <a:cs typeface="Times New Roman" panose="02020603050405020304" pitchFamily="18" charset="0"/>
              </a:rPr>
              <a:t>"Total Installs Distribution"</a:t>
            </a:r>
            <a:endParaRPr lang="en-IN" b="0" dirty="0">
              <a:solidFill>
                <a:srgbClr val="000000"/>
              </a:solidFill>
              <a:effectLst/>
              <a:latin typeface="Times New Roman" panose="02020603050405020304" pitchFamily="18" charset="0"/>
              <a:cs typeface="Times New Roman" panose="02020603050405020304" pitchFamily="18" charset="0"/>
            </a:endParaRPr>
          </a:p>
          <a:p>
            <a:pPr>
              <a:buNone/>
            </a:pPr>
            <a:r>
              <a:rPr lang="en-IN" b="0" dirty="0">
                <a:solidFill>
                  <a:srgbClr val="000000"/>
                </a:solidFill>
                <a:effectLst/>
                <a:latin typeface="Times New Roman" panose="02020603050405020304" pitchFamily="18" charset="0"/>
                <a:cs typeface="Times New Roman" panose="02020603050405020304" pitchFamily="18" charset="0"/>
              </a:rPr>
              <a:t>)</a:t>
            </a:r>
          </a:p>
          <a:p>
            <a:pPr>
              <a:buNone/>
            </a:pPr>
            <a:br>
              <a:rPr lang="en-IN" b="0" dirty="0">
                <a:solidFill>
                  <a:srgbClr val="000000"/>
                </a:solidFill>
                <a:effectLst/>
                <a:latin typeface="Times New Roman" panose="02020603050405020304" pitchFamily="18" charset="0"/>
                <a:cs typeface="Times New Roman" panose="02020603050405020304" pitchFamily="18" charset="0"/>
              </a:rPr>
            </a:br>
            <a:r>
              <a:rPr lang="en-IN" b="0" dirty="0">
                <a:solidFill>
                  <a:srgbClr val="008000"/>
                </a:solidFill>
                <a:effectLst/>
                <a:latin typeface="Times New Roman" panose="02020603050405020304" pitchFamily="18" charset="0"/>
                <a:cs typeface="Times New Roman" panose="02020603050405020304" pitchFamily="18" charset="0"/>
              </a:rPr>
              <a:t># Pie chart for Total Reviews</a:t>
            </a:r>
            <a:endParaRPr lang="en-IN" b="0" dirty="0">
              <a:solidFill>
                <a:srgbClr val="000000"/>
              </a:solidFill>
              <a:effectLst/>
              <a:latin typeface="Times New Roman" panose="02020603050405020304" pitchFamily="18" charset="0"/>
              <a:cs typeface="Times New Roman" panose="02020603050405020304" pitchFamily="18" charset="0"/>
            </a:endParaRPr>
          </a:p>
          <a:p>
            <a:pPr>
              <a:buNone/>
            </a:pPr>
            <a:r>
              <a:rPr lang="en-IN" b="0" dirty="0">
                <a:solidFill>
                  <a:srgbClr val="000000"/>
                </a:solidFill>
                <a:effectLst/>
                <a:latin typeface="Times New Roman" panose="02020603050405020304" pitchFamily="18" charset="0"/>
                <a:cs typeface="Times New Roman" panose="02020603050405020304" pitchFamily="18" charset="0"/>
              </a:rPr>
              <a:t>review_chart = alt.Chart(df[df[</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 </a:t>
            </a:r>
            <a:r>
              <a:rPr lang="en-IN" b="0" dirty="0">
                <a:solidFill>
                  <a:srgbClr val="A31515"/>
                </a:solidFill>
                <a:effectLst/>
                <a:latin typeface="Times New Roman" panose="02020603050405020304" pitchFamily="18" charset="0"/>
                <a:cs typeface="Times New Roman" panose="02020603050405020304" pitchFamily="18" charset="0"/>
              </a:rPr>
              <a:t>'Total Reviews'</a:t>
            </a:r>
            <a:r>
              <a:rPr lang="en-IN" b="0" dirty="0">
                <a:solidFill>
                  <a:srgbClr val="000000"/>
                </a:solidFill>
                <a:effectLst/>
                <a:latin typeface="Times New Roman" panose="02020603050405020304" pitchFamily="18" charset="0"/>
                <a:cs typeface="Times New Roman" panose="02020603050405020304" pitchFamily="18" charset="0"/>
              </a:rPr>
              <a:t>]).mark_arc(stroke=</a:t>
            </a:r>
            <a:r>
              <a:rPr lang="en-IN" b="0" dirty="0">
                <a:solidFill>
                  <a:srgbClr val="A31515"/>
                </a:solidFill>
                <a:effectLst/>
                <a:latin typeface="Times New Roman" panose="02020603050405020304" pitchFamily="18" charset="0"/>
                <a:cs typeface="Times New Roman" panose="02020603050405020304" pitchFamily="18" charset="0"/>
              </a:rPr>
              <a:t>'black'</a:t>
            </a:r>
            <a:r>
              <a:rPr lang="en-IN" b="0" dirty="0">
                <a:solidFill>
                  <a:srgbClr val="000000"/>
                </a:solidFill>
                <a:effectLst/>
                <a:latin typeface="Times New Roman" panose="02020603050405020304" pitchFamily="18" charset="0"/>
                <a:cs typeface="Times New Roman" panose="02020603050405020304" pitchFamily="18" charset="0"/>
              </a:rPr>
              <a:t>,strokeWidth=</a:t>
            </a:r>
            <a:r>
              <a:rPr lang="en-IN" b="0" dirty="0">
                <a:solidFill>
                  <a:srgbClr val="116644"/>
                </a:solidFill>
                <a:effectLst/>
                <a:latin typeface="Times New Roman" panose="02020603050405020304" pitchFamily="18" charset="0"/>
                <a:cs typeface="Times New Roman" panose="02020603050405020304" pitchFamily="18" charset="0"/>
              </a:rPr>
              <a:t>2</a:t>
            </a:r>
            <a:r>
              <a:rPr lang="en-IN" b="0" dirty="0">
                <a:solidFill>
                  <a:srgbClr val="000000"/>
                </a:solidFill>
                <a:effectLst/>
                <a:latin typeface="Times New Roman" panose="02020603050405020304" pitchFamily="18" charset="0"/>
                <a:cs typeface="Times New Roman" panose="02020603050405020304" pitchFamily="18" charset="0"/>
              </a:rPr>
              <a:t>).encode(</a:t>
            </a:r>
          </a:p>
          <a:p>
            <a:pPr>
              <a:buNone/>
            </a:pPr>
            <a:r>
              <a:rPr lang="en-IN" b="0" dirty="0">
                <a:solidFill>
                  <a:srgbClr val="000000"/>
                </a:solidFill>
                <a:effectLst/>
                <a:latin typeface="Times New Roman" panose="02020603050405020304" pitchFamily="18" charset="0"/>
                <a:cs typeface="Times New Roman" panose="02020603050405020304" pitchFamily="18" charset="0"/>
              </a:rPr>
              <a:t>    theta=alt.Theta(field=</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257693"/>
                </a:solidFill>
                <a:effectLst/>
                <a:latin typeface="Times New Roman" panose="02020603050405020304" pitchFamily="18" charset="0"/>
                <a:cs typeface="Times New Roman" panose="02020603050405020304" pitchFamily="18" charset="0"/>
              </a:rPr>
              <a:t>type</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"quantitative"</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color=alt.Color(field=</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257693"/>
                </a:solidFill>
                <a:effectLst/>
                <a:latin typeface="Times New Roman" panose="02020603050405020304" pitchFamily="18" charset="0"/>
                <a:cs typeface="Times New Roman" panose="02020603050405020304" pitchFamily="18" charset="0"/>
              </a:rPr>
              <a:t>type</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"nominal"</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tooltip=[</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).properties(</a:t>
            </a:r>
          </a:p>
          <a:p>
            <a:pPr>
              <a:buNone/>
            </a:pPr>
            <a:r>
              <a:rPr lang="en-IN" b="0" dirty="0">
                <a:solidFill>
                  <a:srgbClr val="000000"/>
                </a:solidFill>
                <a:effectLst/>
                <a:latin typeface="Times New Roman" panose="02020603050405020304" pitchFamily="18" charset="0"/>
                <a:cs typeface="Times New Roman" panose="02020603050405020304" pitchFamily="18" charset="0"/>
              </a:rPr>
              <a:t>    title=</a:t>
            </a:r>
            <a:r>
              <a:rPr lang="en-IN" b="0" dirty="0">
                <a:solidFill>
                  <a:srgbClr val="A31515"/>
                </a:solidFill>
                <a:effectLst/>
                <a:latin typeface="Times New Roman" panose="02020603050405020304" pitchFamily="18" charset="0"/>
                <a:cs typeface="Times New Roman" panose="02020603050405020304" pitchFamily="18" charset="0"/>
              </a:rPr>
              <a:t>"Total Reviews Distribution"</a:t>
            </a:r>
            <a:endParaRPr lang="en-IN" b="0" dirty="0">
              <a:solidFill>
                <a:srgbClr val="000000"/>
              </a:solidFill>
              <a:effectLst/>
              <a:latin typeface="Times New Roman" panose="02020603050405020304" pitchFamily="18" charset="0"/>
              <a:cs typeface="Times New Roman" panose="02020603050405020304" pitchFamily="18" charset="0"/>
            </a:endParaRPr>
          </a:p>
          <a:p>
            <a:pPr>
              <a:buNone/>
            </a:pPr>
            <a:r>
              <a:rPr lang="en-IN" b="0" dirty="0">
                <a:solidFill>
                  <a:srgbClr val="000000"/>
                </a:solidFill>
                <a:effectLst/>
                <a:latin typeface="Times New Roman" panose="02020603050405020304" pitchFamily="18" charset="0"/>
                <a:cs typeface="Times New Roman" panose="02020603050405020304" pitchFamily="18" charset="0"/>
              </a:rPr>
              <a:t>)</a:t>
            </a:r>
          </a:p>
          <a:p>
            <a:pPr>
              <a:buNone/>
            </a:pPr>
            <a:br>
              <a:rPr lang="en-IN" b="0" dirty="0">
                <a:solidFill>
                  <a:srgbClr val="000000"/>
                </a:solidFill>
                <a:effectLst/>
                <a:latin typeface="Times New Roman" panose="02020603050405020304" pitchFamily="18" charset="0"/>
                <a:cs typeface="Times New Roman" panose="02020603050405020304" pitchFamily="18" charset="0"/>
              </a:rPr>
            </a:br>
            <a:r>
              <a:rPr lang="en-IN" b="0" dirty="0">
                <a:solidFill>
                  <a:srgbClr val="008000"/>
                </a:solidFill>
                <a:effectLst/>
                <a:latin typeface="Times New Roman" panose="02020603050405020304" pitchFamily="18" charset="0"/>
                <a:cs typeface="Times New Roman" panose="02020603050405020304" pitchFamily="18" charset="0"/>
              </a:rPr>
              <a:t># Display side-by-side</a:t>
            </a:r>
            <a:endParaRPr lang="en-IN" b="0" dirty="0">
              <a:solidFill>
                <a:srgbClr val="000000"/>
              </a:solidFill>
              <a:effectLst/>
              <a:latin typeface="Times New Roman" panose="02020603050405020304" pitchFamily="18" charset="0"/>
              <a:cs typeface="Times New Roman" panose="02020603050405020304" pitchFamily="18" charset="0"/>
            </a:endParaRPr>
          </a:p>
          <a:p>
            <a:r>
              <a:rPr lang="en-IN" b="0" dirty="0">
                <a:solidFill>
                  <a:srgbClr val="000000"/>
                </a:solidFill>
                <a:effectLst/>
                <a:latin typeface="Times New Roman" panose="02020603050405020304" pitchFamily="18" charset="0"/>
                <a:cs typeface="Times New Roman" panose="02020603050405020304" pitchFamily="18" charset="0"/>
              </a:rPr>
              <a:t>install_chart | review_chart</a:t>
            </a:r>
          </a:p>
        </p:txBody>
      </p:sp>
      <p:pic>
        <p:nvPicPr>
          <p:cNvPr id="9" name="Picture 8">
            <a:extLst>
              <a:ext uri="{FF2B5EF4-FFF2-40B4-BE49-F238E27FC236}">
                <a16:creationId xmlns:a16="http://schemas.microsoft.com/office/drawing/2014/main" id="{57D78FBB-1A29-3931-FA7C-9AAB28F25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7812" y="933450"/>
            <a:ext cx="3771900" cy="3924300"/>
          </a:xfrm>
          <a:prstGeom prst="rect">
            <a:avLst/>
          </a:prstGeom>
        </p:spPr>
      </p:pic>
      <p:pic>
        <p:nvPicPr>
          <p:cNvPr id="11" name="Picture 10">
            <a:extLst>
              <a:ext uri="{FF2B5EF4-FFF2-40B4-BE49-F238E27FC236}">
                <a16:creationId xmlns:a16="http://schemas.microsoft.com/office/drawing/2014/main" id="{5192B058-283F-7B4F-C2B3-7EB00DCD7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7812" y="5429251"/>
            <a:ext cx="3805392" cy="3900054"/>
          </a:xfrm>
          <a:prstGeom prst="rect">
            <a:avLst/>
          </a:prstGeom>
        </p:spPr>
      </p:pic>
      <p:pic>
        <p:nvPicPr>
          <p:cNvPr id="13" name="Picture 12">
            <a:extLst>
              <a:ext uri="{FF2B5EF4-FFF2-40B4-BE49-F238E27FC236}">
                <a16:creationId xmlns:a16="http://schemas.microsoft.com/office/drawing/2014/main" id="{3C9D24FC-36C0-8BF0-2D80-ED1A6C3B13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0400" y="4152900"/>
            <a:ext cx="1647825" cy="1809750"/>
          </a:xfrm>
          <a:prstGeom prst="rect">
            <a:avLst/>
          </a:prstGeom>
        </p:spPr>
      </p:pic>
    </p:spTree>
    <p:extLst>
      <p:ext uri="{BB962C8B-B14F-4D97-AF65-F5344CB8AC3E}">
        <p14:creationId xmlns:p14="http://schemas.microsoft.com/office/powerpoint/2010/main" val="408769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695" y="1529676"/>
            <a:ext cx="13622959" cy="656864"/>
          </a:xfrm>
          <a:prstGeom prst="rect">
            <a:avLst/>
          </a:prstGeom>
        </p:spPr>
        <p:txBody>
          <a:bodyPr lIns="0" tIns="0" rIns="0" bIns="0" rtlCol="0" anchor="t">
            <a:spAutoFit/>
          </a:bodyPr>
          <a:lstStyle/>
          <a:p>
            <a:pPr algn="l">
              <a:lnSpc>
                <a:spcPts val="5269"/>
              </a:lnSpc>
              <a:spcBef>
                <a:spcPct val="0"/>
              </a:spcBef>
            </a:pPr>
            <a:r>
              <a:rPr lang="en-US" sz="3764" b="1" spc="854">
                <a:solidFill>
                  <a:srgbClr val="2B2C30"/>
                </a:solidFill>
                <a:latin typeface="Public Sans Bold"/>
                <a:ea typeface="Public Sans Bold"/>
                <a:cs typeface="Public Sans Bold"/>
                <a:sym typeface="Public Sans Bold"/>
              </a:rPr>
              <a:t>KEY LEARNINGS FROM THE PROJECT</a:t>
            </a:r>
          </a:p>
        </p:txBody>
      </p:sp>
      <p:sp>
        <p:nvSpPr>
          <p:cNvPr id="3" name="AutoShape 3"/>
          <p:cNvSpPr/>
          <p:nvPr/>
        </p:nvSpPr>
        <p:spPr>
          <a:xfrm flipV="1">
            <a:off x="1028695" y="2557484"/>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28700" y="3708911"/>
            <a:ext cx="16230600" cy="1976755"/>
          </a:xfrm>
          <a:prstGeom prst="rect">
            <a:avLst/>
          </a:prstGeom>
        </p:spPr>
        <p:txBody>
          <a:bodyPr lIns="0" tIns="0" rIns="0" bIns="0" rtlCol="0" anchor="t">
            <a:spAutoFit/>
          </a:bodyPr>
          <a:lstStyle/>
          <a:p>
            <a:pPr marL="604518" lvl="1" indent="-302259" algn="l">
              <a:lnSpc>
                <a:spcPts val="3919"/>
              </a:lnSpc>
              <a:buFont typeface="Arial"/>
              <a:buChar char="•"/>
            </a:pPr>
            <a:r>
              <a:rPr lang="en-US" sz="2799" dirty="0">
                <a:solidFill>
                  <a:srgbClr val="2B2C30"/>
                </a:solidFill>
                <a:ea typeface="Public Sans"/>
                <a:cs typeface="Public Sans"/>
                <a:sym typeface="Public Sans"/>
              </a:rPr>
              <a:t>Working with Complex File Structures</a:t>
            </a:r>
          </a:p>
          <a:p>
            <a:pPr marL="604518" lvl="1" indent="-302259" algn="l">
              <a:lnSpc>
                <a:spcPts val="3919"/>
              </a:lnSpc>
              <a:buFont typeface="Arial"/>
              <a:buChar char="•"/>
            </a:pPr>
            <a:r>
              <a:rPr lang="en-US" sz="2799" dirty="0">
                <a:solidFill>
                  <a:srgbClr val="2B2C30"/>
                </a:solidFill>
                <a:ea typeface="Public Sans"/>
                <a:cs typeface="Public Sans"/>
                <a:sym typeface="Public Sans"/>
              </a:rPr>
              <a:t>Data Cleaning and Preparation</a:t>
            </a:r>
          </a:p>
          <a:p>
            <a:pPr marL="604518" lvl="1" indent="-302259" algn="l">
              <a:lnSpc>
                <a:spcPts val="3919"/>
              </a:lnSpc>
              <a:buFont typeface="Arial"/>
              <a:buChar char="•"/>
            </a:pPr>
            <a:r>
              <a:rPr lang="en-US" sz="2799" dirty="0">
                <a:solidFill>
                  <a:srgbClr val="2B2C30"/>
                </a:solidFill>
                <a:ea typeface="Public Sans"/>
                <a:cs typeface="Public Sans"/>
                <a:sym typeface="Public Sans"/>
              </a:rPr>
              <a:t>Querying with DAX</a:t>
            </a:r>
          </a:p>
          <a:p>
            <a:pPr marL="604518" lvl="1" indent="-302259" algn="l">
              <a:lnSpc>
                <a:spcPts val="3919"/>
              </a:lnSpc>
              <a:buFont typeface="Arial"/>
              <a:buChar char="•"/>
            </a:pPr>
            <a:r>
              <a:rPr lang="en-US" sz="2799" dirty="0">
                <a:solidFill>
                  <a:srgbClr val="2B2C30"/>
                </a:solidFill>
                <a:ea typeface="Public Sans"/>
                <a:cs typeface="Public Sans"/>
                <a:sym typeface="Public Sans"/>
              </a:rPr>
              <a:t>Data Visualisation Principles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3437391" y="4142160"/>
            <a:ext cx="11413218" cy="1793131"/>
          </a:xfrm>
          <a:prstGeom prst="rect">
            <a:avLst/>
          </a:prstGeom>
        </p:spPr>
        <p:txBody>
          <a:bodyPr lIns="0" tIns="0" rIns="0" bIns="0" rtlCol="0" anchor="t">
            <a:spAutoFit/>
          </a:bodyPr>
          <a:lstStyle/>
          <a:p>
            <a:pPr algn="ctr">
              <a:lnSpc>
                <a:spcPts val="14566"/>
              </a:lnSpc>
              <a:spcBef>
                <a:spcPct val="0"/>
              </a:spcBef>
            </a:pPr>
            <a:r>
              <a:rPr lang="en-US" sz="10404" spc="2361">
                <a:solidFill>
                  <a:srgbClr val="000000"/>
                </a:solidFill>
                <a:latin typeface="Public Sans"/>
                <a:ea typeface="Public Sans"/>
                <a:cs typeface="Public Sans"/>
                <a:sym typeface="Public Sans"/>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1220</TotalTime>
  <Words>811</Words>
  <Application>Microsoft Office PowerPoint</Application>
  <PresentationFormat>Custom</PresentationFormat>
  <Paragraphs>130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Playfair Display Bold Italics</vt:lpstr>
      <vt:lpstr>Public Sans Bold</vt:lpstr>
      <vt:lpstr>Arial</vt:lpstr>
      <vt:lpstr>Times New Roman</vt:lpstr>
      <vt:lpstr>Public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Neutral Minimalist New Business Pitch Deck Presentation</dc:title>
  <dc:creator>R Kanungo</dc:creator>
  <cp:lastModifiedBy>R Kanungo</cp:lastModifiedBy>
  <cp:revision>4</cp:revision>
  <dcterms:created xsi:type="dcterms:W3CDTF">2006-08-16T00:00:00Z</dcterms:created>
  <dcterms:modified xsi:type="dcterms:W3CDTF">2025-05-15T05:42:33Z</dcterms:modified>
  <dc:identifier>DAGmyJEjTwU</dc:identifier>
</cp:coreProperties>
</file>