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63" r:id="rId5"/>
    <p:sldId id="264" r:id="rId6"/>
    <p:sldId id="261" r:id="rId7"/>
    <p:sldId id="265" r:id="rId8"/>
    <p:sldId id="262" r:id="rId9"/>
  </p:sldIdLst>
  <p:sldSz cx="18288000" cy="10287000"/>
  <p:notesSz cx="6858000" cy="9144000"/>
  <p:embeddedFontLst>
    <p:embeddedFont>
      <p:font typeface="Playfair Display Bold Italics" panose="020B0604020202020204" charset="0"/>
      <p:regular r:id="rId10"/>
    </p:embeddedFont>
    <p:embeddedFont>
      <p:font typeface="Public Sans" panose="020B0604020202020204" charset="0"/>
      <p:regular r:id="rId11"/>
    </p:embeddedFont>
    <p:embeddedFont>
      <p:font typeface="Public Sans Bold"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22" autoAdjust="0"/>
  </p:normalViewPr>
  <p:slideViewPr>
    <p:cSldViewPr>
      <p:cViewPr varScale="1">
        <p:scale>
          <a:sx n="52" d="100"/>
          <a:sy n="52" d="100"/>
        </p:scale>
        <p:origin x="878"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06882" y="2522833"/>
            <a:ext cx="16230594" cy="38509"/>
          </a:xfrm>
          <a:prstGeom prst="line">
            <a:avLst/>
          </a:prstGeom>
          <a:ln w="9525" cap="flat">
            <a:solidFill>
              <a:srgbClr val="2B2C30"/>
            </a:solidFill>
            <a:prstDash val="solid"/>
            <a:headEnd type="none" w="sm" len="sm"/>
            <a:tailEnd type="none" w="sm" len="sm"/>
          </a:ln>
        </p:spPr>
      </p:sp>
      <p:sp>
        <p:nvSpPr>
          <p:cNvPr id="3" name="TextBox 3"/>
          <p:cNvSpPr txBox="1"/>
          <p:nvPr/>
        </p:nvSpPr>
        <p:spPr>
          <a:xfrm>
            <a:off x="985042" y="3069431"/>
            <a:ext cx="16252429" cy="1677810"/>
          </a:xfrm>
          <a:prstGeom prst="rect">
            <a:avLst/>
          </a:prstGeom>
        </p:spPr>
        <p:txBody>
          <a:bodyPr lIns="0" tIns="0" rIns="0" bIns="0" rtlCol="0" anchor="t">
            <a:spAutoFit/>
          </a:bodyPr>
          <a:lstStyle/>
          <a:p>
            <a:pPr algn="ctr">
              <a:lnSpc>
                <a:spcPts val="6747"/>
              </a:lnSpc>
              <a:spcBef>
                <a:spcPct val="0"/>
              </a:spcBef>
            </a:pPr>
            <a:r>
              <a:rPr lang="en-US" sz="4819" b="1" spc="1094" dirty="0">
                <a:solidFill>
                  <a:srgbClr val="2B2C30"/>
                </a:solidFill>
                <a:latin typeface="Public Sans Bold"/>
                <a:ea typeface="Public Sans Bold"/>
                <a:cs typeface="Public Sans Bold"/>
                <a:sym typeface="Public Sans Bold"/>
              </a:rPr>
              <a:t>DATA EXTRACTION AND VISUALISATION USING VEGALITE</a:t>
            </a:r>
          </a:p>
        </p:txBody>
      </p:sp>
      <p:sp>
        <p:nvSpPr>
          <p:cNvPr id="4" name="TextBox 4"/>
          <p:cNvSpPr txBox="1"/>
          <p:nvPr/>
        </p:nvSpPr>
        <p:spPr>
          <a:xfrm>
            <a:off x="1006871" y="6570827"/>
            <a:ext cx="7862435" cy="1390650"/>
          </a:xfrm>
          <a:prstGeom prst="rect">
            <a:avLst/>
          </a:prstGeom>
        </p:spPr>
        <p:txBody>
          <a:bodyPr lIns="0" tIns="0" rIns="0" bIns="0" rtlCol="0" anchor="t">
            <a:spAutoFit/>
          </a:bodyPr>
          <a:lstStyle/>
          <a:p>
            <a:pPr algn="l">
              <a:lnSpc>
                <a:spcPts val="3749"/>
              </a:lnSpc>
            </a:pPr>
            <a:r>
              <a:rPr lang="en-US" sz="2499" dirty="0">
                <a:solidFill>
                  <a:srgbClr val="2B2C30"/>
                </a:solidFill>
                <a:latin typeface="Public Sans"/>
                <a:ea typeface="Public Sans"/>
                <a:cs typeface="Public Sans"/>
                <a:sym typeface="Public Sans"/>
              </a:rPr>
              <a:t>Presented by: Meenakshi Kanungo</a:t>
            </a:r>
          </a:p>
          <a:p>
            <a:pPr algn="l">
              <a:lnSpc>
                <a:spcPts val="3749"/>
              </a:lnSpc>
            </a:pPr>
            <a:r>
              <a:rPr lang="en-US" sz="2499" dirty="0">
                <a:solidFill>
                  <a:srgbClr val="2B2C30"/>
                </a:solidFill>
                <a:latin typeface="Public Sans"/>
                <a:ea typeface="Public Sans"/>
                <a:cs typeface="Public Sans"/>
                <a:sym typeface="Public Sans"/>
              </a:rPr>
              <a:t>B.Sc. Economics, Semester-III</a:t>
            </a:r>
          </a:p>
          <a:p>
            <a:pPr algn="l">
              <a:lnSpc>
                <a:spcPts val="3749"/>
              </a:lnSpc>
            </a:pPr>
            <a:r>
              <a:rPr lang="en-US" sz="2499" dirty="0">
                <a:solidFill>
                  <a:srgbClr val="2B2C30"/>
                </a:solidFill>
                <a:latin typeface="Public Sans"/>
                <a:ea typeface="Public Sans"/>
                <a:cs typeface="Public Sans"/>
                <a:sym typeface="Public Sans"/>
              </a:rPr>
              <a:t>Loreto College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38225" y="2999272"/>
            <a:ext cx="16221075" cy="656971"/>
          </a:xfrm>
          <a:prstGeom prst="rect">
            <a:avLst/>
          </a:prstGeom>
        </p:spPr>
        <p:txBody>
          <a:bodyPr lIns="0" tIns="0" rIns="0" bIns="0" rtlCol="0" anchor="t">
            <a:spAutoFit/>
          </a:bodyPr>
          <a:lstStyle/>
          <a:p>
            <a:pPr algn="l">
              <a:lnSpc>
                <a:spcPts val="5263"/>
              </a:lnSpc>
            </a:pPr>
            <a:r>
              <a:rPr lang="en-US" sz="3759" b="1" spc="853">
                <a:solidFill>
                  <a:srgbClr val="2B2C30"/>
                </a:solidFill>
                <a:latin typeface="Public Sans Bold"/>
                <a:ea typeface="Public Sans Bold"/>
                <a:cs typeface="Public Sans Bold"/>
                <a:sym typeface="Public Sans Bold"/>
              </a:rPr>
              <a:t>INTRODUCTION</a:t>
            </a:r>
          </a:p>
        </p:txBody>
      </p:sp>
      <p:sp>
        <p:nvSpPr>
          <p:cNvPr id="3" name="TextBox 3"/>
          <p:cNvSpPr txBox="1"/>
          <p:nvPr/>
        </p:nvSpPr>
        <p:spPr>
          <a:xfrm>
            <a:off x="944497" y="4834310"/>
            <a:ext cx="16398990" cy="1364348"/>
          </a:xfrm>
          <a:prstGeom prst="rect">
            <a:avLst/>
          </a:prstGeom>
        </p:spPr>
        <p:txBody>
          <a:bodyPr lIns="0" tIns="0" rIns="0" bIns="0" rtlCol="0" anchor="t">
            <a:spAutoFit/>
          </a:bodyPr>
          <a:lstStyle/>
          <a:p>
            <a:pPr algn="l">
              <a:lnSpc>
                <a:spcPts val="3640"/>
              </a:lnSpc>
            </a:pPr>
            <a:r>
              <a:rPr lang="en-US" sz="2800" spc="14" dirty="0">
                <a:solidFill>
                  <a:srgbClr val="2B2C30"/>
                </a:solidFill>
                <a:ea typeface="Public Sans"/>
                <a:cs typeface="Public Sans"/>
                <a:sym typeface="Public Sans"/>
              </a:rPr>
              <a:t>This project focuses on extracting data from Power BI report file and presenting it through clear, interactive visualisations using Vegalite. The goal of this project is to combine the data processing strength of Power BI with the flexibility of Vegalite to present meaningful and interactive visual insights.</a:t>
            </a:r>
          </a:p>
        </p:txBody>
      </p:sp>
      <p:sp>
        <p:nvSpPr>
          <p:cNvPr id="4" name="AutoShape 4"/>
          <p:cNvSpPr/>
          <p:nvPr/>
        </p:nvSpPr>
        <p:spPr>
          <a:xfrm flipV="1">
            <a:off x="1028695" y="3986897"/>
            <a:ext cx="16230594" cy="38509"/>
          </a:xfrm>
          <a:prstGeom prst="line">
            <a:avLst/>
          </a:prstGeom>
          <a:ln w="9525" cap="flat">
            <a:solidFill>
              <a:srgbClr val="2B2C30"/>
            </a:solidFill>
            <a:prstDash val="solid"/>
            <a:headEnd type="none" w="sm" len="sm"/>
            <a:tailEnd type="none" w="sm" len="sm"/>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AutoShape 2"/>
          <p:cNvSpPr/>
          <p:nvPr/>
        </p:nvSpPr>
        <p:spPr>
          <a:xfrm flipV="1">
            <a:off x="1028695" y="1760761"/>
            <a:ext cx="16230594" cy="38509"/>
          </a:xfrm>
          <a:prstGeom prst="line">
            <a:avLst/>
          </a:prstGeom>
          <a:ln w="9525" cap="flat">
            <a:solidFill>
              <a:srgbClr val="2B2C30"/>
            </a:solidFill>
            <a:prstDash val="solid"/>
            <a:headEnd type="none" w="sm" len="sm"/>
            <a:tailEnd type="none" w="sm" len="sm"/>
          </a:ln>
        </p:spPr>
      </p:sp>
      <p:grpSp>
        <p:nvGrpSpPr>
          <p:cNvPr id="3" name="Group 3"/>
          <p:cNvGrpSpPr/>
          <p:nvPr/>
        </p:nvGrpSpPr>
        <p:grpSpPr>
          <a:xfrm>
            <a:off x="6019799" y="2677760"/>
            <a:ext cx="4835444" cy="1236059"/>
            <a:chOff x="0" y="0"/>
            <a:chExt cx="4058845" cy="767774"/>
          </a:xfrm>
        </p:grpSpPr>
        <p:sp>
          <p:nvSpPr>
            <p:cNvPr id="4" name="Freeform 4"/>
            <p:cNvSpPr/>
            <p:nvPr/>
          </p:nvSpPr>
          <p:spPr>
            <a:xfrm>
              <a:off x="0" y="0"/>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sp>
        <p:sp>
          <p:nvSpPr>
            <p:cNvPr id="5" name="TextBox 5"/>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sp>
        <p:nvSpPr>
          <p:cNvPr id="17" name="TextBox 17"/>
          <p:cNvSpPr txBox="1"/>
          <p:nvPr/>
        </p:nvSpPr>
        <p:spPr>
          <a:xfrm>
            <a:off x="7263170" y="3189837"/>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Data Cleaning</a:t>
            </a:r>
          </a:p>
        </p:txBody>
      </p:sp>
      <p:sp>
        <p:nvSpPr>
          <p:cNvPr id="19" name="TextBox 19"/>
          <p:cNvSpPr txBox="1"/>
          <p:nvPr/>
        </p:nvSpPr>
        <p:spPr>
          <a:xfrm>
            <a:off x="6556691" y="4777982"/>
            <a:ext cx="3761659" cy="35445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Extracting Raw Dataset</a:t>
            </a:r>
          </a:p>
        </p:txBody>
      </p:sp>
      <p:sp>
        <p:nvSpPr>
          <p:cNvPr id="20" name="TextBox 20"/>
          <p:cNvSpPr txBox="1"/>
          <p:nvPr/>
        </p:nvSpPr>
        <p:spPr>
          <a:xfrm>
            <a:off x="6921998" y="6487827"/>
            <a:ext cx="3761659" cy="348237"/>
          </a:xfrm>
          <a:prstGeom prst="rect">
            <a:avLst/>
          </a:prstGeom>
        </p:spPr>
        <p:txBody>
          <a:bodyPr lIns="0" tIns="0" rIns="0" bIns="0" rtlCol="0" anchor="t">
            <a:spAutoFit/>
          </a:bodyPr>
          <a:lstStyle/>
          <a:p>
            <a:pPr algn="l">
              <a:lnSpc>
                <a:spcPts val="2638"/>
              </a:lnSpc>
            </a:pPr>
            <a:r>
              <a:rPr lang="en-US" sz="2899" b="1" spc="14" dirty="0">
                <a:solidFill>
                  <a:srgbClr val="2B2C30"/>
                </a:solidFill>
                <a:ea typeface="Playfair Display Bold Italics"/>
                <a:cs typeface="Playfair Display Bold Italics"/>
                <a:sym typeface="Playfair Display Bold Italics"/>
              </a:rPr>
              <a:t>Visualising Insights</a:t>
            </a:r>
          </a:p>
        </p:txBody>
      </p:sp>
      <p:sp>
        <p:nvSpPr>
          <p:cNvPr id="21" name="TextBox 21"/>
          <p:cNvSpPr txBox="1"/>
          <p:nvPr/>
        </p:nvSpPr>
        <p:spPr>
          <a:xfrm>
            <a:off x="1028689" y="733425"/>
            <a:ext cx="16230600" cy="620554"/>
          </a:xfrm>
          <a:prstGeom prst="rect">
            <a:avLst/>
          </a:prstGeom>
        </p:spPr>
        <p:txBody>
          <a:bodyPr lIns="0" tIns="0" rIns="0" bIns="0" rtlCol="0" anchor="t">
            <a:spAutoFit/>
          </a:bodyPr>
          <a:lstStyle/>
          <a:p>
            <a:pPr algn="ctr">
              <a:lnSpc>
                <a:spcPts val="5263"/>
              </a:lnSpc>
              <a:spcBef>
                <a:spcPct val="0"/>
              </a:spcBef>
            </a:pPr>
            <a:r>
              <a:rPr lang="en-US" sz="3759" b="1" spc="853" dirty="0">
                <a:solidFill>
                  <a:srgbClr val="2B2C30"/>
                </a:solidFill>
                <a:latin typeface="Public Sans Bold"/>
                <a:ea typeface="Public Sans Bold"/>
                <a:cs typeface="Public Sans Bold"/>
                <a:sym typeface="Public Sans Bold"/>
              </a:rPr>
              <a:t>DATA CLEANING AND EXTRACTION PROCESS</a:t>
            </a:r>
          </a:p>
        </p:txBody>
      </p:sp>
      <p:grpSp>
        <p:nvGrpSpPr>
          <p:cNvPr id="26" name="Group 3">
            <a:extLst>
              <a:ext uri="{FF2B5EF4-FFF2-40B4-BE49-F238E27FC236}">
                <a16:creationId xmlns:a16="http://schemas.microsoft.com/office/drawing/2014/main" id="{E7520585-BE8F-67F1-FA01-735D84ED43CC}"/>
              </a:ext>
            </a:extLst>
          </p:cNvPr>
          <p:cNvGrpSpPr/>
          <p:nvPr/>
        </p:nvGrpSpPr>
        <p:grpSpPr>
          <a:xfrm>
            <a:off x="6037005" y="3461321"/>
            <a:ext cx="8765686" cy="2115675"/>
            <a:chOff x="-3342273" y="-28575"/>
            <a:chExt cx="7401118" cy="1363055"/>
          </a:xfrm>
        </p:grpSpPr>
        <p:sp>
          <p:nvSpPr>
            <p:cNvPr id="27" name="Freeform 4">
              <a:extLst>
                <a:ext uri="{FF2B5EF4-FFF2-40B4-BE49-F238E27FC236}">
                  <a16:creationId xmlns:a16="http://schemas.microsoft.com/office/drawing/2014/main" id="{65EC323B-D8EC-DF05-7960-14CD3EFC33E4}"/>
                </a:ext>
              </a:extLst>
            </p:cNvPr>
            <p:cNvSpPr/>
            <p:nvPr/>
          </p:nvSpPr>
          <p:spPr>
            <a:xfrm>
              <a:off x="-3342273" y="566706"/>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28" name="TextBox 5">
              <a:extLst>
                <a:ext uri="{FF2B5EF4-FFF2-40B4-BE49-F238E27FC236}">
                  <a16:creationId xmlns:a16="http://schemas.microsoft.com/office/drawing/2014/main" id="{AF0FB896-1766-231A-3A5F-A33C5827456E}"/>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grpSp>
        <p:nvGrpSpPr>
          <p:cNvPr id="29" name="Group 3">
            <a:extLst>
              <a:ext uri="{FF2B5EF4-FFF2-40B4-BE49-F238E27FC236}">
                <a16:creationId xmlns:a16="http://schemas.microsoft.com/office/drawing/2014/main" id="{4DFB47C5-5756-D29F-7539-944BDE32CB9C}"/>
              </a:ext>
            </a:extLst>
          </p:cNvPr>
          <p:cNvGrpSpPr/>
          <p:nvPr/>
        </p:nvGrpSpPr>
        <p:grpSpPr>
          <a:xfrm>
            <a:off x="6037005" y="6048467"/>
            <a:ext cx="9523223" cy="1918945"/>
            <a:chOff x="-3980968" y="-398174"/>
            <a:chExt cx="8039813" cy="1165948"/>
          </a:xfrm>
        </p:grpSpPr>
        <p:sp>
          <p:nvSpPr>
            <p:cNvPr id="30" name="Freeform 4">
              <a:extLst>
                <a:ext uri="{FF2B5EF4-FFF2-40B4-BE49-F238E27FC236}">
                  <a16:creationId xmlns:a16="http://schemas.microsoft.com/office/drawing/2014/main" id="{AE356141-5DEF-EF33-5F91-D24BFEBDC104}"/>
                </a:ext>
              </a:extLst>
            </p:cNvPr>
            <p:cNvSpPr/>
            <p:nvPr/>
          </p:nvSpPr>
          <p:spPr>
            <a:xfrm>
              <a:off x="-3980968" y="-398174"/>
              <a:ext cx="4058845" cy="767774"/>
            </a:xfrm>
            <a:custGeom>
              <a:avLst/>
              <a:gdLst/>
              <a:ahLst/>
              <a:cxnLst/>
              <a:rect l="l" t="t" r="r" b="b"/>
              <a:pathLst>
                <a:path w="4058845" h="767774">
                  <a:moveTo>
                    <a:pt x="0" y="0"/>
                  </a:moveTo>
                  <a:lnTo>
                    <a:pt x="4058845" y="0"/>
                  </a:lnTo>
                  <a:lnTo>
                    <a:pt x="4058845" y="767774"/>
                  </a:lnTo>
                  <a:lnTo>
                    <a:pt x="0" y="767774"/>
                  </a:lnTo>
                  <a:close/>
                </a:path>
              </a:pathLst>
            </a:custGeom>
            <a:solidFill>
              <a:srgbClr val="000000">
                <a:alpha val="0"/>
              </a:srgbClr>
            </a:solidFill>
            <a:ln w="9525" cap="sq">
              <a:solidFill>
                <a:srgbClr val="2B2C30"/>
              </a:solidFill>
              <a:prstDash val="solid"/>
              <a:miter/>
            </a:ln>
          </p:spPr>
          <p:txBody>
            <a:bodyPr/>
            <a:lstStyle/>
            <a:p>
              <a:endParaRPr lang="en-IN" dirty="0"/>
            </a:p>
          </p:txBody>
        </p:sp>
        <p:sp>
          <p:nvSpPr>
            <p:cNvPr id="31" name="TextBox 5">
              <a:extLst>
                <a:ext uri="{FF2B5EF4-FFF2-40B4-BE49-F238E27FC236}">
                  <a16:creationId xmlns:a16="http://schemas.microsoft.com/office/drawing/2014/main" id="{0B452726-0E63-0C81-24E2-782C78D8F61F}"/>
                </a:ext>
              </a:extLst>
            </p:cNvPr>
            <p:cNvSpPr txBox="1"/>
            <p:nvPr/>
          </p:nvSpPr>
          <p:spPr>
            <a:xfrm>
              <a:off x="0" y="-28575"/>
              <a:ext cx="4058845" cy="796349"/>
            </a:xfrm>
            <a:prstGeom prst="rect">
              <a:avLst/>
            </a:prstGeom>
          </p:spPr>
          <p:txBody>
            <a:bodyPr lIns="68580" tIns="68580" rIns="68580" bIns="68580" rtlCol="0" anchor="ctr"/>
            <a:lstStyle/>
            <a:p>
              <a:pPr algn="ctr">
                <a:lnSpc>
                  <a:spcPts val="1889"/>
                </a:lnSpc>
              </a:pPr>
              <a:endParaRPr/>
            </a:p>
          </p:txBody>
        </p:sp>
      </p:grpSp>
      <p:sp>
        <p:nvSpPr>
          <p:cNvPr id="32" name="Arrow: Down 31">
            <a:extLst>
              <a:ext uri="{FF2B5EF4-FFF2-40B4-BE49-F238E27FC236}">
                <a16:creationId xmlns:a16="http://schemas.microsoft.com/office/drawing/2014/main" id="{1E402FDE-4C6D-FBA1-1D4E-3643F7417149}"/>
              </a:ext>
            </a:extLst>
          </p:cNvPr>
          <p:cNvSpPr/>
          <p:nvPr/>
        </p:nvSpPr>
        <p:spPr>
          <a:xfrm>
            <a:off x="8281628" y="3899476"/>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highlight>
                <a:srgbClr val="FFFF00"/>
              </a:highlight>
            </a:endParaRPr>
          </a:p>
        </p:txBody>
      </p:sp>
      <p:sp>
        <p:nvSpPr>
          <p:cNvPr id="36" name="Arrow: Down 35">
            <a:extLst>
              <a:ext uri="{FF2B5EF4-FFF2-40B4-BE49-F238E27FC236}">
                <a16:creationId xmlns:a16="http://schemas.microsoft.com/office/drawing/2014/main" id="{0368FE51-8865-30A2-1054-36587B695B02}"/>
              </a:ext>
            </a:extLst>
          </p:cNvPr>
          <p:cNvSpPr/>
          <p:nvPr/>
        </p:nvSpPr>
        <p:spPr>
          <a:xfrm>
            <a:off x="8281628" y="5532525"/>
            <a:ext cx="381000" cy="460665"/>
          </a:xfrm>
          <a:prstGeom prst="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53E94E28-A839-9065-B367-42303B97C025}"/>
            </a:ext>
          </a:extLst>
        </p:cNvPr>
        <p:cNvGrpSpPr/>
        <p:nvPr/>
      </p:nvGrpSpPr>
      <p:grpSpPr>
        <a:xfrm>
          <a:off x="0" y="0"/>
          <a:ext cx="0" cy="0"/>
          <a:chOff x="0" y="0"/>
          <a:chExt cx="0" cy="0"/>
        </a:xfrm>
      </p:grpSpPr>
      <p:sp>
        <p:nvSpPr>
          <p:cNvPr id="2" name="AutoShape 2">
            <a:extLst>
              <a:ext uri="{FF2B5EF4-FFF2-40B4-BE49-F238E27FC236}">
                <a16:creationId xmlns:a16="http://schemas.microsoft.com/office/drawing/2014/main" id="{2BE251B6-C7B0-BFFA-26B0-A252546252BD}"/>
              </a:ext>
            </a:extLst>
          </p:cNvPr>
          <p:cNvSpPr/>
          <p:nvPr/>
        </p:nvSpPr>
        <p:spPr>
          <a:xfrm flipV="1">
            <a:off x="1028695" y="1713895"/>
            <a:ext cx="16230594" cy="38509"/>
          </a:xfrm>
          <a:prstGeom prst="line">
            <a:avLst/>
          </a:prstGeom>
          <a:ln w="9525" cap="flat">
            <a:solidFill>
              <a:srgbClr val="2B2C30"/>
            </a:solidFill>
            <a:prstDash val="solid"/>
            <a:headEnd type="none" w="sm" len="sm"/>
            <a:tailEnd type="none" w="sm" len="sm"/>
          </a:ln>
        </p:spPr>
      </p:sp>
      <p:sp>
        <p:nvSpPr>
          <p:cNvPr id="6" name="TextBox 6">
            <a:extLst>
              <a:ext uri="{FF2B5EF4-FFF2-40B4-BE49-F238E27FC236}">
                <a16:creationId xmlns:a16="http://schemas.microsoft.com/office/drawing/2014/main" id="{0BB30704-E909-22BB-5340-C419F9B73672}"/>
              </a:ext>
            </a:extLst>
          </p:cNvPr>
          <p:cNvSpPr txBox="1"/>
          <p:nvPr/>
        </p:nvSpPr>
        <p:spPr>
          <a:xfrm>
            <a:off x="1028695" y="693169"/>
            <a:ext cx="16230594" cy="620683"/>
          </a:xfrm>
          <a:prstGeom prst="rect">
            <a:avLst/>
          </a:prstGeom>
        </p:spPr>
        <p:txBody>
          <a:bodyPr wrap="square"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VEGALITE CHARTS VISUALISATIONS</a:t>
            </a:r>
          </a:p>
        </p:txBody>
      </p:sp>
      <p:sp>
        <p:nvSpPr>
          <p:cNvPr id="4" name="TextBox 3">
            <a:extLst>
              <a:ext uri="{FF2B5EF4-FFF2-40B4-BE49-F238E27FC236}">
                <a16:creationId xmlns:a16="http://schemas.microsoft.com/office/drawing/2014/main" id="{4E837369-2B81-DFC6-27C1-72614C64A118}"/>
              </a:ext>
            </a:extLst>
          </p:cNvPr>
          <p:cNvSpPr txBox="1"/>
          <p:nvPr/>
        </p:nvSpPr>
        <p:spPr>
          <a:xfrm>
            <a:off x="1001656" y="2184888"/>
            <a:ext cx="8364601" cy="3785652"/>
          </a:xfrm>
          <a:prstGeom prst="rect">
            <a:avLst/>
          </a:prstGeom>
          <a:noFill/>
        </p:spPr>
        <p:txBody>
          <a:bodyPr wrap="square">
            <a:spAutoFit/>
          </a:bodyPr>
          <a:lstStyle/>
          <a:p>
            <a:pPr>
              <a:buNone/>
            </a:pPr>
            <a:r>
              <a:rPr lang="en-IN" sz="2000" b="0" dirty="0">
                <a:solidFill>
                  <a:srgbClr val="008000"/>
                </a:solidFill>
                <a:effectLst/>
                <a:latin typeface="Times New Roman" panose="02020603050405020304" pitchFamily="18" charset="0"/>
                <a:cs typeface="Times New Roman" panose="02020603050405020304" pitchFamily="18" charset="0"/>
              </a:rPr>
              <a:t>#Line Chart: Average Rating by Category</a:t>
            </a:r>
            <a:endParaRPr lang="en-IN" sz="2000" b="0" dirty="0">
              <a:solidFill>
                <a:srgbClr val="000000"/>
              </a:solidFill>
              <a:effectLst/>
              <a:latin typeface="Times New Roman" panose="02020603050405020304" pitchFamily="18" charset="0"/>
              <a:cs typeface="Times New Roman" panose="02020603050405020304" pitchFamily="18" charset="0"/>
            </a:endParaRP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df</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err="1">
                <a:solidFill>
                  <a:srgbClr val="000000"/>
                </a:solidFill>
                <a:effectLst/>
                <a:latin typeface="Times New Roman" panose="02020603050405020304" pitchFamily="18" charset="0"/>
                <a:cs typeface="Times New Roman" panose="02020603050405020304" pitchFamily="18" charset="0"/>
              </a:rPr>
              <a:t>pd.read_csv</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'Cleaned Dataset.csv'</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avg_rating</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err="1">
                <a:solidFill>
                  <a:srgbClr val="000000"/>
                </a:solidFill>
                <a:effectLst/>
                <a:latin typeface="Times New Roman" panose="02020603050405020304" pitchFamily="18" charset="0"/>
                <a:cs typeface="Times New Roman" panose="02020603050405020304" pitchFamily="18" charset="0"/>
              </a:rPr>
              <a:t>df.groupby</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'Category'</a:t>
            </a: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err="1">
                <a:solidFill>
                  <a:srgbClr val="000000"/>
                </a:solidFill>
                <a:effectLst/>
                <a:latin typeface="Times New Roman" panose="02020603050405020304" pitchFamily="18" charset="0"/>
                <a:cs typeface="Times New Roman" panose="02020603050405020304" pitchFamily="18" charset="0"/>
              </a:rPr>
              <a:t>as_index</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0000FF"/>
                </a:solidFill>
                <a:effectLst/>
                <a:latin typeface="Times New Roman" panose="02020603050405020304" pitchFamily="18" charset="0"/>
                <a:cs typeface="Times New Roman" panose="02020603050405020304" pitchFamily="18" charset="0"/>
              </a:rPr>
              <a:t>False</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'Rating'</a:t>
            </a:r>
            <a:r>
              <a:rPr lang="en-IN" sz="2000" b="0" dirty="0">
                <a:solidFill>
                  <a:srgbClr val="000000"/>
                </a:solidFill>
                <a:effectLst/>
                <a:latin typeface="Times New Roman" panose="02020603050405020304" pitchFamily="18" charset="0"/>
                <a:cs typeface="Times New Roman" panose="02020603050405020304" pitchFamily="18" charset="0"/>
              </a:rPr>
              <a:t>].mean()</a:t>
            </a:r>
          </a:p>
          <a:p>
            <a:pPr>
              <a:buNone/>
            </a:pPr>
            <a:br>
              <a:rPr lang="en-IN" sz="2000" b="0" dirty="0">
                <a:solidFill>
                  <a:srgbClr val="000000"/>
                </a:solidFill>
                <a:effectLst/>
                <a:latin typeface="Times New Roman" panose="02020603050405020304" pitchFamily="18" charset="0"/>
                <a:cs typeface="Times New Roman" panose="02020603050405020304" pitchFamily="18" charset="0"/>
              </a:rPr>
            </a:br>
            <a:r>
              <a:rPr lang="en-IN" sz="2000" b="0" dirty="0" err="1">
                <a:solidFill>
                  <a:srgbClr val="000000"/>
                </a:solidFill>
                <a:effectLst/>
                <a:latin typeface="Times New Roman" panose="02020603050405020304" pitchFamily="18" charset="0"/>
                <a:cs typeface="Times New Roman" panose="02020603050405020304" pitchFamily="18" charset="0"/>
              </a:rPr>
              <a:t>alt.Chart</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avg_rating</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mark_line</a:t>
            </a:r>
            <a:r>
              <a:rPr lang="en-IN" sz="2000" b="0" dirty="0">
                <a:solidFill>
                  <a:srgbClr val="000000"/>
                </a:solidFill>
                <a:effectLst/>
                <a:latin typeface="Times New Roman" panose="02020603050405020304" pitchFamily="18" charset="0"/>
                <a:cs typeface="Times New Roman" panose="02020603050405020304" pitchFamily="18" charset="0"/>
              </a:rPr>
              <a:t>(point=</a:t>
            </a:r>
            <a:r>
              <a:rPr lang="en-IN" sz="2000" b="0" dirty="0">
                <a:solidFill>
                  <a:srgbClr val="0000FF"/>
                </a:solidFill>
                <a:effectLst/>
                <a:latin typeface="Times New Roman" panose="02020603050405020304" pitchFamily="18" charset="0"/>
                <a:cs typeface="Times New Roman" panose="02020603050405020304" pitchFamily="18" charset="0"/>
              </a:rPr>
              <a:t>True</a:t>
            </a:r>
            <a:r>
              <a:rPr lang="en-IN" sz="2000"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x=</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Category:N</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y=</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Rating:Q</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tooltip=[</a:t>
            </a:r>
            <a:r>
              <a:rPr lang="en-IN" sz="2000" b="0" dirty="0">
                <a:solidFill>
                  <a:srgbClr val="A31515"/>
                </a:solidFill>
                <a:effectLst/>
                <a:latin typeface="Times New Roman" panose="02020603050405020304" pitchFamily="18" charset="0"/>
                <a:cs typeface="Times New Roman" panose="02020603050405020304" pitchFamily="18" charset="0"/>
              </a:rPr>
              <a:t>'Category'</a:t>
            </a: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a:solidFill>
                  <a:srgbClr val="A31515"/>
                </a:solidFill>
                <a:effectLst/>
                <a:latin typeface="Times New Roman" panose="02020603050405020304" pitchFamily="18" charset="0"/>
                <a:cs typeface="Times New Roman" panose="02020603050405020304" pitchFamily="18" charset="0"/>
              </a:rPr>
              <a:t>'Rating'</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width=</a:t>
            </a:r>
            <a:r>
              <a:rPr lang="en-IN" sz="2000" b="0" dirty="0">
                <a:solidFill>
                  <a:srgbClr val="116644"/>
                </a:solidFill>
                <a:effectLst/>
                <a:latin typeface="Times New Roman" panose="02020603050405020304" pitchFamily="18" charset="0"/>
                <a:cs typeface="Times New Roman" panose="02020603050405020304" pitchFamily="18" charset="0"/>
              </a:rPr>
              <a:t>700</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title=</a:t>
            </a:r>
            <a:r>
              <a:rPr lang="en-IN" sz="2000" b="0" dirty="0">
                <a:solidFill>
                  <a:srgbClr val="A31515"/>
                </a:solidFill>
                <a:effectLst/>
                <a:latin typeface="Times New Roman" panose="02020603050405020304" pitchFamily="18" charset="0"/>
                <a:cs typeface="Times New Roman" panose="02020603050405020304" pitchFamily="18" charset="0"/>
              </a:rPr>
              <a:t>'Average Rating by Category'</a:t>
            </a:r>
            <a:endParaRPr lang="en-IN" sz="2000" b="0" dirty="0">
              <a:solidFill>
                <a:srgbClr val="000000"/>
              </a:solidFill>
              <a:effectLst/>
              <a:latin typeface="Times New Roman" panose="02020603050405020304" pitchFamily="18" charset="0"/>
              <a:cs typeface="Times New Roman" panose="02020603050405020304" pitchFamily="18" charset="0"/>
            </a:endParaRPr>
          </a:p>
          <a:p>
            <a:r>
              <a:rPr lang="en-IN" sz="2000" b="0" dirty="0">
                <a:solidFill>
                  <a:srgbClr val="000000"/>
                </a:solidFill>
                <a:effectLst/>
                <a:latin typeface="Times New Roman" panose="02020603050405020304" pitchFamily="18" charset="0"/>
                <a:cs typeface="Times New Roman" panose="02020603050405020304" pitchFamily="18" charset="0"/>
              </a:rPr>
              <a:t>)</a:t>
            </a:r>
          </a:p>
        </p:txBody>
      </p:sp>
      <p:sp>
        <p:nvSpPr>
          <p:cNvPr id="9" name="TextBox 8">
            <a:extLst>
              <a:ext uri="{FF2B5EF4-FFF2-40B4-BE49-F238E27FC236}">
                <a16:creationId xmlns:a16="http://schemas.microsoft.com/office/drawing/2014/main" id="{7FF5D26E-F637-FB27-51F9-865DDFE36194}"/>
              </a:ext>
            </a:extLst>
          </p:cNvPr>
          <p:cNvSpPr txBox="1"/>
          <p:nvPr/>
        </p:nvSpPr>
        <p:spPr>
          <a:xfrm>
            <a:off x="9906000" y="2171369"/>
            <a:ext cx="7801717" cy="2862322"/>
          </a:xfrm>
          <a:prstGeom prst="rect">
            <a:avLst/>
          </a:prstGeom>
          <a:noFill/>
        </p:spPr>
        <p:txBody>
          <a:bodyPr wrap="square">
            <a:spAutoFit/>
          </a:bodyPr>
          <a:lstStyle/>
          <a:p>
            <a:r>
              <a:rPr lang="en-IN" sz="2000" b="0" dirty="0">
                <a:solidFill>
                  <a:srgbClr val="008000"/>
                </a:solidFill>
                <a:effectLst/>
                <a:latin typeface="Times New Roman" panose="02020603050405020304" pitchFamily="18" charset="0"/>
                <a:cs typeface="Times New Roman" panose="02020603050405020304" pitchFamily="18" charset="0"/>
              </a:rPr>
              <a:t># Bar Chart: Top Categories</a:t>
            </a:r>
            <a:endParaRPr lang="en-IN" sz="2000" b="0" dirty="0">
              <a:solidFill>
                <a:srgbClr val="000000"/>
              </a:solidFill>
              <a:effectLst/>
              <a:latin typeface="Times New Roman" panose="02020603050405020304" pitchFamily="18" charset="0"/>
              <a:cs typeface="Times New Roman" panose="02020603050405020304" pitchFamily="18" charset="0"/>
            </a:endParaRP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category_counts</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err="1">
                <a:solidFill>
                  <a:srgbClr val="000000"/>
                </a:solidFill>
                <a:effectLst/>
                <a:latin typeface="Times New Roman" panose="02020603050405020304" pitchFamily="18" charset="0"/>
                <a:cs typeface="Times New Roman" panose="02020603050405020304" pitchFamily="18" charset="0"/>
              </a:rPr>
              <a:t>df</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'Category'</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value_counts</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reset_index</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category_counts.columns</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a:solidFill>
                  <a:srgbClr val="A31515"/>
                </a:solidFill>
                <a:effectLst/>
                <a:latin typeface="Times New Roman" panose="02020603050405020304" pitchFamily="18" charset="0"/>
                <a:cs typeface="Times New Roman" panose="02020603050405020304" pitchFamily="18" charset="0"/>
              </a:rPr>
              <a:t>'Category'</a:t>
            </a: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a:solidFill>
                  <a:srgbClr val="A31515"/>
                </a:solidFill>
                <a:effectLst/>
                <a:latin typeface="Times New Roman" panose="02020603050405020304" pitchFamily="18" charset="0"/>
                <a:cs typeface="Times New Roman" panose="02020603050405020304" pitchFamily="18" charset="0"/>
              </a:rPr>
              <a:t>'Count'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alt.Chart</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category_counts.head</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116644"/>
                </a:solidFill>
                <a:effectLst/>
                <a:latin typeface="Times New Roman" panose="02020603050405020304" pitchFamily="18" charset="0"/>
                <a:cs typeface="Times New Roman" panose="02020603050405020304" pitchFamily="18" charset="0"/>
              </a:rPr>
              <a:t>10</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mark_bar</a:t>
            </a:r>
            <a:r>
              <a:rPr lang="en-IN" sz="2000"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x=</a:t>
            </a:r>
            <a:r>
              <a:rPr lang="en-IN" sz="2000" b="0" dirty="0" err="1">
                <a:solidFill>
                  <a:srgbClr val="000000"/>
                </a:solidFill>
                <a:effectLst/>
                <a:latin typeface="Times New Roman" panose="02020603050405020304" pitchFamily="18" charset="0"/>
                <a:cs typeface="Times New Roman" panose="02020603050405020304" pitchFamily="18" charset="0"/>
              </a:rPr>
              <a:t>alt.X</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Category:N</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 sort=</a:t>
            </a:r>
            <a:r>
              <a:rPr lang="en-IN" sz="2000" b="0" dirty="0">
                <a:solidFill>
                  <a:srgbClr val="A31515"/>
                </a:solidFill>
                <a:effectLst/>
                <a:latin typeface="Times New Roman" panose="02020603050405020304" pitchFamily="18" charset="0"/>
                <a:cs typeface="Times New Roman" panose="02020603050405020304" pitchFamily="18" charset="0"/>
              </a:rPr>
              <a:t>'-y'</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y=</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Count:Q</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err="1">
                <a:solidFill>
                  <a:srgbClr val="000000"/>
                </a:solidFill>
                <a:effectLst/>
                <a:latin typeface="Times New Roman" panose="02020603050405020304" pitchFamily="18" charset="0"/>
                <a:cs typeface="Times New Roman" panose="02020603050405020304" pitchFamily="18" charset="0"/>
              </a:rPr>
              <a:t>color</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Category:N</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tooltip=[</a:t>
            </a:r>
            <a:r>
              <a:rPr lang="en-IN" sz="2000" b="0" dirty="0">
                <a:solidFill>
                  <a:srgbClr val="A31515"/>
                </a:solidFill>
                <a:effectLst/>
                <a:latin typeface="Times New Roman" panose="02020603050405020304" pitchFamily="18" charset="0"/>
                <a:cs typeface="Times New Roman" panose="02020603050405020304" pitchFamily="18" charset="0"/>
              </a:rPr>
              <a:t>'Category'</a:t>
            </a: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a:solidFill>
                  <a:srgbClr val="A31515"/>
                </a:solidFill>
                <a:effectLst/>
                <a:latin typeface="Times New Roman" panose="02020603050405020304" pitchFamily="18" charset="0"/>
                <a:cs typeface="Times New Roman" panose="02020603050405020304" pitchFamily="18" charset="0"/>
              </a:rPr>
              <a:t>'Count'</a:t>
            </a:r>
            <a:r>
              <a:rPr lang="en-IN" sz="2000" b="0" dirty="0">
                <a:solidFill>
                  <a:srgbClr val="000000"/>
                </a:solidFill>
                <a:effectLst/>
                <a:latin typeface="Times New Roman" panose="02020603050405020304" pitchFamily="18" charset="0"/>
                <a:cs typeface="Times New Roman" panose="02020603050405020304" pitchFamily="18" charset="0"/>
              </a:rPr>
              <a:t>]</a:t>
            </a:r>
          </a:p>
          <a:p>
            <a:r>
              <a:rPr lang="en-IN" sz="2000" b="0" dirty="0">
                <a:solidFill>
                  <a:srgbClr val="000000"/>
                </a:solidFill>
                <a:effectLst/>
                <a:latin typeface="Times New Roman" panose="02020603050405020304" pitchFamily="18" charset="0"/>
                <a:cs typeface="Times New Roman" panose="02020603050405020304" pitchFamily="18" charset="0"/>
              </a:rPr>
              <a:t>).properties(title=</a:t>
            </a:r>
            <a:r>
              <a:rPr lang="en-IN" sz="2000" b="0" dirty="0">
                <a:solidFill>
                  <a:srgbClr val="A31515"/>
                </a:solidFill>
                <a:effectLst/>
                <a:latin typeface="Times New Roman" panose="02020603050405020304" pitchFamily="18" charset="0"/>
                <a:cs typeface="Times New Roman" panose="02020603050405020304" pitchFamily="18" charset="0"/>
              </a:rPr>
              <a:t>'Top 10 App Categories'</a:t>
            </a:r>
            <a:r>
              <a:rPr lang="en-IN" sz="2000" b="0" dirty="0">
                <a:solidFill>
                  <a:srgbClr val="000000"/>
                </a:solidFill>
                <a:effectLst/>
                <a:latin typeface="Times New Roman" panose="02020603050405020304" pitchFamily="18" charset="0"/>
                <a:cs typeface="Times New Roman" panose="02020603050405020304" pitchFamily="18" charset="0"/>
              </a:rPr>
              <a:t>)</a:t>
            </a:r>
          </a:p>
        </p:txBody>
      </p:sp>
      <p:pic>
        <p:nvPicPr>
          <p:cNvPr id="1026" name="Picture 2">
            <a:extLst>
              <a:ext uri="{FF2B5EF4-FFF2-40B4-BE49-F238E27FC236}">
                <a16:creationId xmlns:a16="http://schemas.microsoft.com/office/drawing/2014/main" id="{AC2606A2-6D6F-09F7-91D1-88DF7F5130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5753100"/>
            <a:ext cx="6629400" cy="4303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D446A37D-C485-5EC7-1429-DF399925AA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49000" y="5054585"/>
            <a:ext cx="4343400" cy="50462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422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868A9FF-80B5-3159-4921-9480EA36C4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77A3D97-09BF-08CF-3704-F93DB72A3771}"/>
              </a:ext>
            </a:extLst>
          </p:cNvPr>
          <p:cNvSpPr txBox="1"/>
          <p:nvPr/>
        </p:nvSpPr>
        <p:spPr>
          <a:xfrm>
            <a:off x="11179277" y="2955399"/>
            <a:ext cx="7086600" cy="3785652"/>
          </a:xfrm>
          <a:prstGeom prst="rect">
            <a:avLst/>
          </a:prstGeom>
          <a:noFill/>
        </p:spPr>
        <p:txBody>
          <a:bodyPr wrap="square">
            <a:spAutoFit/>
          </a:bodyPr>
          <a:lstStyle/>
          <a:p>
            <a:pPr>
              <a:buNone/>
            </a:pPr>
            <a:r>
              <a:rPr lang="en-IN" sz="2000" b="0" dirty="0" err="1">
                <a:solidFill>
                  <a:srgbClr val="000000"/>
                </a:solidFill>
                <a:effectLst/>
                <a:latin typeface="Times New Roman" panose="02020603050405020304" pitchFamily="18" charset="0"/>
                <a:cs typeface="Times New Roman" panose="02020603050405020304" pitchFamily="18" charset="0"/>
              </a:rPr>
              <a:t>genre_counts</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err="1">
                <a:solidFill>
                  <a:srgbClr val="000000"/>
                </a:solidFill>
                <a:effectLst/>
                <a:latin typeface="Times New Roman" panose="02020603050405020304" pitchFamily="18" charset="0"/>
                <a:cs typeface="Times New Roman" panose="02020603050405020304" pitchFamily="18" charset="0"/>
              </a:rPr>
              <a:t>df</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'Genres'</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value_counts</a:t>
            </a:r>
            <a:r>
              <a:rPr lang="en-IN" sz="2000" b="0" dirty="0">
                <a:solidFill>
                  <a:srgbClr val="000000"/>
                </a:solidFill>
                <a:effectLst/>
                <a:latin typeface="Times New Roman" panose="02020603050405020304" pitchFamily="18" charset="0"/>
                <a:cs typeface="Times New Roman" panose="02020603050405020304" pitchFamily="18" charset="0"/>
              </a:rPr>
              <a:t>().head(</a:t>
            </a:r>
            <a:r>
              <a:rPr lang="en-IN" sz="2000" b="0" dirty="0">
                <a:solidFill>
                  <a:srgbClr val="116644"/>
                </a:solidFill>
                <a:effectLst/>
                <a:latin typeface="Times New Roman" panose="02020603050405020304" pitchFamily="18" charset="0"/>
                <a:cs typeface="Times New Roman" panose="02020603050405020304" pitchFamily="18" charset="0"/>
              </a:rPr>
              <a:t>10</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reset_index</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genre_counts.columns</a:t>
            </a:r>
            <a:r>
              <a:rPr lang="en-IN" sz="2000" b="0" dirty="0">
                <a:solidFill>
                  <a:srgbClr val="000000"/>
                </a:solidFill>
                <a:effectLst/>
                <a:latin typeface="Times New Roman" panose="02020603050405020304" pitchFamily="18" charset="0"/>
                <a:cs typeface="Times New Roman" panose="02020603050405020304" pitchFamily="18" charset="0"/>
              </a:rPr>
              <a:t> = [</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Genre'</a:t>
            </a:r>
            <a:r>
              <a:rPr lang="en-IN" sz="2000" b="0" dirty="0" err="1">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'Count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8000"/>
                </a:solidFill>
                <a:effectLst/>
                <a:latin typeface="Times New Roman" panose="02020603050405020304" pitchFamily="18" charset="0"/>
                <a:cs typeface="Times New Roman" panose="02020603050405020304" pitchFamily="18" charset="0"/>
              </a:rPr>
              <a:t>#Bar Chart: Top 10 Genres</a:t>
            </a:r>
            <a:endParaRPr lang="en-IN" sz="2000" b="0" dirty="0">
              <a:solidFill>
                <a:srgbClr val="000000"/>
              </a:solidFill>
              <a:effectLst/>
              <a:latin typeface="Times New Roman" panose="02020603050405020304" pitchFamily="18" charset="0"/>
              <a:cs typeface="Times New Roman" panose="02020603050405020304" pitchFamily="18" charset="0"/>
            </a:endParaRPr>
          </a:p>
          <a:p>
            <a:pPr>
              <a:buNone/>
            </a:pPr>
            <a:r>
              <a:rPr lang="en-IN" sz="2000" b="0" dirty="0" err="1">
                <a:solidFill>
                  <a:srgbClr val="000000"/>
                </a:solidFill>
                <a:effectLst/>
                <a:latin typeface="Times New Roman" panose="02020603050405020304" pitchFamily="18" charset="0"/>
                <a:cs typeface="Times New Roman" panose="02020603050405020304" pitchFamily="18" charset="0"/>
              </a:rPr>
              <a:t>alt.Chart</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genre_counts</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err="1">
                <a:solidFill>
                  <a:srgbClr val="000000"/>
                </a:solidFill>
                <a:effectLst/>
                <a:latin typeface="Times New Roman" panose="02020603050405020304" pitchFamily="18" charset="0"/>
                <a:cs typeface="Times New Roman" panose="02020603050405020304" pitchFamily="18" charset="0"/>
              </a:rPr>
              <a:t>mark_bar</a:t>
            </a:r>
            <a:r>
              <a:rPr lang="en-IN" sz="2000" b="0" dirty="0">
                <a:solidFill>
                  <a:srgbClr val="000000"/>
                </a:solidFill>
                <a:effectLst/>
                <a:latin typeface="Times New Roman" panose="02020603050405020304" pitchFamily="18" charset="0"/>
                <a:cs typeface="Times New Roman" panose="02020603050405020304" pitchFamily="18" charset="0"/>
              </a:rPr>
              <a:t>().encode(</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x=</a:t>
            </a:r>
            <a:r>
              <a:rPr lang="en-IN" sz="2000" b="0" dirty="0" err="1">
                <a:solidFill>
                  <a:srgbClr val="000000"/>
                </a:solidFill>
                <a:effectLst/>
                <a:latin typeface="Times New Roman" panose="02020603050405020304" pitchFamily="18" charset="0"/>
                <a:cs typeface="Times New Roman" panose="02020603050405020304" pitchFamily="18" charset="0"/>
              </a:rPr>
              <a:t>alt.X</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Genre:N</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 sort=</a:t>
            </a:r>
            <a:r>
              <a:rPr lang="en-IN" sz="2000" b="0" dirty="0">
                <a:solidFill>
                  <a:srgbClr val="A31515"/>
                </a:solidFill>
                <a:effectLst/>
                <a:latin typeface="Times New Roman" panose="02020603050405020304" pitchFamily="18" charset="0"/>
                <a:cs typeface="Times New Roman" panose="02020603050405020304" pitchFamily="18" charset="0"/>
              </a:rPr>
              <a:t>'-y'</a:t>
            </a:r>
            <a:r>
              <a:rPr lang="en-IN" sz="2000" b="0" dirty="0">
                <a:solidFill>
                  <a:srgbClr val="000000"/>
                </a:solidFill>
                <a:effectLst/>
                <a:latin typeface="Times New Roman" panose="02020603050405020304" pitchFamily="18" charset="0"/>
                <a:cs typeface="Times New Roman" panose="02020603050405020304" pitchFamily="18" charset="0"/>
              </a:rPr>
              <a:t>, title=</a:t>
            </a:r>
            <a:r>
              <a:rPr lang="en-IN" sz="2000" b="0" dirty="0">
                <a:solidFill>
                  <a:srgbClr val="A31515"/>
                </a:solidFill>
                <a:effectLst/>
                <a:latin typeface="Times New Roman" panose="02020603050405020304" pitchFamily="18" charset="0"/>
                <a:cs typeface="Times New Roman" panose="02020603050405020304" pitchFamily="18" charset="0"/>
              </a:rPr>
              <a:t>'Genre'</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y=</a:t>
            </a:r>
            <a:r>
              <a:rPr lang="en-IN" sz="2000" b="0" dirty="0" err="1">
                <a:solidFill>
                  <a:srgbClr val="000000"/>
                </a:solidFill>
                <a:effectLst/>
                <a:latin typeface="Times New Roman" panose="02020603050405020304" pitchFamily="18" charset="0"/>
                <a:cs typeface="Times New Roman" panose="02020603050405020304" pitchFamily="18" charset="0"/>
              </a:rPr>
              <a:t>alt.Y</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Count:Q</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 title=</a:t>
            </a:r>
            <a:r>
              <a:rPr lang="en-IN" sz="2000" b="0" dirty="0">
                <a:solidFill>
                  <a:srgbClr val="A31515"/>
                </a:solidFill>
                <a:effectLst/>
                <a:latin typeface="Times New Roman" panose="02020603050405020304" pitchFamily="18" charset="0"/>
                <a:cs typeface="Times New Roman" panose="02020603050405020304" pitchFamily="18" charset="0"/>
              </a:rPr>
              <a:t>'Number of Apps'</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err="1">
                <a:solidFill>
                  <a:srgbClr val="000000"/>
                </a:solidFill>
                <a:effectLst/>
                <a:latin typeface="Times New Roman" panose="02020603050405020304" pitchFamily="18" charset="0"/>
                <a:cs typeface="Times New Roman" panose="02020603050405020304" pitchFamily="18" charset="0"/>
              </a:rPr>
              <a:t>color</a:t>
            </a:r>
            <a:r>
              <a:rPr lang="en-IN" sz="2000" b="0" dirty="0">
                <a:solidFill>
                  <a:srgbClr val="000000"/>
                </a:solidFill>
                <a:effectLst/>
                <a:latin typeface="Times New Roman" panose="02020603050405020304" pitchFamily="18" charset="0"/>
                <a:cs typeface="Times New Roman" panose="02020603050405020304" pitchFamily="18" charset="0"/>
              </a:rPr>
              <a:t>=</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err="1">
                <a:solidFill>
                  <a:srgbClr val="A31515"/>
                </a:solidFill>
                <a:effectLst/>
                <a:latin typeface="Times New Roman" panose="02020603050405020304" pitchFamily="18" charset="0"/>
                <a:cs typeface="Times New Roman" panose="02020603050405020304" pitchFamily="18" charset="0"/>
              </a:rPr>
              <a:t>Genre:N</a:t>
            </a:r>
            <a:r>
              <a:rPr lang="en-IN" sz="2000" b="0" dirty="0">
                <a:solidFill>
                  <a:srgbClr val="A31515"/>
                </a:solidFill>
                <a:effectLst/>
                <a:latin typeface="Times New Roman" panose="02020603050405020304" pitchFamily="18" charset="0"/>
                <a:cs typeface="Times New Roman" panose="02020603050405020304" pitchFamily="18" charset="0"/>
              </a:rPr>
              <a: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tooltip=[</a:t>
            </a:r>
            <a:r>
              <a:rPr lang="en-IN" sz="2000" b="0" dirty="0">
                <a:solidFill>
                  <a:srgbClr val="A31515"/>
                </a:solidFill>
                <a:effectLst/>
                <a:latin typeface="Times New Roman" panose="02020603050405020304" pitchFamily="18" charset="0"/>
                <a:cs typeface="Times New Roman" panose="02020603050405020304" pitchFamily="18" charset="0"/>
              </a:rPr>
              <a:t>'Genre'</a:t>
            </a:r>
            <a:r>
              <a:rPr lang="en-IN" sz="2000" b="0" dirty="0">
                <a:solidFill>
                  <a:srgbClr val="000000"/>
                </a:solidFill>
                <a:effectLst/>
                <a:latin typeface="Times New Roman" panose="02020603050405020304" pitchFamily="18" charset="0"/>
                <a:cs typeface="Times New Roman" panose="02020603050405020304" pitchFamily="18" charset="0"/>
              </a:rPr>
              <a:t>, </a:t>
            </a:r>
            <a:r>
              <a:rPr lang="en-IN" sz="2000" b="0" dirty="0">
                <a:solidFill>
                  <a:srgbClr val="A31515"/>
                </a:solidFill>
                <a:effectLst/>
                <a:latin typeface="Times New Roman" panose="02020603050405020304" pitchFamily="18" charset="0"/>
                <a:cs typeface="Times New Roman" panose="02020603050405020304" pitchFamily="18" charset="0"/>
              </a:rPr>
              <a:t>'Count'</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).properties(</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width=</a:t>
            </a:r>
            <a:r>
              <a:rPr lang="en-IN" sz="2000" b="0" dirty="0">
                <a:solidFill>
                  <a:srgbClr val="116644"/>
                </a:solidFill>
                <a:effectLst/>
                <a:latin typeface="Times New Roman" panose="02020603050405020304" pitchFamily="18" charset="0"/>
                <a:cs typeface="Times New Roman" panose="02020603050405020304" pitchFamily="18" charset="0"/>
              </a:rPr>
              <a:t>700</a:t>
            </a:r>
            <a:r>
              <a:rPr lang="en-IN" sz="2000" b="0" dirty="0">
                <a:solidFill>
                  <a:srgbClr val="000000"/>
                </a:solidFill>
                <a:effectLst/>
                <a:latin typeface="Times New Roman" panose="02020603050405020304" pitchFamily="18" charset="0"/>
                <a:cs typeface="Times New Roman" panose="02020603050405020304" pitchFamily="18" charset="0"/>
              </a:rPr>
              <a:t>,</a:t>
            </a:r>
          </a:p>
          <a:p>
            <a:pPr>
              <a:buNone/>
            </a:pPr>
            <a:r>
              <a:rPr lang="en-IN" sz="2000" b="0" dirty="0">
                <a:solidFill>
                  <a:srgbClr val="000000"/>
                </a:solidFill>
                <a:effectLst/>
                <a:latin typeface="Times New Roman" panose="02020603050405020304" pitchFamily="18" charset="0"/>
                <a:cs typeface="Times New Roman" panose="02020603050405020304" pitchFamily="18" charset="0"/>
              </a:rPr>
              <a:t>    title=</a:t>
            </a:r>
            <a:r>
              <a:rPr lang="en-IN" sz="2000" b="0" dirty="0">
                <a:solidFill>
                  <a:srgbClr val="A31515"/>
                </a:solidFill>
                <a:effectLst/>
                <a:latin typeface="Times New Roman" panose="02020603050405020304" pitchFamily="18" charset="0"/>
                <a:cs typeface="Times New Roman" panose="02020603050405020304" pitchFamily="18" charset="0"/>
              </a:rPr>
              <a:t>'Top 10 Genres'</a:t>
            </a:r>
            <a:endParaRPr lang="en-IN" sz="2000" b="0" dirty="0">
              <a:solidFill>
                <a:srgbClr val="000000"/>
              </a:solidFill>
              <a:effectLst/>
              <a:latin typeface="Times New Roman" panose="02020603050405020304" pitchFamily="18" charset="0"/>
              <a:cs typeface="Times New Roman" panose="02020603050405020304" pitchFamily="18" charset="0"/>
            </a:endParaRPr>
          </a:p>
          <a:p>
            <a:r>
              <a:rPr lang="en-IN" sz="2000" b="0" dirty="0">
                <a:solidFill>
                  <a:srgbClr val="000000"/>
                </a:solidFill>
                <a:effectLst/>
                <a:latin typeface="Times New Roman" panose="02020603050405020304" pitchFamily="18" charset="0"/>
                <a:cs typeface="Times New Roman" panose="02020603050405020304" pitchFamily="18" charset="0"/>
              </a:rPr>
              <a:t>)</a:t>
            </a:r>
          </a:p>
        </p:txBody>
      </p:sp>
      <p:pic>
        <p:nvPicPr>
          <p:cNvPr id="2050" name="Picture 2">
            <a:extLst>
              <a:ext uri="{FF2B5EF4-FFF2-40B4-BE49-F238E27FC236}">
                <a16:creationId xmlns:a16="http://schemas.microsoft.com/office/drawing/2014/main" id="{BD903E46-53EA-86A7-467E-0CCA09A33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324100"/>
            <a:ext cx="10153650" cy="5048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76900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1028695" y="1529676"/>
            <a:ext cx="13622959" cy="656864"/>
          </a:xfrm>
          <a:prstGeom prst="rect">
            <a:avLst/>
          </a:prstGeom>
        </p:spPr>
        <p:txBody>
          <a:bodyPr lIns="0" tIns="0" rIns="0" bIns="0" rtlCol="0" anchor="t">
            <a:spAutoFit/>
          </a:bodyPr>
          <a:lstStyle/>
          <a:p>
            <a:pPr algn="l">
              <a:lnSpc>
                <a:spcPts val="5269"/>
              </a:lnSpc>
              <a:spcBef>
                <a:spcPct val="0"/>
              </a:spcBef>
            </a:pPr>
            <a:r>
              <a:rPr lang="en-US" sz="3764" b="1" spc="854">
                <a:solidFill>
                  <a:srgbClr val="2B2C30"/>
                </a:solidFill>
                <a:latin typeface="Public Sans Bold"/>
                <a:ea typeface="Public Sans Bold"/>
                <a:cs typeface="Public Sans Bold"/>
                <a:sym typeface="Public Sans Bold"/>
              </a:rPr>
              <a:t>KEY LEARNINGS FROM THE PROJECT</a:t>
            </a:r>
          </a:p>
        </p:txBody>
      </p:sp>
      <p:sp>
        <p:nvSpPr>
          <p:cNvPr id="3" name="AutoShape 3"/>
          <p:cNvSpPr/>
          <p:nvPr/>
        </p:nvSpPr>
        <p:spPr>
          <a:xfrm flipV="1">
            <a:off x="1028695" y="2557484"/>
            <a:ext cx="16230594" cy="38509"/>
          </a:xfrm>
          <a:prstGeom prst="line">
            <a:avLst/>
          </a:prstGeom>
          <a:ln w="9525" cap="flat">
            <a:solidFill>
              <a:srgbClr val="2B2C30"/>
            </a:solidFill>
            <a:prstDash val="solid"/>
            <a:headEnd type="none" w="sm" len="sm"/>
            <a:tailEnd type="none" w="sm" len="sm"/>
          </a:ln>
        </p:spPr>
      </p:sp>
      <p:sp>
        <p:nvSpPr>
          <p:cNvPr id="4" name="TextBox 4"/>
          <p:cNvSpPr txBox="1"/>
          <p:nvPr/>
        </p:nvSpPr>
        <p:spPr>
          <a:xfrm>
            <a:off x="1028700" y="3708911"/>
            <a:ext cx="16230600" cy="1470146"/>
          </a:xfrm>
          <a:prstGeom prst="rect">
            <a:avLst/>
          </a:prstGeom>
        </p:spPr>
        <p:txBody>
          <a:bodyPr lIns="0" tIns="0" rIns="0" bIns="0" rtlCol="0" anchor="t">
            <a:spAutoFit/>
          </a:bodyPr>
          <a:lstStyle/>
          <a:p>
            <a:pPr marL="604518" lvl="1" indent="-302259" algn="l">
              <a:lnSpc>
                <a:spcPts val="3919"/>
              </a:lnSpc>
              <a:buFont typeface="Arial"/>
              <a:buChar char="•"/>
            </a:pPr>
            <a:r>
              <a:rPr lang="en-US" sz="2799" dirty="0">
                <a:solidFill>
                  <a:srgbClr val="2B2C30"/>
                </a:solidFill>
                <a:ea typeface="Public Sans"/>
                <a:cs typeface="Public Sans"/>
                <a:sym typeface="Public Sans"/>
              </a:rPr>
              <a:t>Working with Complex File Structures</a:t>
            </a:r>
          </a:p>
          <a:p>
            <a:pPr marL="604518" lvl="1" indent="-302259" algn="l">
              <a:lnSpc>
                <a:spcPts val="3919"/>
              </a:lnSpc>
              <a:buFont typeface="Arial"/>
              <a:buChar char="•"/>
            </a:pPr>
            <a:r>
              <a:rPr lang="en-US" sz="2799" dirty="0">
                <a:solidFill>
                  <a:srgbClr val="2B2C30"/>
                </a:solidFill>
                <a:ea typeface="Public Sans"/>
                <a:cs typeface="Public Sans"/>
                <a:sym typeface="Public Sans"/>
              </a:rPr>
              <a:t>Data Cleaning and Preparation</a:t>
            </a:r>
          </a:p>
          <a:p>
            <a:pPr marL="604518" lvl="1" indent="-302259" algn="l">
              <a:lnSpc>
                <a:spcPts val="3919"/>
              </a:lnSpc>
              <a:buFont typeface="Arial"/>
              <a:buChar char="•"/>
            </a:pPr>
            <a:r>
              <a:rPr lang="en-US" sz="2799" dirty="0">
                <a:solidFill>
                  <a:srgbClr val="2B2C30"/>
                </a:solidFill>
                <a:ea typeface="Public Sans"/>
                <a:cs typeface="Public Sans"/>
                <a:sym typeface="Public Sans"/>
              </a:rPr>
              <a:t>Data Visualisation Principles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a:extLst>
            <a:ext uri="{FF2B5EF4-FFF2-40B4-BE49-F238E27FC236}">
              <a16:creationId xmlns:a16="http://schemas.microsoft.com/office/drawing/2014/main" id="{DD3EB84A-C40C-F58E-670D-3D233E5F44E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DF5F8430-2B05-4ABD-49FD-4E22974DA6C2}"/>
              </a:ext>
            </a:extLst>
          </p:cNvPr>
          <p:cNvSpPr txBox="1"/>
          <p:nvPr/>
        </p:nvSpPr>
        <p:spPr>
          <a:xfrm>
            <a:off x="1143000" y="1380342"/>
            <a:ext cx="13622959" cy="620683"/>
          </a:xfrm>
          <a:prstGeom prst="rect">
            <a:avLst/>
          </a:prstGeom>
        </p:spPr>
        <p:txBody>
          <a:bodyPr lIns="0" tIns="0" rIns="0" bIns="0" rtlCol="0" anchor="t">
            <a:spAutoFit/>
          </a:bodyPr>
          <a:lstStyle/>
          <a:p>
            <a:pPr algn="l">
              <a:lnSpc>
                <a:spcPts val="5269"/>
              </a:lnSpc>
              <a:spcBef>
                <a:spcPct val="0"/>
              </a:spcBef>
            </a:pPr>
            <a:r>
              <a:rPr lang="en-US" sz="3764" b="1" spc="854" dirty="0">
                <a:solidFill>
                  <a:srgbClr val="2B2C30"/>
                </a:solidFill>
                <a:latin typeface="Public Sans Bold"/>
                <a:ea typeface="Public Sans Bold"/>
                <a:cs typeface="Public Sans Bold"/>
                <a:sym typeface="Public Sans Bold"/>
              </a:rPr>
              <a:t>REFERENCES</a:t>
            </a:r>
          </a:p>
        </p:txBody>
      </p:sp>
      <p:sp>
        <p:nvSpPr>
          <p:cNvPr id="3" name="AutoShape 3">
            <a:extLst>
              <a:ext uri="{FF2B5EF4-FFF2-40B4-BE49-F238E27FC236}">
                <a16:creationId xmlns:a16="http://schemas.microsoft.com/office/drawing/2014/main" id="{229DD1F5-9F43-5B55-B49A-83601658042A}"/>
              </a:ext>
            </a:extLst>
          </p:cNvPr>
          <p:cNvSpPr/>
          <p:nvPr/>
        </p:nvSpPr>
        <p:spPr>
          <a:xfrm flipV="1">
            <a:off x="1028695" y="2557484"/>
            <a:ext cx="16230594" cy="38509"/>
          </a:xfrm>
          <a:prstGeom prst="line">
            <a:avLst/>
          </a:prstGeom>
          <a:ln w="9525" cap="flat">
            <a:solidFill>
              <a:srgbClr val="2B2C30"/>
            </a:solidFill>
            <a:prstDash val="solid"/>
            <a:headEnd type="none" w="sm" len="sm"/>
            <a:tailEnd type="none" w="sm" len="sm"/>
          </a:ln>
        </p:spPr>
      </p:sp>
      <p:sp>
        <p:nvSpPr>
          <p:cNvPr id="4" name="TextBox 4">
            <a:extLst>
              <a:ext uri="{FF2B5EF4-FFF2-40B4-BE49-F238E27FC236}">
                <a16:creationId xmlns:a16="http://schemas.microsoft.com/office/drawing/2014/main" id="{793EBCBE-24F6-51D9-1E77-2121E10798C9}"/>
              </a:ext>
            </a:extLst>
          </p:cNvPr>
          <p:cNvSpPr txBox="1"/>
          <p:nvPr/>
        </p:nvSpPr>
        <p:spPr>
          <a:xfrm>
            <a:off x="1028700" y="3708911"/>
            <a:ext cx="16230600" cy="2970557"/>
          </a:xfrm>
          <a:prstGeom prst="rect">
            <a:avLst/>
          </a:prstGeom>
        </p:spPr>
        <p:txBody>
          <a:bodyPr lIns="0" tIns="0" rIns="0" bIns="0" rtlCol="0" anchor="t">
            <a:spAutoFit/>
          </a:bodyPr>
          <a:lstStyle/>
          <a:p>
            <a:pPr marL="302259" lvl="1">
              <a:lnSpc>
                <a:spcPts val="3919"/>
              </a:lnSpc>
            </a:pPr>
            <a:r>
              <a:rPr lang="en-IN" sz="2800" dirty="0">
                <a:cs typeface="Times New Roman" panose="02020603050405020304" pitchFamily="18" charset="0"/>
              </a:rPr>
              <a:t>https://docs.streamlit.io/develop/api-reference/charts/st.vega_lite_chart</a:t>
            </a:r>
          </a:p>
          <a:p>
            <a:pPr marL="302259" lvl="1">
              <a:lnSpc>
                <a:spcPts val="3919"/>
              </a:lnSpc>
            </a:pPr>
            <a:r>
              <a:rPr lang="en-IN" sz="2800" dirty="0">
                <a:cs typeface="Times New Roman" panose="02020603050405020304" pitchFamily="18" charset="0"/>
              </a:rPr>
              <a:t>https://altair-viz.github.io/user_guide/data.html</a:t>
            </a:r>
          </a:p>
          <a:p>
            <a:pPr marL="302259" lvl="1">
              <a:lnSpc>
                <a:spcPts val="3919"/>
              </a:lnSpc>
            </a:pPr>
            <a:r>
              <a:rPr lang="en-IN" sz="2800" dirty="0">
                <a:cs typeface="Times New Roman" panose="02020603050405020304" pitchFamily="18" charset="0"/>
              </a:rPr>
              <a:t>https://vega.github.io/vega-lite/examples/#repeat--concatenation</a:t>
            </a:r>
          </a:p>
          <a:p>
            <a:pPr marL="302259" lvl="1">
              <a:lnSpc>
                <a:spcPts val="3919"/>
              </a:lnSpc>
            </a:pPr>
            <a:r>
              <a:rPr lang="en-IN" sz="2800" dirty="0">
                <a:cs typeface="Times New Roman" panose="02020603050405020304" pitchFamily="18" charset="0"/>
              </a:rPr>
              <a:t>https://docs.streamlit.io/develop/api-reference/charts/st.vega_lite_chart</a:t>
            </a:r>
          </a:p>
          <a:p>
            <a:pPr marL="302259" lvl="1">
              <a:lnSpc>
                <a:spcPts val="3919"/>
              </a:lnSpc>
            </a:pPr>
            <a:r>
              <a:rPr lang="en-IN" sz="2800" dirty="0">
                <a:cs typeface="Times New Roman" panose="02020603050405020304" pitchFamily="18" charset="0"/>
              </a:rPr>
              <a:t>https://www.kaggle.com/code/faisaljanjua0555/eda-google-play-store-apps/input</a:t>
            </a:r>
          </a:p>
          <a:p>
            <a:pPr marL="302259" lvl="1" algn="l">
              <a:lnSpc>
                <a:spcPts val="3919"/>
              </a:lnSpc>
            </a:pPr>
            <a:endParaRPr lang="en-US" sz="2799" dirty="0">
              <a:solidFill>
                <a:srgbClr val="2B2C30"/>
              </a:solidFill>
              <a:ea typeface="Public Sans"/>
              <a:cs typeface="Public Sans"/>
              <a:sym typeface="Public Sans"/>
            </a:endParaRPr>
          </a:p>
        </p:txBody>
      </p:sp>
    </p:spTree>
    <p:extLst>
      <p:ext uri="{BB962C8B-B14F-4D97-AF65-F5344CB8AC3E}">
        <p14:creationId xmlns:p14="http://schemas.microsoft.com/office/powerpoint/2010/main" val="2851880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FEEE7"/>
        </a:solidFill>
        <a:effectLst/>
      </p:bgPr>
    </p:bg>
    <p:spTree>
      <p:nvGrpSpPr>
        <p:cNvPr id="1" name=""/>
        <p:cNvGrpSpPr/>
        <p:nvPr/>
      </p:nvGrpSpPr>
      <p:grpSpPr>
        <a:xfrm>
          <a:off x="0" y="0"/>
          <a:ext cx="0" cy="0"/>
          <a:chOff x="0" y="0"/>
          <a:chExt cx="0" cy="0"/>
        </a:xfrm>
      </p:grpSpPr>
      <p:sp>
        <p:nvSpPr>
          <p:cNvPr id="2" name="TextBox 2"/>
          <p:cNvSpPr txBox="1"/>
          <p:nvPr/>
        </p:nvSpPr>
        <p:spPr>
          <a:xfrm>
            <a:off x="3437391" y="4142160"/>
            <a:ext cx="11413218" cy="1793131"/>
          </a:xfrm>
          <a:prstGeom prst="rect">
            <a:avLst/>
          </a:prstGeom>
        </p:spPr>
        <p:txBody>
          <a:bodyPr lIns="0" tIns="0" rIns="0" bIns="0" rtlCol="0" anchor="t">
            <a:spAutoFit/>
          </a:bodyPr>
          <a:lstStyle/>
          <a:p>
            <a:pPr algn="ctr">
              <a:lnSpc>
                <a:spcPts val="14566"/>
              </a:lnSpc>
              <a:spcBef>
                <a:spcPct val="0"/>
              </a:spcBef>
            </a:pPr>
            <a:r>
              <a:rPr lang="en-US" sz="10404" spc="2361">
                <a:solidFill>
                  <a:srgbClr val="000000"/>
                </a:solidFill>
                <a:latin typeface="Public Sans"/>
                <a:ea typeface="Public Sans"/>
                <a:cs typeface="Public Sans"/>
                <a:sym typeface="Public San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1238</TotalTime>
  <Words>507</Words>
  <Application>Microsoft Office PowerPoint</Application>
  <PresentationFormat>Custom</PresentationFormat>
  <Paragraphs>54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Public Sans</vt:lpstr>
      <vt:lpstr>Playfair Display Bold Italics</vt:lpstr>
      <vt:lpstr>Times New Roman</vt:lpstr>
      <vt:lpstr>Arial</vt:lpstr>
      <vt:lpstr>Calibri</vt:lpstr>
      <vt:lpstr>Public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Neutral Minimalist New Business Pitch Deck Presentation</dc:title>
  <dc:creator>R Kanungo</dc:creator>
  <cp:lastModifiedBy>R Kanungo</cp:lastModifiedBy>
  <cp:revision>6</cp:revision>
  <dcterms:created xsi:type="dcterms:W3CDTF">2006-08-16T00:00:00Z</dcterms:created>
  <dcterms:modified xsi:type="dcterms:W3CDTF">2025-05-23T16:01:55Z</dcterms:modified>
  <dc:identifier>DAGmyJEjTwU</dc:identifier>
</cp:coreProperties>
</file>