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5.gif" ContentType="image/gif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Calibri"/>
              </a:rPr>
              <a:t>Extr Rate Millet 1961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Ext Rate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51"/>
                <c:pt idx="0">
                  <c:v>Senegal</c:v>
                </c:pt>
                <c:pt idx="1">
                  <c:v>Korea, Dem People's Rep</c:v>
                </c:pt>
                <c:pt idx="2">
                  <c:v>Korea, Republic of</c:v>
                </c:pt>
                <c:pt idx="3">
                  <c:v>Niger</c:v>
                </c:pt>
                <c:pt idx="4">
                  <c:v>Japan</c:v>
                </c:pt>
                <c:pt idx="5">
                  <c:v>Afghanistan</c:v>
                </c:pt>
                <c:pt idx="6">
                  <c:v>China, Mainland</c:v>
                </c:pt>
                <c:pt idx="7">
                  <c:v>Uganda</c:v>
                </c:pt>
                <c:pt idx="8">
                  <c:v>Zimbabwe</c:v>
                </c:pt>
                <c:pt idx="9">
                  <c:v>Guinea</c:v>
                </c:pt>
                <c:pt idx="10">
                  <c:v>Chad</c:v>
                </c:pt>
                <c:pt idx="11">
                  <c:v>Benin</c:v>
                </c:pt>
                <c:pt idx="12">
                  <c:v>Gambia</c:v>
                </c:pt>
                <c:pt idx="13">
                  <c:v>Ghana</c:v>
                </c:pt>
                <c:pt idx="14">
                  <c:v>Côte d'Ivoire</c:v>
                </c:pt>
                <c:pt idx="15">
                  <c:v>Kazakhstan</c:v>
                </c:pt>
                <c:pt idx="16">
                  <c:v>Mali</c:v>
                </c:pt>
                <c:pt idx="17">
                  <c:v>Nigeria</c:v>
                </c:pt>
                <c:pt idx="18">
                  <c:v>Guinea-Bissau</c:v>
                </c:pt>
                <c:pt idx="19">
                  <c:v>Russian Federation</c:v>
                </c:pt>
                <c:pt idx="20">
                  <c:v>Sierra Leone</c:v>
                </c:pt>
                <c:pt idx="21">
                  <c:v>Togo</c:v>
                </c:pt>
                <c:pt idx="22">
                  <c:v>Ukraine</c:v>
                </c:pt>
                <c:pt idx="23">
                  <c:v>Burkina Faso</c:v>
                </c:pt>
                <c:pt idx="24">
                  <c:v>Nepal</c:v>
                </c:pt>
                <c:pt idx="25">
                  <c:v>Angola</c:v>
                </c:pt>
                <c:pt idx="26">
                  <c:v>Botswana</c:v>
                </c:pt>
                <c:pt idx="27">
                  <c:v>Myanmar</c:v>
                </c:pt>
                <c:pt idx="28">
                  <c:v>Burundi</c:v>
                </c:pt>
                <c:pt idx="29">
                  <c:v>Cameroon</c:v>
                </c:pt>
                <c:pt idx="30">
                  <c:v>Central African Republic</c:v>
                </c:pt>
                <c:pt idx="31">
                  <c:v>Sri Lanka</c:v>
                </c:pt>
                <c:pt idx="32">
                  <c:v>Kenya</c:v>
                </c:pt>
                <c:pt idx="33">
                  <c:v>Maldives</c:v>
                </c:pt>
                <c:pt idx="34">
                  <c:v>Mauritania</c:v>
                </c:pt>
                <c:pt idx="35">
                  <c:v>Morocco</c:v>
                </c:pt>
                <c:pt idx="36">
                  <c:v>Mozambique</c:v>
                </c:pt>
                <c:pt idx="37">
                  <c:v>Namibia</c:v>
                </c:pt>
                <c:pt idx="38">
                  <c:v>Rwanda</c:v>
                </c:pt>
                <c:pt idx="39">
                  <c:v>South Africa</c:v>
                </c:pt>
                <c:pt idx="40">
                  <c:v>Sudan</c:v>
                </c:pt>
                <c:pt idx="41">
                  <c:v>Syrian Arab Republic</c:v>
                </c:pt>
                <c:pt idx="42">
                  <c:v>China, Taiwan Prov of</c:v>
                </c:pt>
                <c:pt idx="43">
                  <c:v>Yemen</c:v>
                </c:pt>
                <c:pt idx="44">
                  <c:v>Congo, Dem Republic of</c:v>
                </c:pt>
                <c:pt idx="45">
                  <c:v>Eritrea</c:v>
                </c:pt>
                <c:pt idx="46">
                  <c:v>India</c:v>
                </c:pt>
                <c:pt idx="47">
                  <c:v>Pakistan</c:v>
                </c:pt>
                <c:pt idx="48">
                  <c:v>Saudi Arabia</c:v>
                </c:pt>
                <c:pt idx="49">
                  <c:v>Tanzania, United Rep of</c:v>
                </c:pt>
                <c:pt idx="50">
                  <c:v>Zambia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1"/>
                <c:pt idx="0">
                  <c:v>6500</c:v>
                </c:pt>
                <c:pt idx="1">
                  <c:v>7000</c:v>
                </c:pt>
                <c:pt idx="2">
                  <c:v>7000</c:v>
                </c:pt>
                <c:pt idx="3">
                  <c:v>7000</c:v>
                </c:pt>
                <c:pt idx="4">
                  <c:v>7160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8200</c:v>
                </c:pt>
                <c:pt idx="9">
                  <c:v>8300</c:v>
                </c:pt>
                <c:pt idx="10">
                  <c:v>8500</c:v>
                </c:pt>
                <c:pt idx="11">
                  <c:v>8500</c:v>
                </c:pt>
                <c:pt idx="12">
                  <c:v>8500</c:v>
                </c:pt>
                <c:pt idx="13">
                  <c:v>8500</c:v>
                </c:pt>
                <c:pt idx="14">
                  <c:v>8500</c:v>
                </c:pt>
                <c:pt idx="15">
                  <c:v>8500</c:v>
                </c:pt>
                <c:pt idx="16">
                  <c:v>8500</c:v>
                </c:pt>
                <c:pt idx="17">
                  <c:v>8500</c:v>
                </c:pt>
                <c:pt idx="18">
                  <c:v>8500</c:v>
                </c:pt>
                <c:pt idx="19">
                  <c:v>8500</c:v>
                </c:pt>
                <c:pt idx="20">
                  <c:v>8500</c:v>
                </c:pt>
                <c:pt idx="21">
                  <c:v>8500</c:v>
                </c:pt>
                <c:pt idx="22">
                  <c:v>8500</c:v>
                </c:pt>
                <c:pt idx="23">
                  <c:v>8500</c:v>
                </c:pt>
                <c:pt idx="24">
                  <c:v>8902.1</c:v>
                </c:pt>
                <c:pt idx="25">
                  <c:v>9000</c:v>
                </c:pt>
                <c:pt idx="26">
                  <c:v>9000</c:v>
                </c:pt>
                <c:pt idx="27">
                  <c:v>9000</c:v>
                </c:pt>
                <c:pt idx="28">
                  <c:v>9000</c:v>
                </c:pt>
                <c:pt idx="29">
                  <c:v>9000</c:v>
                </c:pt>
                <c:pt idx="30">
                  <c:v>9000</c:v>
                </c:pt>
                <c:pt idx="31">
                  <c:v>9000</c:v>
                </c:pt>
                <c:pt idx="32">
                  <c:v>9000</c:v>
                </c:pt>
                <c:pt idx="33">
                  <c:v>9000</c:v>
                </c:pt>
                <c:pt idx="34">
                  <c:v>9000</c:v>
                </c:pt>
                <c:pt idx="35">
                  <c:v>9000</c:v>
                </c:pt>
                <c:pt idx="36">
                  <c:v>9000</c:v>
                </c:pt>
                <c:pt idx="37">
                  <c:v>9000</c:v>
                </c:pt>
                <c:pt idx="38">
                  <c:v>9000</c:v>
                </c:pt>
                <c:pt idx="39">
                  <c:v>9000</c:v>
                </c:pt>
                <c:pt idx="40">
                  <c:v>9000</c:v>
                </c:pt>
                <c:pt idx="41">
                  <c:v>9000</c:v>
                </c:pt>
                <c:pt idx="42">
                  <c:v>9000</c:v>
                </c:pt>
                <c:pt idx="43">
                  <c:v>9000</c:v>
                </c:pt>
                <c:pt idx="44">
                  <c:v>9000</c:v>
                </c:pt>
                <c:pt idx="45">
                  <c:v>9200</c:v>
                </c:pt>
                <c:pt idx="46">
                  <c:v>9300</c:v>
                </c:pt>
                <c:pt idx="47">
                  <c:v>9500</c:v>
                </c:pt>
                <c:pt idx="48">
                  <c:v>9500</c:v>
                </c:pt>
                <c:pt idx="49">
                  <c:v>9500</c:v>
                </c:pt>
                <c:pt idx="50">
                  <c:v>9500</c:v>
                </c:pt>
              </c:numCache>
            </c:numRef>
          </c:val>
        </c:ser>
        <c:gapWidth val="150"/>
        <c:axId val="95251167"/>
        <c:axId val="2222299"/>
      </c:barChart>
      <c:catAx>
        <c:axId val="9525116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222299"/>
        <c:crosses val="autoZero"/>
        <c:auto val="1"/>
        <c:lblAlgn val="ctr"/>
        <c:lblOffset val="100"/>
      </c:catAx>
      <c:valAx>
        <c:axId val="2222299"/>
        <c:scaling>
          <c:orientation val="minMax"/>
          <c:min val="600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5251167"/>
        <c:crossesAt val="0"/>
      </c:valAx>
      <c:spPr>
        <a:solidFill>
          <a:srgbClr val="ffffff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Calibri"/>
              </a:rPr>
              <a:t>Japan: extr rates for Millet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Flour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8"/>
                <c:pt idx="0">
                  <c:v>7160</c:v>
                </c:pt>
                <c:pt idx="1">
                  <c:v>7070</c:v>
                </c:pt>
                <c:pt idx="2">
                  <c:v>7030</c:v>
                </c:pt>
                <c:pt idx="3">
                  <c:v>7120</c:v>
                </c:pt>
                <c:pt idx="4">
                  <c:v>7120</c:v>
                </c:pt>
                <c:pt idx="5">
                  <c:v>7120</c:v>
                </c:pt>
                <c:pt idx="6">
                  <c:v>6940</c:v>
                </c:pt>
                <c:pt idx="7">
                  <c:v>7120</c:v>
                </c:pt>
                <c:pt idx="8">
                  <c:v>7000</c:v>
                </c:pt>
                <c:pt idx="9">
                  <c:v>7080</c:v>
                </c:pt>
                <c:pt idx="10">
                  <c:v>7070</c:v>
                </c:pt>
                <c:pt idx="11">
                  <c:v>7100</c:v>
                </c:pt>
                <c:pt idx="12">
                  <c:v>7000</c:v>
                </c:pt>
                <c:pt idx="13">
                  <c:v>6950</c:v>
                </c:pt>
                <c:pt idx="14">
                  <c:v>7000</c:v>
                </c:pt>
                <c:pt idx="15">
                  <c:v>7010</c:v>
                </c:pt>
                <c:pt idx="16">
                  <c:v>7110</c:v>
                </c:pt>
                <c:pt idx="17">
                  <c:v>7000</c:v>
                </c:pt>
                <c:pt idx="18">
                  <c:v>7000</c:v>
                </c:pt>
                <c:pt idx="19">
                  <c:v>7050</c:v>
                </c:pt>
                <c:pt idx="20">
                  <c:v>7050</c:v>
                </c:pt>
                <c:pt idx="21">
                  <c:v>6980</c:v>
                </c:pt>
                <c:pt idx="22">
                  <c:v>7020</c:v>
                </c:pt>
                <c:pt idx="23">
                  <c:v>7030</c:v>
                </c:pt>
                <c:pt idx="24">
                  <c:v>6990</c:v>
                </c:pt>
                <c:pt idx="25">
                  <c:v>7000</c:v>
                </c:pt>
                <c:pt idx="26">
                  <c:v>7020</c:v>
                </c:pt>
                <c:pt idx="27">
                  <c:v>6990</c:v>
                </c:pt>
                <c:pt idx="28">
                  <c:v>7000</c:v>
                </c:pt>
                <c:pt idx="29">
                  <c:v>6980</c:v>
                </c:pt>
                <c:pt idx="30">
                  <c:v>6510</c:v>
                </c:pt>
                <c:pt idx="31">
                  <c:v>6380</c:v>
                </c:pt>
                <c:pt idx="32">
                  <c:v>6530</c:v>
                </c:pt>
                <c:pt idx="33">
                  <c:v>6560</c:v>
                </c:pt>
                <c:pt idx="34">
                  <c:v>6500</c:v>
                </c:pt>
                <c:pt idx="35">
                  <c:v>6520</c:v>
                </c:pt>
                <c:pt idx="36">
                  <c:v>6500</c:v>
                </c:pt>
                <c:pt idx="37">
                  <c:v>6520</c:v>
                </c:pt>
                <c:pt idx="38">
                  <c:v>6500</c:v>
                </c:pt>
                <c:pt idx="39">
                  <c:v>6480</c:v>
                </c:pt>
                <c:pt idx="40">
                  <c:v>6510</c:v>
                </c:pt>
                <c:pt idx="41">
                  <c:v>6480</c:v>
                </c:pt>
                <c:pt idx="42">
                  <c:v>6510</c:v>
                </c:pt>
                <c:pt idx="43">
                  <c:v>6500</c:v>
                </c:pt>
                <c:pt idx="44">
                  <c:v>6500</c:v>
                </c:pt>
                <c:pt idx="45">
                  <c:v>6500</c:v>
                </c:pt>
                <c:pt idx="46">
                  <c:v>6500</c:v>
                </c:pt>
                <c:pt idx="47">
                  <c:v>6500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d5fa0"/>
            </a:solidFill>
            <a:ln w="28440">
              <a:solidFill>
                <a:srgbClr val="7d5fa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8"/>
                <c:pt idx="0">
                  <c:v>9360</c:v>
                </c:pt>
                <c:pt idx="1">
                  <c:v>9270</c:v>
                </c:pt>
                <c:pt idx="2">
                  <c:v>9230</c:v>
                </c:pt>
                <c:pt idx="3">
                  <c:v>9320</c:v>
                </c:pt>
                <c:pt idx="4">
                  <c:v>9320</c:v>
                </c:pt>
                <c:pt idx="5">
                  <c:v>9320</c:v>
                </c:pt>
                <c:pt idx="6">
                  <c:v>9140</c:v>
                </c:pt>
                <c:pt idx="7">
                  <c:v>9320</c:v>
                </c:pt>
                <c:pt idx="8">
                  <c:v>9200</c:v>
                </c:pt>
                <c:pt idx="9">
                  <c:v>9280</c:v>
                </c:pt>
                <c:pt idx="10">
                  <c:v>9270</c:v>
                </c:pt>
                <c:pt idx="11">
                  <c:v>9300</c:v>
                </c:pt>
                <c:pt idx="12">
                  <c:v>9200</c:v>
                </c:pt>
                <c:pt idx="13">
                  <c:v>9150</c:v>
                </c:pt>
                <c:pt idx="14">
                  <c:v>9200</c:v>
                </c:pt>
                <c:pt idx="15">
                  <c:v>9210</c:v>
                </c:pt>
                <c:pt idx="16">
                  <c:v>9310</c:v>
                </c:pt>
                <c:pt idx="17">
                  <c:v>9200</c:v>
                </c:pt>
                <c:pt idx="18">
                  <c:v>9200</c:v>
                </c:pt>
                <c:pt idx="19">
                  <c:v>9250</c:v>
                </c:pt>
                <c:pt idx="20">
                  <c:v>9250</c:v>
                </c:pt>
                <c:pt idx="21">
                  <c:v>9180</c:v>
                </c:pt>
                <c:pt idx="22">
                  <c:v>9220</c:v>
                </c:pt>
                <c:pt idx="23">
                  <c:v>9230</c:v>
                </c:pt>
                <c:pt idx="24">
                  <c:v>9190</c:v>
                </c:pt>
                <c:pt idx="25">
                  <c:v>9200</c:v>
                </c:pt>
                <c:pt idx="26">
                  <c:v>9220</c:v>
                </c:pt>
                <c:pt idx="27">
                  <c:v>9190</c:v>
                </c:pt>
                <c:pt idx="28">
                  <c:v>9200</c:v>
                </c:pt>
                <c:pt idx="29">
                  <c:v>9180</c:v>
                </c:pt>
                <c:pt idx="30">
                  <c:v>8710</c:v>
                </c:pt>
                <c:pt idx="31">
                  <c:v>8580</c:v>
                </c:pt>
                <c:pt idx="32">
                  <c:v>8730</c:v>
                </c:pt>
                <c:pt idx="33">
                  <c:v>8760</c:v>
                </c:pt>
                <c:pt idx="34">
                  <c:v>8700</c:v>
                </c:pt>
                <c:pt idx="35">
                  <c:v>8720</c:v>
                </c:pt>
                <c:pt idx="36">
                  <c:v>8700</c:v>
                </c:pt>
                <c:pt idx="37">
                  <c:v>8720</c:v>
                </c:pt>
                <c:pt idx="38">
                  <c:v>8700</c:v>
                </c:pt>
                <c:pt idx="39">
                  <c:v>8680</c:v>
                </c:pt>
                <c:pt idx="40">
                  <c:v>8710</c:v>
                </c:pt>
                <c:pt idx="41">
                  <c:v>8680</c:v>
                </c:pt>
                <c:pt idx="42">
                  <c:v>8710</c:v>
                </c:pt>
                <c:pt idx="43">
                  <c:v>8700</c:v>
                </c:pt>
                <c:pt idx="44">
                  <c:v>8700</c:v>
                </c:pt>
                <c:pt idx="45">
                  <c:v>8700</c:v>
                </c:pt>
                <c:pt idx="46">
                  <c:v>8700</c:v>
                </c:pt>
                <c:pt idx="47">
                  <c:v>8700</c:v>
                </c:pt>
              </c:numCache>
            </c:numRef>
          </c:val>
        </c:ser>
        <c:marker val="0"/>
        <c:axId val="3096620"/>
        <c:axId val="42967541"/>
      </c:lineChart>
      <c:catAx>
        <c:axId val="30966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2967541"/>
        <c:crosses val="autoZero"/>
        <c:auto val="1"/>
        <c:lblAlgn val="ctr"/>
        <c:lblOffset val="100"/>
      </c:catAx>
      <c:valAx>
        <c:axId val="42967541"/>
        <c:scaling>
          <c:orientation val="minMax"/>
          <c:min val="500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096620"/>
        <c:crossesAt val="0"/>
      </c:valAx>
      <c:spPr>
        <a:solidFill>
          <a:srgbClr val="ffffff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NZ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NZ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NZ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NZ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46EE0D7F-D969-4531-A035-565EDA4E05F4}" type="slidenum">
              <a:rPr lang="en-NZ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F3E2B8-D3A4-4A3A-BAC3-31F092E1FC1B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CC49E5-1A10-40F7-81C3-D3C49F6FEDF5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7167AA0-FA35-4A3D-823A-760FD4B07FCC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78D163-CA4F-42EC-B4CD-F079FEFAA121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67EF22-7C3C-456A-A40F-B0A0983DDAA6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48CDFD8-4058-4621-99CF-54E31F33CDCA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C56DC74-651C-4DB9-9578-DF71AE386053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718002-6E7F-4B73-8EF9-F5D1813064D8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F8B8DA2-3827-40DD-B6BD-4B9CB2328407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20413E2-2B54-4DFD-A5CA-61205A3E3010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3070152-7FCD-4D1A-B2E1-E63B651C8014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A9F544-A12C-4B08-A2A2-AAF1A6E56455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1B05CD-F070-47A5-AB36-26A17470A981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9754000-EDCB-47FF-973A-876D6197B355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96C791-86CC-480A-8059-942E3D3A60B3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0B35F16-62C5-4FA8-A2E0-F95A2F6E0A17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AA2B248-E3B8-4803-8E22-899DB6D4F6B6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0624C02-EB12-4E4F-9572-3D60E7F3ADA0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C26969-64EA-443F-930D-688A0E1E2923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47D0DEA-918C-4276-B026-1717D1F29C7A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16294D-D960-4752-91B0-0CBB0E8E086D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DFCC0D-C54A-4211-89DA-42832355CA13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F035E9-C5E7-4BDF-89D9-D38AB09E0AD1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DDF902-C681-4C56-BB66-6AE8D2BA73CC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7B7A4D2-61B9-43EA-A58B-CA1969CA1C3B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BA74110-3B89-4196-8F78-D6976375193F}" type="slidenum">
              <a:rPr lang="en-NZ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>
                <a:solidFill>
                  <a:srgbClr val="8b8b8b"/>
                </a:solidFill>
                <a:latin typeface="Calibri"/>
              </a:rPr>
              <a:t>9/06/14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3F0758-C9E4-4E01-B867-21FF4218A6C7}" type="slidenum">
              <a:rPr lang="en-N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>
                <a:solidFill>
                  <a:srgbClr val="8b8b8b"/>
                </a:solidFill>
                <a:latin typeface="Calibri"/>
              </a:rPr>
              <a:t>9/06/14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C57A14-A2CA-4EFD-99E8-3049DDE4414D}" type="slidenum">
              <a:rPr lang="en-N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Tracing calories thru SUAs and FBSs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calorie contents at FBS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current standardization process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Creating information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Aggregating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role of extraction rates vs calorie conversion factors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Pre-standardization, implications and possible solutions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Fruit</a:t>
            </a:r>
            <a:endParaRPr/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98900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Fruit</a:t>
            </a:r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91700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Fish</a:t>
            </a:r>
            <a:endParaRPr/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0064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Tracing calories thru SUAs and FBSs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calorie contents at FBS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current standardization process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Creating information!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Aggregating information?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role of extraction rates vs calorie conversion factors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Pre-standardization, implications and possible solutions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Standardizing the millet SUA – a simple example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628640"/>
            <a:ext cx="7619760" cy="50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67640" y="908640"/>
            <a:ext cx="8229240" cy="76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Processed (food primary) * Extraction Rate = Production of processed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Production of processed * Cal/kg = Calories from domestic processed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+ Imports of processed * Cal/kg = Calories from imports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- Exports of processed * Cal/kg = Calories from exports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US" sz="1300">
                <a:solidFill>
                  <a:srgbClr val="000000"/>
                </a:solidFill>
                <a:latin typeface="Arial"/>
                <a:ea typeface="Calibri"/>
              </a:rPr>
              <a:t>Calories available from processed products at domestic market</a:t>
            </a:r>
            <a:r>
              <a:rPr lang="en-US" sz="8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107640" y="1989000"/>
          <a:ext cx="8871480" cy="4209480"/>
        </p:xfrm>
        <a:graphic>
          <a:graphicData uri="http://schemas.openxmlformats.org/drawingml/2006/table">
            <a:tbl>
              <a:tblPr/>
              <a:tblGrid>
                <a:gridCol w="500400"/>
                <a:gridCol w="829440"/>
                <a:gridCol w="966600"/>
                <a:gridCol w="796680"/>
                <a:gridCol w="796680"/>
                <a:gridCol w="637920"/>
                <a:gridCol w="404640"/>
                <a:gridCol w="1069560"/>
                <a:gridCol w="623160"/>
                <a:gridCol w="722880"/>
                <a:gridCol w="715320"/>
                <a:gridCol w="808200"/>
              </a:tblGrid>
              <a:tr h="178920"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1.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Primary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dSt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Processed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Feed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Seed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Waste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0070c0"/>
                          </a:solidFill>
                          <a:latin typeface="Calibri"/>
                          <a:ea typeface="Calibri"/>
                        </a:rPr>
                        <a:t>O_Use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89320"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2.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Derived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Processed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Extr. Rate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Production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of processed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Product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Cal/kg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</a:t>
                      </a:r>
                      <a:endParaRPr/>
                    </a:p>
                  </a:txBody>
                  <a:tcPr/>
                </a:tc>
              </a:tr>
              <a:tr h="794520"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3.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Imports of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derived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product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Cal/kg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</a:t>
                      </a:r>
                      <a:endParaRPr/>
                    </a:p>
                  </a:txBody>
                  <a:tcPr/>
                </a:tc>
              </a:tr>
              <a:tr h="794520"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4.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Exports of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derived</a:t>
                      </a:r>
                      <a:endParaRPr/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product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Cal/kg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Cal</a:t>
                      </a:r>
                      <a:endParaRPr/>
                    </a:p>
                  </a:txBody>
                  <a:tcPr/>
                </a:tc>
              </a:tr>
              <a:tr h="1204920"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5.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Availability of processed products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46800" rIns="468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200">
                          <a:solidFill>
                            <a:srgbClr val="632423"/>
                          </a:solidFill>
                          <a:latin typeface="Calibri"/>
                          <a:ea typeface="Calibri"/>
                        </a:rPr>
                        <a:t>Sum of calories of processed products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CustomShape 3"/>
          <p:cNvSpPr/>
          <p:nvPr/>
        </p:nvSpPr>
        <p:spPr>
          <a:xfrm>
            <a:off x="611640" y="188640"/>
            <a:ext cx="8229240" cy="76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NZ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NZ" sz="900">
                <a:solidFill>
                  <a:srgbClr val="000000"/>
                </a:solidFill>
                <a:latin typeface="Arial"/>
                <a:ea typeface="Calibri"/>
              </a:rPr>
              <a:t>
</a:t>
            </a:r>
            <a:r>
              <a:rPr lang="en-NZ" sz="4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107640" y="260640"/>
            <a:ext cx="8928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</a:rPr>
              <a:t>Calories in the SUA/FBS standardization process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Millet, Niger 1981</a:t>
            </a:r>
            <a:endParaRPr/>
          </a:p>
        </p:txBody>
      </p:sp>
      <p:graphicFrame>
        <p:nvGraphicFramePr>
          <p:cNvPr id="116" name="Table 2"/>
          <p:cNvGraphicFramePr/>
          <p:nvPr/>
        </p:nvGraphicFramePr>
        <p:xfrm>
          <a:off x="107640" y="1628640"/>
          <a:ext cx="9036000" cy="4554000"/>
        </p:xfrm>
        <a:graphic>
          <a:graphicData uri="http://schemas.openxmlformats.org/drawingml/2006/table">
            <a:tbl>
              <a:tblPr/>
              <a:tblGrid>
                <a:gridCol w="159840"/>
                <a:gridCol w="703800"/>
                <a:gridCol w="792000"/>
                <a:gridCol w="633960"/>
                <a:gridCol w="670680"/>
                <a:gridCol w="635040"/>
                <a:gridCol w="651600"/>
                <a:gridCol w="588600"/>
                <a:gridCol w="667800"/>
                <a:gridCol w="667800"/>
                <a:gridCol w="622440"/>
                <a:gridCol w="522360"/>
                <a:gridCol w="672120"/>
                <a:gridCol w="289800"/>
                <a:gridCol w="758160"/>
              </a:tblGrid>
              <a:tr h="420840">
                <a:tc>
                  <a:txBody>
                    <a:bodyPr wrap="none"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Primary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dSt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Processed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Feed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Seed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Waste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O_Use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63252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Millet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1313900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1607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40000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-125000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814838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157861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46257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131551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1f497d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23720">
                <a:tc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Extr. Rate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200">
                          <a:solidFill>
                            <a:srgbClr val="ff0000"/>
                          </a:solidFill>
                          <a:latin typeface="Calibri"/>
                        </a:rPr>
                        <a:t>cal/kg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814838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ff0000"/>
                          </a:solidFill>
                          <a:latin typeface="Calibri"/>
                        </a:rPr>
                        <a:t>7000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570387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2007762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cPr/>
                </a:tc>
                <a:tc>
                  <a:txBody>
                    <a:bodyPr wrap="none"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708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708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2492</a:t>
                      </a:r>
                      <a:endParaRPr/>
                    </a:p>
                  </a:txBody>
                  <a:tcPr/>
                </a:tc>
              </a:tr>
              <a:tr h="53964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3600">
                          <a:solidFill>
                            <a:srgbClr val="ff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-31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-109</a:t>
                      </a:r>
                      <a:endParaRPr/>
                    </a:p>
                  </a:txBody>
                  <a:tcPr/>
                </a:tc>
              </a:tr>
              <a:tr h="42372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570387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2010145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1011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-44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6324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2400">
                          <a:solidFill>
                            <a:srgbClr val="000000"/>
                          </a:solidFill>
                          <a:latin typeface="Calibri"/>
                        </a:rPr>
                        <a:t>FBS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1,314.00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-,125.00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816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158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46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132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17" name="Table 3"/>
          <p:cNvGraphicFramePr/>
          <p:nvPr/>
        </p:nvGraphicFramePr>
        <p:xfrm>
          <a:off x="971640" y="6309360"/>
          <a:ext cx="7704360" cy="377640"/>
        </p:xfrm>
        <a:graphic>
          <a:graphicData uri="http://schemas.openxmlformats.org/drawingml/2006/table">
            <a:tbl>
              <a:tblPr/>
              <a:tblGrid>
                <a:gridCol w="792000"/>
                <a:gridCol w="731160"/>
                <a:gridCol w="636840"/>
                <a:gridCol w="576000"/>
                <a:gridCol w="648000"/>
                <a:gridCol w="858600"/>
                <a:gridCol w="365040"/>
                <a:gridCol w="720000"/>
                <a:gridCol w="648000"/>
                <a:gridCol w="504000"/>
                <a:gridCol w="648000"/>
                <a:gridCol w="576720"/>
              </a:tblGrid>
              <a:tr h="377640"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1,314,000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2,618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40,044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-125,000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815,500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157,861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46,257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 lIns="5760" rIns="5760" tIns="57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NZ" sz="1200">
                          <a:solidFill>
                            <a:srgbClr val="333333"/>
                          </a:solidFill>
                          <a:latin typeface="Calibri"/>
                        </a:rPr>
                        <a:t>131,551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Tracing calories thru SUAs and FBSs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calorie contents at FBS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current standardization process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Creating information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Aggregating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role of extraction rates vs calorie conversion factors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Pre-standardization, implications and possible solutions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Importance of extr rates vs calorie conversion factors</a:t>
            </a:r>
            <a:endParaRPr/>
          </a:p>
        </p:txBody>
      </p:sp>
      <p:graphicFrame>
        <p:nvGraphicFramePr>
          <p:cNvPr id="121" name="Table 2"/>
          <p:cNvGraphicFramePr/>
          <p:nvPr/>
        </p:nvGraphicFramePr>
        <p:xfrm>
          <a:off x="1907640" y="2277000"/>
          <a:ext cx="4752000" cy="2376000"/>
        </p:xfrm>
        <a:graphic>
          <a:graphicData uri="http://schemas.openxmlformats.org/drawingml/2006/table">
            <a:tbl>
              <a:tblPr/>
              <a:tblGrid>
                <a:gridCol w="1907640"/>
                <a:gridCol w="1438920"/>
                <a:gridCol w="1405440"/>
              </a:tblGrid>
              <a:tr h="38016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Extr Rate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cal_kg</a:t>
                      </a:r>
                      <a:endParaRPr/>
                    </a:p>
                  </a:txBody>
                  <a:tcPr/>
                </a:tc>
              </a:tr>
              <a:tr h="38016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8016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1961-2007</a:t>
                      </a:r>
                      <a:endParaRPr/>
                    </a:p>
                  </a:txBody>
                  <a:tcPr/>
                </a:tc>
              </a:tr>
              <a:tr h="38016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Min: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6,380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3,320</a:t>
                      </a:r>
                      <a:endParaRPr/>
                    </a:p>
                  </a:txBody>
                  <a:tcPr/>
                </a:tc>
              </a:tr>
              <a:tr h="38016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Max: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9,722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3,870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52%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ff0000"/>
                          </a:solidFill>
                          <a:latin typeface="Calibri"/>
                        </a:rPr>
                        <a:t>17%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0" y="5347440"/>
            <a:ext cx="9683280" cy="915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Processed (food primary) * Extraction Rate = Production of processed</a:t>
            </a:r>
            <a:endParaRPr/>
          </a:p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Production of processed * Cal/kg = Calories from domestic processed</a:t>
            </a:r>
            <a:endParaRPr/>
          </a:p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+ Imports of processed * Cal/kg = Calories from imports</a:t>
            </a:r>
            <a:endParaRPr/>
          </a:p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- Exports of processed * Cal/kg = Calories from exports</a:t>
            </a:r>
            <a:endParaRPr/>
          </a:p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Calories available from processed products at domestic market</a:t>
            </a:r>
            <a:endParaRPr/>
          </a:p>
          <a:p>
            <a:pPr>
              <a:lnSpc>
                <a:spcPct val="100000"/>
              </a:lnSpc>
            </a:pPr>
            <a:r>
              <a:rPr lang="en-NZ" sz="900">
                <a:solidFill>
                  <a:srgbClr val="000000"/>
                </a:solidFill>
                <a:latin typeface="Courier New"/>
                <a:ea typeface="Calibri"/>
              </a:rPr>
              <a:t>Processed (food primary) * Extraction Rate * Cal/kg = Calories from domestic processed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 1"/>
          <p:cNvGraphicFramePr/>
          <p:nvPr/>
        </p:nvGraphicFramePr>
        <p:xfrm>
          <a:off x="107640" y="692640"/>
          <a:ext cx="8856720" cy="5619600"/>
        </p:xfrm>
        <a:graphic>
          <a:graphicData uri="http://schemas.openxmlformats.org/drawingml/2006/table">
            <a:tbl>
              <a:tblPr/>
              <a:tblGrid>
                <a:gridCol w="504000"/>
                <a:gridCol w="747720"/>
                <a:gridCol w="673920"/>
                <a:gridCol w="589680"/>
                <a:gridCol w="589680"/>
                <a:gridCol w="649800"/>
                <a:gridCol w="577800"/>
                <a:gridCol w="577800"/>
                <a:gridCol w="806400"/>
                <a:gridCol w="604800"/>
                <a:gridCol w="604800"/>
                <a:gridCol w="604800"/>
                <a:gridCol w="532080"/>
                <a:gridCol w="793440"/>
              </a:tblGrid>
              <a:tr h="21528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Primary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dSt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Processed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Feed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Seed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Waste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1f497d"/>
                          </a:solidFill>
                          <a:latin typeface="Calibri"/>
                        </a:rPr>
                        <a:t>O_Use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2408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Millet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2781928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1188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-120000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1948397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333974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102433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278312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7540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Of Millet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Extr. Rate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cal/kg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632880"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Of Millet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1948397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32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600">
                          <a:solidFill>
                            <a:srgbClr val="ff0000"/>
                          </a:solidFill>
                          <a:latin typeface="Calibri"/>
                        </a:rPr>
                        <a:t>7000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1363878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4800851</a:t>
                      </a:r>
                      <a:endParaRPr/>
                    </a:p>
                  </a:txBody>
                  <a:tcPr/>
                </a:tc>
              </a:tr>
              <a:tr h="63288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Of Millet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3200">
                          <a:solidFill>
                            <a:srgbClr val="ff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63288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Of Millet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4000">
                          <a:solidFill>
                            <a:srgbClr val="ff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1400">
                          <a:solidFill>
                            <a:srgbClr val="ff0000"/>
                          </a:solidFill>
                          <a:latin typeface="Calibri"/>
                        </a:rPr>
                        <a:t>3520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800">
                          <a:solidFill>
                            <a:srgbClr val="ff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63288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Flour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Of Millet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1363878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400">
                          <a:solidFill>
                            <a:srgbClr val="ff0000"/>
                          </a:solidFill>
                          <a:latin typeface="Calibri"/>
                        </a:rPr>
                        <a:t>4800851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wrap="none"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c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>
                          <a:solidFill>
                            <a:srgbClr val="c00000"/>
                          </a:solidFill>
                          <a:latin typeface="Calibri"/>
                        </a:rPr>
                        <a:t>Implicit</a:t>
                      </a:r>
                      <a:r>
                        <a:rPr b="1" lang="en-NZ">
                          <a:solidFill>
                            <a:srgbClr val="c00000"/>
                          </a:solidFill>
                          <a:latin typeface="Calibri"/>
                        </a:rPr>
                        <a:t> calories/kg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 lIns="6120" rIns="6120" tIns="61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NZ" sz="2000">
                          <a:solidFill>
                            <a:srgbClr val="953735"/>
                          </a:solidFill>
                          <a:latin typeface="Calibri"/>
                        </a:rPr>
                        <a:t>2464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CustomShape 2"/>
          <p:cNvSpPr/>
          <p:nvPr/>
        </p:nvSpPr>
        <p:spPr>
          <a:xfrm>
            <a:off x="2619720" y="188640"/>
            <a:ext cx="4198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Simple example: Millet, Niger 1981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and how big is the problem?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Chart 3"/>
          <p:cNvGraphicFramePr/>
          <p:nvPr/>
        </p:nvGraphicFramePr>
        <p:xfrm>
          <a:off x="0" y="692640"/>
          <a:ext cx="9143640" cy="576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Extraction rates over time: Declining for Japan?</a:t>
            </a:r>
            <a:endParaRPr/>
          </a:p>
        </p:txBody>
      </p:sp>
      <p:graphicFrame>
        <p:nvGraphicFramePr>
          <p:cNvPr id="127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Extraction rates: What do they reflect?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the meaning of the extraction rates? 14% bran but 95% flour extraction rate?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 they a combination of technical efficiency, losses and forms of use?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Current data published in 1972, technical efficiencies of the mid 1960s (50 years)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 remains under pre-standardization: need to identify a calorie conversion factor that can be applied to the primary product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Introducing a new column that reflects inefficiencies/losses in processing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Max extraction rates-actual extraction rate?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Keeping existing calorie factors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Cereals</a:t>
            </a: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1700640"/>
            <a:ext cx="6768360" cy="475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Roots and Tubers</a:t>
            </a:r>
            <a:endParaRPr/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84500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Sugar &amp; Sweeteners</a:t>
            </a: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0064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Pulses</a:t>
            </a:r>
            <a:endParaRPr/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84500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Oilseeds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0064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Oils</a:t>
            </a:r>
            <a:endParaRPr/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7264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Implicit calorie contents: Vegetables</a:t>
            </a: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640" y="1700640"/>
            <a:ext cx="5760360" cy="4325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