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475488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5T21:32:53.269"/>
    </inkml:context>
    <inkml:brush xml:id="br0">
      <inkml:brushProperty name="width" value="0.14111" units="cm"/>
      <inkml:brushProperty name="height" value="0.14111" units="cm"/>
      <inkml:brushProperty name="color" value="#70AD47"/>
    </inkml:brush>
  </inkml:definitions>
  <inkml:trace contextRef="#ctx0" brushRef="#br0">0 8777 24575,'242'-8'0,"322"-68"0,-524 66 0,0-3 0,0-2 0,-1-3 0,-1-2 0,0-2 0,-1-3 0,38-35 0,-36 25 0,-2-3 0,0-3 0,-2-1 0,-1-3 0,-2-2 0,31-57 0,180-398 0,-80 46 0,-107 286 0,35-110 0,112-311 0,174-354-1094,-201 457 1094,-92 247 0,31-100 4,94-243-259,3 128 205,-79 198-164,220-389-683,-60 207 897,27 45 0,120-17 0,-375 359 0,179-137 0,9 31 0,-151 112-80,2 7 0,1 6-1,0 7 1,135-9 0,435 25-1256,-577 14 1388,1287 9-167,-1278-13 145,126-26-1,-218 23 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9:14:42.525"/>
    </inkml:context>
    <inkml:brush xml:id="br0">
      <inkml:brushProperty name="width" value="0.14111" units="cm"/>
      <inkml:brushProperty name="height" value="0.14111" units="cm"/>
      <inkml:brushProperty name="color" value="#70AD47"/>
    </inkml:brush>
  </inkml:definitions>
  <inkml:trace contextRef="#ctx0" brushRef="#br0">0 8777 24575,'242'-8'0,"322"-68"0,-524 66 0,0-3 0,0-2 0,-1-3 0,-1-2 0,0-2 0,-1-3 0,38-35 0,-36 25 0,-2-3 0,0-3 0,-2-1 0,-1-3 0,-2-2 0,31-57 0,180-398 0,-80 46 0,-107 286 0,35-110 0,112-311 0,174-354-1094,-201 457 1094,-92 247 0,31-100 4,94-243-259,3 128 205,-79 198-164,220-389-683,-60 207 897,27 45 0,120-17 0,-375 359 0,179-137 0,9 31 0,-151 112-80,2 7 0,1 6-1,0 7 1,135-9 0,435 25-1256,-577 14 1388,1287 9-167,-1278-13 145,126-26-1,-218 23 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9:14:56.084"/>
    </inkml:context>
    <inkml:brush xml:id="br0">
      <inkml:brushProperty name="width" value="0.3175" units="cm"/>
      <inkml:brushProperty name="height" value="0.3175" units="cm"/>
      <inkml:brushProperty name="color" value="#70AD47"/>
    </inkml:brush>
  </inkml:definitions>
  <inkml:trace contextRef="#ctx0" brushRef="#br0">0 20233 24575,'498'-18'0,"661"-162"0,-1077 157 0,0-8 0,1-4 0,-3-8 0,-2-4 0,0-5 0,-2-7 0,78-82 0,-73 59 0,-5-8 0,0-7 0,-4-2 0,-2-7 0,-5-5 0,65-134 0,369-938 0,-164 108 0,-219 674 0,71-259 0,230-734 0,358-833-1094,-413 1076 1094,-189 583 0,63-236 4,194-573-259,5 302 205,-161 467-164,452-918-683,-124 489 897,56 106 0,246-40 0,-770 846 0,368-323 0,18 73 0,-311 264-80,5 17 0,2 14-1,0 16 1,277-21 0,895 59-1256,-1187 33 1388,2647 22-167,-2628-32 145,259-61-1,-448 55 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9:14:56.084"/>
    </inkml:context>
    <inkml:brush xml:id="br0">
      <inkml:brushProperty name="width" value="0.3175" units="cm"/>
      <inkml:brushProperty name="height" value="0.3175" units="cm"/>
      <inkml:brushProperty name="color" value="#70AD47"/>
    </inkml:brush>
  </inkml:definitions>
  <inkml:trace contextRef="#ctx0" brushRef="#br0">0 20233 24575,'498'-18'0,"661"-162"0,-1077 157 0,0-8 0,1-4 0,-3-8 0,-2-4 0,0-5 0,-2-7 0,78-82 0,-73 59 0,-5-8 0,0-7 0,-4-2 0,-2-7 0,-5-5 0,65-134 0,369-938 0,-164 108 0,-219 674 0,71-259 0,230-734 0,358-833-1094,-413 1076 1094,-189 583 0,63-236 4,194-573-259,5 302 205,-161 467-164,452-918-683,-124 489 897,56 106 0,246-40 0,-770 846 0,368-323 0,18 73 0,-311 264-80,5 17 0,2 14-1,0 16 1,277-21 0,895 59-1256,-1187 33 1388,2647 22-167,-2628-32 145,259-61-1,-448 55 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0" y="3591562"/>
            <a:ext cx="356616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1526522"/>
            <a:ext cx="35661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0" y="1168400"/>
            <a:ext cx="1025271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0" y="1168400"/>
            <a:ext cx="3016377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5" y="5471163"/>
            <a:ext cx="410108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5" y="14686283"/>
            <a:ext cx="410108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168401"/>
            <a:ext cx="410108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5" y="5379722"/>
            <a:ext cx="2011536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5" y="8016240"/>
            <a:ext cx="2011536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0" y="5379722"/>
            <a:ext cx="202144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0" y="8016240"/>
            <a:ext cx="202144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3159762"/>
            <a:ext cx="2407158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168401"/>
            <a:ext cx="410108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5842000"/>
            <a:ext cx="410108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BFE0-8549-4C1F-84C9-7EF9AF1AAFC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20340322"/>
            <a:ext cx="160477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9B22C7B2-5231-D2C1-92A7-8950CDB0E80F}"/>
              </a:ext>
            </a:extLst>
          </p:cNvPr>
          <p:cNvSpPr txBox="1"/>
          <p:nvPr/>
        </p:nvSpPr>
        <p:spPr>
          <a:xfrm>
            <a:off x="412618" y="8628655"/>
            <a:ext cx="2514600" cy="1298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F1D1B6-D2DB-3D5A-95EC-6F27A33490F4}"/>
              </a:ext>
            </a:extLst>
          </p:cNvPr>
          <p:cNvSpPr txBox="1"/>
          <p:nvPr/>
        </p:nvSpPr>
        <p:spPr>
          <a:xfrm>
            <a:off x="218374" y="8494993"/>
            <a:ext cx="2901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Mg</a:t>
            </a:r>
            <a:r>
              <a:rPr lang="en-US" sz="8800" baseline="30000" dirty="0">
                <a:solidFill>
                  <a:schemeClr val="bg1"/>
                </a:solidFill>
              </a:rPr>
              <a:t>2+</a:t>
            </a:r>
            <a:endParaRPr lang="en-US" sz="88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33EC9-2AD6-6F10-9F6C-764739DAF718}"/>
              </a:ext>
            </a:extLst>
          </p:cNvPr>
          <p:cNvGrpSpPr/>
          <p:nvPr/>
        </p:nvGrpSpPr>
        <p:grpSpPr>
          <a:xfrm>
            <a:off x="11896926" y="13125445"/>
            <a:ext cx="7599228" cy="8737517"/>
            <a:chOff x="-1120990" y="8729375"/>
            <a:chExt cx="9217654" cy="107482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B38068-AAE5-84BB-0CE6-99241E309CF6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59D4E93-ED76-4D70-84EE-AEC044AA2924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CE4F41A-D124-DB47-4C51-33C610BEE6B1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50C650C-A008-81C1-28A4-2C5C84C4B978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BE919F5-2FBC-2A6A-E137-47450FDAC2A9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C637C429-C6DC-E762-9F55-879984955B4E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8E51EC0-852B-26C9-BCB7-443B0A94DA55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15F547DC-15A5-96F0-1096-5801337FE7F1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39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15E42C1F-440E-3AA9-5638-9C0AC7880000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D611C4A3-3723-5564-EEC8-1506DE73C2FA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41">
                  <a:extLst>
                    <a:ext uri="{FF2B5EF4-FFF2-40B4-BE49-F238E27FC236}">
                      <a16:creationId xmlns:a16="http://schemas.microsoft.com/office/drawing/2014/main" id="{668D6336-2D66-6DC9-37C1-E6D240C64A20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38CE6DF7-90DF-50BA-7573-4165DE47ABF2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54968FA-8D15-04B4-DC92-CFFB6E83598C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E9B94114-BF27-F719-47A2-E94F87A7803C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4E62CF8-689B-6D4D-EBF0-E46082F2BD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0487" y="7029540"/>
                  <a:ext cx="728432" cy="298318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617FD0-0423-F691-A854-EB88DD00C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11518-8058-5100-72E5-FDA494F19807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3809F2C-6B8F-119A-08A1-BAFF398D48D4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2188EE-582B-AE22-2E8D-E5509D2E9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D64AC25-FEBE-C021-4654-1F828F1B1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CF43FF6-D773-04AC-4136-584D4152B913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1067FCC-9AC3-25E9-F382-1666BC2A9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98B47E-2D03-2145-B483-1D0447BD4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ABCF6E5-DC7C-6B69-B4E9-3BFE91FBD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B67D6BE6-DB81-CE1C-9015-48DAF539C1CD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3B945275-2ABE-8487-D0FF-9147ABE1B08D}"/>
                    </a:ext>
                  </a:extLst>
                </p:cNvPr>
                <p:cNvSpPr/>
                <p:nvPr/>
              </p:nvSpPr>
              <p:spPr>
                <a:xfrm rot="10800000">
                  <a:off x="11923760" y="9993713"/>
                  <a:ext cx="123106" cy="85889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E6EEC3F-4D8E-50FA-270D-01AB652AD804}"/>
                    </a:ext>
                  </a:extLst>
                </p:cNvPr>
                <p:cNvSpPr/>
                <p:nvPr/>
              </p:nvSpPr>
              <p:spPr>
                <a:xfrm>
                  <a:off x="11042409" y="6947349"/>
                  <a:ext cx="1765478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4B754EE-8B63-E9C8-EC86-28A69C69C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769D5E0-E5B1-D0BE-78C7-2485530BE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86299" y="7042931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788B04E3-1722-2760-AED9-6FE0FFD75AC9}"/>
                  </a:ext>
                </a:extLst>
              </p:cNvPr>
              <p:cNvSpPr/>
              <p:nvPr/>
            </p:nvSpPr>
            <p:spPr>
              <a:xfrm rot="10800000">
                <a:off x="10939945" y="10247711"/>
                <a:ext cx="131984" cy="98613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6C244FBF-20D9-9C0B-22B9-8B6635270C9A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84B965-9999-74C7-812E-97AEA99177C1}"/>
                </a:ext>
              </a:extLst>
            </p:cNvPr>
            <p:cNvSpPr txBox="1"/>
            <p:nvPr/>
          </p:nvSpPr>
          <p:spPr>
            <a:xfrm>
              <a:off x="-1120990" y="16335208"/>
              <a:ext cx="9217654" cy="314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/>
                <a:t>TX-TL reaction mixture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0E57C74F-B3DF-1881-8660-FBD6173B47F7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D4818E2-455F-3282-8441-90E48C94F53E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85E35CAB-95B6-11C0-C28F-D828983769A2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36985BD-17B8-486A-2AEC-9763180AE7B7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70E8751E-E408-FB4D-8B91-733CBF55843C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D50E1F-6C3B-6C12-B7B3-8409782834B3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EF2BB8-E2C0-27DA-B26C-BA6A92B88EDC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0CF54C-B032-3D19-4667-CDF9501D09BC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0D03A762-611E-27C5-B3D1-EA2BF6FF139B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D666390-1B99-3C6B-4453-F784746C934E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23A38D4-F324-0A2E-7034-2069AA1F9132}"/>
                </a:ext>
              </a:extLst>
            </p:cNvPr>
            <p:cNvCxnSpPr/>
            <p:nvPr/>
          </p:nvCxnSpPr>
          <p:spPr>
            <a:xfrm rot="10800000" flipV="1">
              <a:off x="3263340" y="128866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8C425428-1BD5-15A6-21E5-2D2B8EE06AAD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E8882BC8-766F-7A68-5841-94AFBDB7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201" y="150445"/>
            <a:ext cx="5057081" cy="8591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A6CA5DD-A0E4-2D77-E4F9-B91098ACA50D}"/>
              </a:ext>
            </a:extLst>
          </p:cNvPr>
          <p:cNvSpPr txBox="1"/>
          <p:nvPr/>
        </p:nvSpPr>
        <p:spPr>
          <a:xfrm>
            <a:off x="11896927" y="8993759"/>
            <a:ext cx="7599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Echo 525 Liquid Handler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C25978F-13C4-4E13-F2DA-17AEA88C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188" y="8160659"/>
            <a:ext cx="7599230" cy="56242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520662-67F2-86D0-B3AB-EE604755629D}"/>
              </a:ext>
            </a:extLst>
          </p:cNvPr>
          <p:cNvCxnSpPr>
            <a:cxnSpLocks/>
          </p:cNvCxnSpPr>
          <p:nvPr/>
        </p:nvCxnSpPr>
        <p:spPr>
          <a:xfrm>
            <a:off x="10050960" y="6226185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CDA4EFA-0B3D-09E3-8105-4A3814A667E2}"/>
              </a:ext>
            </a:extLst>
          </p:cNvPr>
          <p:cNvSpPr txBox="1"/>
          <p:nvPr/>
        </p:nvSpPr>
        <p:spPr>
          <a:xfrm>
            <a:off x="21086422" y="13825824"/>
            <a:ext cx="7460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10µL reactions in 384-well plate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F63E90C7-D21D-6C2E-EC1F-AB6EF5883BE7}"/>
              </a:ext>
            </a:extLst>
          </p:cNvPr>
          <p:cNvSpPr/>
          <p:nvPr/>
        </p:nvSpPr>
        <p:spPr>
          <a:xfrm rot="1800000">
            <a:off x="4486482" y="6314286"/>
            <a:ext cx="2743200" cy="237744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22627A-A879-540B-0D40-2C6ECACD27B3}"/>
              </a:ext>
            </a:extLst>
          </p:cNvPr>
          <p:cNvSpPr txBox="1"/>
          <p:nvPr/>
        </p:nvSpPr>
        <p:spPr>
          <a:xfrm>
            <a:off x="4654165" y="6732252"/>
            <a:ext cx="2407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Fuel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7F2BBC-1C79-BA36-D024-6CC7329B4BF7}"/>
              </a:ext>
            </a:extLst>
          </p:cNvPr>
          <p:cNvGrpSpPr/>
          <p:nvPr/>
        </p:nvGrpSpPr>
        <p:grpSpPr>
          <a:xfrm>
            <a:off x="-946432" y="987599"/>
            <a:ext cx="10293631" cy="4419469"/>
            <a:chOff x="489316" y="12831878"/>
            <a:chExt cx="10293631" cy="441946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E71032-0CE4-3FE4-553B-EFBDB3851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5969" y="14032207"/>
              <a:ext cx="1640904" cy="164740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AFCE27-B887-BFB8-7E69-FD36E0DDAE75}"/>
                </a:ext>
              </a:extLst>
            </p:cNvPr>
            <p:cNvSpPr/>
            <p:nvPr/>
          </p:nvSpPr>
          <p:spPr>
            <a:xfrm>
              <a:off x="489316" y="15707157"/>
              <a:ext cx="10293631" cy="1544190"/>
            </a:xfrm>
            <a:prstGeom prst="round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19A6BA-02E5-084C-2485-D6A97B076E58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52A3FA-D712-A46E-9D6D-C5DBD456E9D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143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8E8E0BFD-8976-3C57-D7ED-89125F74EFB6}"/>
                </a:ext>
              </a:extLst>
            </p:cNvPr>
            <p:cNvSpPr/>
            <p:nvPr/>
          </p:nvSpPr>
          <p:spPr>
            <a:xfrm rot="5400000">
              <a:off x="4085125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873E46-EBFD-494B-0C31-52EAB1E3F81E}"/>
                </a:ext>
              </a:extLst>
            </p:cNvPr>
            <p:cNvSpPr txBox="1"/>
            <p:nvPr/>
          </p:nvSpPr>
          <p:spPr>
            <a:xfrm>
              <a:off x="5643928" y="15106995"/>
              <a:ext cx="3698875" cy="1200329"/>
            </a:xfrm>
            <a:prstGeom prst="homePlate">
              <a:avLst/>
            </a:prstGeom>
            <a:solidFill>
              <a:srgbClr val="70AD47"/>
            </a:solidFill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/>
                <a:t>deGFP</a:t>
              </a:r>
              <a:endParaRPr lang="en-US" sz="7401" b="1" i="1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6E1721-8F45-915E-8797-40069DABA2B0}"/>
                </a:ext>
              </a:extLst>
            </p:cNvPr>
            <p:cNvCxnSpPr/>
            <p:nvPr/>
          </p:nvCxnSpPr>
          <p:spPr>
            <a:xfrm>
              <a:off x="9885096" y="14666863"/>
              <a:ext cx="0" cy="10058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7BF86A-78D9-8D99-317E-9C776424E35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803" y="14677464"/>
              <a:ext cx="1028701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BCC03-EA72-2A31-6965-7F3A3832AAC8}"/>
                </a:ext>
              </a:extLst>
            </p:cNvPr>
            <p:cNvSpPr txBox="1"/>
            <p:nvPr/>
          </p:nvSpPr>
          <p:spPr>
            <a:xfrm>
              <a:off x="2395971" y="12831878"/>
              <a:ext cx="1802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/>
                <a:t>MG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4B87E41-770E-2AFE-87B9-273D9013475A}"/>
                </a:ext>
              </a:extLst>
            </p:cNvPr>
            <p:cNvSpPr/>
            <p:nvPr/>
          </p:nvSpPr>
          <p:spPr>
            <a:xfrm>
              <a:off x="3965742" y="13157719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0D632810-2253-E3EA-4CF4-C4FB6CB6D68B}"/>
              </a:ext>
            </a:extLst>
          </p:cNvPr>
          <p:cNvSpPr/>
          <p:nvPr/>
        </p:nvSpPr>
        <p:spPr>
          <a:xfrm>
            <a:off x="16898462" y="4423353"/>
            <a:ext cx="5355276" cy="5624289"/>
          </a:xfrm>
          <a:prstGeom prst="arc">
            <a:avLst/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0E0BA8D1-C99A-9920-1E18-DFA69A3FDAAD}"/>
              </a:ext>
            </a:extLst>
          </p:cNvPr>
          <p:cNvSpPr/>
          <p:nvPr/>
        </p:nvSpPr>
        <p:spPr>
          <a:xfrm flipV="1">
            <a:off x="16891975" y="14079353"/>
            <a:ext cx="5355276" cy="5624289"/>
          </a:xfrm>
          <a:prstGeom prst="arc">
            <a:avLst/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5BB5BA5-4DEF-9A71-AD0D-0002769F92A6}"/>
              </a:ext>
            </a:extLst>
          </p:cNvPr>
          <p:cNvCxnSpPr>
            <a:cxnSpLocks/>
          </p:cNvCxnSpPr>
          <p:nvPr/>
        </p:nvCxnSpPr>
        <p:spPr>
          <a:xfrm>
            <a:off x="29127465" y="1102246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749A71-7D1C-92F5-2FCC-A6E9F0892D89}"/>
              </a:ext>
            </a:extLst>
          </p:cNvPr>
          <p:cNvCxnSpPr>
            <a:cxnSpLocks/>
          </p:cNvCxnSpPr>
          <p:nvPr/>
        </p:nvCxnSpPr>
        <p:spPr>
          <a:xfrm>
            <a:off x="36165586" y="8238466"/>
            <a:ext cx="228809" cy="1784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7033D7-BE29-A11F-955C-B2D90450BB98}"/>
              </a:ext>
            </a:extLst>
          </p:cNvPr>
          <p:cNvCxnSpPr>
            <a:cxnSpLocks/>
          </p:cNvCxnSpPr>
          <p:nvPr/>
        </p:nvCxnSpPr>
        <p:spPr>
          <a:xfrm>
            <a:off x="36572378" y="8276022"/>
            <a:ext cx="181741" cy="15250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5D246D-72FC-CD2F-22CE-0556F7E3BFAA}"/>
              </a:ext>
            </a:extLst>
          </p:cNvPr>
          <p:cNvCxnSpPr>
            <a:cxnSpLocks/>
          </p:cNvCxnSpPr>
          <p:nvPr/>
        </p:nvCxnSpPr>
        <p:spPr>
          <a:xfrm>
            <a:off x="36906460" y="8303176"/>
            <a:ext cx="98328" cy="1137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CA2A48-D756-CA2B-3CC6-C68EFE72F73C}"/>
              </a:ext>
            </a:extLst>
          </p:cNvPr>
          <p:cNvCxnSpPr>
            <a:cxnSpLocks/>
          </p:cNvCxnSpPr>
          <p:nvPr/>
        </p:nvCxnSpPr>
        <p:spPr>
          <a:xfrm>
            <a:off x="34646857" y="6629541"/>
            <a:ext cx="425332" cy="3582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1F5D2C2-1717-8A69-F524-9B0E0D40F08A}"/>
              </a:ext>
            </a:extLst>
          </p:cNvPr>
          <p:cNvCxnSpPr>
            <a:cxnSpLocks/>
          </p:cNvCxnSpPr>
          <p:nvPr/>
        </p:nvCxnSpPr>
        <p:spPr>
          <a:xfrm>
            <a:off x="34678726" y="6369404"/>
            <a:ext cx="349219" cy="2903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E31A63-2FCF-DF35-15B9-1BBEE753A62C}"/>
              </a:ext>
            </a:extLst>
          </p:cNvPr>
          <p:cNvCxnSpPr>
            <a:cxnSpLocks/>
          </p:cNvCxnSpPr>
          <p:nvPr/>
        </p:nvCxnSpPr>
        <p:spPr>
          <a:xfrm>
            <a:off x="34710594" y="6076030"/>
            <a:ext cx="272237" cy="2443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77F9450-AEC8-6827-073C-A9B1F9CF538E}"/>
              </a:ext>
            </a:extLst>
          </p:cNvPr>
          <p:cNvCxnSpPr>
            <a:cxnSpLocks/>
          </p:cNvCxnSpPr>
          <p:nvPr/>
        </p:nvCxnSpPr>
        <p:spPr>
          <a:xfrm>
            <a:off x="34614989" y="6869541"/>
            <a:ext cx="533580" cy="47987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254BBC-C8AF-36F0-3FBA-54F6B2E3660F}"/>
              </a:ext>
            </a:extLst>
          </p:cNvPr>
          <p:cNvCxnSpPr>
            <a:cxnSpLocks/>
          </p:cNvCxnSpPr>
          <p:nvPr/>
        </p:nvCxnSpPr>
        <p:spPr>
          <a:xfrm>
            <a:off x="34592348" y="7116436"/>
            <a:ext cx="1449242" cy="13120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D0E5D1-954C-8DB2-3D92-BE9813698625}"/>
              </a:ext>
            </a:extLst>
          </p:cNvPr>
          <p:cNvCxnSpPr>
            <a:cxnSpLocks/>
          </p:cNvCxnSpPr>
          <p:nvPr/>
        </p:nvCxnSpPr>
        <p:spPr>
          <a:xfrm>
            <a:off x="34432555" y="8221333"/>
            <a:ext cx="260815" cy="1970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940969-82C4-AC07-F67C-C14DEC7ED908}"/>
              </a:ext>
            </a:extLst>
          </p:cNvPr>
          <p:cNvCxnSpPr>
            <a:cxnSpLocks/>
          </p:cNvCxnSpPr>
          <p:nvPr/>
        </p:nvCxnSpPr>
        <p:spPr>
          <a:xfrm>
            <a:off x="34495524" y="7914311"/>
            <a:ext cx="532420" cy="4923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66CE83-F097-C58E-5A06-8C1619A04674}"/>
              </a:ext>
            </a:extLst>
          </p:cNvPr>
          <p:cNvCxnSpPr>
            <a:cxnSpLocks/>
          </p:cNvCxnSpPr>
          <p:nvPr/>
        </p:nvCxnSpPr>
        <p:spPr>
          <a:xfrm>
            <a:off x="34562961" y="7410670"/>
            <a:ext cx="1171216" cy="10062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697D64-A876-2864-BE0E-2A2843FA696D}"/>
              </a:ext>
            </a:extLst>
          </p:cNvPr>
          <p:cNvCxnSpPr>
            <a:cxnSpLocks/>
            <a:stCxn id="116" idx="1"/>
          </p:cNvCxnSpPr>
          <p:nvPr/>
        </p:nvCxnSpPr>
        <p:spPr>
          <a:xfrm>
            <a:off x="34519739" y="7664042"/>
            <a:ext cx="872104" cy="7644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32EC8B9-14B9-8C34-74CC-25AE2D696AB4}"/>
                  </a:ext>
                </a:extLst>
              </p14:cNvPr>
              <p14:cNvContentPartPr/>
              <p14:nvPr/>
            </p14:nvContentPartPr>
            <p14:xfrm>
              <a:off x="34409797" y="9540731"/>
              <a:ext cx="3106518" cy="3038352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32EC8B9-14B9-8C34-74CC-25AE2D696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4239" y="9515171"/>
                <a:ext cx="3156913" cy="3088751"/>
              </a:xfrm>
              <a:prstGeom prst="rect">
                <a:avLst/>
              </a:prstGeom>
            </p:spPr>
          </p:pic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3093B16-34A8-7115-6D1F-9AB444BFD86D}"/>
              </a:ext>
            </a:extLst>
          </p:cNvPr>
          <p:cNvCxnSpPr/>
          <p:nvPr/>
        </p:nvCxnSpPr>
        <p:spPr>
          <a:xfrm flipV="1">
            <a:off x="34409798" y="9378683"/>
            <a:ext cx="0" cy="3200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C98C72-9764-B314-711B-A348BB6BE137}"/>
              </a:ext>
            </a:extLst>
          </p:cNvPr>
          <p:cNvCxnSpPr>
            <a:cxnSpLocks/>
          </p:cNvCxnSpPr>
          <p:nvPr/>
        </p:nvCxnSpPr>
        <p:spPr>
          <a:xfrm>
            <a:off x="34409798" y="12579083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96E6461-1AEB-8344-9B33-6658C8DCF5E3}"/>
              </a:ext>
            </a:extLst>
          </p:cNvPr>
          <p:cNvSpPr txBox="1"/>
          <p:nvPr/>
        </p:nvSpPr>
        <p:spPr>
          <a:xfrm>
            <a:off x="36150918" y="12582177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FD29B7-B55B-3F04-4619-D805044ED9F4}"/>
              </a:ext>
            </a:extLst>
          </p:cNvPr>
          <p:cNvSpPr txBox="1"/>
          <p:nvPr/>
        </p:nvSpPr>
        <p:spPr>
          <a:xfrm>
            <a:off x="32796854" y="9248633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deGFP</a:t>
            </a:r>
            <a:endParaRPr lang="en-US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B108647-36EA-45BF-F6B9-4753A2CF857D}"/>
              </a:ext>
            </a:extLst>
          </p:cNvPr>
          <p:cNvCxnSpPr/>
          <p:nvPr/>
        </p:nvCxnSpPr>
        <p:spPr>
          <a:xfrm flipV="1">
            <a:off x="34409798" y="5219573"/>
            <a:ext cx="0" cy="3200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9988CA2-DCB5-1B19-184D-3E6832141100}"/>
              </a:ext>
            </a:extLst>
          </p:cNvPr>
          <p:cNvCxnSpPr>
            <a:cxnSpLocks/>
          </p:cNvCxnSpPr>
          <p:nvPr/>
        </p:nvCxnSpPr>
        <p:spPr>
          <a:xfrm>
            <a:off x="34409798" y="8419973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B667D2D-3BA5-E143-BC16-C11B822BB9B4}"/>
              </a:ext>
            </a:extLst>
          </p:cNvPr>
          <p:cNvSpPr txBox="1"/>
          <p:nvPr/>
        </p:nvSpPr>
        <p:spPr>
          <a:xfrm>
            <a:off x="36150918" y="8423067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B20F3C-8FB0-AFEE-846F-77EA1E0E3D42}"/>
              </a:ext>
            </a:extLst>
          </p:cNvPr>
          <p:cNvSpPr txBox="1"/>
          <p:nvPr/>
        </p:nvSpPr>
        <p:spPr>
          <a:xfrm>
            <a:off x="32796854" y="5089523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MGapt</a:t>
            </a:r>
            <a:endParaRPr lang="en-US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8770554-794D-E4CC-57DC-28CAF9C7F1A2}"/>
              </a:ext>
            </a:extLst>
          </p:cNvPr>
          <p:cNvSpPr/>
          <p:nvPr/>
        </p:nvSpPr>
        <p:spPr>
          <a:xfrm>
            <a:off x="33047523" y="4699001"/>
            <a:ext cx="4952330" cy="8615719"/>
          </a:xfrm>
          <a:prstGeom prst="roundRect">
            <a:avLst>
              <a:gd name="adj" fmla="val 114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CD56F5E-A8EC-38B5-1754-CBB4A734746C}"/>
              </a:ext>
            </a:extLst>
          </p:cNvPr>
          <p:cNvSpPr/>
          <p:nvPr/>
        </p:nvSpPr>
        <p:spPr>
          <a:xfrm>
            <a:off x="34434015" y="5732448"/>
            <a:ext cx="3057525" cy="2665018"/>
          </a:xfrm>
          <a:custGeom>
            <a:avLst/>
            <a:gdLst>
              <a:gd name="connsiteX0" fmla="*/ 0 w 3057525"/>
              <a:gd name="connsiteY0" fmla="*/ 2665018 h 2665018"/>
              <a:gd name="connsiteX1" fmla="*/ 85725 w 3057525"/>
              <a:gd name="connsiteY1" fmla="*/ 1931593 h 2665018"/>
              <a:gd name="connsiteX2" fmla="*/ 209550 w 3057525"/>
              <a:gd name="connsiteY2" fmla="*/ 883843 h 2665018"/>
              <a:gd name="connsiteX3" fmla="*/ 304800 w 3057525"/>
              <a:gd name="connsiteY3" fmla="*/ 159943 h 2665018"/>
              <a:gd name="connsiteX4" fmla="*/ 352425 w 3057525"/>
              <a:gd name="connsiteY4" fmla="*/ 36118 h 2665018"/>
              <a:gd name="connsiteX5" fmla="*/ 428625 w 3057525"/>
              <a:gd name="connsiteY5" fmla="*/ 26593 h 2665018"/>
              <a:gd name="connsiteX6" fmla="*/ 495300 w 3057525"/>
              <a:gd name="connsiteY6" fmla="*/ 359968 h 2665018"/>
              <a:gd name="connsiteX7" fmla="*/ 561975 w 3057525"/>
              <a:gd name="connsiteY7" fmla="*/ 750493 h 2665018"/>
              <a:gd name="connsiteX8" fmla="*/ 638175 w 3057525"/>
              <a:gd name="connsiteY8" fmla="*/ 1264843 h 2665018"/>
              <a:gd name="connsiteX9" fmla="*/ 771525 w 3057525"/>
              <a:gd name="connsiteY9" fmla="*/ 1769668 h 2665018"/>
              <a:gd name="connsiteX10" fmla="*/ 923925 w 3057525"/>
              <a:gd name="connsiteY10" fmla="*/ 2064943 h 2665018"/>
              <a:gd name="connsiteX11" fmla="*/ 1162050 w 3057525"/>
              <a:gd name="connsiteY11" fmla="*/ 2303068 h 2665018"/>
              <a:gd name="connsiteX12" fmla="*/ 1352550 w 3057525"/>
              <a:gd name="connsiteY12" fmla="*/ 2398318 h 2665018"/>
              <a:gd name="connsiteX13" fmla="*/ 1609725 w 3057525"/>
              <a:gd name="connsiteY13" fmla="*/ 2484043 h 2665018"/>
              <a:gd name="connsiteX14" fmla="*/ 1924050 w 3057525"/>
              <a:gd name="connsiteY14" fmla="*/ 2531668 h 2665018"/>
              <a:gd name="connsiteX15" fmla="*/ 2305050 w 3057525"/>
              <a:gd name="connsiteY15" fmla="*/ 2560243 h 2665018"/>
              <a:gd name="connsiteX16" fmla="*/ 2771775 w 3057525"/>
              <a:gd name="connsiteY16" fmla="*/ 2588818 h 2665018"/>
              <a:gd name="connsiteX17" fmla="*/ 3057525 w 3057525"/>
              <a:gd name="connsiteY17" fmla="*/ 2607868 h 2665018"/>
              <a:gd name="connsiteX18" fmla="*/ 3057525 w 3057525"/>
              <a:gd name="connsiteY18" fmla="*/ 2607868 h 2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57525" h="2665018">
                <a:moveTo>
                  <a:pt x="0" y="2665018"/>
                </a:moveTo>
                <a:cubicBezTo>
                  <a:pt x="25400" y="2446737"/>
                  <a:pt x="50800" y="2228456"/>
                  <a:pt x="85725" y="1931593"/>
                </a:cubicBezTo>
                <a:cubicBezTo>
                  <a:pt x="120650" y="1634730"/>
                  <a:pt x="173038" y="1179118"/>
                  <a:pt x="209550" y="883843"/>
                </a:cubicBezTo>
                <a:cubicBezTo>
                  <a:pt x="246062" y="588568"/>
                  <a:pt x="280988" y="301230"/>
                  <a:pt x="304800" y="159943"/>
                </a:cubicBezTo>
                <a:cubicBezTo>
                  <a:pt x="328612" y="18656"/>
                  <a:pt x="331788" y="58343"/>
                  <a:pt x="352425" y="36118"/>
                </a:cubicBezTo>
                <a:cubicBezTo>
                  <a:pt x="373062" y="13893"/>
                  <a:pt x="404813" y="-27382"/>
                  <a:pt x="428625" y="26593"/>
                </a:cubicBezTo>
                <a:cubicBezTo>
                  <a:pt x="452437" y="80568"/>
                  <a:pt x="473075" y="239318"/>
                  <a:pt x="495300" y="359968"/>
                </a:cubicBezTo>
                <a:cubicBezTo>
                  <a:pt x="517525" y="480618"/>
                  <a:pt x="538162" y="599680"/>
                  <a:pt x="561975" y="750493"/>
                </a:cubicBezTo>
                <a:cubicBezTo>
                  <a:pt x="585788" y="901306"/>
                  <a:pt x="603250" y="1094980"/>
                  <a:pt x="638175" y="1264843"/>
                </a:cubicBezTo>
                <a:cubicBezTo>
                  <a:pt x="673100" y="1434705"/>
                  <a:pt x="723900" y="1636318"/>
                  <a:pt x="771525" y="1769668"/>
                </a:cubicBezTo>
                <a:cubicBezTo>
                  <a:pt x="819150" y="1903018"/>
                  <a:pt x="858838" y="1976043"/>
                  <a:pt x="923925" y="2064943"/>
                </a:cubicBezTo>
                <a:cubicBezTo>
                  <a:pt x="989012" y="2153843"/>
                  <a:pt x="1090613" y="2247506"/>
                  <a:pt x="1162050" y="2303068"/>
                </a:cubicBezTo>
                <a:cubicBezTo>
                  <a:pt x="1233487" y="2358630"/>
                  <a:pt x="1277938" y="2368155"/>
                  <a:pt x="1352550" y="2398318"/>
                </a:cubicBezTo>
                <a:cubicBezTo>
                  <a:pt x="1427163" y="2428480"/>
                  <a:pt x="1514475" y="2461818"/>
                  <a:pt x="1609725" y="2484043"/>
                </a:cubicBezTo>
                <a:cubicBezTo>
                  <a:pt x="1704975" y="2506268"/>
                  <a:pt x="1808163" y="2518968"/>
                  <a:pt x="1924050" y="2531668"/>
                </a:cubicBezTo>
                <a:cubicBezTo>
                  <a:pt x="2039937" y="2544368"/>
                  <a:pt x="2305050" y="2560243"/>
                  <a:pt x="2305050" y="2560243"/>
                </a:cubicBezTo>
                <a:lnTo>
                  <a:pt x="2771775" y="2588818"/>
                </a:lnTo>
                <a:lnTo>
                  <a:pt x="3057525" y="2607868"/>
                </a:lnTo>
                <a:lnTo>
                  <a:pt x="3057525" y="2607868"/>
                </a:lnTo>
              </a:path>
            </a:pathLst>
          </a:custGeom>
          <a:noFill/>
          <a:ln w="508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DD16D2-1340-F7B2-3BA1-5FAC1C088960}"/>
              </a:ext>
            </a:extLst>
          </p:cNvPr>
          <p:cNvCxnSpPr>
            <a:cxnSpLocks/>
          </p:cNvCxnSpPr>
          <p:nvPr/>
        </p:nvCxnSpPr>
        <p:spPr>
          <a:xfrm flipH="1">
            <a:off x="35061159" y="7019508"/>
            <a:ext cx="923689" cy="10234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808C957-F24A-BAC4-A7C9-37697BF2F5D4}"/>
              </a:ext>
            </a:extLst>
          </p:cNvPr>
          <p:cNvSpPr txBox="1"/>
          <p:nvPr/>
        </p:nvSpPr>
        <p:spPr>
          <a:xfrm>
            <a:off x="35617380" y="5998995"/>
            <a:ext cx="2304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Integrated MG aptamer</a:t>
            </a:r>
            <a:endParaRPr lang="en-US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8721F7F-8FF7-2E66-3D55-2EC7F7AA5E35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37110103" y="9881417"/>
            <a:ext cx="278571" cy="70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62778E6-815C-E5FB-83E5-31A24571DB72}"/>
              </a:ext>
            </a:extLst>
          </p:cNvPr>
          <p:cNvSpPr txBox="1"/>
          <p:nvPr/>
        </p:nvSpPr>
        <p:spPr>
          <a:xfrm>
            <a:off x="36094196" y="10582854"/>
            <a:ext cx="2031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Maximum deGFP</a:t>
            </a:r>
            <a:endParaRPr lang="en-US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759AD5-D403-B875-9404-0D3FC58254B6}"/>
              </a:ext>
            </a:extLst>
          </p:cNvPr>
          <p:cNvSpPr/>
          <p:nvPr/>
        </p:nvSpPr>
        <p:spPr>
          <a:xfrm>
            <a:off x="37337679" y="9353608"/>
            <a:ext cx="365760" cy="36576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44E2E-3318-032B-4115-729BED29A8FB}"/>
              </a:ext>
            </a:extLst>
          </p:cNvPr>
          <p:cNvCxnSpPr>
            <a:cxnSpLocks/>
          </p:cNvCxnSpPr>
          <p:nvPr/>
        </p:nvCxnSpPr>
        <p:spPr>
          <a:xfrm>
            <a:off x="36165586" y="8238466"/>
            <a:ext cx="228809" cy="1784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03664C-4DE0-B219-20B8-3A6BC3F07703}"/>
              </a:ext>
            </a:extLst>
          </p:cNvPr>
          <p:cNvCxnSpPr>
            <a:cxnSpLocks/>
          </p:cNvCxnSpPr>
          <p:nvPr/>
        </p:nvCxnSpPr>
        <p:spPr>
          <a:xfrm>
            <a:off x="36572378" y="8276022"/>
            <a:ext cx="181741" cy="15250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2A23E3-45B7-3C20-8EAA-B9C1E55DF943}"/>
              </a:ext>
            </a:extLst>
          </p:cNvPr>
          <p:cNvCxnSpPr>
            <a:cxnSpLocks/>
          </p:cNvCxnSpPr>
          <p:nvPr/>
        </p:nvCxnSpPr>
        <p:spPr>
          <a:xfrm>
            <a:off x="36906460" y="8303176"/>
            <a:ext cx="98328" cy="1137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F9F7D-0AE1-0155-E0EF-9CE6670106CE}"/>
              </a:ext>
            </a:extLst>
          </p:cNvPr>
          <p:cNvCxnSpPr>
            <a:cxnSpLocks/>
          </p:cNvCxnSpPr>
          <p:nvPr/>
        </p:nvCxnSpPr>
        <p:spPr>
          <a:xfrm>
            <a:off x="34646857" y="6629541"/>
            <a:ext cx="425332" cy="3582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C0D8C1-8CD1-5857-CC1B-6C366B103F4E}"/>
              </a:ext>
            </a:extLst>
          </p:cNvPr>
          <p:cNvCxnSpPr>
            <a:cxnSpLocks/>
          </p:cNvCxnSpPr>
          <p:nvPr/>
        </p:nvCxnSpPr>
        <p:spPr>
          <a:xfrm>
            <a:off x="34678726" y="6369404"/>
            <a:ext cx="349219" cy="2903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C6EBFE-CADA-8254-B64A-4EA3653BFDDC}"/>
              </a:ext>
            </a:extLst>
          </p:cNvPr>
          <p:cNvCxnSpPr>
            <a:cxnSpLocks/>
          </p:cNvCxnSpPr>
          <p:nvPr/>
        </p:nvCxnSpPr>
        <p:spPr>
          <a:xfrm>
            <a:off x="34710594" y="6076030"/>
            <a:ext cx="272237" cy="2443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B955AA-F487-2697-DB58-E5FC44764323}"/>
              </a:ext>
            </a:extLst>
          </p:cNvPr>
          <p:cNvCxnSpPr>
            <a:cxnSpLocks/>
          </p:cNvCxnSpPr>
          <p:nvPr/>
        </p:nvCxnSpPr>
        <p:spPr>
          <a:xfrm>
            <a:off x="34614989" y="6869541"/>
            <a:ext cx="533580" cy="47987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ECF48-E115-1A9C-5E69-695F21EA54B7}"/>
              </a:ext>
            </a:extLst>
          </p:cNvPr>
          <p:cNvCxnSpPr>
            <a:cxnSpLocks/>
          </p:cNvCxnSpPr>
          <p:nvPr/>
        </p:nvCxnSpPr>
        <p:spPr>
          <a:xfrm>
            <a:off x="34592348" y="7116436"/>
            <a:ext cx="1449242" cy="13120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9D6AB-5DD9-820E-61D1-A25EC04BE9B3}"/>
              </a:ext>
            </a:extLst>
          </p:cNvPr>
          <p:cNvCxnSpPr>
            <a:cxnSpLocks/>
          </p:cNvCxnSpPr>
          <p:nvPr/>
        </p:nvCxnSpPr>
        <p:spPr>
          <a:xfrm>
            <a:off x="34432555" y="8221333"/>
            <a:ext cx="260815" cy="1970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5D7ABA-E17F-CC70-9DA1-33C41540235C}"/>
              </a:ext>
            </a:extLst>
          </p:cNvPr>
          <p:cNvCxnSpPr>
            <a:cxnSpLocks/>
          </p:cNvCxnSpPr>
          <p:nvPr/>
        </p:nvCxnSpPr>
        <p:spPr>
          <a:xfrm>
            <a:off x="34495524" y="7914311"/>
            <a:ext cx="532420" cy="4923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C67D9-0C08-CC17-0018-48D7D8456364}"/>
              </a:ext>
            </a:extLst>
          </p:cNvPr>
          <p:cNvCxnSpPr>
            <a:cxnSpLocks/>
          </p:cNvCxnSpPr>
          <p:nvPr/>
        </p:nvCxnSpPr>
        <p:spPr>
          <a:xfrm>
            <a:off x="34562961" y="7410670"/>
            <a:ext cx="1171216" cy="10062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370D87-9432-1DEA-9716-237A80D2D19D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34519739" y="7664042"/>
            <a:ext cx="872104" cy="7644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3EF042-4EED-5309-B0B5-6605479A7C8F}"/>
                  </a:ext>
                </a:extLst>
              </p14:cNvPr>
              <p14:cNvContentPartPr/>
              <p14:nvPr/>
            </p14:nvContentPartPr>
            <p14:xfrm>
              <a:off x="34409797" y="9540731"/>
              <a:ext cx="3106518" cy="303835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3EF042-4EED-5309-B0B5-6605479A7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84239" y="9515171"/>
                <a:ext cx="3156913" cy="3088751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C9F237-7229-B3B7-0C74-53DE0B4F4477}"/>
              </a:ext>
            </a:extLst>
          </p:cNvPr>
          <p:cNvCxnSpPr/>
          <p:nvPr/>
        </p:nvCxnSpPr>
        <p:spPr>
          <a:xfrm flipV="1">
            <a:off x="34409798" y="9378683"/>
            <a:ext cx="0" cy="3200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447B92-BCF5-0746-C053-DB6A88000E74}"/>
              </a:ext>
            </a:extLst>
          </p:cNvPr>
          <p:cNvCxnSpPr>
            <a:cxnSpLocks/>
          </p:cNvCxnSpPr>
          <p:nvPr/>
        </p:nvCxnSpPr>
        <p:spPr>
          <a:xfrm>
            <a:off x="34409798" y="12579083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96C24C-EE34-EF6C-0B1D-BD5E94B97108}"/>
              </a:ext>
            </a:extLst>
          </p:cNvPr>
          <p:cNvSpPr txBox="1"/>
          <p:nvPr/>
        </p:nvSpPr>
        <p:spPr>
          <a:xfrm>
            <a:off x="36150918" y="12582177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A8AA1-6D4F-07DA-1FB8-8D3F50D3279D}"/>
              </a:ext>
            </a:extLst>
          </p:cNvPr>
          <p:cNvSpPr txBox="1"/>
          <p:nvPr/>
        </p:nvSpPr>
        <p:spPr>
          <a:xfrm>
            <a:off x="32796854" y="9248633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deGFP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778688-C8ED-783C-959B-BDBC1BA22A18}"/>
              </a:ext>
            </a:extLst>
          </p:cNvPr>
          <p:cNvCxnSpPr/>
          <p:nvPr/>
        </p:nvCxnSpPr>
        <p:spPr>
          <a:xfrm flipV="1">
            <a:off x="34409798" y="5219573"/>
            <a:ext cx="0" cy="3200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ACB77C-77D7-9480-644E-A268A0CBB6C3}"/>
              </a:ext>
            </a:extLst>
          </p:cNvPr>
          <p:cNvCxnSpPr>
            <a:cxnSpLocks/>
          </p:cNvCxnSpPr>
          <p:nvPr/>
        </p:nvCxnSpPr>
        <p:spPr>
          <a:xfrm>
            <a:off x="34409798" y="8419973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4BCEB3-88EE-B0DD-26E4-BACF3E55067C}"/>
              </a:ext>
            </a:extLst>
          </p:cNvPr>
          <p:cNvSpPr txBox="1"/>
          <p:nvPr/>
        </p:nvSpPr>
        <p:spPr>
          <a:xfrm>
            <a:off x="36150918" y="8423067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3675B-1D4E-849E-ACCB-09F60110A1A2}"/>
              </a:ext>
            </a:extLst>
          </p:cNvPr>
          <p:cNvSpPr txBox="1"/>
          <p:nvPr/>
        </p:nvSpPr>
        <p:spPr>
          <a:xfrm>
            <a:off x="32796854" y="5089523"/>
            <a:ext cx="20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MGapt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2ADD11-6D95-0DDB-0732-F61EBB96FB28}"/>
              </a:ext>
            </a:extLst>
          </p:cNvPr>
          <p:cNvSpPr/>
          <p:nvPr/>
        </p:nvSpPr>
        <p:spPr>
          <a:xfrm>
            <a:off x="33047523" y="4699001"/>
            <a:ext cx="4952330" cy="8615719"/>
          </a:xfrm>
          <a:prstGeom prst="roundRect">
            <a:avLst>
              <a:gd name="adj" fmla="val 114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DC4853-EBD5-4FF3-4066-8E768E8C86DE}"/>
              </a:ext>
            </a:extLst>
          </p:cNvPr>
          <p:cNvSpPr/>
          <p:nvPr/>
        </p:nvSpPr>
        <p:spPr>
          <a:xfrm>
            <a:off x="34434015" y="5732448"/>
            <a:ext cx="3057525" cy="2665018"/>
          </a:xfrm>
          <a:custGeom>
            <a:avLst/>
            <a:gdLst>
              <a:gd name="connsiteX0" fmla="*/ 0 w 3057525"/>
              <a:gd name="connsiteY0" fmla="*/ 2665018 h 2665018"/>
              <a:gd name="connsiteX1" fmla="*/ 85725 w 3057525"/>
              <a:gd name="connsiteY1" fmla="*/ 1931593 h 2665018"/>
              <a:gd name="connsiteX2" fmla="*/ 209550 w 3057525"/>
              <a:gd name="connsiteY2" fmla="*/ 883843 h 2665018"/>
              <a:gd name="connsiteX3" fmla="*/ 304800 w 3057525"/>
              <a:gd name="connsiteY3" fmla="*/ 159943 h 2665018"/>
              <a:gd name="connsiteX4" fmla="*/ 352425 w 3057525"/>
              <a:gd name="connsiteY4" fmla="*/ 36118 h 2665018"/>
              <a:gd name="connsiteX5" fmla="*/ 428625 w 3057525"/>
              <a:gd name="connsiteY5" fmla="*/ 26593 h 2665018"/>
              <a:gd name="connsiteX6" fmla="*/ 495300 w 3057525"/>
              <a:gd name="connsiteY6" fmla="*/ 359968 h 2665018"/>
              <a:gd name="connsiteX7" fmla="*/ 561975 w 3057525"/>
              <a:gd name="connsiteY7" fmla="*/ 750493 h 2665018"/>
              <a:gd name="connsiteX8" fmla="*/ 638175 w 3057525"/>
              <a:gd name="connsiteY8" fmla="*/ 1264843 h 2665018"/>
              <a:gd name="connsiteX9" fmla="*/ 771525 w 3057525"/>
              <a:gd name="connsiteY9" fmla="*/ 1769668 h 2665018"/>
              <a:gd name="connsiteX10" fmla="*/ 923925 w 3057525"/>
              <a:gd name="connsiteY10" fmla="*/ 2064943 h 2665018"/>
              <a:gd name="connsiteX11" fmla="*/ 1162050 w 3057525"/>
              <a:gd name="connsiteY11" fmla="*/ 2303068 h 2665018"/>
              <a:gd name="connsiteX12" fmla="*/ 1352550 w 3057525"/>
              <a:gd name="connsiteY12" fmla="*/ 2398318 h 2665018"/>
              <a:gd name="connsiteX13" fmla="*/ 1609725 w 3057525"/>
              <a:gd name="connsiteY13" fmla="*/ 2484043 h 2665018"/>
              <a:gd name="connsiteX14" fmla="*/ 1924050 w 3057525"/>
              <a:gd name="connsiteY14" fmla="*/ 2531668 h 2665018"/>
              <a:gd name="connsiteX15" fmla="*/ 2305050 w 3057525"/>
              <a:gd name="connsiteY15" fmla="*/ 2560243 h 2665018"/>
              <a:gd name="connsiteX16" fmla="*/ 2771775 w 3057525"/>
              <a:gd name="connsiteY16" fmla="*/ 2588818 h 2665018"/>
              <a:gd name="connsiteX17" fmla="*/ 3057525 w 3057525"/>
              <a:gd name="connsiteY17" fmla="*/ 2607868 h 2665018"/>
              <a:gd name="connsiteX18" fmla="*/ 3057525 w 3057525"/>
              <a:gd name="connsiteY18" fmla="*/ 2607868 h 2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57525" h="2665018">
                <a:moveTo>
                  <a:pt x="0" y="2665018"/>
                </a:moveTo>
                <a:cubicBezTo>
                  <a:pt x="25400" y="2446737"/>
                  <a:pt x="50800" y="2228456"/>
                  <a:pt x="85725" y="1931593"/>
                </a:cubicBezTo>
                <a:cubicBezTo>
                  <a:pt x="120650" y="1634730"/>
                  <a:pt x="173038" y="1179118"/>
                  <a:pt x="209550" y="883843"/>
                </a:cubicBezTo>
                <a:cubicBezTo>
                  <a:pt x="246062" y="588568"/>
                  <a:pt x="280988" y="301230"/>
                  <a:pt x="304800" y="159943"/>
                </a:cubicBezTo>
                <a:cubicBezTo>
                  <a:pt x="328612" y="18656"/>
                  <a:pt x="331788" y="58343"/>
                  <a:pt x="352425" y="36118"/>
                </a:cubicBezTo>
                <a:cubicBezTo>
                  <a:pt x="373062" y="13893"/>
                  <a:pt x="404813" y="-27382"/>
                  <a:pt x="428625" y="26593"/>
                </a:cubicBezTo>
                <a:cubicBezTo>
                  <a:pt x="452437" y="80568"/>
                  <a:pt x="473075" y="239318"/>
                  <a:pt x="495300" y="359968"/>
                </a:cubicBezTo>
                <a:cubicBezTo>
                  <a:pt x="517525" y="480618"/>
                  <a:pt x="538162" y="599680"/>
                  <a:pt x="561975" y="750493"/>
                </a:cubicBezTo>
                <a:cubicBezTo>
                  <a:pt x="585788" y="901306"/>
                  <a:pt x="603250" y="1094980"/>
                  <a:pt x="638175" y="1264843"/>
                </a:cubicBezTo>
                <a:cubicBezTo>
                  <a:pt x="673100" y="1434705"/>
                  <a:pt x="723900" y="1636318"/>
                  <a:pt x="771525" y="1769668"/>
                </a:cubicBezTo>
                <a:cubicBezTo>
                  <a:pt x="819150" y="1903018"/>
                  <a:pt x="858838" y="1976043"/>
                  <a:pt x="923925" y="2064943"/>
                </a:cubicBezTo>
                <a:cubicBezTo>
                  <a:pt x="989012" y="2153843"/>
                  <a:pt x="1090613" y="2247506"/>
                  <a:pt x="1162050" y="2303068"/>
                </a:cubicBezTo>
                <a:cubicBezTo>
                  <a:pt x="1233487" y="2358630"/>
                  <a:pt x="1277938" y="2368155"/>
                  <a:pt x="1352550" y="2398318"/>
                </a:cubicBezTo>
                <a:cubicBezTo>
                  <a:pt x="1427163" y="2428480"/>
                  <a:pt x="1514475" y="2461818"/>
                  <a:pt x="1609725" y="2484043"/>
                </a:cubicBezTo>
                <a:cubicBezTo>
                  <a:pt x="1704975" y="2506268"/>
                  <a:pt x="1808163" y="2518968"/>
                  <a:pt x="1924050" y="2531668"/>
                </a:cubicBezTo>
                <a:cubicBezTo>
                  <a:pt x="2039937" y="2544368"/>
                  <a:pt x="2305050" y="2560243"/>
                  <a:pt x="2305050" y="2560243"/>
                </a:cubicBezTo>
                <a:lnTo>
                  <a:pt x="2771775" y="2588818"/>
                </a:lnTo>
                <a:lnTo>
                  <a:pt x="3057525" y="2607868"/>
                </a:lnTo>
                <a:lnTo>
                  <a:pt x="3057525" y="2607868"/>
                </a:lnTo>
              </a:path>
            </a:pathLst>
          </a:custGeom>
          <a:noFill/>
          <a:ln w="508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AE57D0-CA06-7EC1-3EC8-E765A21C035B}"/>
              </a:ext>
            </a:extLst>
          </p:cNvPr>
          <p:cNvCxnSpPr>
            <a:cxnSpLocks/>
          </p:cNvCxnSpPr>
          <p:nvPr/>
        </p:nvCxnSpPr>
        <p:spPr>
          <a:xfrm flipH="1">
            <a:off x="35061159" y="7019508"/>
            <a:ext cx="923689" cy="10234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292F8C-70D7-A392-3DC3-C3849715391B}"/>
              </a:ext>
            </a:extLst>
          </p:cNvPr>
          <p:cNvSpPr txBox="1"/>
          <p:nvPr/>
        </p:nvSpPr>
        <p:spPr>
          <a:xfrm>
            <a:off x="35617380" y="5998995"/>
            <a:ext cx="2304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Integrated MG aptamer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8E729-0AE9-EDF1-6A6E-2B046E1357B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7110103" y="9881417"/>
            <a:ext cx="278571" cy="70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2B816B-4B11-C27D-AE46-03CA64B189D2}"/>
              </a:ext>
            </a:extLst>
          </p:cNvPr>
          <p:cNvSpPr txBox="1"/>
          <p:nvPr/>
        </p:nvSpPr>
        <p:spPr>
          <a:xfrm>
            <a:off x="36094196" y="10582854"/>
            <a:ext cx="2031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Maximum deGFP</a:t>
            </a:r>
            <a:endParaRPr lang="en-US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C96E97-18AB-030C-66B8-D0A1063CC1DD}"/>
              </a:ext>
            </a:extLst>
          </p:cNvPr>
          <p:cNvSpPr/>
          <p:nvPr/>
        </p:nvSpPr>
        <p:spPr>
          <a:xfrm>
            <a:off x="37337679" y="9353608"/>
            <a:ext cx="365760" cy="36576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9D7A-DD2D-20FA-1BF7-4848FCB8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8410AF6F-6515-A686-C51F-F1D968C6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869" y="1894258"/>
            <a:ext cx="11841612" cy="19008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D3F94F5-5859-4271-FEB0-733B59CE13C7}"/>
              </a:ext>
            </a:extLst>
          </p:cNvPr>
          <p:cNvSpPr txBox="1"/>
          <p:nvPr/>
        </p:nvSpPr>
        <p:spPr>
          <a:xfrm>
            <a:off x="1975449" y="7960968"/>
            <a:ext cx="2514600" cy="2514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7E5C3D-1F27-EC93-F4E3-8BD830EFA463}"/>
              </a:ext>
            </a:extLst>
          </p:cNvPr>
          <p:cNvSpPr txBox="1"/>
          <p:nvPr/>
        </p:nvSpPr>
        <p:spPr>
          <a:xfrm>
            <a:off x="1785918" y="8494993"/>
            <a:ext cx="2901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Mg</a:t>
            </a:r>
            <a:r>
              <a:rPr lang="en-US" sz="8800" baseline="30000" dirty="0">
                <a:solidFill>
                  <a:schemeClr val="bg1"/>
                </a:solidFill>
              </a:rPr>
              <a:t>2+</a:t>
            </a:r>
            <a:endParaRPr lang="en-US" sz="88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E285CC-CE02-FF94-2501-424C23D3C66B}"/>
              </a:ext>
            </a:extLst>
          </p:cNvPr>
          <p:cNvGrpSpPr/>
          <p:nvPr/>
        </p:nvGrpSpPr>
        <p:grpSpPr>
          <a:xfrm>
            <a:off x="13464471" y="13125445"/>
            <a:ext cx="7599228" cy="8737517"/>
            <a:chOff x="-1120990" y="8729375"/>
            <a:chExt cx="9217654" cy="107482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844F66-D313-18E1-4B7D-CADCC5D83707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8FDBA1-3BD1-43A3-E98A-F7AB537BDD96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1D288E5-09F3-26BD-36A6-2210902535DB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3AE1F7D-53E2-A934-1B83-487A9CA2C0BE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A7B278-0233-0AAF-DBF3-C8B9D4037018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C8C60393-082F-1E59-C137-F5820F8BA823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EE5F32-A63B-51BB-FCB5-387034AB8875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24D8F084-0E01-7C1E-3DC7-570D1861E27B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39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85ED6C6B-7AF0-5121-497B-0DFBAD7DA86F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F2D33CF2-527F-0ACC-1798-1B95925415E1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41">
                  <a:extLst>
                    <a:ext uri="{FF2B5EF4-FFF2-40B4-BE49-F238E27FC236}">
                      <a16:creationId xmlns:a16="http://schemas.microsoft.com/office/drawing/2014/main" id="{ED167386-25F3-BAD5-EB91-16553110729D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EF1B87C-61D5-DFA7-F7E9-FE3B85E57CFF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0710238-A871-4C93-EF70-A43D68EB1D6A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8AF4A04C-323D-95A2-BE0A-B81E298237A7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16153B9-ACBB-1732-6136-58BAF69A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0487" y="7029540"/>
                  <a:ext cx="728432" cy="298318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5BBF9D1-3327-D7DB-6DA1-6D203183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022B2E-2F0E-86E6-F001-BC67CBFF63B5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01463E-606B-9567-3D18-97B30E1E4F47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EB7CA1A-0A36-DD0C-1CE4-C211E1823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28DA8B5-3B91-315B-4BFF-BAC5A28A7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7668779-8C5B-BBFE-3C39-BABAB49410D4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AB2DA49-9AF6-2E45-4FA3-7A6FBA43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B2D432C-DFB8-4629-093A-26599892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755E92-EAB4-B6AF-BA57-23A4A9972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AB9155AD-F588-8E42-FC9D-D92AC662BA87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5F623A1A-B6DF-D77A-913F-22143E32DDFF}"/>
                    </a:ext>
                  </a:extLst>
                </p:cNvPr>
                <p:cNvSpPr/>
                <p:nvPr/>
              </p:nvSpPr>
              <p:spPr>
                <a:xfrm rot="10800000">
                  <a:off x="11923760" y="9993713"/>
                  <a:ext cx="123106" cy="85889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655F4CC-44D5-60C2-E7A7-929EA81B2A97}"/>
                    </a:ext>
                  </a:extLst>
                </p:cNvPr>
                <p:cNvSpPr/>
                <p:nvPr/>
              </p:nvSpPr>
              <p:spPr>
                <a:xfrm>
                  <a:off x="11042409" y="6947349"/>
                  <a:ext cx="1765478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05111FA-74C1-6F6C-9299-D18BD6239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316CC74-E5FB-1385-0044-8B870DAA5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86299" y="7042931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0E7B228-40CC-4F6B-51B6-646EBC8BC799}"/>
                  </a:ext>
                </a:extLst>
              </p:cNvPr>
              <p:cNvSpPr/>
              <p:nvPr/>
            </p:nvSpPr>
            <p:spPr>
              <a:xfrm rot="10800000">
                <a:off x="10939945" y="10247711"/>
                <a:ext cx="131984" cy="98613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E7382145-1CDD-BB2B-215E-254AA3AC6DDD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2727C-3D6C-80DA-4D4D-D78DA4D5036E}"/>
                </a:ext>
              </a:extLst>
            </p:cNvPr>
            <p:cNvSpPr txBox="1"/>
            <p:nvPr/>
          </p:nvSpPr>
          <p:spPr>
            <a:xfrm>
              <a:off x="-1120990" y="16335208"/>
              <a:ext cx="9217654" cy="314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/>
                <a:t>TX-TL reaction mixture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BE479DC-BEC7-B1A7-2679-31D9FFF2100F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A6BC27E-F9A6-B7A6-73DE-26970D149EA2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7234DC2-879C-6662-C209-22CA602FBA90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EEEF71C3-6BC4-45C8-C6BE-F22C3145F25C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A39DB67-ECBD-EBAD-0469-A5C20FDF5ADC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1DFBD-E95F-CC31-8273-D38CC91F03AD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4AB4EC-BB63-CFDB-2A46-61374B69A351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0E9B6-2468-2EC3-E4C1-00E3B3CDFC40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9DDB432-D338-9664-AEB8-03CC4A395E7F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7D9F8F6-3820-1850-26E0-96FD45996E0A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3B3297E-836B-B0A6-3508-B6D86BA58C0F}"/>
                </a:ext>
              </a:extLst>
            </p:cNvPr>
            <p:cNvCxnSpPr/>
            <p:nvPr/>
          </p:nvCxnSpPr>
          <p:spPr>
            <a:xfrm rot="10800000" flipV="1">
              <a:off x="3263340" y="128866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9FCA8996-97C2-064B-8844-C0648AEBA977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17F252A-2338-4A7A-CACE-7AC0F31F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746" y="150445"/>
            <a:ext cx="5057081" cy="8591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232D01-E972-F884-8A05-0A5C1D164CF2}"/>
              </a:ext>
            </a:extLst>
          </p:cNvPr>
          <p:cNvSpPr txBox="1"/>
          <p:nvPr/>
        </p:nvSpPr>
        <p:spPr>
          <a:xfrm>
            <a:off x="13464472" y="8993759"/>
            <a:ext cx="7599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Echo 525 Liquid Handler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797A8F-6E79-7778-1FBA-21A6E049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4733" y="7834089"/>
            <a:ext cx="7599230" cy="56242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A5A69-DDEB-30DC-3ABD-43FD14DBD20C}"/>
              </a:ext>
            </a:extLst>
          </p:cNvPr>
          <p:cNvCxnSpPr>
            <a:cxnSpLocks/>
          </p:cNvCxnSpPr>
          <p:nvPr/>
        </p:nvCxnSpPr>
        <p:spPr>
          <a:xfrm>
            <a:off x="11618505" y="6226185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C61565-9D69-2189-291F-3BFA30A064A2}"/>
              </a:ext>
            </a:extLst>
          </p:cNvPr>
          <p:cNvSpPr txBox="1"/>
          <p:nvPr/>
        </p:nvSpPr>
        <p:spPr>
          <a:xfrm>
            <a:off x="22653967" y="13499254"/>
            <a:ext cx="7460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10µL reactions in 384-well plate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2F7BD3A-E116-C9CB-60F4-251B081AE92D}"/>
              </a:ext>
            </a:extLst>
          </p:cNvPr>
          <p:cNvSpPr/>
          <p:nvPr/>
        </p:nvSpPr>
        <p:spPr>
          <a:xfrm rot="1800000">
            <a:off x="6054027" y="6314286"/>
            <a:ext cx="2743200" cy="237744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F06F5-50CD-D9E9-BA32-71CC4879B9E4}"/>
              </a:ext>
            </a:extLst>
          </p:cNvPr>
          <p:cNvSpPr txBox="1"/>
          <p:nvPr/>
        </p:nvSpPr>
        <p:spPr>
          <a:xfrm>
            <a:off x="6221710" y="6732252"/>
            <a:ext cx="2407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Fuel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0D0689-8002-476D-465D-60642A7BCEE4}"/>
              </a:ext>
            </a:extLst>
          </p:cNvPr>
          <p:cNvGrpSpPr/>
          <p:nvPr/>
        </p:nvGrpSpPr>
        <p:grpSpPr>
          <a:xfrm>
            <a:off x="621113" y="932607"/>
            <a:ext cx="10293631" cy="4474460"/>
            <a:chOff x="489316" y="12776887"/>
            <a:chExt cx="10293631" cy="4474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534AE9-BABE-5AD1-EEA1-599AA8D9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5969" y="14032207"/>
              <a:ext cx="1640904" cy="164740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2BEEF1-C311-BB2E-1F8F-7FCA6BD1F835}"/>
                </a:ext>
              </a:extLst>
            </p:cNvPr>
            <p:cNvSpPr/>
            <p:nvPr/>
          </p:nvSpPr>
          <p:spPr>
            <a:xfrm>
              <a:off x="489316" y="15707157"/>
              <a:ext cx="10293631" cy="1544190"/>
            </a:xfrm>
            <a:prstGeom prst="round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38AC8C-3922-5212-DB25-1670B8BE56BD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0425C-65A4-1D6D-7909-DBA40E082C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143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CC7893C-0DEA-EC9C-9948-CE30C408A3A3}"/>
                </a:ext>
              </a:extLst>
            </p:cNvPr>
            <p:cNvSpPr/>
            <p:nvPr/>
          </p:nvSpPr>
          <p:spPr>
            <a:xfrm rot="5400000">
              <a:off x="4085125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80067D-9407-733B-2B6A-6734258DBCD8}"/>
                </a:ext>
              </a:extLst>
            </p:cNvPr>
            <p:cNvSpPr txBox="1"/>
            <p:nvPr/>
          </p:nvSpPr>
          <p:spPr>
            <a:xfrm>
              <a:off x="5643928" y="15106995"/>
              <a:ext cx="3698875" cy="1323439"/>
            </a:xfrm>
            <a:prstGeom prst="homePlate">
              <a:avLst/>
            </a:prstGeom>
            <a:solidFill>
              <a:srgbClr val="70AD47"/>
            </a:solidFill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i="1" dirty="0"/>
                <a:t>deGFP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BC54A1-EE54-A5B0-67E2-670CA8EFB5AC}"/>
                </a:ext>
              </a:extLst>
            </p:cNvPr>
            <p:cNvCxnSpPr/>
            <p:nvPr/>
          </p:nvCxnSpPr>
          <p:spPr>
            <a:xfrm>
              <a:off x="9885096" y="14666863"/>
              <a:ext cx="0" cy="10058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1EC9730-C460-AA3B-2528-EFDE7215D8B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803" y="14677464"/>
              <a:ext cx="1028701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C81FD6-5275-A3BD-C937-F827AE03B6ED}"/>
                </a:ext>
              </a:extLst>
            </p:cNvPr>
            <p:cNvSpPr txBox="1"/>
            <p:nvPr/>
          </p:nvSpPr>
          <p:spPr>
            <a:xfrm>
              <a:off x="2203199" y="12776887"/>
              <a:ext cx="18028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/>
                <a:t>MG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E8B87A-747C-D261-F536-6FA353B54CE3}"/>
                </a:ext>
              </a:extLst>
            </p:cNvPr>
            <p:cNvSpPr/>
            <p:nvPr/>
          </p:nvSpPr>
          <p:spPr>
            <a:xfrm>
              <a:off x="3965742" y="13157719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2466C30F-D8B2-E928-568F-C179E3444FB2}"/>
              </a:ext>
            </a:extLst>
          </p:cNvPr>
          <p:cNvSpPr/>
          <p:nvPr/>
        </p:nvSpPr>
        <p:spPr>
          <a:xfrm>
            <a:off x="18466007" y="4423353"/>
            <a:ext cx="5355276" cy="5624289"/>
          </a:xfrm>
          <a:prstGeom prst="arc">
            <a:avLst>
              <a:gd name="adj1" fmla="val 16200000"/>
              <a:gd name="adj2" fmla="val 2074057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E49CE1BA-3947-4E1B-0A9C-38E0A344304B}"/>
              </a:ext>
            </a:extLst>
          </p:cNvPr>
          <p:cNvSpPr/>
          <p:nvPr/>
        </p:nvSpPr>
        <p:spPr>
          <a:xfrm flipV="1">
            <a:off x="18459520" y="13556840"/>
            <a:ext cx="5355276" cy="5624289"/>
          </a:xfrm>
          <a:prstGeom prst="arc">
            <a:avLst>
              <a:gd name="adj1" fmla="val 16200000"/>
              <a:gd name="adj2" fmla="val 2055868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F5B0C5-B65A-F24C-4586-038D9B63654E}"/>
              </a:ext>
            </a:extLst>
          </p:cNvPr>
          <p:cNvCxnSpPr>
            <a:cxnSpLocks/>
          </p:cNvCxnSpPr>
          <p:nvPr/>
        </p:nvCxnSpPr>
        <p:spPr>
          <a:xfrm>
            <a:off x="30695010" y="1102246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C6A373A-94AC-15E6-7D4B-1A355E9926A2}"/>
              </a:ext>
            </a:extLst>
          </p:cNvPr>
          <p:cNvCxnSpPr>
            <a:cxnSpLocks/>
          </p:cNvCxnSpPr>
          <p:nvPr/>
        </p:nvCxnSpPr>
        <p:spPr>
          <a:xfrm>
            <a:off x="44973438" y="11044237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9D7A-DD2D-20FA-1BF7-4848FCB8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D3F94F5-5859-4271-FEB0-733B59CE13C7}"/>
              </a:ext>
            </a:extLst>
          </p:cNvPr>
          <p:cNvSpPr txBox="1"/>
          <p:nvPr/>
        </p:nvSpPr>
        <p:spPr>
          <a:xfrm>
            <a:off x="1975449" y="7361879"/>
            <a:ext cx="3145536" cy="31455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7E5C3D-1F27-EC93-F4E3-8BD830EFA463}"/>
              </a:ext>
            </a:extLst>
          </p:cNvPr>
          <p:cNvSpPr txBox="1"/>
          <p:nvPr/>
        </p:nvSpPr>
        <p:spPr>
          <a:xfrm>
            <a:off x="1918999" y="8003623"/>
            <a:ext cx="33901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Mg</a:t>
            </a:r>
            <a:r>
              <a:rPr lang="en-US" sz="11500" baseline="30000" dirty="0">
                <a:solidFill>
                  <a:schemeClr val="bg1"/>
                </a:solidFill>
              </a:rPr>
              <a:t>2+</a:t>
            </a:r>
            <a:endParaRPr lang="en-US" sz="88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E285CC-CE02-FF94-2501-424C23D3C66B}"/>
              </a:ext>
            </a:extLst>
          </p:cNvPr>
          <p:cNvGrpSpPr/>
          <p:nvPr/>
        </p:nvGrpSpPr>
        <p:grpSpPr>
          <a:xfrm>
            <a:off x="13464471" y="13125445"/>
            <a:ext cx="7599228" cy="9034412"/>
            <a:chOff x="-1120990" y="8729375"/>
            <a:chExt cx="9217654" cy="111134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844F66-D313-18E1-4B7D-CADCC5D83707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8FDBA1-3BD1-43A3-E98A-F7AB537BDD96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1D288E5-09F3-26BD-36A6-2210902535DB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3AE1F7D-53E2-A934-1B83-487A9CA2C0BE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A7B278-0233-0AAF-DBF3-C8B9D4037018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C8C60393-082F-1E59-C137-F5820F8BA823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EE5F32-A63B-51BB-FCB5-387034AB8875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24D8F084-0E01-7C1E-3DC7-570D1861E27B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39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85ED6C6B-7AF0-5121-497B-0DFBAD7DA86F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F2D33CF2-527F-0ACC-1798-1B95925415E1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41">
                  <a:extLst>
                    <a:ext uri="{FF2B5EF4-FFF2-40B4-BE49-F238E27FC236}">
                      <a16:creationId xmlns:a16="http://schemas.microsoft.com/office/drawing/2014/main" id="{ED167386-25F3-BAD5-EB91-16553110729D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EF1B87C-61D5-DFA7-F7E9-FE3B85E57CFF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0710238-A871-4C93-EF70-A43D68EB1D6A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8AF4A04C-323D-95A2-BE0A-B81E298237A7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16153B9-ACBB-1732-6136-58BAF69A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0487" y="7029540"/>
                  <a:ext cx="728432" cy="298318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5BBF9D1-3327-D7DB-6DA1-6D203183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022B2E-2F0E-86E6-F001-BC67CBFF63B5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01463E-606B-9567-3D18-97B30E1E4F47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EB7CA1A-0A36-DD0C-1CE4-C211E1823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28DA8B5-3B91-315B-4BFF-BAC5A28A7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7668779-8C5B-BBFE-3C39-BABAB49410D4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AB2DA49-9AF6-2E45-4FA3-7A6FBA43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B2D432C-DFB8-4629-093A-26599892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755E92-EAB4-B6AF-BA57-23A4A9972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AB9155AD-F588-8E42-FC9D-D92AC662BA87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5F623A1A-B6DF-D77A-913F-22143E32DDFF}"/>
                    </a:ext>
                  </a:extLst>
                </p:cNvPr>
                <p:cNvSpPr/>
                <p:nvPr/>
              </p:nvSpPr>
              <p:spPr>
                <a:xfrm rot="10800000">
                  <a:off x="11923760" y="9993713"/>
                  <a:ext cx="123106" cy="85889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655F4CC-44D5-60C2-E7A7-929EA81B2A97}"/>
                    </a:ext>
                  </a:extLst>
                </p:cNvPr>
                <p:cNvSpPr/>
                <p:nvPr/>
              </p:nvSpPr>
              <p:spPr>
                <a:xfrm>
                  <a:off x="11042409" y="6947349"/>
                  <a:ext cx="1765478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05111FA-74C1-6F6C-9299-D18BD6239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316CC74-E5FB-1385-0044-8B870DAA5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86299" y="7042931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0E7B228-40CC-4F6B-51B6-646EBC8BC799}"/>
                  </a:ext>
                </a:extLst>
              </p:cNvPr>
              <p:cNvSpPr/>
              <p:nvPr/>
            </p:nvSpPr>
            <p:spPr>
              <a:xfrm rot="10800000">
                <a:off x="10939945" y="10247711"/>
                <a:ext cx="131984" cy="98613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E7382145-1CDD-BB2B-215E-254AA3AC6DDD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2727C-3D6C-80DA-4D4D-D78DA4D5036E}"/>
                </a:ext>
              </a:extLst>
            </p:cNvPr>
            <p:cNvSpPr txBox="1"/>
            <p:nvPr/>
          </p:nvSpPr>
          <p:spPr>
            <a:xfrm>
              <a:off x="-1120990" y="16094659"/>
              <a:ext cx="9217654" cy="3748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/>
                <a:t>TX-TL reaction mixture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BE479DC-BEC7-B1A7-2679-31D9FFF2100F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A6BC27E-F9A6-B7A6-73DE-26970D149EA2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7234DC2-879C-6662-C209-22CA602FBA90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EEEF71C3-6BC4-45C8-C6BE-F22C3145F25C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A39DB67-ECBD-EBAD-0469-A5C20FDF5ADC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1DFBD-E95F-CC31-8273-D38CC91F03AD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4AB4EC-BB63-CFDB-2A46-61374B69A351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0E9B6-2468-2EC3-E4C1-00E3B3CDFC40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9DDB432-D338-9664-AEB8-03CC4A395E7F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7D9F8F6-3820-1850-26E0-96FD45996E0A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3B3297E-836B-B0A6-3508-B6D86BA58C0F}"/>
                </a:ext>
              </a:extLst>
            </p:cNvPr>
            <p:cNvCxnSpPr/>
            <p:nvPr/>
          </p:nvCxnSpPr>
          <p:spPr>
            <a:xfrm rot="10800000" flipV="1">
              <a:off x="3263340" y="128866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9FCA8996-97C2-064B-8844-C0648AEBA977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17F252A-2338-4A7A-CACE-7AC0F31F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746" y="150445"/>
            <a:ext cx="5057081" cy="8591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232D01-E972-F884-8A05-0A5C1D164CF2}"/>
              </a:ext>
            </a:extLst>
          </p:cNvPr>
          <p:cNvSpPr txBox="1"/>
          <p:nvPr/>
        </p:nvSpPr>
        <p:spPr>
          <a:xfrm>
            <a:off x="13497635" y="8832270"/>
            <a:ext cx="7599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Echo 525 Liquid Handler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797A8F-6E79-7778-1FBA-21A6E049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733" y="7834089"/>
            <a:ext cx="7599230" cy="56242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A5A69-DDEB-30DC-3ABD-43FD14DBD20C}"/>
              </a:ext>
            </a:extLst>
          </p:cNvPr>
          <p:cNvCxnSpPr>
            <a:cxnSpLocks/>
          </p:cNvCxnSpPr>
          <p:nvPr/>
        </p:nvCxnSpPr>
        <p:spPr>
          <a:xfrm>
            <a:off x="12214108" y="6547420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C61565-9D69-2189-291F-3BFA30A064A2}"/>
              </a:ext>
            </a:extLst>
          </p:cNvPr>
          <p:cNvSpPr txBox="1"/>
          <p:nvPr/>
        </p:nvSpPr>
        <p:spPr>
          <a:xfrm>
            <a:off x="21957899" y="13532392"/>
            <a:ext cx="8852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10µL reactions in 384-well plate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2F7BD3A-E116-C9CB-60F4-251B081AE92D}"/>
              </a:ext>
            </a:extLst>
          </p:cNvPr>
          <p:cNvSpPr/>
          <p:nvPr/>
        </p:nvSpPr>
        <p:spPr>
          <a:xfrm rot="1800000">
            <a:off x="5859497" y="6004487"/>
            <a:ext cx="3429000" cy="297180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F06F5-50CD-D9E9-BA32-71CC4879B9E4}"/>
              </a:ext>
            </a:extLst>
          </p:cNvPr>
          <p:cNvSpPr txBox="1"/>
          <p:nvPr/>
        </p:nvSpPr>
        <p:spPr>
          <a:xfrm>
            <a:off x="6106415" y="6528788"/>
            <a:ext cx="28834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Fuel</a:t>
            </a:r>
            <a:endParaRPr lang="en-US" sz="88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0D0689-8002-476D-465D-60642A7BCEE4}"/>
              </a:ext>
            </a:extLst>
          </p:cNvPr>
          <p:cNvGrpSpPr/>
          <p:nvPr/>
        </p:nvGrpSpPr>
        <p:grpSpPr>
          <a:xfrm>
            <a:off x="621113" y="277458"/>
            <a:ext cx="11482214" cy="5005791"/>
            <a:chOff x="489316" y="12620280"/>
            <a:chExt cx="11386480" cy="46310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534AE9-BABE-5AD1-EEA1-599AA8D9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6454" y="14034316"/>
              <a:ext cx="1640904" cy="164740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2BEEF1-C311-BB2E-1F8F-7FCA6BD1F835}"/>
                </a:ext>
              </a:extLst>
            </p:cNvPr>
            <p:cNvSpPr/>
            <p:nvPr/>
          </p:nvSpPr>
          <p:spPr>
            <a:xfrm>
              <a:off x="489316" y="15707157"/>
              <a:ext cx="11386480" cy="1544190"/>
            </a:xfrm>
            <a:prstGeom prst="roundRect">
              <a:avLst/>
            </a:pr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38AC8C-3922-5212-DB25-1670B8BE56BD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0425C-65A4-1D6D-7909-DBA40E082C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39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CC7893C-0DEA-EC9C-9948-CE30C408A3A3}"/>
                </a:ext>
              </a:extLst>
            </p:cNvPr>
            <p:cNvSpPr/>
            <p:nvPr/>
          </p:nvSpPr>
          <p:spPr>
            <a:xfrm rot="5400000">
              <a:off x="3991321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80067D-9407-733B-2B6A-6734258DBCD8}"/>
                </a:ext>
              </a:extLst>
            </p:cNvPr>
            <p:cNvSpPr txBox="1"/>
            <p:nvPr/>
          </p:nvSpPr>
          <p:spPr>
            <a:xfrm>
              <a:off x="5487587" y="14991235"/>
              <a:ext cx="4727576" cy="1452158"/>
            </a:xfrm>
            <a:prstGeom prst="homePlate">
              <a:avLst/>
            </a:prstGeom>
            <a:solidFill>
              <a:srgbClr val="70AD47"/>
            </a:solidFill>
            <a:ln w="1270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i="1" dirty="0"/>
                <a:t>deGFP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BC54A1-EE54-A5B0-67E2-670CA8EFB5AC}"/>
                </a:ext>
              </a:extLst>
            </p:cNvPr>
            <p:cNvCxnSpPr/>
            <p:nvPr/>
          </p:nvCxnSpPr>
          <p:spPr>
            <a:xfrm>
              <a:off x="10951593" y="14572992"/>
              <a:ext cx="0" cy="118433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1EC9730-C460-AA3B-2528-EFDE7215D8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700" y="14559171"/>
              <a:ext cx="1269487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C81FD6-5275-A3BD-C937-F827AE03B6ED}"/>
                </a:ext>
              </a:extLst>
            </p:cNvPr>
            <p:cNvSpPr txBox="1"/>
            <p:nvPr/>
          </p:nvSpPr>
          <p:spPr>
            <a:xfrm>
              <a:off x="1955201" y="12620280"/>
              <a:ext cx="21868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/>
                <a:t>MG</a:t>
              </a:r>
              <a:endParaRPr lang="en-US" sz="8000" b="1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E8B87A-747C-D261-F536-6FA353B54CE3}"/>
                </a:ext>
              </a:extLst>
            </p:cNvPr>
            <p:cNvSpPr/>
            <p:nvPr/>
          </p:nvSpPr>
          <p:spPr>
            <a:xfrm>
              <a:off x="4044593" y="13120938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2466C30F-D8B2-E928-568F-C179E3444FB2}"/>
              </a:ext>
            </a:extLst>
          </p:cNvPr>
          <p:cNvSpPr/>
          <p:nvPr/>
        </p:nvSpPr>
        <p:spPr>
          <a:xfrm>
            <a:off x="18466007" y="4423353"/>
            <a:ext cx="5355276" cy="5624289"/>
          </a:xfrm>
          <a:prstGeom prst="arc">
            <a:avLst>
              <a:gd name="adj1" fmla="val 16200000"/>
              <a:gd name="adj2" fmla="val 2074057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E49CE1BA-3947-4E1B-0A9C-38E0A344304B}"/>
              </a:ext>
            </a:extLst>
          </p:cNvPr>
          <p:cNvSpPr/>
          <p:nvPr/>
        </p:nvSpPr>
        <p:spPr>
          <a:xfrm flipV="1">
            <a:off x="18459520" y="13556840"/>
            <a:ext cx="5355276" cy="5624289"/>
          </a:xfrm>
          <a:prstGeom prst="arc">
            <a:avLst>
              <a:gd name="adj1" fmla="val 16200000"/>
              <a:gd name="adj2" fmla="val 2055868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F5B0C5-B65A-F24C-4586-038D9B63654E}"/>
              </a:ext>
            </a:extLst>
          </p:cNvPr>
          <p:cNvCxnSpPr>
            <a:cxnSpLocks/>
          </p:cNvCxnSpPr>
          <p:nvPr/>
        </p:nvCxnSpPr>
        <p:spPr>
          <a:xfrm>
            <a:off x="30695010" y="1102246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C6A373A-94AC-15E6-7D4B-1A355E9926A2}"/>
              </a:ext>
            </a:extLst>
          </p:cNvPr>
          <p:cNvCxnSpPr>
            <a:cxnSpLocks/>
          </p:cNvCxnSpPr>
          <p:nvPr/>
        </p:nvCxnSpPr>
        <p:spPr>
          <a:xfrm>
            <a:off x="44973438" y="11044237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6C7309-1A05-F4AF-0C5E-B6065ACF974E}"/>
              </a:ext>
            </a:extLst>
          </p:cNvPr>
          <p:cNvCxnSpPr>
            <a:cxnSpLocks/>
          </p:cNvCxnSpPr>
          <p:nvPr/>
        </p:nvCxnSpPr>
        <p:spPr>
          <a:xfrm>
            <a:off x="40676223" y="9369731"/>
            <a:ext cx="523420" cy="420623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BAF282-A461-CBCB-2EBC-8C782E10A809}"/>
              </a:ext>
            </a:extLst>
          </p:cNvPr>
          <p:cNvCxnSpPr>
            <a:cxnSpLocks/>
          </p:cNvCxnSpPr>
          <p:nvPr/>
        </p:nvCxnSpPr>
        <p:spPr>
          <a:xfrm>
            <a:off x="41497561" y="9454528"/>
            <a:ext cx="415748" cy="359537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F452E-6D3F-4484-FF44-EDAE82A1B0BA}"/>
              </a:ext>
            </a:extLst>
          </p:cNvPr>
          <p:cNvCxnSpPr>
            <a:cxnSpLocks/>
          </p:cNvCxnSpPr>
          <p:nvPr/>
        </p:nvCxnSpPr>
        <p:spPr>
          <a:xfrm>
            <a:off x="42313020" y="9533226"/>
            <a:ext cx="224934" cy="268066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6511BB-49D9-58D6-3781-4BAD8BEB8264}"/>
              </a:ext>
            </a:extLst>
          </p:cNvPr>
          <p:cNvCxnSpPr>
            <a:cxnSpLocks/>
            <a:endCxn id="92" idx="8"/>
          </p:cNvCxnSpPr>
          <p:nvPr/>
        </p:nvCxnSpPr>
        <p:spPr>
          <a:xfrm>
            <a:off x="37601272" y="5743108"/>
            <a:ext cx="878163" cy="700483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766EE-0D7C-488D-F466-B771ADEA333C}"/>
              </a:ext>
            </a:extLst>
          </p:cNvPr>
          <p:cNvCxnSpPr>
            <a:cxnSpLocks/>
          </p:cNvCxnSpPr>
          <p:nvPr/>
        </p:nvCxnSpPr>
        <p:spPr>
          <a:xfrm>
            <a:off x="37635529" y="5117187"/>
            <a:ext cx="798869" cy="68463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6927F-815B-7C04-6987-F5E1273A3CC7}"/>
              </a:ext>
            </a:extLst>
          </p:cNvPr>
          <p:cNvCxnSpPr>
            <a:cxnSpLocks/>
          </p:cNvCxnSpPr>
          <p:nvPr/>
        </p:nvCxnSpPr>
        <p:spPr>
          <a:xfrm>
            <a:off x="37720207" y="4488836"/>
            <a:ext cx="622766" cy="527664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4C376-64C0-125B-FD96-72E970F7100D}"/>
              </a:ext>
            </a:extLst>
          </p:cNvPr>
          <p:cNvCxnSpPr>
            <a:cxnSpLocks/>
          </p:cNvCxnSpPr>
          <p:nvPr/>
        </p:nvCxnSpPr>
        <p:spPr>
          <a:xfrm>
            <a:off x="37494644" y="6293446"/>
            <a:ext cx="1220611" cy="1131342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1A32AC-AD38-AD59-9D18-43410286CF2A}"/>
              </a:ext>
            </a:extLst>
          </p:cNvPr>
          <p:cNvCxnSpPr>
            <a:cxnSpLocks/>
          </p:cNvCxnSpPr>
          <p:nvPr/>
        </p:nvCxnSpPr>
        <p:spPr>
          <a:xfrm>
            <a:off x="37411213" y="6912376"/>
            <a:ext cx="3127187" cy="2892562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35B382-70E0-67E3-57CD-0F241F0E37BF}"/>
              </a:ext>
            </a:extLst>
          </p:cNvPr>
          <p:cNvCxnSpPr>
            <a:cxnSpLocks/>
          </p:cNvCxnSpPr>
          <p:nvPr/>
        </p:nvCxnSpPr>
        <p:spPr>
          <a:xfrm>
            <a:off x="37169774" y="9355511"/>
            <a:ext cx="596637" cy="46466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E40E78-8507-F622-27D9-A05B4CDD4730}"/>
              </a:ext>
            </a:extLst>
          </p:cNvPr>
          <p:cNvCxnSpPr>
            <a:cxnSpLocks/>
          </p:cNvCxnSpPr>
          <p:nvPr/>
        </p:nvCxnSpPr>
        <p:spPr>
          <a:xfrm>
            <a:off x="37252351" y="8836134"/>
            <a:ext cx="1090622" cy="908449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7529F2-D9D7-ACB6-0B76-48A3143011F6}"/>
              </a:ext>
            </a:extLst>
          </p:cNvPr>
          <p:cNvCxnSpPr>
            <a:cxnSpLocks/>
          </p:cNvCxnSpPr>
          <p:nvPr/>
        </p:nvCxnSpPr>
        <p:spPr>
          <a:xfrm>
            <a:off x="37335014" y="7552715"/>
            <a:ext cx="2415986" cy="2191868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6C9B2C-BE5F-E93B-3232-A1E75EF5CA8D}"/>
              </a:ext>
            </a:extLst>
          </p:cNvPr>
          <p:cNvCxnSpPr>
            <a:cxnSpLocks/>
          </p:cNvCxnSpPr>
          <p:nvPr/>
        </p:nvCxnSpPr>
        <p:spPr>
          <a:xfrm>
            <a:off x="37276756" y="8153578"/>
            <a:ext cx="1810848" cy="165136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0A121B-009F-558F-F3D3-BF8ACA4ACA9E}"/>
                  </a:ext>
                </a:extLst>
              </p14:cNvPr>
              <p14:cNvContentPartPr/>
              <p14:nvPr/>
            </p14:nvContentPartPr>
            <p14:xfrm>
              <a:off x="37111101" y="12439895"/>
              <a:ext cx="6386417" cy="7163087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0A121B-009F-558F-F3D3-BF8ACA4ACA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53864" y="12382651"/>
                <a:ext cx="6500171" cy="7277215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6393CA-A906-2171-776C-26795584ABD9}"/>
              </a:ext>
            </a:extLst>
          </p:cNvPr>
          <p:cNvCxnSpPr/>
          <p:nvPr/>
        </p:nvCxnSpPr>
        <p:spPr>
          <a:xfrm flipV="1">
            <a:off x="37053085" y="12051125"/>
            <a:ext cx="0" cy="754512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9A5E61-E9AF-23CC-AEBF-05F4393065FE}"/>
              </a:ext>
            </a:extLst>
          </p:cNvPr>
          <p:cNvCxnSpPr>
            <a:cxnSpLocks/>
          </p:cNvCxnSpPr>
          <p:nvPr/>
        </p:nvCxnSpPr>
        <p:spPr>
          <a:xfrm>
            <a:off x="37001339" y="19602981"/>
            <a:ext cx="6648093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786028-0FA8-F7DA-FC89-EE3F9D625608}"/>
              </a:ext>
            </a:extLst>
          </p:cNvPr>
          <p:cNvSpPr txBox="1"/>
          <p:nvPr/>
        </p:nvSpPr>
        <p:spPr>
          <a:xfrm>
            <a:off x="40325490" y="19610275"/>
            <a:ext cx="464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D1B8E-B247-C8C2-B81F-1B45020F1B5A}"/>
              </a:ext>
            </a:extLst>
          </p:cNvPr>
          <p:cNvSpPr txBox="1"/>
          <p:nvPr/>
        </p:nvSpPr>
        <p:spPr>
          <a:xfrm>
            <a:off x="32652777" y="11751257"/>
            <a:ext cx="464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deGFP</a:t>
            </a:r>
            <a:endParaRPr lang="en-US" sz="7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8BF522-76B7-75FF-B6EE-B0F3213A548B}"/>
              </a:ext>
            </a:extLst>
          </p:cNvPr>
          <p:cNvCxnSpPr/>
          <p:nvPr/>
        </p:nvCxnSpPr>
        <p:spPr>
          <a:xfrm flipV="1">
            <a:off x="37053727" y="2252520"/>
            <a:ext cx="0" cy="754512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932525-CB59-95C5-DAC9-4F5F7A4323E7}"/>
              </a:ext>
            </a:extLst>
          </p:cNvPr>
          <p:cNvCxnSpPr>
            <a:cxnSpLocks/>
          </p:cNvCxnSpPr>
          <p:nvPr/>
        </p:nvCxnSpPr>
        <p:spPr>
          <a:xfrm>
            <a:off x="37015627" y="9797644"/>
            <a:ext cx="6647688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ECD1D5-C3DA-84A0-DF92-4A230F130F5E}"/>
              </a:ext>
            </a:extLst>
          </p:cNvPr>
          <p:cNvSpPr txBox="1"/>
          <p:nvPr/>
        </p:nvSpPr>
        <p:spPr>
          <a:xfrm>
            <a:off x="40325490" y="9804938"/>
            <a:ext cx="464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Time</a:t>
            </a:r>
            <a:r>
              <a:rPr lang="en-US" b="1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D86435-62A4-EEF2-EBB2-A9D48140364E}"/>
              </a:ext>
            </a:extLst>
          </p:cNvPr>
          <p:cNvSpPr txBox="1"/>
          <p:nvPr/>
        </p:nvSpPr>
        <p:spPr>
          <a:xfrm>
            <a:off x="32738081" y="1945920"/>
            <a:ext cx="464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MGapt</a:t>
            </a:r>
            <a:endParaRPr lang="en-US" sz="72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788A335-C815-2161-9CD4-5B0DB5E57108}"/>
              </a:ext>
            </a:extLst>
          </p:cNvPr>
          <p:cNvSpPr/>
          <p:nvPr/>
        </p:nvSpPr>
        <p:spPr>
          <a:xfrm>
            <a:off x="32923367" y="1025242"/>
            <a:ext cx="11631723" cy="20312045"/>
          </a:xfrm>
          <a:prstGeom prst="roundRect">
            <a:avLst>
              <a:gd name="adj" fmla="val 11426"/>
            </a:avLst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B1DCE4D-B2EF-4C21-51ED-B070C72243A2}"/>
              </a:ext>
            </a:extLst>
          </p:cNvPr>
          <p:cNvSpPr/>
          <p:nvPr/>
        </p:nvSpPr>
        <p:spPr>
          <a:xfrm>
            <a:off x="37129927" y="3461652"/>
            <a:ext cx="6465551" cy="6282931"/>
          </a:xfrm>
          <a:custGeom>
            <a:avLst/>
            <a:gdLst>
              <a:gd name="connsiteX0" fmla="*/ 0 w 3057525"/>
              <a:gd name="connsiteY0" fmla="*/ 2665018 h 2665018"/>
              <a:gd name="connsiteX1" fmla="*/ 85725 w 3057525"/>
              <a:gd name="connsiteY1" fmla="*/ 1931593 h 2665018"/>
              <a:gd name="connsiteX2" fmla="*/ 209550 w 3057525"/>
              <a:gd name="connsiteY2" fmla="*/ 883843 h 2665018"/>
              <a:gd name="connsiteX3" fmla="*/ 304800 w 3057525"/>
              <a:gd name="connsiteY3" fmla="*/ 159943 h 2665018"/>
              <a:gd name="connsiteX4" fmla="*/ 352425 w 3057525"/>
              <a:gd name="connsiteY4" fmla="*/ 36118 h 2665018"/>
              <a:gd name="connsiteX5" fmla="*/ 428625 w 3057525"/>
              <a:gd name="connsiteY5" fmla="*/ 26593 h 2665018"/>
              <a:gd name="connsiteX6" fmla="*/ 495300 w 3057525"/>
              <a:gd name="connsiteY6" fmla="*/ 359968 h 2665018"/>
              <a:gd name="connsiteX7" fmla="*/ 561975 w 3057525"/>
              <a:gd name="connsiteY7" fmla="*/ 750493 h 2665018"/>
              <a:gd name="connsiteX8" fmla="*/ 638175 w 3057525"/>
              <a:gd name="connsiteY8" fmla="*/ 1264843 h 2665018"/>
              <a:gd name="connsiteX9" fmla="*/ 771525 w 3057525"/>
              <a:gd name="connsiteY9" fmla="*/ 1769668 h 2665018"/>
              <a:gd name="connsiteX10" fmla="*/ 923925 w 3057525"/>
              <a:gd name="connsiteY10" fmla="*/ 2064943 h 2665018"/>
              <a:gd name="connsiteX11" fmla="*/ 1162050 w 3057525"/>
              <a:gd name="connsiteY11" fmla="*/ 2303068 h 2665018"/>
              <a:gd name="connsiteX12" fmla="*/ 1352550 w 3057525"/>
              <a:gd name="connsiteY12" fmla="*/ 2398318 h 2665018"/>
              <a:gd name="connsiteX13" fmla="*/ 1609725 w 3057525"/>
              <a:gd name="connsiteY13" fmla="*/ 2484043 h 2665018"/>
              <a:gd name="connsiteX14" fmla="*/ 1924050 w 3057525"/>
              <a:gd name="connsiteY14" fmla="*/ 2531668 h 2665018"/>
              <a:gd name="connsiteX15" fmla="*/ 2305050 w 3057525"/>
              <a:gd name="connsiteY15" fmla="*/ 2560243 h 2665018"/>
              <a:gd name="connsiteX16" fmla="*/ 2771775 w 3057525"/>
              <a:gd name="connsiteY16" fmla="*/ 2588818 h 2665018"/>
              <a:gd name="connsiteX17" fmla="*/ 3057525 w 3057525"/>
              <a:gd name="connsiteY17" fmla="*/ 2607868 h 2665018"/>
              <a:gd name="connsiteX18" fmla="*/ 3057525 w 3057525"/>
              <a:gd name="connsiteY18" fmla="*/ 2607868 h 2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57525" h="2665018">
                <a:moveTo>
                  <a:pt x="0" y="2665018"/>
                </a:moveTo>
                <a:cubicBezTo>
                  <a:pt x="25400" y="2446737"/>
                  <a:pt x="50800" y="2228456"/>
                  <a:pt x="85725" y="1931593"/>
                </a:cubicBezTo>
                <a:cubicBezTo>
                  <a:pt x="120650" y="1634730"/>
                  <a:pt x="173038" y="1179118"/>
                  <a:pt x="209550" y="883843"/>
                </a:cubicBezTo>
                <a:cubicBezTo>
                  <a:pt x="246062" y="588568"/>
                  <a:pt x="280988" y="301230"/>
                  <a:pt x="304800" y="159943"/>
                </a:cubicBezTo>
                <a:cubicBezTo>
                  <a:pt x="328612" y="18656"/>
                  <a:pt x="331788" y="58343"/>
                  <a:pt x="352425" y="36118"/>
                </a:cubicBezTo>
                <a:cubicBezTo>
                  <a:pt x="373062" y="13893"/>
                  <a:pt x="404813" y="-27382"/>
                  <a:pt x="428625" y="26593"/>
                </a:cubicBezTo>
                <a:cubicBezTo>
                  <a:pt x="452437" y="80568"/>
                  <a:pt x="473075" y="239318"/>
                  <a:pt x="495300" y="359968"/>
                </a:cubicBezTo>
                <a:cubicBezTo>
                  <a:pt x="517525" y="480618"/>
                  <a:pt x="538162" y="599680"/>
                  <a:pt x="561975" y="750493"/>
                </a:cubicBezTo>
                <a:cubicBezTo>
                  <a:pt x="585788" y="901306"/>
                  <a:pt x="603250" y="1094980"/>
                  <a:pt x="638175" y="1264843"/>
                </a:cubicBezTo>
                <a:cubicBezTo>
                  <a:pt x="673100" y="1434705"/>
                  <a:pt x="723900" y="1636318"/>
                  <a:pt x="771525" y="1769668"/>
                </a:cubicBezTo>
                <a:cubicBezTo>
                  <a:pt x="819150" y="1903018"/>
                  <a:pt x="858838" y="1976043"/>
                  <a:pt x="923925" y="2064943"/>
                </a:cubicBezTo>
                <a:cubicBezTo>
                  <a:pt x="989012" y="2153843"/>
                  <a:pt x="1090613" y="2247506"/>
                  <a:pt x="1162050" y="2303068"/>
                </a:cubicBezTo>
                <a:cubicBezTo>
                  <a:pt x="1233487" y="2358630"/>
                  <a:pt x="1277938" y="2368155"/>
                  <a:pt x="1352550" y="2398318"/>
                </a:cubicBezTo>
                <a:cubicBezTo>
                  <a:pt x="1427163" y="2428480"/>
                  <a:pt x="1514475" y="2461818"/>
                  <a:pt x="1609725" y="2484043"/>
                </a:cubicBezTo>
                <a:cubicBezTo>
                  <a:pt x="1704975" y="2506268"/>
                  <a:pt x="1808163" y="2518968"/>
                  <a:pt x="1924050" y="2531668"/>
                </a:cubicBezTo>
                <a:cubicBezTo>
                  <a:pt x="2039937" y="2544368"/>
                  <a:pt x="2305050" y="2560243"/>
                  <a:pt x="2305050" y="2560243"/>
                </a:cubicBezTo>
                <a:lnTo>
                  <a:pt x="2771775" y="2588818"/>
                </a:lnTo>
                <a:lnTo>
                  <a:pt x="3057525" y="2607868"/>
                </a:lnTo>
                <a:lnTo>
                  <a:pt x="3057525" y="2607868"/>
                </a:lnTo>
              </a:path>
            </a:pathLst>
          </a:custGeom>
          <a:noFill/>
          <a:ln w="1143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DC9CDD-6D9F-50B9-AF04-33D69131948B}"/>
              </a:ext>
            </a:extLst>
          </p:cNvPr>
          <p:cNvCxnSpPr>
            <a:cxnSpLocks/>
          </p:cNvCxnSpPr>
          <p:nvPr/>
        </p:nvCxnSpPr>
        <p:spPr>
          <a:xfrm flipH="1">
            <a:off x="39087604" y="6495969"/>
            <a:ext cx="857987" cy="133812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DCCE028-6F2F-B003-9AF8-452D7080E6C3}"/>
              </a:ext>
            </a:extLst>
          </p:cNvPr>
          <p:cNvSpPr txBox="1"/>
          <p:nvPr/>
        </p:nvSpPr>
        <p:spPr>
          <a:xfrm>
            <a:off x="39251332" y="2761768"/>
            <a:ext cx="5231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Integrated MG aptamer</a:t>
            </a:r>
            <a:endParaRPr lang="en-US" sz="6000" b="1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E3E269-D2C0-B62F-64A2-A014E2BAB1A5}"/>
              </a:ext>
            </a:extLst>
          </p:cNvPr>
          <p:cNvCxnSpPr>
            <a:cxnSpLocks/>
          </p:cNvCxnSpPr>
          <p:nvPr/>
        </p:nvCxnSpPr>
        <p:spPr>
          <a:xfrm flipV="1">
            <a:off x="42483774" y="13206604"/>
            <a:ext cx="637255" cy="1653677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8A08AD-7636-C678-1E43-CC16867EC44A}"/>
              </a:ext>
            </a:extLst>
          </p:cNvPr>
          <p:cNvSpPr txBox="1"/>
          <p:nvPr/>
        </p:nvSpPr>
        <p:spPr>
          <a:xfrm>
            <a:off x="39835227" y="14860281"/>
            <a:ext cx="4647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Maximum deGFP</a:t>
            </a:r>
            <a:endParaRPr lang="en-US" sz="6000" b="1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9E1194B-964B-F0FC-BB58-26E71824CBAA}"/>
              </a:ext>
            </a:extLst>
          </p:cNvPr>
          <p:cNvSpPr/>
          <p:nvPr/>
        </p:nvSpPr>
        <p:spPr>
          <a:xfrm>
            <a:off x="43040309" y="11998741"/>
            <a:ext cx="836708" cy="862300"/>
          </a:xfrm>
          <a:prstGeom prst="ellipse">
            <a:avLst/>
          </a:prstGeom>
          <a:noFill/>
          <a:ln w="139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9D7A-DD2D-20FA-1BF7-4848FCB8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D3F94F5-5859-4271-FEB0-733B59CE13C7}"/>
              </a:ext>
            </a:extLst>
          </p:cNvPr>
          <p:cNvSpPr txBox="1"/>
          <p:nvPr/>
        </p:nvSpPr>
        <p:spPr>
          <a:xfrm>
            <a:off x="1975449" y="7361879"/>
            <a:ext cx="3145536" cy="31455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7E5C3D-1F27-EC93-F4E3-8BD830EFA463}"/>
              </a:ext>
            </a:extLst>
          </p:cNvPr>
          <p:cNvSpPr txBox="1"/>
          <p:nvPr/>
        </p:nvSpPr>
        <p:spPr>
          <a:xfrm>
            <a:off x="1891258" y="8160891"/>
            <a:ext cx="344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sz="9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E285CC-CE02-FF94-2501-424C23D3C66B}"/>
              </a:ext>
            </a:extLst>
          </p:cNvPr>
          <p:cNvGrpSpPr/>
          <p:nvPr/>
        </p:nvGrpSpPr>
        <p:grpSpPr>
          <a:xfrm>
            <a:off x="13464471" y="13125445"/>
            <a:ext cx="7599228" cy="8788192"/>
            <a:chOff x="-1120990" y="8729375"/>
            <a:chExt cx="9217654" cy="108105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844F66-D313-18E1-4B7D-CADCC5D83707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8FDBA1-3BD1-43A3-E98A-F7AB537BDD96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1D288E5-09F3-26BD-36A6-2210902535DB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3AE1F7D-53E2-A934-1B83-487A9CA2C0BE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A7B278-0233-0AAF-DBF3-C8B9D4037018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C8C60393-082F-1E59-C137-F5820F8BA823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EE5F32-A63B-51BB-FCB5-387034AB8875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24D8F084-0E01-7C1E-3DC7-570D1861E27B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39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85ED6C6B-7AF0-5121-497B-0DFBAD7DA86F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F2D33CF2-527F-0ACC-1798-1B95925415E1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41">
                  <a:extLst>
                    <a:ext uri="{FF2B5EF4-FFF2-40B4-BE49-F238E27FC236}">
                      <a16:creationId xmlns:a16="http://schemas.microsoft.com/office/drawing/2014/main" id="{ED167386-25F3-BAD5-EB91-16553110729D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EF1B87C-61D5-DFA7-F7E9-FE3B85E57CFF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0710238-A871-4C93-EF70-A43D68EB1D6A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8AF4A04C-323D-95A2-BE0A-B81E298237A7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16153B9-ACBB-1732-6136-58BAF69A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0487" y="7029540"/>
                  <a:ext cx="728432" cy="298318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5BBF9D1-3327-D7DB-6DA1-6D203183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022B2E-2F0E-86E6-F001-BC67CBFF63B5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01463E-606B-9567-3D18-97B30E1E4F47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EB7CA1A-0A36-DD0C-1CE4-C211E1823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28DA8B5-3B91-315B-4BFF-BAC5A28A7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7668779-8C5B-BBFE-3C39-BABAB49410D4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AB2DA49-9AF6-2E45-4FA3-7A6FBA43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B2D432C-DFB8-4629-093A-26599892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755E92-EAB4-B6AF-BA57-23A4A9972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AB9155AD-F588-8E42-FC9D-D92AC662BA87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5F623A1A-B6DF-D77A-913F-22143E32DDFF}"/>
                    </a:ext>
                  </a:extLst>
                </p:cNvPr>
                <p:cNvSpPr/>
                <p:nvPr/>
              </p:nvSpPr>
              <p:spPr>
                <a:xfrm rot="10800000">
                  <a:off x="11923760" y="9993713"/>
                  <a:ext cx="123106" cy="85889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655F4CC-44D5-60C2-E7A7-929EA81B2A97}"/>
                    </a:ext>
                  </a:extLst>
                </p:cNvPr>
                <p:cNvSpPr/>
                <p:nvPr/>
              </p:nvSpPr>
              <p:spPr>
                <a:xfrm>
                  <a:off x="11042409" y="6947349"/>
                  <a:ext cx="1765478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05111FA-74C1-6F6C-9299-D18BD6239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316CC74-E5FB-1385-0044-8B870DAA5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86299" y="7042931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0E7B228-40CC-4F6B-51B6-646EBC8BC799}"/>
                  </a:ext>
                </a:extLst>
              </p:cNvPr>
              <p:cNvSpPr/>
              <p:nvPr/>
            </p:nvSpPr>
            <p:spPr>
              <a:xfrm rot="10800000">
                <a:off x="10939945" y="10247711"/>
                <a:ext cx="131984" cy="98613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E7382145-1CDD-BB2B-215E-254AA3AC6DDD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2727C-3D6C-80DA-4D4D-D78DA4D5036E}"/>
                </a:ext>
              </a:extLst>
            </p:cNvPr>
            <p:cNvSpPr txBox="1"/>
            <p:nvPr/>
          </p:nvSpPr>
          <p:spPr>
            <a:xfrm>
              <a:off x="-1120990" y="16094660"/>
              <a:ext cx="9217654" cy="3445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latin typeface="Arial" panose="020B0604020202020204" pitchFamily="34" charset="0"/>
                  <a:cs typeface="Arial" panose="020B0604020202020204" pitchFamily="34" charset="0"/>
                </a:rPr>
                <a:t>TX-TL reaction mixture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BE479DC-BEC7-B1A7-2679-31D9FFF2100F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A6BC27E-F9A6-B7A6-73DE-26970D149EA2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7234DC2-879C-6662-C209-22CA602FBA90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EEEF71C3-6BC4-45C8-C6BE-F22C3145F25C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A39DB67-ECBD-EBAD-0469-A5C20FDF5ADC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1DFBD-E95F-CC31-8273-D38CC91F03AD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4AB4EC-BB63-CFDB-2A46-61374B69A351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0E9B6-2468-2EC3-E4C1-00E3B3CDFC40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9DDB432-D338-9664-AEB8-03CC4A395E7F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7D9F8F6-3820-1850-26E0-96FD45996E0A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3B3297E-836B-B0A6-3508-B6D86BA58C0F}"/>
                </a:ext>
              </a:extLst>
            </p:cNvPr>
            <p:cNvCxnSpPr/>
            <p:nvPr/>
          </p:nvCxnSpPr>
          <p:spPr>
            <a:xfrm rot="10800000" flipV="1">
              <a:off x="3263340" y="128866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9FCA8996-97C2-064B-8844-C0648AEBA977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17F252A-2338-4A7A-CACE-7AC0F31F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746" y="150445"/>
            <a:ext cx="5057081" cy="8591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232D01-E972-F884-8A05-0A5C1D164CF2}"/>
              </a:ext>
            </a:extLst>
          </p:cNvPr>
          <p:cNvSpPr txBox="1"/>
          <p:nvPr/>
        </p:nvSpPr>
        <p:spPr>
          <a:xfrm>
            <a:off x="13497635" y="8832270"/>
            <a:ext cx="75992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Echo 525 Liquid Handler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797A8F-6E79-7778-1FBA-21A6E049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733" y="7834089"/>
            <a:ext cx="7599230" cy="56242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A5A69-DDEB-30DC-3ABD-43FD14DBD20C}"/>
              </a:ext>
            </a:extLst>
          </p:cNvPr>
          <p:cNvCxnSpPr>
            <a:cxnSpLocks/>
          </p:cNvCxnSpPr>
          <p:nvPr/>
        </p:nvCxnSpPr>
        <p:spPr>
          <a:xfrm>
            <a:off x="12214108" y="6547420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C61565-9D69-2189-291F-3BFA30A064A2}"/>
              </a:ext>
            </a:extLst>
          </p:cNvPr>
          <p:cNvSpPr txBox="1"/>
          <p:nvPr/>
        </p:nvSpPr>
        <p:spPr>
          <a:xfrm>
            <a:off x="21957899" y="13532392"/>
            <a:ext cx="88528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10µL reactions in 384-well plate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2F7BD3A-E116-C9CB-60F4-251B081AE92D}"/>
              </a:ext>
            </a:extLst>
          </p:cNvPr>
          <p:cNvSpPr/>
          <p:nvPr/>
        </p:nvSpPr>
        <p:spPr>
          <a:xfrm rot="1800000">
            <a:off x="5859497" y="6004487"/>
            <a:ext cx="3429000" cy="297180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F06F5-50CD-D9E9-BA32-71CC4879B9E4}"/>
              </a:ext>
            </a:extLst>
          </p:cNvPr>
          <p:cNvSpPr txBox="1"/>
          <p:nvPr/>
        </p:nvSpPr>
        <p:spPr>
          <a:xfrm>
            <a:off x="6095521" y="6652550"/>
            <a:ext cx="2883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Fuel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0D0689-8002-476D-465D-60642A7BCEE4}"/>
              </a:ext>
            </a:extLst>
          </p:cNvPr>
          <p:cNvGrpSpPr/>
          <p:nvPr/>
        </p:nvGrpSpPr>
        <p:grpSpPr>
          <a:xfrm>
            <a:off x="621113" y="277458"/>
            <a:ext cx="11482214" cy="5005791"/>
            <a:chOff x="489316" y="12620280"/>
            <a:chExt cx="11386480" cy="46310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534AE9-BABE-5AD1-EEA1-599AA8D9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6454" y="14034316"/>
              <a:ext cx="1640904" cy="164740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2BEEF1-C311-BB2E-1F8F-7FCA6BD1F835}"/>
                </a:ext>
              </a:extLst>
            </p:cNvPr>
            <p:cNvSpPr/>
            <p:nvPr/>
          </p:nvSpPr>
          <p:spPr>
            <a:xfrm>
              <a:off x="489316" y="15707157"/>
              <a:ext cx="11386480" cy="1544190"/>
            </a:xfrm>
            <a:prstGeom prst="roundRect">
              <a:avLst/>
            </a:pr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38AC8C-3922-5212-DB25-1670B8BE56BD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0425C-65A4-1D6D-7909-DBA40E082C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39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CC7893C-0DEA-EC9C-9948-CE30C408A3A3}"/>
                </a:ext>
              </a:extLst>
            </p:cNvPr>
            <p:cNvSpPr/>
            <p:nvPr/>
          </p:nvSpPr>
          <p:spPr>
            <a:xfrm rot="5400000">
              <a:off x="3991321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80067D-9407-733B-2B6A-6734258DBCD8}"/>
                </a:ext>
              </a:extLst>
            </p:cNvPr>
            <p:cNvSpPr txBox="1"/>
            <p:nvPr/>
          </p:nvSpPr>
          <p:spPr>
            <a:xfrm>
              <a:off x="5487587" y="14991235"/>
              <a:ext cx="4727576" cy="1338264"/>
            </a:xfrm>
            <a:prstGeom prst="homePlate">
              <a:avLst/>
            </a:prstGeom>
            <a:solidFill>
              <a:srgbClr val="92D050"/>
            </a:solidFill>
            <a:ln w="1270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deGFP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BC54A1-EE54-A5B0-67E2-670CA8EFB5AC}"/>
                </a:ext>
              </a:extLst>
            </p:cNvPr>
            <p:cNvCxnSpPr/>
            <p:nvPr/>
          </p:nvCxnSpPr>
          <p:spPr>
            <a:xfrm>
              <a:off x="10951593" y="14572992"/>
              <a:ext cx="0" cy="118433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1EC9730-C460-AA3B-2528-EFDE7215D8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700" y="14559171"/>
              <a:ext cx="1269487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C81FD6-5275-A3BD-C937-F827AE03B6ED}"/>
                </a:ext>
              </a:extLst>
            </p:cNvPr>
            <p:cNvSpPr txBox="1"/>
            <p:nvPr/>
          </p:nvSpPr>
          <p:spPr>
            <a:xfrm>
              <a:off x="1955201" y="12620280"/>
              <a:ext cx="2186809" cy="1338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  <a:endParaRPr lang="en-US" sz="8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E8B87A-747C-D261-F536-6FA353B54CE3}"/>
                </a:ext>
              </a:extLst>
            </p:cNvPr>
            <p:cNvSpPr/>
            <p:nvPr/>
          </p:nvSpPr>
          <p:spPr>
            <a:xfrm>
              <a:off x="4044593" y="13120938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2466C30F-D8B2-E928-568F-C179E3444FB2}"/>
              </a:ext>
            </a:extLst>
          </p:cNvPr>
          <p:cNvSpPr/>
          <p:nvPr/>
        </p:nvSpPr>
        <p:spPr>
          <a:xfrm>
            <a:off x="18466007" y="4423353"/>
            <a:ext cx="5355276" cy="5624289"/>
          </a:xfrm>
          <a:prstGeom prst="arc">
            <a:avLst>
              <a:gd name="adj1" fmla="val 16200000"/>
              <a:gd name="adj2" fmla="val 2074057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E49CE1BA-3947-4E1B-0A9C-38E0A344304B}"/>
              </a:ext>
            </a:extLst>
          </p:cNvPr>
          <p:cNvSpPr/>
          <p:nvPr/>
        </p:nvSpPr>
        <p:spPr>
          <a:xfrm flipV="1">
            <a:off x="18459520" y="13556840"/>
            <a:ext cx="5355276" cy="5624289"/>
          </a:xfrm>
          <a:prstGeom prst="arc">
            <a:avLst>
              <a:gd name="adj1" fmla="val 16200000"/>
              <a:gd name="adj2" fmla="val 2055868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F5B0C5-B65A-F24C-4586-038D9B63654E}"/>
              </a:ext>
            </a:extLst>
          </p:cNvPr>
          <p:cNvCxnSpPr>
            <a:cxnSpLocks/>
          </p:cNvCxnSpPr>
          <p:nvPr/>
        </p:nvCxnSpPr>
        <p:spPr>
          <a:xfrm>
            <a:off x="30695010" y="1102246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C6A373A-94AC-15E6-7D4B-1A355E9926A2}"/>
              </a:ext>
            </a:extLst>
          </p:cNvPr>
          <p:cNvCxnSpPr>
            <a:cxnSpLocks/>
          </p:cNvCxnSpPr>
          <p:nvPr/>
        </p:nvCxnSpPr>
        <p:spPr>
          <a:xfrm>
            <a:off x="44973438" y="11044237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6C7309-1A05-F4AF-0C5E-B6065ACF974E}"/>
              </a:ext>
            </a:extLst>
          </p:cNvPr>
          <p:cNvCxnSpPr>
            <a:cxnSpLocks/>
          </p:cNvCxnSpPr>
          <p:nvPr/>
        </p:nvCxnSpPr>
        <p:spPr>
          <a:xfrm>
            <a:off x="40676223" y="9369731"/>
            <a:ext cx="523420" cy="420623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BAF282-A461-CBCB-2EBC-8C782E10A809}"/>
              </a:ext>
            </a:extLst>
          </p:cNvPr>
          <p:cNvCxnSpPr>
            <a:cxnSpLocks/>
          </p:cNvCxnSpPr>
          <p:nvPr/>
        </p:nvCxnSpPr>
        <p:spPr>
          <a:xfrm>
            <a:off x="41497561" y="9454528"/>
            <a:ext cx="415748" cy="359537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F452E-6D3F-4484-FF44-EDAE82A1B0BA}"/>
              </a:ext>
            </a:extLst>
          </p:cNvPr>
          <p:cNvCxnSpPr>
            <a:cxnSpLocks/>
          </p:cNvCxnSpPr>
          <p:nvPr/>
        </p:nvCxnSpPr>
        <p:spPr>
          <a:xfrm>
            <a:off x="42313020" y="9533226"/>
            <a:ext cx="224934" cy="268066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6511BB-49D9-58D6-3781-4BAD8BEB8264}"/>
              </a:ext>
            </a:extLst>
          </p:cNvPr>
          <p:cNvCxnSpPr>
            <a:cxnSpLocks/>
            <a:endCxn id="92" idx="8"/>
          </p:cNvCxnSpPr>
          <p:nvPr/>
        </p:nvCxnSpPr>
        <p:spPr>
          <a:xfrm>
            <a:off x="37601272" y="5743108"/>
            <a:ext cx="878163" cy="700483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766EE-0D7C-488D-F466-B771ADEA333C}"/>
              </a:ext>
            </a:extLst>
          </p:cNvPr>
          <p:cNvCxnSpPr>
            <a:cxnSpLocks/>
          </p:cNvCxnSpPr>
          <p:nvPr/>
        </p:nvCxnSpPr>
        <p:spPr>
          <a:xfrm>
            <a:off x="37635529" y="5117187"/>
            <a:ext cx="798869" cy="68463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6927F-815B-7C04-6987-F5E1273A3CC7}"/>
              </a:ext>
            </a:extLst>
          </p:cNvPr>
          <p:cNvCxnSpPr>
            <a:cxnSpLocks/>
          </p:cNvCxnSpPr>
          <p:nvPr/>
        </p:nvCxnSpPr>
        <p:spPr>
          <a:xfrm>
            <a:off x="37720207" y="4488836"/>
            <a:ext cx="622766" cy="527664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4C376-64C0-125B-FD96-72E970F7100D}"/>
              </a:ext>
            </a:extLst>
          </p:cNvPr>
          <p:cNvCxnSpPr>
            <a:cxnSpLocks/>
          </p:cNvCxnSpPr>
          <p:nvPr/>
        </p:nvCxnSpPr>
        <p:spPr>
          <a:xfrm>
            <a:off x="37494644" y="6293446"/>
            <a:ext cx="1220611" cy="1131342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1A32AC-AD38-AD59-9D18-43410286CF2A}"/>
              </a:ext>
            </a:extLst>
          </p:cNvPr>
          <p:cNvCxnSpPr>
            <a:cxnSpLocks/>
          </p:cNvCxnSpPr>
          <p:nvPr/>
        </p:nvCxnSpPr>
        <p:spPr>
          <a:xfrm>
            <a:off x="37411213" y="6912376"/>
            <a:ext cx="3127187" cy="2892562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35B382-70E0-67E3-57CD-0F241F0E37BF}"/>
              </a:ext>
            </a:extLst>
          </p:cNvPr>
          <p:cNvCxnSpPr>
            <a:cxnSpLocks/>
          </p:cNvCxnSpPr>
          <p:nvPr/>
        </p:nvCxnSpPr>
        <p:spPr>
          <a:xfrm>
            <a:off x="37169774" y="9355511"/>
            <a:ext cx="596637" cy="46466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E40E78-8507-F622-27D9-A05B4CDD4730}"/>
              </a:ext>
            </a:extLst>
          </p:cNvPr>
          <p:cNvCxnSpPr>
            <a:cxnSpLocks/>
          </p:cNvCxnSpPr>
          <p:nvPr/>
        </p:nvCxnSpPr>
        <p:spPr>
          <a:xfrm>
            <a:off x="37252351" y="8836134"/>
            <a:ext cx="1090622" cy="908449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7529F2-D9D7-ACB6-0B76-48A3143011F6}"/>
              </a:ext>
            </a:extLst>
          </p:cNvPr>
          <p:cNvCxnSpPr>
            <a:cxnSpLocks/>
          </p:cNvCxnSpPr>
          <p:nvPr/>
        </p:nvCxnSpPr>
        <p:spPr>
          <a:xfrm>
            <a:off x="37335014" y="7552715"/>
            <a:ext cx="2415986" cy="2191868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6C9B2C-BE5F-E93B-3232-A1E75EF5CA8D}"/>
              </a:ext>
            </a:extLst>
          </p:cNvPr>
          <p:cNvCxnSpPr>
            <a:cxnSpLocks/>
          </p:cNvCxnSpPr>
          <p:nvPr/>
        </p:nvCxnSpPr>
        <p:spPr>
          <a:xfrm>
            <a:off x="37276756" y="8153578"/>
            <a:ext cx="1810848" cy="1651360"/>
          </a:xfrm>
          <a:prstGeom prst="line">
            <a:avLst/>
          </a:prstGeom>
          <a:ln w="139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0A121B-009F-558F-F3D3-BF8ACA4ACA9E}"/>
                  </a:ext>
                </a:extLst>
              </p14:cNvPr>
              <p14:cNvContentPartPr/>
              <p14:nvPr/>
            </p14:nvContentPartPr>
            <p14:xfrm>
              <a:off x="37111101" y="12439895"/>
              <a:ext cx="6386417" cy="7163087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0A121B-009F-558F-F3D3-BF8ACA4ACA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53864" y="12382651"/>
                <a:ext cx="6500531" cy="7277215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6393CA-A906-2171-776C-26795584ABD9}"/>
              </a:ext>
            </a:extLst>
          </p:cNvPr>
          <p:cNvCxnSpPr/>
          <p:nvPr/>
        </p:nvCxnSpPr>
        <p:spPr>
          <a:xfrm flipV="1">
            <a:off x="37053085" y="12051125"/>
            <a:ext cx="0" cy="754512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9A5E61-E9AF-23CC-AEBF-05F4393065FE}"/>
              </a:ext>
            </a:extLst>
          </p:cNvPr>
          <p:cNvCxnSpPr>
            <a:cxnSpLocks/>
          </p:cNvCxnSpPr>
          <p:nvPr/>
        </p:nvCxnSpPr>
        <p:spPr>
          <a:xfrm>
            <a:off x="37001339" y="19602981"/>
            <a:ext cx="6648093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786028-0FA8-F7DA-FC89-EE3F9D625608}"/>
              </a:ext>
            </a:extLst>
          </p:cNvPr>
          <p:cNvSpPr txBox="1"/>
          <p:nvPr/>
        </p:nvSpPr>
        <p:spPr>
          <a:xfrm>
            <a:off x="40325490" y="19610275"/>
            <a:ext cx="4647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D1B8E-B247-C8C2-B81F-1B45020F1B5A}"/>
              </a:ext>
            </a:extLst>
          </p:cNvPr>
          <p:cNvSpPr txBox="1"/>
          <p:nvPr/>
        </p:nvSpPr>
        <p:spPr>
          <a:xfrm>
            <a:off x="32652777" y="11751257"/>
            <a:ext cx="4647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deGFP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8BF522-76B7-75FF-B6EE-B0F3213A548B}"/>
              </a:ext>
            </a:extLst>
          </p:cNvPr>
          <p:cNvCxnSpPr/>
          <p:nvPr/>
        </p:nvCxnSpPr>
        <p:spPr>
          <a:xfrm flipV="1">
            <a:off x="37053727" y="2252520"/>
            <a:ext cx="0" cy="754512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932525-CB59-95C5-DAC9-4F5F7A4323E7}"/>
              </a:ext>
            </a:extLst>
          </p:cNvPr>
          <p:cNvCxnSpPr>
            <a:cxnSpLocks/>
          </p:cNvCxnSpPr>
          <p:nvPr/>
        </p:nvCxnSpPr>
        <p:spPr>
          <a:xfrm>
            <a:off x="37015627" y="9797644"/>
            <a:ext cx="6647688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ECD1D5-C3DA-84A0-DF92-4A230F130F5E}"/>
              </a:ext>
            </a:extLst>
          </p:cNvPr>
          <p:cNvSpPr txBox="1"/>
          <p:nvPr/>
        </p:nvSpPr>
        <p:spPr>
          <a:xfrm>
            <a:off x="40325490" y="9804938"/>
            <a:ext cx="4647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D86435-62A4-EEF2-EBB2-A9D48140364E}"/>
              </a:ext>
            </a:extLst>
          </p:cNvPr>
          <p:cNvSpPr txBox="1"/>
          <p:nvPr/>
        </p:nvSpPr>
        <p:spPr>
          <a:xfrm>
            <a:off x="32738081" y="1945920"/>
            <a:ext cx="4647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MGapt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788A335-C815-2161-9CD4-5B0DB5E57108}"/>
              </a:ext>
            </a:extLst>
          </p:cNvPr>
          <p:cNvSpPr/>
          <p:nvPr/>
        </p:nvSpPr>
        <p:spPr>
          <a:xfrm>
            <a:off x="32923367" y="1025242"/>
            <a:ext cx="11631723" cy="20312045"/>
          </a:xfrm>
          <a:prstGeom prst="roundRect">
            <a:avLst>
              <a:gd name="adj" fmla="val 11426"/>
            </a:avLst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B1DCE4D-B2EF-4C21-51ED-B070C72243A2}"/>
              </a:ext>
            </a:extLst>
          </p:cNvPr>
          <p:cNvSpPr/>
          <p:nvPr/>
        </p:nvSpPr>
        <p:spPr>
          <a:xfrm>
            <a:off x="37129927" y="3461652"/>
            <a:ext cx="6465551" cy="6282931"/>
          </a:xfrm>
          <a:custGeom>
            <a:avLst/>
            <a:gdLst>
              <a:gd name="connsiteX0" fmla="*/ 0 w 3057525"/>
              <a:gd name="connsiteY0" fmla="*/ 2665018 h 2665018"/>
              <a:gd name="connsiteX1" fmla="*/ 85725 w 3057525"/>
              <a:gd name="connsiteY1" fmla="*/ 1931593 h 2665018"/>
              <a:gd name="connsiteX2" fmla="*/ 209550 w 3057525"/>
              <a:gd name="connsiteY2" fmla="*/ 883843 h 2665018"/>
              <a:gd name="connsiteX3" fmla="*/ 304800 w 3057525"/>
              <a:gd name="connsiteY3" fmla="*/ 159943 h 2665018"/>
              <a:gd name="connsiteX4" fmla="*/ 352425 w 3057525"/>
              <a:gd name="connsiteY4" fmla="*/ 36118 h 2665018"/>
              <a:gd name="connsiteX5" fmla="*/ 428625 w 3057525"/>
              <a:gd name="connsiteY5" fmla="*/ 26593 h 2665018"/>
              <a:gd name="connsiteX6" fmla="*/ 495300 w 3057525"/>
              <a:gd name="connsiteY6" fmla="*/ 359968 h 2665018"/>
              <a:gd name="connsiteX7" fmla="*/ 561975 w 3057525"/>
              <a:gd name="connsiteY7" fmla="*/ 750493 h 2665018"/>
              <a:gd name="connsiteX8" fmla="*/ 638175 w 3057525"/>
              <a:gd name="connsiteY8" fmla="*/ 1264843 h 2665018"/>
              <a:gd name="connsiteX9" fmla="*/ 771525 w 3057525"/>
              <a:gd name="connsiteY9" fmla="*/ 1769668 h 2665018"/>
              <a:gd name="connsiteX10" fmla="*/ 923925 w 3057525"/>
              <a:gd name="connsiteY10" fmla="*/ 2064943 h 2665018"/>
              <a:gd name="connsiteX11" fmla="*/ 1162050 w 3057525"/>
              <a:gd name="connsiteY11" fmla="*/ 2303068 h 2665018"/>
              <a:gd name="connsiteX12" fmla="*/ 1352550 w 3057525"/>
              <a:gd name="connsiteY12" fmla="*/ 2398318 h 2665018"/>
              <a:gd name="connsiteX13" fmla="*/ 1609725 w 3057525"/>
              <a:gd name="connsiteY13" fmla="*/ 2484043 h 2665018"/>
              <a:gd name="connsiteX14" fmla="*/ 1924050 w 3057525"/>
              <a:gd name="connsiteY14" fmla="*/ 2531668 h 2665018"/>
              <a:gd name="connsiteX15" fmla="*/ 2305050 w 3057525"/>
              <a:gd name="connsiteY15" fmla="*/ 2560243 h 2665018"/>
              <a:gd name="connsiteX16" fmla="*/ 2771775 w 3057525"/>
              <a:gd name="connsiteY16" fmla="*/ 2588818 h 2665018"/>
              <a:gd name="connsiteX17" fmla="*/ 3057525 w 3057525"/>
              <a:gd name="connsiteY17" fmla="*/ 2607868 h 2665018"/>
              <a:gd name="connsiteX18" fmla="*/ 3057525 w 3057525"/>
              <a:gd name="connsiteY18" fmla="*/ 2607868 h 2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57525" h="2665018">
                <a:moveTo>
                  <a:pt x="0" y="2665018"/>
                </a:moveTo>
                <a:cubicBezTo>
                  <a:pt x="25400" y="2446737"/>
                  <a:pt x="50800" y="2228456"/>
                  <a:pt x="85725" y="1931593"/>
                </a:cubicBezTo>
                <a:cubicBezTo>
                  <a:pt x="120650" y="1634730"/>
                  <a:pt x="173038" y="1179118"/>
                  <a:pt x="209550" y="883843"/>
                </a:cubicBezTo>
                <a:cubicBezTo>
                  <a:pt x="246062" y="588568"/>
                  <a:pt x="280988" y="301230"/>
                  <a:pt x="304800" y="159943"/>
                </a:cubicBezTo>
                <a:cubicBezTo>
                  <a:pt x="328612" y="18656"/>
                  <a:pt x="331788" y="58343"/>
                  <a:pt x="352425" y="36118"/>
                </a:cubicBezTo>
                <a:cubicBezTo>
                  <a:pt x="373062" y="13893"/>
                  <a:pt x="404813" y="-27382"/>
                  <a:pt x="428625" y="26593"/>
                </a:cubicBezTo>
                <a:cubicBezTo>
                  <a:pt x="452437" y="80568"/>
                  <a:pt x="473075" y="239318"/>
                  <a:pt x="495300" y="359968"/>
                </a:cubicBezTo>
                <a:cubicBezTo>
                  <a:pt x="517525" y="480618"/>
                  <a:pt x="538162" y="599680"/>
                  <a:pt x="561975" y="750493"/>
                </a:cubicBezTo>
                <a:cubicBezTo>
                  <a:pt x="585788" y="901306"/>
                  <a:pt x="603250" y="1094980"/>
                  <a:pt x="638175" y="1264843"/>
                </a:cubicBezTo>
                <a:cubicBezTo>
                  <a:pt x="673100" y="1434705"/>
                  <a:pt x="723900" y="1636318"/>
                  <a:pt x="771525" y="1769668"/>
                </a:cubicBezTo>
                <a:cubicBezTo>
                  <a:pt x="819150" y="1903018"/>
                  <a:pt x="858838" y="1976043"/>
                  <a:pt x="923925" y="2064943"/>
                </a:cubicBezTo>
                <a:cubicBezTo>
                  <a:pt x="989012" y="2153843"/>
                  <a:pt x="1090613" y="2247506"/>
                  <a:pt x="1162050" y="2303068"/>
                </a:cubicBezTo>
                <a:cubicBezTo>
                  <a:pt x="1233487" y="2358630"/>
                  <a:pt x="1277938" y="2368155"/>
                  <a:pt x="1352550" y="2398318"/>
                </a:cubicBezTo>
                <a:cubicBezTo>
                  <a:pt x="1427163" y="2428480"/>
                  <a:pt x="1514475" y="2461818"/>
                  <a:pt x="1609725" y="2484043"/>
                </a:cubicBezTo>
                <a:cubicBezTo>
                  <a:pt x="1704975" y="2506268"/>
                  <a:pt x="1808163" y="2518968"/>
                  <a:pt x="1924050" y="2531668"/>
                </a:cubicBezTo>
                <a:cubicBezTo>
                  <a:pt x="2039937" y="2544368"/>
                  <a:pt x="2305050" y="2560243"/>
                  <a:pt x="2305050" y="2560243"/>
                </a:cubicBezTo>
                <a:lnTo>
                  <a:pt x="2771775" y="2588818"/>
                </a:lnTo>
                <a:lnTo>
                  <a:pt x="3057525" y="2607868"/>
                </a:lnTo>
                <a:lnTo>
                  <a:pt x="3057525" y="2607868"/>
                </a:lnTo>
              </a:path>
            </a:pathLst>
          </a:custGeom>
          <a:noFill/>
          <a:ln w="1143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DC9CDD-6D9F-50B9-AF04-33D69131948B}"/>
              </a:ext>
            </a:extLst>
          </p:cNvPr>
          <p:cNvCxnSpPr>
            <a:cxnSpLocks/>
          </p:cNvCxnSpPr>
          <p:nvPr/>
        </p:nvCxnSpPr>
        <p:spPr>
          <a:xfrm flipH="1">
            <a:off x="39087604" y="6495969"/>
            <a:ext cx="857987" cy="133812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DCCE028-6F2F-B003-9AF8-452D7080E6C3}"/>
              </a:ext>
            </a:extLst>
          </p:cNvPr>
          <p:cNvSpPr txBox="1"/>
          <p:nvPr/>
        </p:nvSpPr>
        <p:spPr>
          <a:xfrm>
            <a:off x="39095124" y="2148415"/>
            <a:ext cx="5231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Integrated MG aptamer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E3E269-D2C0-B62F-64A2-A014E2BAB1A5}"/>
              </a:ext>
            </a:extLst>
          </p:cNvPr>
          <p:cNvCxnSpPr>
            <a:cxnSpLocks/>
          </p:cNvCxnSpPr>
          <p:nvPr/>
        </p:nvCxnSpPr>
        <p:spPr>
          <a:xfrm flipV="1">
            <a:off x="42483774" y="13206604"/>
            <a:ext cx="637255" cy="1653677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8A08AD-7636-C678-1E43-CC16867EC44A}"/>
              </a:ext>
            </a:extLst>
          </p:cNvPr>
          <p:cNvSpPr txBox="1"/>
          <p:nvPr/>
        </p:nvSpPr>
        <p:spPr>
          <a:xfrm>
            <a:off x="39476195" y="15052851"/>
            <a:ext cx="4990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Maximum deGFP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9E1194B-964B-F0FC-BB58-26E71824CBAA}"/>
              </a:ext>
            </a:extLst>
          </p:cNvPr>
          <p:cNvSpPr/>
          <p:nvPr/>
        </p:nvSpPr>
        <p:spPr>
          <a:xfrm>
            <a:off x="43040309" y="11998741"/>
            <a:ext cx="836708" cy="862300"/>
          </a:xfrm>
          <a:prstGeom prst="ellipse">
            <a:avLst/>
          </a:prstGeom>
          <a:noFill/>
          <a:ln w="139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</TotalTime>
  <Words>108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13</cp:revision>
  <dcterms:created xsi:type="dcterms:W3CDTF">2024-03-11T18:55:17Z</dcterms:created>
  <dcterms:modified xsi:type="dcterms:W3CDTF">2024-08-28T20:03:24Z</dcterms:modified>
</cp:coreProperties>
</file>