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448056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20" d="100"/>
          <a:sy n="20" d="100"/>
        </p:scale>
        <p:origin x="3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0700" y="3591562"/>
            <a:ext cx="336042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0700" y="11526522"/>
            <a:ext cx="336042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6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8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64007" y="1168400"/>
            <a:ext cx="9661208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0385" y="1168400"/>
            <a:ext cx="28423553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9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6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49" y="5471163"/>
            <a:ext cx="3864483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7049" y="14686283"/>
            <a:ext cx="3864483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0385" y="5842000"/>
            <a:ext cx="190423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82835" y="5842000"/>
            <a:ext cx="190423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221" y="1168401"/>
            <a:ext cx="3864483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6223" y="5379722"/>
            <a:ext cx="18954867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223" y="8016240"/>
            <a:ext cx="18954867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82835" y="5379722"/>
            <a:ext cx="19048216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682835" y="8016240"/>
            <a:ext cx="19048216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223" y="1463040"/>
            <a:ext cx="1445097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8216" y="3159762"/>
            <a:ext cx="22682835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223" y="6583680"/>
            <a:ext cx="1445097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9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223" y="1463040"/>
            <a:ext cx="1445097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48216" y="3159762"/>
            <a:ext cx="22682835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223" y="6583680"/>
            <a:ext cx="1445097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FE0-8549-4C1F-84C9-7EF9AF1AAF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0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0385" y="1168401"/>
            <a:ext cx="3864483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0385" y="5842000"/>
            <a:ext cx="3864483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0385" y="20340322"/>
            <a:ext cx="100812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BFE0-8549-4C1F-84C9-7EF9AF1AAF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41855" y="20340322"/>
            <a:ext cx="1512189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643955" y="20340322"/>
            <a:ext cx="100812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91067-4F41-4D39-A7C1-6D626FFA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D9D7A-DD2D-20FA-1BF7-4848FCB89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B9662-374C-9105-2E45-27CD0E39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869" y="1894258"/>
            <a:ext cx="11841612" cy="190082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D3F94F5-5859-4271-FEB0-733B59CE13C7}"/>
              </a:ext>
            </a:extLst>
          </p:cNvPr>
          <p:cNvSpPr txBox="1"/>
          <p:nvPr/>
        </p:nvSpPr>
        <p:spPr>
          <a:xfrm>
            <a:off x="1975445" y="7960906"/>
            <a:ext cx="2514600" cy="2514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7E5C3D-1F27-EC93-F4E3-8BD830EFA463}"/>
              </a:ext>
            </a:extLst>
          </p:cNvPr>
          <p:cNvSpPr txBox="1"/>
          <p:nvPr/>
        </p:nvSpPr>
        <p:spPr>
          <a:xfrm>
            <a:off x="1785922" y="8494995"/>
            <a:ext cx="2901055" cy="1446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99" dirty="0">
                <a:solidFill>
                  <a:schemeClr val="bg1"/>
                </a:solidFill>
              </a:rPr>
              <a:t>Mg</a:t>
            </a:r>
            <a:r>
              <a:rPr lang="en-US" sz="8799" baseline="30000" dirty="0">
                <a:solidFill>
                  <a:schemeClr val="bg1"/>
                </a:solidFill>
              </a:rPr>
              <a:t>2+</a:t>
            </a:r>
            <a:endParaRPr lang="en-US" sz="8799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E285CC-CE02-FF94-2501-424C23D3C66B}"/>
              </a:ext>
            </a:extLst>
          </p:cNvPr>
          <p:cNvGrpSpPr/>
          <p:nvPr/>
        </p:nvGrpSpPr>
        <p:grpSpPr>
          <a:xfrm>
            <a:off x="13464473" y="13125445"/>
            <a:ext cx="7599228" cy="8737260"/>
            <a:chOff x="-1120990" y="8729375"/>
            <a:chExt cx="9217654" cy="1074792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844F66-D313-18E1-4B7D-CADCC5D83707}"/>
                </a:ext>
              </a:extLst>
            </p:cNvPr>
            <p:cNvGrpSpPr/>
            <p:nvPr/>
          </p:nvGrpSpPr>
          <p:grpSpPr>
            <a:xfrm>
              <a:off x="1757272" y="8729375"/>
              <a:ext cx="3036903" cy="7634415"/>
              <a:chOff x="9341364" y="2891367"/>
              <a:chExt cx="3036903" cy="76344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8FDBA1-3BD1-43A3-E98A-F7AB537BDD96}"/>
                  </a:ext>
                </a:extLst>
              </p:cNvPr>
              <p:cNvSpPr/>
              <p:nvPr/>
            </p:nvSpPr>
            <p:spPr>
              <a:xfrm>
                <a:off x="10876112" y="9655176"/>
                <a:ext cx="373655" cy="764859"/>
              </a:xfrm>
              <a:prstGeom prst="ellipse">
                <a:avLst/>
              </a:prstGeom>
              <a:solidFill>
                <a:srgbClr val="F9EFD0"/>
              </a:solidFill>
              <a:ln w="57150">
                <a:solidFill>
                  <a:srgbClr val="F9EF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1D288E5-09F3-26BD-36A6-2210902535DB}"/>
                  </a:ext>
                </a:extLst>
              </p:cNvPr>
              <p:cNvGrpSpPr/>
              <p:nvPr/>
            </p:nvGrpSpPr>
            <p:grpSpPr>
              <a:xfrm>
                <a:off x="9341364" y="2891367"/>
                <a:ext cx="3036903" cy="7634415"/>
                <a:chOff x="10204964" y="2637367"/>
                <a:chExt cx="3036903" cy="7634415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3AE1F7D-53E2-A934-1B83-487A9CA2C0BE}"/>
                    </a:ext>
                  </a:extLst>
                </p:cNvPr>
                <p:cNvSpPr/>
                <p:nvPr/>
              </p:nvSpPr>
              <p:spPr>
                <a:xfrm>
                  <a:off x="11612886" y="9401176"/>
                  <a:ext cx="634677" cy="870606"/>
                </a:xfrm>
                <a:prstGeom prst="ellipse">
                  <a:avLst/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6A7B278-0233-0AAF-DBF3-C8B9D4037018}"/>
                    </a:ext>
                  </a:extLst>
                </p:cNvPr>
                <p:cNvSpPr/>
                <p:nvPr/>
              </p:nvSpPr>
              <p:spPr>
                <a:xfrm>
                  <a:off x="10898271" y="4668519"/>
                  <a:ext cx="2050649" cy="2351633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Block Arc 36">
                  <a:extLst>
                    <a:ext uri="{FF2B5EF4-FFF2-40B4-BE49-F238E27FC236}">
                      <a16:creationId xmlns:a16="http://schemas.microsoft.com/office/drawing/2014/main" id="{C8C60393-082F-1E59-C137-F5820F8BA823}"/>
                    </a:ext>
                  </a:extLst>
                </p:cNvPr>
                <p:cNvSpPr/>
                <p:nvPr/>
              </p:nvSpPr>
              <p:spPr>
                <a:xfrm rot="14698403">
                  <a:off x="10270097" y="2676360"/>
                  <a:ext cx="427356" cy="514795"/>
                </a:xfrm>
                <a:prstGeom prst="blockArc">
                  <a:avLst>
                    <a:gd name="adj1" fmla="val 13560443"/>
                    <a:gd name="adj2" fmla="val 2935971"/>
                    <a:gd name="adj3" fmla="val 24413"/>
                  </a:avLst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BEE5F32-A63B-51BB-FCB5-387034AB8875}"/>
                    </a:ext>
                  </a:extLst>
                </p:cNvPr>
                <p:cNvSpPr/>
                <p:nvPr/>
              </p:nvSpPr>
              <p:spPr>
                <a:xfrm>
                  <a:off x="10445751" y="3054350"/>
                  <a:ext cx="464594" cy="100273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Block Arc 38">
                  <a:extLst>
                    <a:ext uri="{FF2B5EF4-FFF2-40B4-BE49-F238E27FC236}">
                      <a16:creationId xmlns:a16="http://schemas.microsoft.com/office/drawing/2014/main" id="{24D8F084-0E01-7C1E-3DC7-570D1861E27B}"/>
                    </a:ext>
                  </a:extLst>
                </p:cNvPr>
                <p:cNvSpPr/>
                <p:nvPr/>
              </p:nvSpPr>
              <p:spPr>
                <a:xfrm rot="11312380">
                  <a:off x="10247864" y="2641239"/>
                  <a:ext cx="427356" cy="514795"/>
                </a:xfrm>
                <a:prstGeom prst="blockArc">
                  <a:avLst>
                    <a:gd name="adj1" fmla="val 15619198"/>
                    <a:gd name="adj2" fmla="val 16406583"/>
                    <a:gd name="adj3" fmla="val 22545"/>
                  </a:avLst>
                </a:prstGeom>
                <a:solidFill>
                  <a:srgbClr val="EBF2F2"/>
                </a:solidFill>
                <a:ln w="5080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Block Arc 39">
                  <a:extLst>
                    <a:ext uri="{FF2B5EF4-FFF2-40B4-BE49-F238E27FC236}">
                      <a16:creationId xmlns:a16="http://schemas.microsoft.com/office/drawing/2014/main" id="{85ED6C6B-7AF0-5121-497B-0DFBAD7DA86F}"/>
                    </a:ext>
                  </a:extLst>
                </p:cNvPr>
                <p:cNvSpPr/>
                <p:nvPr/>
              </p:nvSpPr>
              <p:spPr>
                <a:xfrm rot="11312380">
                  <a:off x="10204964" y="2933117"/>
                  <a:ext cx="427356" cy="192024"/>
                </a:xfrm>
                <a:prstGeom prst="blockArc">
                  <a:avLst>
                    <a:gd name="adj1" fmla="val 15879138"/>
                    <a:gd name="adj2" fmla="val 17412361"/>
                    <a:gd name="adj3" fmla="val 26734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Block Arc 40">
                  <a:extLst>
                    <a:ext uri="{FF2B5EF4-FFF2-40B4-BE49-F238E27FC236}">
                      <a16:creationId xmlns:a16="http://schemas.microsoft.com/office/drawing/2014/main" id="{F2D33CF2-527F-0ACC-1798-1B95925415E1}"/>
                    </a:ext>
                  </a:extLst>
                </p:cNvPr>
                <p:cNvSpPr/>
                <p:nvPr/>
              </p:nvSpPr>
              <p:spPr>
                <a:xfrm rot="11312380">
                  <a:off x="10214444" y="2933116"/>
                  <a:ext cx="427356" cy="192024"/>
                </a:xfrm>
                <a:prstGeom prst="blockArc">
                  <a:avLst>
                    <a:gd name="adj1" fmla="val 13519529"/>
                    <a:gd name="adj2" fmla="val 16615939"/>
                    <a:gd name="adj3" fmla="val 25588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Block Arc 41">
                  <a:extLst>
                    <a:ext uri="{FF2B5EF4-FFF2-40B4-BE49-F238E27FC236}">
                      <a16:creationId xmlns:a16="http://schemas.microsoft.com/office/drawing/2014/main" id="{ED167386-25F3-BAD5-EB91-16553110729D}"/>
                    </a:ext>
                  </a:extLst>
                </p:cNvPr>
                <p:cNvSpPr/>
                <p:nvPr/>
              </p:nvSpPr>
              <p:spPr>
                <a:xfrm rot="11032256">
                  <a:off x="10238792" y="2931528"/>
                  <a:ext cx="427356" cy="192024"/>
                </a:xfrm>
                <a:prstGeom prst="blockArc">
                  <a:avLst>
                    <a:gd name="adj1" fmla="val 13519529"/>
                    <a:gd name="adj2" fmla="val 15470025"/>
                    <a:gd name="adj3" fmla="val 23131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AEF1B87C-61D5-DFA7-F7E9-FE3B85E57CFF}"/>
                    </a:ext>
                  </a:extLst>
                </p:cNvPr>
                <p:cNvSpPr/>
                <p:nvPr/>
              </p:nvSpPr>
              <p:spPr>
                <a:xfrm>
                  <a:off x="10795109" y="2870200"/>
                  <a:ext cx="2235084" cy="358703"/>
                </a:xfrm>
                <a:prstGeom prst="roundRect">
                  <a:avLst>
                    <a:gd name="adj" fmla="val 30607"/>
                  </a:avLst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30710238-A871-4C93-EF70-A43D68EB1D6A}"/>
                    </a:ext>
                  </a:extLst>
                </p:cNvPr>
                <p:cNvSpPr/>
                <p:nvPr/>
              </p:nvSpPr>
              <p:spPr>
                <a:xfrm>
                  <a:off x="10565822" y="2637367"/>
                  <a:ext cx="2676045" cy="326453"/>
                </a:xfrm>
                <a:prstGeom prst="roundRect">
                  <a:avLst>
                    <a:gd name="adj" fmla="val 41305"/>
                  </a:avLst>
                </a:prstGeom>
                <a:solidFill>
                  <a:srgbClr val="EBF2F2"/>
                </a:solidFill>
                <a:ln w="57150">
                  <a:solidFill>
                    <a:srgbClr val="5D6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rapezoid 44">
                  <a:extLst>
                    <a:ext uri="{FF2B5EF4-FFF2-40B4-BE49-F238E27FC236}">
                      <a16:creationId xmlns:a16="http://schemas.microsoft.com/office/drawing/2014/main" id="{8AF4A04C-323D-95A2-BE0A-B81E298237A7}"/>
                    </a:ext>
                  </a:extLst>
                </p:cNvPr>
                <p:cNvSpPr/>
                <p:nvPr/>
              </p:nvSpPr>
              <p:spPr>
                <a:xfrm rot="10800000">
                  <a:off x="10894226" y="7020147"/>
                  <a:ext cx="2071313" cy="2957101"/>
                </a:xfrm>
                <a:prstGeom prst="trapezoid">
                  <a:avLst>
                    <a:gd name="adj" fmla="val 36875"/>
                  </a:avLst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16153B9-ACBB-1732-6136-58BAF69AA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20487" y="7029540"/>
                  <a:ext cx="728432" cy="298318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5BBF9D1-3327-D7DB-6DA1-6D2031837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6247" y="7020153"/>
                  <a:ext cx="744971" cy="2996972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6022B2E-2F0E-86E6-F001-BC67CBFF63B5}"/>
                    </a:ext>
                  </a:extLst>
                </p:cNvPr>
                <p:cNvSpPr/>
                <p:nvPr/>
              </p:nvSpPr>
              <p:spPr>
                <a:xfrm>
                  <a:off x="10898271" y="3262086"/>
                  <a:ext cx="2050649" cy="1538229"/>
                </a:xfrm>
                <a:prstGeom prst="rect">
                  <a:avLst/>
                </a:prstGeom>
                <a:solidFill>
                  <a:srgbClr val="EBF2F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001463E-606B-9567-3D18-97B30E1E4F47}"/>
                    </a:ext>
                  </a:extLst>
                </p:cNvPr>
                <p:cNvSpPr/>
                <p:nvPr/>
              </p:nvSpPr>
              <p:spPr>
                <a:xfrm>
                  <a:off x="11012077" y="4677907"/>
                  <a:ext cx="1827973" cy="2351633"/>
                </a:xfrm>
                <a:prstGeom prst="rect">
                  <a:avLst/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EB7CA1A-0A36-DD0C-1CE4-C211E1823C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91670" y="530352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28DA8B5-3B91-315B-4BFF-BAC5A28A7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75046" y="685800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7668779-8C5B-BBFE-3C39-BABAB49410D4}"/>
                    </a:ext>
                  </a:extLst>
                </p:cNvPr>
                <p:cNvSpPr/>
                <p:nvPr/>
              </p:nvSpPr>
              <p:spPr>
                <a:xfrm>
                  <a:off x="11739712" y="9419272"/>
                  <a:ext cx="373655" cy="764859"/>
                </a:xfrm>
                <a:prstGeom prst="ellipse">
                  <a:avLst/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AB2DA49-9AF6-2E45-4FA3-7A6FBA43E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91670" y="3743960"/>
                  <a:ext cx="685800" cy="0"/>
                </a:xfrm>
                <a:prstGeom prst="line">
                  <a:avLst/>
                </a:prstGeom>
                <a:ln w="5080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B2D432C-DFB8-4629-093A-265998929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48920" y="3236263"/>
                  <a:ext cx="0" cy="3808748"/>
                </a:xfrm>
                <a:prstGeom prst="line">
                  <a:avLst/>
                </a:prstGeom>
                <a:ln w="5715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2755E92-EAB4-B6AF-BA57-23A4A9972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96247" y="3236263"/>
                  <a:ext cx="0" cy="3801125"/>
                </a:xfrm>
                <a:prstGeom prst="line">
                  <a:avLst/>
                </a:prstGeom>
                <a:ln w="57150">
                  <a:solidFill>
                    <a:srgbClr val="5D666E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AB9155AD-F588-8E42-FC9D-D92AC662BA87}"/>
                    </a:ext>
                  </a:extLst>
                </p:cNvPr>
                <p:cNvSpPr/>
                <p:nvPr/>
              </p:nvSpPr>
              <p:spPr>
                <a:xfrm rot="10800000">
                  <a:off x="11020539" y="7078403"/>
                  <a:ext cx="1810512" cy="2957103"/>
                </a:xfrm>
                <a:prstGeom prst="trapezoid">
                  <a:avLst>
                    <a:gd name="adj" fmla="val 41887"/>
                  </a:avLst>
                </a:prstGeom>
                <a:solidFill>
                  <a:srgbClr val="F9EFD0"/>
                </a:solidFill>
                <a:ln w="57150">
                  <a:solidFill>
                    <a:srgbClr val="AF80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Trapezoid 56">
                  <a:extLst>
                    <a:ext uri="{FF2B5EF4-FFF2-40B4-BE49-F238E27FC236}">
                      <a16:creationId xmlns:a16="http://schemas.microsoft.com/office/drawing/2014/main" id="{5F623A1A-B6DF-D77A-913F-22143E32DDFF}"/>
                    </a:ext>
                  </a:extLst>
                </p:cNvPr>
                <p:cNvSpPr/>
                <p:nvPr/>
              </p:nvSpPr>
              <p:spPr>
                <a:xfrm rot="10800000">
                  <a:off x="11923760" y="9993713"/>
                  <a:ext cx="123106" cy="85889"/>
                </a:xfrm>
                <a:prstGeom prst="trapezoid">
                  <a:avLst>
                    <a:gd name="adj" fmla="val 36981"/>
                  </a:avLst>
                </a:prstGeom>
                <a:solidFill>
                  <a:srgbClr val="F9EFD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9655F4CC-44D5-60C2-E7A7-929EA81B2A97}"/>
                    </a:ext>
                  </a:extLst>
                </p:cNvPr>
                <p:cNvSpPr/>
                <p:nvPr/>
              </p:nvSpPr>
              <p:spPr>
                <a:xfrm>
                  <a:off x="11042409" y="6947349"/>
                  <a:ext cx="1765478" cy="195322"/>
                </a:xfrm>
                <a:prstGeom prst="roundRect">
                  <a:avLst>
                    <a:gd name="adj" fmla="val 19611"/>
                  </a:avLst>
                </a:prstGeom>
                <a:solidFill>
                  <a:srgbClr val="F9EFD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05111FA-74C1-6F6C-9299-D18BD62395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2077" y="7050469"/>
                  <a:ext cx="49623" cy="182344"/>
                </a:xfrm>
                <a:prstGeom prst="line">
                  <a:avLst/>
                </a:prstGeom>
                <a:ln w="50800">
                  <a:solidFill>
                    <a:srgbClr val="AF8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316CC74-E5FB-1385-0044-8B870DAA5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786299" y="7042931"/>
                  <a:ext cx="46451" cy="186953"/>
                </a:xfrm>
                <a:prstGeom prst="line">
                  <a:avLst/>
                </a:prstGeom>
                <a:ln w="50800">
                  <a:solidFill>
                    <a:srgbClr val="AF8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10E7B228-40CC-4F6B-51B6-646EBC8BC799}"/>
                  </a:ext>
                </a:extLst>
              </p:cNvPr>
              <p:cNvSpPr/>
              <p:nvPr/>
            </p:nvSpPr>
            <p:spPr>
              <a:xfrm rot="10800000">
                <a:off x="10939945" y="10247711"/>
                <a:ext cx="131984" cy="98613"/>
              </a:xfrm>
              <a:prstGeom prst="trapezoid">
                <a:avLst>
                  <a:gd name="adj" fmla="val 39150"/>
                </a:avLst>
              </a:prstGeom>
              <a:solidFill>
                <a:srgbClr val="F9EFD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E7382145-1CDD-BB2B-215E-254AA3AC6DDD}"/>
                  </a:ext>
                </a:extLst>
              </p:cNvPr>
              <p:cNvSpPr/>
              <p:nvPr/>
            </p:nvSpPr>
            <p:spPr>
              <a:xfrm rot="10800000">
                <a:off x="10996688" y="10255028"/>
                <a:ext cx="126948" cy="73152"/>
              </a:xfrm>
              <a:prstGeom prst="trapezoid">
                <a:avLst>
                  <a:gd name="adj" fmla="val 39150"/>
                </a:avLst>
              </a:prstGeom>
              <a:solidFill>
                <a:srgbClr val="F9EFD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C2727C-3D6C-80DA-4D4D-D78DA4D5036E}"/>
                </a:ext>
              </a:extLst>
            </p:cNvPr>
            <p:cNvSpPr txBox="1"/>
            <p:nvPr/>
          </p:nvSpPr>
          <p:spPr>
            <a:xfrm>
              <a:off x="-1120990" y="16335207"/>
              <a:ext cx="9217654" cy="314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999" dirty="0"/>
                <a:t>TX-TL reaction mixture</a:t>
              </a: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BE479DC-BEC7-B1A7-2679-31D9FFF2100F}"/>
                </a:ext>
              </a:extLst>
            </p:cNvPr>
            <p:cNvSpPr/>
            <p:nvPr/>
          </p:nvSpPr>
          <p:spPr>
            <a:xfrm>
              <a:off x="2646064" y="11393153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9A6BC27E-F9A6-B7A6-73DE-26970D149EA2}"/>
                </a:ext>
              </a:extLst>
            </p:cNvPr>
            <p:cNvSpPr/>
            <p:nvPr/>
          </p:nvSpPr>
          <p:spPr>
            <a:xfrm>
              <a:off x="3726148" y="11785829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67234DC2-879C-6662-C209-22CA602FBA90}"/>
                </a:ext>
              </a:extLst>
            </p:cNvPr>
            <p:cNvSpPr/>
            <p:nvPr/>
          </p:nvSpPr>
          <p:spPr>
            <a:xfrm>
              <a:off x="2965781" y="12688178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EEEF71C3-6BC4-45C8-C6BE-F22C3145F25C}"/>
                </a:ext>
              </a:extLst>
            </p:cNvPr>
            <p:cNvSpPr/>
            <p:nvPr/>
          </p:nvSpPr>
          <p:spPr>
            <a:xfrm>
              <a:off x="3586448" y="10994577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3A39DB67-ECBD-EBAD-0469-A5C20FDF5ADC}"/>
                </a:ext>
              </a:extLst>
            </p:cNvPr>
            <p:cNvSpPr/>
            <p:nvPr/>
          </p:nvSpPr>
          <p:spPr>
            <a:xfrm>
              <a:off x="3654145" y="13851489"/>
              <a:ext cx="457200" cy="398576"/>
            </a:xfrm>
            <a:prstGeom prst="hexagon">
              <a:avLst>
                <a:gd name="adj" fmla="val 28186"/>
                <a:gd name="vf" fmla="val 115470"/>
              </a:avLst>
            </a:prstGeom>
            <a:solidFill>
              <a:srgbClr val="A67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1DFBD-E95F-CC31-8273-D38CC91F03AD}"/>
                </a:ext>
              </a:extLst>
            </p:cNvPr>
            <p:cNvSpPr/>
            <p:nvPr/>
          </p:nvSpPr>
          <p:spPr>
            <a:xfrm>
              <a:off x="3081655" y="11955805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4AB4EC-BB63-CFDB-2A46-61374B69A351}"/>
                </a:ext>
              </a:extLst>
            </p:cNvPr>
            <p:cNvSpPr/>
            <p:nvPr/>
          </p:nvSpPr>
          <p:spPr>
            <a:xfrm>
              <a:off x="3364944" y="12356955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9C0E9B6-2468-2EC3-E4C1-00E3B3CDFC40}"/>
                </a:ext>
              </a:extLst>
            </p:cNvPr>
            <p:cNvSpPr/>
            <p:nvPr/>
          </p:nvSpPr>
          <p:spPr>
            <a:xfrm>
              <a:off x="3010530" y="14107849"/>
              <a:ext cx="457200" cy="457200"/>
            </a:xfrm>
            <a:prstGeom prst="ellipse">
              <a:avLst/>
            </a:prstGeom>
            <a:solidFill>
              <a:srgbClr val="1D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69DDB432-D338-9664-AEB8-03CC4A395E7F}"/>
                </a:ext>
              </a:extLst>
            </p:cNvPr>
            <p:cNvCxnSpPr/>
            <p:nvPr/>
          </p:nvCxnSpPr>
          <p:spPr>
            <a:xfrm rot="10800000" flipV="1">
              <a:off x="3207177" y="13301673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57D9F8F6-3820-1850-26E0-96FD45996E0A}"/>
                </a:ext>
              </a:extLst>
            </p:cNvPr>
            <p:cNvCxnSpPr/>
            <p:nvPr/>
          </p:nvCxnSpPr>
          <p:spPr>
            <a:xfrm rot="10800000" flipV="1">
              <a:off x="2882340" y="11603929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73B3297E-836B-B0A6-3508-B6D86BA58C0F}"/>
                </a:ext>
              </a:extLst>
            </p:cNvPr>
            <p:cNvCxnSpPr/>
            <p:nvPr/>
          </p:nvCxnSpPr>
          <p:spPr>
            <a:xfrm rot="10800000" flipV="1">
              <a:off x="3263340" y="12886628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9FCA8996-97C2-064B-8844-C0648AEBA977}"/>
                </a:ext>
              </a:extLst>
            </p:cNvPr>
            <p:cNvCxnSpPr/>
            <p:nvPr/>
          </p:nvCxnSpPr>
          <p:spPr>
            <a:xfrm rot="10800000" flipV="1">
              <a:off x="3359577" y="14503228"/>
              <a:ext cx="521108" cy="398576"/>
            </a:xfrm>
            <a:prstGeom prst="curvedConnector3">
              <a:avLst>
                <a:gd name="adj1" fmla="val 45126"/>
              </a:avLst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A17F252A-2338-4A7A-CACE-7AC0F31F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750" y="150445"/>
            <a:ext cx="5057081" cy="859168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6232D01-E972-F884-8A05-0A5C1D164CF2}"/>
              </a:ext>
            </a:extLst>
          </p:cNvPr>
          <p:cNvSpPr txBox="1"/>
          <p:nvPr/>
        </p:nvSpPr>
        <p:spPr>
          <a:xfrm>
            <a:off x="13464478" y="8993765"/>
            <a:ext cx="7599229" cy="255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999" dirty="0"/>
              <a:t>Echo 525 Liquid Handler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4797A8F-6E79-7778-1FBA-21A6E049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4734" y="7834093"/>
            <a:ext cx="7599230" cy="5624289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A5A69-DDEB-30DC-3ABD-43FD14DBD20C}"/>
              </a:ext>
            </a:extLst>
          </p:cNvPr>
          <p:cNvCxnSpPr>
            <a:cxnSpLocks/>
          </p:cNvCxnSpPr>
          <p:nvPr/>
        </p:nvCxnSpPr>
        <p:spPr>
          <a:xfrm>
            <a:off x="11618511" y="6226185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C61565-9D69-2189-291F-3BFA30A064A2}"/>
              </a:ext>
            </a:extLst>
          </p:cNvPr>
          <p:cNvSpPr txBox="1"/>
          <p:nvPr/>
        </p:nvSpPr>
        <p:spPr>
          <a:xfrm>
            <a:off x="22653968" y="13499259"/>
            <a:ext cx="7460762" cy="255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999" dirty="0"/>
              <a:t>10µL reactions in 384-well plate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E2F7BD3A-E116-C9CB-60F4-251B081AE92D}"/>
              </a:ext>
            </a:extLst>
          </p:cNvPr>
          <p:cNvSpPr/>
          <p:nvPr/>
        </p:nvSpPr>
        <p:spPr>
          <a:xfrm rot="1800000">
            <a:off x="6054028" y="6314286"/>
            <a:ext cx="2743200" cy="2377440"/>
          </a:xfrm>
          <a:prstGeom prst="hexagon">
            <a:avLst>
              <a:gd name="adj" fmla="val 28695"/>
              <a:gd name="vf" fmla="val 115470"/>
            </a:avLst>
          </a:prstGeom>
          <a:solidFill>
            <a:srgbClr val="E5EBFB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8F06F5-50CD-D9E9-BA32-71CC4879B9E4}"/>
              </a:ext>
            </a:extLst>
          </p:cNvPr>
          <p:cNvSpPr txBox="1"/>
          <p:nvPr/>
        </p:nvSpPr>
        <p:spPr>
          <a:xfrm>
            <a:off x="6221716" y="6732253"/>
            <a:ext cx="2407839" cy="1446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99" dirty="0"/>
              <a:t>Fuel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30D0689-8002-476D-465D-60642A7BCEE4}"/>
              </a:ext>
            </a:extLst>
          </p:cNvPr>
          <p:cNvGrpSpPr/>
          <p:nvPr/>
        </p:nvGrpSpPr>
        <p:grpSpPr>
          <a:xfrm>
            <a:off x="621116" y="932607"/>
            <a:ext cx="10293631" cy="4474460"/>
            <a:chOff x="489316" y="12776887"/>
            <a:chExt cx="10293631" cy="44744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3534AE9-BABE-5AD1-EEA1-599AA8D94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5969" y="14032207"/>
              <a:ext cx="1640904" cy="1647403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2BEEF1-C311-BB2E-1F8F-7FCA6BD1F835}"/>
                </a:ext>
              </a:extLst>
            </p:cNvPr>
            <p:cNvSpPr/>
            <p:nvPr/>
          </p:nvSpPr>
          <p:spPr>
            <a:xfrm>
              <a:off x="489316" y="15707157"/>
              <a:ext cx="10293631" cy="1544190"/>
            </a:xfrm>
            <a:prstGeom prst="round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38AC8C-3922-5212-DB25-1670B8BE56BD}"/>
                </a:ext>
              </a:extLst>
            </p:cNvPr>
            <p:cNvCxnSpPr/>
            <p:nvPr/>
          </p:nvCxnSpPr>
          <p:spPr>
            <a:xfrm>
              <a:off x="1154301" y="14294282"/>
              <a:ext cx="0" cy="146304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B0425C-65A4-1D6D-7909-DBA40E082C4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15" y="14347622"/>
              <a:ext cx="1043360" cy="0"/>
            </a:xfrm>
            <a:prstGeom prst="line">
              <a:avLst/>
            </a:prstGeom>
            <a:ln w="1143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3CC7893C-0DEA-EC9C-9948-CE30C408A3A3}"/>
                </a:ext>
              </a:extLst>
            </p:cNvPr>
            <p:cNvSpPr/>
            <p:nvPr/>
          </p:nvSpPr>
          <p:spPr>
            <a:xfrm rot="5400000">
              <a:off x="4085125" y="15265521"/>
              <a:ext cx="1035047" cy="883279"/>
            </a:xfrm>
            <a:prstGeom prst="pie">
              <a:avLst>
                <a:gd name="adj1" fmla="val 5418294"/>
                <a:gd name="adj2" fmla="val 16200000"/>
              </a:avLst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A80067D-9407-733B-2B6A-6734258DBCD8}"/>
                </a:ext>
              </a:extLst>
            </p:cNvPr>
            <p:cNvSpPr txBox="1"/>
            <p:nvPr/>
          </p:nvSpPr>
          <p:spPr>
            <a:xfrm>
              <a:off x="5643928" y="15106995"/>
              <a:ext cx="3698875" cy="1323311"/>
            </a:xfrm>
            <a:prstGeom prst="homePlate">
              <a:avLst/>
            </a:prstGeom>
            <a:solidFill>
              <a:srgbClr val="70AD47"/>
            </a:solidFill>
            <a:ln w="762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999" b="1" i="1" dirty="0"/>
                <a:t>deGFP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BC54A1-EE54-A5B0-67E2-670CA8EFB5AC}"/>
                </a:ext>
              </a:extLst>
            </p:cNvPr>
            <p:cNvCxnSpPr/>
            <p:nvPr/>
          </p:nvCxnSpPr>
          <p:spPr>
            <a:xfrm>
              <a:off x="9885096" y="14666863"/>
              <a:ext cx="0" cy="100584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1EC9730-C460-AA3B-2528-EFDE7215D8B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803" y="14677464"/>
              <a:ext cx="1028701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C81FD6-5275-A3BD-C937-F827AE03B6ED}"/>
                </a:ext>
              </a:extLst>
            </p:cNvPr>
            <p:cNvSpPr txBox="1"/>
            <p:nvPr/>
          </p:nvSpPr>
          <p:spPr>
            <a:xfrm>
              <a:off x="2203199" y="12776887"/>
              <a:ext cx="1802897" cy="1323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999" b="1" dirty="0"/>
                <a:t>MG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1E8B87A-747C-D261-F536-6FA353B54CE3}"/>
                </a:ext>
              </a:extLst>
            </p:cNvPr>
            <p:cNvSpPr/>
            <p:nvPr/>
          </p:nvSpPr>
          <p:spPr>
            <a:xfrm>
              <a:off x="3965742" y="13157719"/>
              <a:ext cx="548640" cy="5486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Arc 87">
            <a:extLst>
              <a:ext uri="{FF2B5EF4-FFF2-40B4-BE49-F238E27FC236}">
                <a16:creationId xmlns:a16="http://schemas.microsoft.com/office/drawing/2014/main" id="{2466C30F-D8B2-E928-568F-C179E3444FB2}"/>
              </a:ext>
            </a:extLst>
          </p:cNvPr>
          <p:cNvSpPr/>
          <p:nvPr/>
        </p:nvSpPr>
        <p:spPr>
          <a:xfrm>
            <a:off x="18466008" y="4423357"/>
            <a:ext cx="5355276" cy="5624289"/>
          </a:xfrm>
          <a:prstGeom prst="arc">
            <a:avLst>
              <a:gd name="adj1" fmla="val 16200000"/>
              <a:gd name="adj2" fmla="val 20740571"/>
            </a:avLst>
          </a:prstGeom>
          <a:ln w="152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E49CE1BA-3947-4E1B-0A9C-38E0A344304B}"/>
              </a:ext>
            </a:extLst>
          </p:cNvPr>
          <p:cNvSpPr/>
          <p:nvPr/>
        </p:nvSpPr>
        <p:spPr>
          <a:xfrm flipV="1">
            <a:off x="18459521" y="13556844"/>
            <a:ext cx="5355276" cy="5624289"/>
          </a:xfrm>
          <a:prstGeom prst="arc">
            <a:avLst>
              <a:gd name="adj1" fmla="val 16200000"/>
              <a:gd name="adj2" fmla="val 20558681"/>
            </a:avLst>
          </a:prstGeom>
          <a:ln w="152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4F5B0C5-B65A-F24C-4586-038D9B63654E}"/>
              </a:ext>
            </a:extLst>
          </p:cNvPr>
          <p:cNvCxnSpPr>
            <a:cxnSpLocks/>
          </p:cNvCxnSpPr>
          <p:nvPr/>
        </p:nvCxnSpPr>
        <p:spPr>
          <a:xfrm>
            <a:off x="30695016" y="11022466"/>
            <a:ext cx="2043071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2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165</TotalTime>
  <Words>18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Kapasiawala</dc:creator>
  <cp:lastModifiedBy>Manisha Kapasiawala</cp:lastModifiedBy>
  <cp:revision>11</cp:revision>
  <dcterms:created xsi:type="dcterms:W3CDTF">2024-03-11T18:55:17Z</dcterms:created>
  <dcterms:modified xsi:type="dcterms:W3CDTF">2024-05-18T05:46:26Z</dcterms:modified>
</cp:coreProperties>
</file>