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75" r:id="rId4"/>
    <p:sldId id="277" r:id="rId5"/>
    <p:sldId id="283" r:id="rId6"/>
    <p:sldId id="266" r:id="rId7"/>
    <p:sldId id="276" r:id="rId8"/>
    <p:sldId id="278" r:id="rId9"/>
    <p:sldId id="258" r:id="rId10"/>
    <p:sldId id="259" r:id="rId11"/>
    <p:sldId id="260" r:id="rId12"/>
    <p:sldId id="261" r:id="rId13"/>
    <p:sldId id="262" r:id="rId14"/>
    <p:sldId id="263" r:id="rId15"/>
    <p:sldId id="264" r:id="rId16"/>
    <p:sldId id="279" r:id="rId17"/>
    <p:sldId id="265" r:id="rId18"/>
    <p:sldId id="280" r:id="rId19"/>
    <p:sldId id="267" r:id="rId20"/>
    <p:sldId id="268" r:id="rId21"/>
    <p:sldId id="269" r:id="rId22"/>
    <p:sldId id="270" r:id="rId23"/>
    <p:sldId id="271" r:id="rId24"/>
    <p:sldId id="272" r:id="rId25"/>
    <p:sldId id="273" r:id="rId26"/>
    <p:sldId id="281" r:id="rId27"/>
    <p:sldId id="274" r:id="rId28"/>
    <p:sldId id="282" r:id="rId29"/>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15" autoAdjust="0"/>
    <p:restoredTop sz="80512" autoAdjust="0"/>
  </p:normalViewPr>
  <p:slideViewPr>
    <p:cSldViewPr>
      <p:cViewPr>
        <p:scale>
          <a:sx n="66" d="100"/>
          <a:sy n="66" d="100"/>
        </p:scale>
        <p:origin x="-1339" y="-54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40D49B-E59E-4DEF-9E25-A60BC4E3CE4F}" type="datetimeFigureOut">
              <a:rPr lang="pl-PL" smtClean="0"/>
              <a:pPr/>
              <a:t>2016-05-18</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21A992-22D9-4EF5-B468-BF47D09055D6}" type="slidenum">
              <a:rPr lang="pl-PL" smtClean="0"/>
              <a:pPr/>
              <a:t>‹#›</a:t>
            </a:fld>
            <a:endParaRPr lang="pl-PL"/>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z="1200" kern="1200" dirty="0" smtClean="0">
                <a:solidFill>
                  <a:schemeClr val="tx1"/>
                </a:solidFill>
                <a:latin typeface="+mn-lt"/>
                <a:ea typeface="+mn-ea"/>
                <a:cs typeface="+mn-cs"/>
              </a:rPr>
              <a:t>Witam Państwa</a:t>
            </a:r>
          </a:p>
          <a:p>
            <a:r>
              <a:rPr lang="pl-PL" sz="1200" kern="1200" dirty="0" smtClean="0">
                <a:solidFill>
                  <a:schemeClr val="tx1"/>
                </a:solidFill>
                <a:latin typeface="+mn-lt"/>
                <a:ea typeface="+mn-ea"/>
                <a:cs typeface="+mn-cs"/>
              </a:rPr>
              <a:t>Nazywam się Michał Kapiczyński i zaprezentuję dzisiaj Państwu efekty mojej pracy dyplomowej.</a:t>
            </a:r>
          </a:p>
          <a:p>
            <a:r>
              <a:rPr lang="pl-PL" sz="1200" kern="1200" dirty="0" smtClean="0">
                <a:solidFill>
                  <a:schemeClr val="tx1"/>
                </a:solidFill>
                <a:latin typeface="+mn-lt"/>
                <a:ea typeface="+mn-ea"/>
                <a:cs typeface="+mn-cs"/>
              </a:rPr>
              <a:t>Praca postała pod kierownictwem </a:t>
            </a:r>
            <a:r>
              <a:rPr lang="pl-PL" sz="1200" kern="1200" dirty="0" err="1" smtClean="0">
                <a:solidFill>
                  <a:schemeClr val="tx1"/>
                </a:solidFill>
                <a:latin typeface="+mn-lt"/>
                <a:ea typeface="+mn-ea"/>
                <a:cs typeface="+mn-cs"/>
              </a:rPr>
              <a:t>dr</a:t>
            </a:r>
            <a:r>
              <a:rPr lang="pl-PL" sz="1200" kern="1200" dirty="0" smtClean="0">
                <a:solidFill>
                  <a:schemeClr val="tx1"/>
                </a:solidFill>
                <a:latin typeface="+mn-lt"/>
                <a:ea typeface="+mn-ea"/>
                <a:cs typeface="+mn-cs"/>
              </a:rPr>
              <a:t>. Pawła Wnuka.</a:t>
            </a:r>
          </a:p>
        </p:txBody>
      </p:sp>
      <p:sp>
        <p:nvSpPr>
          <p:cNvPr id="4" name="Symbol zastępczy numeru slajdu 3"/>
          <p:cNvSpPr>
            <a:spLocks noGrp="1"/>
          </p:cNvSpPr>
          <p:nvPr>
            <p:ph type="sldNum" sz="quarter" idx="10"/>
          </p:nvPr>
        </p:nvSpPr>
        <p:spPr/>
        <p:txBody>
          <a:bodyPr/>
          <a:lstStyle/>
          <a:p>
            <a:fld id="{A221A992-22D9-4EF5-B468-BF47D09055D6}" type="slidenum">
              <a:rPr lang="pl-PL" smtClean="0"/>
              <a:pPr/>
              <a:t>1</a:t>
            </a:fld>
            <a:endParaRPr lang="pl-PL"/>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dirty="0" err="1" smtClean="0"/>
              <a:t>r</a:t>
            </a:r>
            <a:r>
              <a:rPr lang="pl-PL" baseline="0" dirty="0" smtClean="0"/>
              <a:t> = </a:t>
            </a:r>
            <a:r>
              <a:rPr lang="pl-PL" baseline="0" dirty="0" err="1" smtClean="0"/>
              <a:t>dh</a:t>
            </a:r>
            <a:r>
              <a:rPr lang="pl-PL" baseline="0" dirty="0" smtClean="0"/>
              <a:t> tg(alfa)</a:t>
            </a:r>
            <a:endParaRPr lang="pl-PL" dirty="0"/>
          </a:p>
        </p:txBody>
      </p:sp>
      <p:sp>
        <p:nvSpPr>
          <p:cNvPr id="4" name="Symbol zastępczy numeru slajdu 3"/>
          <p:cNvSpPr>
            <a:spLocks noGrp="1"/>
          </p:cNvSpPr>
          <p:nvPr>
            <p:ph type="sldNum" sz="quarter" idx="10"/>
          </p:nvPr>
        </p:nvSpPr>
        <p:spPr/>
        <p:txBody>
          <a:bodyPr/>
          <a:lstStyle/>
          <a:p>
            <a:fld id="{A221A992-22D9-4EF5-B468-BF47D09055D6}" type="slidenum">
              <a:rPr lang="pl-PL" smtClean="0"/>
              <a:pPr/>
              <a:t>10</a:t>
            </a:fld>
            <a:endParaRPr lang="pl-PL"/>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z="1200" kern="1200" dirty="0" smtClean="0">
                <a:solidFill>
                  <a:schemeClr val="tx1"/>
                </a:solidFill>
                <a:latin typeface="+mn-lt"/>
                <a:ea typeface="+mn-ea"/>
                <a:cs typeface="+mn-cs"/>
              </a:rPr>
              <a:t>W dalszym kroku znając współrzędne </a:t>
            </a:r>
            <a:r>
              <a:rPr lang="pl-PL" sz="1200" kern="1200" dirty="0" err="1" smtClean="0">
                <a:solidFill>
                  <a:schemeClr val="tx1"/>
                </a:solidFill>
                <a:latin typeface="+mn-lt"/>
                <a:ea typeface="+mn-ea"/>
                <a:cs typeface="+mn-cs"/>
              </a:rPr>
              <a:t>drona</a:t>
            </a:r>
            <a:r>
              <a:rPr lang="pl-PL" sz="1200" kern="1200" dirty="0" smtClean="0">
                <a:solidFill>
                  <a:schemeClr val="tx1"/>
                </a:solidFill>
                <a:latin typeface="+mn-lt"/>
                <a:ea typeface="+mn-ea"/>
                <a:cs typeface="+mn-cs"/>
              </a:rPr>
              <a:t> i wartość promienia </a:t>
            </a:r>
            <a:r>
              <a:rPr lang="pl-PL" sz="1200" b="1" kern="1200" dirty="0" err="1" smtClean="0">
                <a:solidFill>
                  <a:schemeClr val="tx1"/>
                </a:solidFill>
                <a:latin typeface="+mn-lt"/>
                <a:ea typeface="+mn-ea"/>
                <a:cs typeface="+mn-cs"/>
              </a:rPr>
              <a:t>r</a:t>
            </a:r>
            <a:r>
              <a:rPr lang="pl-PL" sz="1200" kern="1200" dirty="0" smtClean="0">
                <a:solidFill>
                  <a:schemeClr val="tx1"/>
                </a:solidFill>
                <a:latin typeface="+mn-lt"/>
                <a:ea typeface="+mn-ea"/>
                <a:cs typeface="+mn-cs"/>
              </a:rPr>
              <a:t> wyznaczono punkty na okręgu o promieniu </a:t>
            </a:r>
            <a:r>
              <a:rPr lang="pl-PL" sz="1200" b="1" kern="1200" dirty="0" err="1" smtClean="0">
                <a:solidFill>
                  <a:schemeClr val="tx1"/>
                </a:solidFill>
                <a:latin typeface="+mn-lt"/>
                <a:ea typeface="+mn-ea"/>
                <a:cs typeface="+mn-cs"/>
              </a:rPr>
              <a:t>r</a:t>
            </a:r>
            <a:r>
              <a:rPr lang="pl-PL" sz="1200" b="1" kern="1200" dirty="0" smtClean="0">
                <a:solidFill>
                  <a:schemeClr val="tx1"/>
                </a:solidFill>
                <a:latin typeface="+mn-lt"/>
                <a:ea typeface="+mn-ea"/>
                <a:cs typeface="+mn-cs"/>
              </a:rPr>
              <a:t> </a:t>
            </a:r>
            <a:r>
              <a:rPr lang="pl-PL" sz="1200" kern="1200" dirty="0" smtClean="0">
                <a:solidFill>
                  <a:schemeClr val="tx1"/>
                </a:solidFill>
                <a:latin typeface="+mn-lt"/>
                <a:ea typeface="+mn-ea"/>
                <a:cs typeface="+mn-cs"/>
              </a:rPr>
              <a:t>i</a:t>
            </a:r>
            <a:r>
              <a:rPr lang="pl-PL" sz="1200" b="1" kern="1200" dirty="0" smtClean="0">
                <a:solidFill>
                  <a:schemeClr val="tx1"/>
                </a:solidFill>
                <a:latin typeface="+mn-lt"/>
                <a:ea typeface="+mn-ea"/>
                <a:cs typeface="+mn-cs"/>
              </a:rPr>
              <a:t> </a:t>
            </a:r>
            <a:r>
              <a:rPr lang="pl-PL" sz="1200" kern="1200" dirty="0" smtClean="0">
                <a:solidFill>
                  <a:schemeClr val="tx1"/>
                </a:solidFill>
                <a:latin typeface="+mn-lt"/>
                <a:ea typeface="+mn-ea"/>
                <a:cs typeface="+mn-cs"/>
              </a:rPr>
              <a:t>środku w punkcie odpowiadającym położeniu </a:t>
            </a:r>
            <a:r>
              <a:rPr lang="pl-PL" sz="1200" kern="1200" dirty="0" err="1" smtClean="0">
                <a:solidFill>
                  <a:schemeClr val="tx1"/>
                </a:solidFill>
                <a:latin typeface="+mn-lt"/>
                <a:ea typeface="+mn-ea"/>
                <a:cs typeface="+mn-cs"/>
              </a:rPr>
              <a:t>drona</a:t>
            </a:r>
            <a:r>
              <a:rPr lang="pl-PL" sz="1200" kern="1200" dirty="0" smtClean="0">
                <a:solidFill>
                  <a:schemeClr val="tx1"/>
                </a:solidFill>
                <a:latin typeface="+mn-lt"/>
                <a:ea typeface="+mn-ea"/>
                <a:cs typeface="+mn-cs"/>
              </a:rPr>
              <a:t>. Liczba wyznaczonych punktów, dobrana na drodze eksperymentalnej, to 360 punktów rozmieszczonych na okręgu co 1</a:t>
            </a:r>
            <a:r>
              <a:rPr lang="pl-PL" sz="1200" kern="1200" baseline="30000" dirty="0" smtClean="0">
                <a:solidFill>
                  <a:schemeClr val="tx1"/>
                </a:solidFill>
                <a:latin typeface="+mn-lt"/>
                <a:ea typeface="+mn-ea"/>
                <a:cs typeface="+mn-cs"/>
              </a:rPr>
              <a:t>o</a:t>
            </a:r>
            <a:r>
              <a:rPr lang="pl-PL" sz="1200" kern="1200" dirty="0" smtClean="0">
                <a:solidFill>
                  <a:schemeClr val="tx1"/>
                </a:solidFill>
                <a:latin typeface="+mn-lt"/>
                <a:ea typeface="+mn-ea"/>
                <a:cs typeface="+mn-cs"/>
              </a:rPr>
              <a:t>.</a:t>
            </a:r>
          </a:p>
          <a:p>
            <a:r>
              <a:rPr lang="pl-PL" sz="1200" kern="1200" dirty="0" smtClean="0">
                <a:solidFill>
                  <a:schemeClr val="tx1"/>
                </a:solidFill>
                <a:latin typeface="+mn-lt"/>
                <a:ea typeface="+mn-ea"/>
                <a:cs typeface="+mn-cs"/>
              </a:rPr>
              <a:t>	Dla każdego z dobranych punktów dokonano następnie porównania jego wysokości (równej wysokości </a:t>
            </a:r>
            <a:r>
              <a:rPr lang="pl-PL" sz="1200" kern="1200" dirty="0" err="1" smtClean="0">
                <a:solidFill>
                  <a:schemeClr val="tx1"/>
                </a:solidFill>
                <a:latin typeface="+mn-lt"/>
                <a:ea typeface="+mn-ea"/>
                <a:cs typeface="+mn-cs"/>
              </a:rPr>
              <a:t>drona</a:t>
            </a:r>
            <a:r>
              <a:rPr lang="pl-PL" sz="1200" kern="1200" dirty="0" smtClean="0">
                <a:solidFill>
                  <a:schemeClr val="tx1"/>
                </a:solidFill>
                <a:latin typeface="+mn-lt"/>
                <a:ea typeface="+mn-ea"/>
                <a:cs typeface="+mn-cs"/>
              </a:rPr>
              <a:t> pomniejszonej o aktualne </a:t>
            </a:r>
            <a:r>
              <a:rPr lang="pl-PL" sz="1200" b="1" kern="1200" dirty="0" err="1" smtClean="0">
                <a:solidFill>
                  <a:schemeClr val="tx1"/>
                </a:solidFill>
                <a:latin typeface="+mn-lt"/>
                <a:ea typeface="+mn-ea"/>
                <a:cs typeface="+mn-cs"/>
              </a:rPr>
              <a:t>dh</a:t>
            </a:r>
            <a:r>
              <a:rPr lang="pl-PL" sz="1200" kern="1200" dirty="0" smtClean="0">
                <a:solidFill>
                  <a:schemeClr val="tx1"/>
                </a:solidFill>
                <a:latin typeface="+mn-lt"/>
                <a:ea typeface="+mn-ea"/>
                <a:cs typeface="+mn-cs"/>
              </a:rPr>
              <a:t>) z wysokością modelu Ziemi w danym punkcie. Jeśli wysokość punktu na okręgu była mniejsza lub równa wysokości modelu punkt zostawał uznany za punkt otoczki obszaru przeszukanego, a wartość stopnia na okręgu, odpowiadająca temu punktowi zostawała usunięta z dalszych rozważań. Następnie wartość </a:t>
            </a:r>
            <a:r>
              <a:rPr lang="pl-PL" sz="1200" b="1" kern="1200" dirty="0" err="1" smtClean="0">
                <a:solidFill>
                  <a:schemeClr val="tx1"/>
                </a:solidFill>
                <a:latin typeface="+mn-lt"/>
                <a:ea typeface="+mn-ea"/>
                <a:cs typeface="+mn-cs"/>
              </a:rPr>
              <a:t>dh</a:t>
            </a:r>
            <a:r>
              <a:rPr lang="pl-PL" sz="1200" b="1" kern="1200" dirty="0" smtClean="0">
                <a:solidFill>
                  <a:schemeClr val="tx1"/>
                </a:solidFill>
                <a:latin typeface="+mn-lt"/>
                <a:ea typeface="+mn-ea"/>
                <a:cs typeface="+mn-cs"/>
              </a:rPr>
              <a:t> </a:t>
            </a:r>
            <a:r>
              <a:rPr lang="pl-PL" sz="1200" kern="1200" dirty="0" smtClean="0">
                <a:solidFill>
                  <a:schemeClr val="tx1"/>
                </a:solidFill>
                <a:latin typeface="+mn-lt"/>
                <a:ea typeface="+mn-ea"/>
                <a:cs typeface="+mn-cs"/>
              </a:rPr>
              <a:t>zostawała zwiększona, a algorytm ten był powtarzany, aż do momentu, gdy dla każdej z 360 wartości stopni na okręgu znaleziono odpowiadający punkt modelu. </a:t>
            </a:r>
            <a:endParaRPr lang="pl-PL" sz="1200" kern="1200" dirty="0">
              <a:solidFill>
                <a:schemeClr val="tx1"/>
              </a:solidFill>
              <a:latin typeface="+mn-lt"/>
              <a:ea typeface="+mn-ea"/>
              <a:cs typeface="+mn-cs"/>
            </a:endParaRPr>
          </a:p>
        </p:txBody>
      </p:sp>
      <p:sp>
        <p:nvSpPr>
          <p:cNvPr id="4" name="Symbol zastępczy numeru slajdu 3"/>
          <p:cNvSpPr>
            <a:spLocks noGrp="1"/>
          </p:cNvSpPr>
          <p:nvPr>
            <p:ph type="sldNum" sz="quarter" idx="10"/>
          </p:nvPr>
        </p:nvSpPr>
        <p:spPr/>
        <p:txBody>
          <a:bodyPr/>
          <a:lstStyle/>
          <a:p>
            <a:fld id="{A221A992-22D9-4EF5-B468-BF47D09055D6}" type="slidenum">
              <a:rPr lang="pl-PL" smtClean="0"/>
              <a:pPr/>
              <a:t>11</a:t>
            </a:fld>
            <a:endParaRPr lang="pl-PL"/>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z="1200" kern="1200" dirty="0" smtClean="0">
                <a:solidFill>
                  <a:schemeClr val="tx1"/>
                </a:solidFill>
                <a:latin typeface="+mn-lt"/>
                <a:ea typeface="+mn-ea"/>
                <a:cs typeface="+mn-cs"/>
              </a:rPr>
              <a:t>Tutaj widzimy przykładowy wynik działania algorytmu. Fragmenty okręgów o mniejszym promieniu reprezentują tereny o większej wysokości, a te o większym promieniu o mniejszej. W ten sposób można łatwo odczytać gdzie wystąpił spadek, a gdzie wzniesienie terenu i którą część terenu kamera zarejestrowała, a która została zasłonięta.</a:t>
            </a:r>
            <a:endParaRPr lang="pl-PL" sz="1200" kern="1200" dirty="0">
              <a:solidFill>
                <a:schemeClr val="tx1"/>
              </a:solidFill>
              <a:latin typeface="+mn-lt"/>
              <a:ea typeface="+mn-ea"/>
              <a:cs typeface="+mn-cs"/>
            </a:endParaRPr>
          </a:p>
        </p:txBody>
      </p:sp>
      <p:sp>
        <p:nvSpPr>
          <p:cNvPr id="4" name="Symbol zastępczy numeru slajdu 3"/>
          <p:cNvSpPr>
            <a:spLocks noGrp="1"/>
          </p:cNvSpPr>
          <p:nvPr>
            <p:ph type="sldNum" sz="quarter" idx="10"/>
          </p:nvPr>
        </p:nvSpPr>
        <p:spPr/>
        <p:txBody>
          <a:bodyPr/>
          <a:lstStyle/>
          <a:p>
            <a:fld id="{A221A992-22D9-4EF5-B468-BF47D09055D6}" type="slidenum">
              <a:rPr lang="pl-PL" smtClean="0"/>
              <a:pPr/>
              <a:t>12</a:t>
            </a:fld>
            <a:endParaRPr lang="pl-PL"/>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z="1200" kern="1200" dirty="0" smtClean="0">
                <a:solidFill>
                  <a:schemeClr val="tx1"/>
                </a:solidFill>
                <a:latin typeface="+mn-lt"/>
                <a:ea typeface="+mn-ea"/>
                <a:cs typeface="+mn-cs"/>
              </a:rPr>
              <a:t>Druga część algorytmu jest rozwinięciem algorytmu podstawowego. Po wyznaczeniu otoczki obszaru przeszukanego dla kąta widzenia kamery </a:t>
            </a:r>
            <a:r>
              <a:rPr lang="pl-PL" sz="1200" b="1" kern="1200" dirty="0" smtClean="0">
                <a:solidFill>
                  <a:schemeClr val="tx1"/>
                </a:solidFill>
                <a:latin typeface="+mn-lt"/>
                <a:ea typeface="+mn-ea"/>
                <a:cs typeface="+mn-cs"/>
              </a:rPr>
              <a:t>α</a:t>
            </a:r>
            <a:r>
              <a:rPr lang="pl-PL" sz="1200" kern="1200" dirty="0" smtClean="0">
                <a:solidFill>
                  <a:schemeClr val="tx1"/>
                </a:solidFill>
                <a:latin typeface="+mn-lt"/>
                <a:ea typeface="+mn-ea"/>
                <a:cs typeface="+mn-cs"/>
              </a:rPr>
              <a:t>, powtórzono tę samą operację dla kąta kamery zmniejszonego o określoną stałą wartość </a:t>
            </a:r>
            <a:r>
              <a:rPr lang="pl-PL" sz="1200" b="1" kern="1200" dirty="0" smtClean="0">
                <a:solidFill>
                  <a:schemeClr val="tx1"/>
                </a:solidFill>
                <a:latin typeface="+mn-lt"/>
                <a:ea typeface="+mn-ea"/>
                <a:cs typeface="+mn-cs"/>
              </a:rPr>
              <a:t>β</a:t>
            </a:r>
            <a:r>
              <a:rPr lang="pl-PL" sz="1200" kern="1200" dirty="0" smtClean="0">
                <a:solidFill>
                  <a:schemeClr val="tx1"/>
                </a:solidFill>
                <a:latin typeface="+mn-lt"/>
                <a:ea typeface="+mn-ea"/>
                <a:cs typeface="+mn-cs"/>
              </a:rPr>
              <a:t>, jednocześnie zapamiętując wyznaczoną otoczkę dla poprzedniej wartości kąta kamery. Iterację tę powtarzano, aż do osiągnięcia kąta zerowego. W efekcie po każdej iteracji otrzymywano dwie otoczki: jedną dla kąta widzenia kamery </a:t>
            </a:r>
            <a:r>
              <a:rPr lang="pl-PL" sz="1200" b="1" kern="1200" dirty="0" smtClean="0">
                <a:solidFill>
                  <a:schemeClr val="tx1"/>
                </a:solidFill>
                <a:latin typeface="+mn-lt"/>
                <a:ea typeface="+mn-ea"/>
                <a:cs typeface="+mn-cs"/>
              </a:rPr>
              <a:t>γ</a:t>
            </a:r>
            <a:r>
              <a:rPr lang="pl-PL" sz="1200" kern="1200" dirty="0" smtClean="0">
                <a:solidFill>
                  <a:schemeClr val="tx1"/>
                </a:solidFill>
                <a:latin typeface="+mn-lt"/>
                <a:ea typeface="+mn-ea"/>
                <a:cs typeface="+mn-cs"/>
              </a:rPr>
              <a:t> (kąt kamery z poprzedniej iteracji) oraz drugą dla kąta </a:t>
            </a:r>
            <a:r>
              <a:rPr lang="pl-PL" sz="1200" b="1" kern="1200" dirty="0" smtClean="0">
                <a:solidFill>
                  <a:schemeClr val="tx1"/>
                </a:solidFill>
                <a:latin typeface="+mn-lt"/>
                <a:ea typeface="+mn-ea"/>
                <a:cs typeface="+mn-cs"/>
              </a:rPr>
              <a:t>γ - β.</a:t>
            </a:r>
            <a:endParaRPr lang="pl-PL" sz="1200" kern="1200" dirty="0" smtClean="0">
              <a:solidFill>
                <a:schemeClr val="tx1"/>
              </a:solidFill>
              <a:latin typeface="+mn-lt"/>
              <a:ea typeface="+mn-ea"/>
              <a:cs typeface="+mn-cs"/>
            </a:endParaRPr>
          </a:p>
          <a:p>
            <a:r>
              <a:rPr lang="pl-PL" sz="1200" kern="1200" dirty="0" smtClean="0">
                <a:solidFill>
                  <a:schemeClr val="tx1"/>
                </a:solidFill>
                <a:latin typeface="+mn-lt"/>
                <a:ea typeface="+mn-ea"/>
                <a:cs typeface="+mn-cs"/>
              </a:rPr>
              <a:t>Dla obu otoczek porównano wysokości odpowiednich punktów, leżących na odpowiadających promieniach, czyli leżących na tej samej współrzędnej kątowej okręgu. Jeśli wysokość punktu </a:t>
            </a:r>
            <a:r>
              <a:rPr lang="pl-PL" sz="1200" b="1" kern="1200" dirty="0" smtClean="0">
                <a:solidFill>
                  <a:schemeClr val="tx1"/>
                </a:solidFill>
                <a:latin typeface="+mn-lt"/>
                <a:ea typeface="+mn-ea"/>
                <a:cs typeface="+mn-cs"/>
              </a:rPr>
              <a:t>B</a:t>
            </a:r>
            <a:r>
              <a:rPr lang="pl-PL" sz="1200" kern="1200" dirty="0" smtClean="0">
                <a:solidFill>
                  <a:schemeClr val="tx1"/>
                </a:solidFill>
                <a:latin typeface="+mn-lt"/>
                <a:ea typeface="+mn-ea"/>
                <a:cs typeface="+mn-cs"/>
              </a:rPr>
              <a:t> (leżącego na otoczce "γ - β") jest większa od wysokości punktu </a:t>
            </a:r>
            <a:r>
              <a:rPr lang="pl-PL" sz="1200" b="1" kern="1200" dirty="0" smtClean="0">
                <a:solidFill>
                  <a:schemeClr val="tx1"/>
                </a:solidFill>
                <a:latin typeface="+mn-lt"/>
                <a:ea typeface="+mn-ea"/>
                <a:cs typeface="+mn-cs"/>
              </a:rPr>
              <a:t>A</a:t>
            </a:r>
            <a:r>
              <a:rPr lang="pl-PL" sz="1200" kern="1200" dirty="0" smtClean="0">
                <a:solidFill>
                  <a:schemeClr val="tx1"/>
                </a:solidFill>
                <a:latin typeface="+mn-lt"/>
                <a:ea typeface="+mn-ea"/>
                <a:cs typeface="+mn-cs"/>
              </a:rPr>
              <a:t> (leżącego na otoczce " γ ") oznacza to, że między tymi dwoma punktami występuje wzniesienie. Wówczas zaczynając od wysokości punktu </a:t>
            </a:r>
            <a:r>
              <a:rPr lang="pl-PL" sz="1200" b="1" kern="1200" dirty="0" smtClean="0">
                <a:solidFill>
                  <a:schemeClr val="tx1"/>
                </a:solidFill>
                <a:latin typeface="+mn-lt"/>
                <a:ea typeface="+mn-ea"/>
                <a:cs typeface="+mn-cs"/>
              </a:rPr>
              <a:t>B</a:t>
            </a:r>
            <a:r>
              <a:rPr lang="pl-PL" sz="1200" kern="1200" dirty="0" smtClean="0">
                <a:solidFill>
                  <a:schemeClr val="tx1"/>
                </a:solidFill>
                <a:latin typeface="+mn-lt"/>
                <a:ea typeface="+mn-ea"/>
                <a:cs typeface="+mn-cs"/>
              </a:rPr>
              <a:t> powtórzono operację wykorzystaną przy wyznaczaniu otoczki, czyli stopniowe zmniejszanie wysokości o stały skok </a:t>
            </a:r>
            <a:r>
              <a:rPr lang="pl-PL" sz="1200" b="1" kern="1200" dirty="0" err="1" smtClean="0">
                <a:solidFill>
                  <a:schemeClr val="tx1"/>
                </a:solidFill>
                <a:latin typeface="+mn-lt"/>
                <a:ea typeface="+mn-ea"/>
                <a:cs typeface="+mn-cs"/>
              </a:rPr>
              <a:t>dh</a:t>
            </a:r>
            <a:r>
              <a:rPr lang="pl-PL" sz="1200" kern="1200" dirty="0" smtClean="0">
                <a:solidFill>
                  <a:schemeClr val="tx1"/>
                </a:solidFill>
                <a:latin typeface="+mn-lt"/>
                <a:ea typeface="+mn-ea"/>
                <a:cs typeface="+mn-cs"/>
              </a:rPr>
              <a:t>, aż do wysokości punktu </a:t>
            </a:r>
            <a:r>
              <a:rPr lang="pl-PL" sz="1200" b="1" kern="1200" dirty="0" smtClean="0">
                <a:solidFill>
                  <a:schemeClr val="tx1"/>
                </a:solidFill>
                <a:latin typeface="+mn-lt"/>
                <a:ea typeface="+mn-ea"/>
                <a:cs typeface="+mn-cs"/>
              </a:rPr>
              <a:t>A</a:t>
            </a:r>
            <a:r>
              <a:rPr lang="pl-PL" sz="1200" kern="1200" dirty="0" smtClean="0">
                <a:solidFill>
                  <a:schemeClr val="tx1"/>
                </a:solidFill>
                <a:latin typeface="+mn-lt"/>
                <a:ea typeface="+mn-ea"/>
                <a:cs typeface="+mn-cs"/>
              </a:rPr>
              <a:t>. Dla każdego "schodka" dokonano porównania wysokości punktu na promieniu wodzącym kamery o kącie </a:t>
            </a:r>
            <a:r>
              <a:rPr lang="pl-PL" sz="1200" b="1" kern="1200" dirty="0" smtClean="0">
                <a:solidFill>
                  <a:schemeClr val="tx1"/>
                </a:solidFill>
                <a:latin typeface="+mn-lt"/>
                <a:ea typeface="+mn-ea"/>
                <a:cs typeface="+mn-cs"/>
              </a:rPr>
              <a:t>γ - β</a:t>
            </a:r>
            <a:r>
              <a:rPr lang="pl-PL" sz="1200" kern="1200" dirty="0" smtClean="0">
                <a:solidFill>
                  <a:schemeClr val="tx1"/>
                </a:solidFill>
                <a:latin typeface="+mn-lt"/>
                <a:ea typeface="+mn-ea"/>
                <a:cs typeface="+mn-cs"/>
              </a:rPr>
              <a:t> z wysokością modelu punktu o tej samej długości i szerokości geograficznej. Jeśli wysokość punktu na promieniu wodzącym była większa od wysokości punktu modelowego zostawał on uznany za niewidoczny. </a:t>
            </a:r>
          </a:p>
          <a:p>
            <a:r>
              <a:rPr lang="pl-PL" sz="1200" kern="1200" dirty="0" smtClean="0">
                <a:solidFill>
                  <a:schemeClr val="tx1"/>
                </a:solidFill>
                <a:latin typeface="+mn-lt"/>
                <a:ea typeface="+mn-ea"/>
                <a:cs typeface="+mn-cs"/>
              </a:rPr>
              <a:t>Po osiągnięciu wysokości punktu </a:t>
            </a:r>
            <a:r>
              <a:rPr lang="pl-PL" sz="1200" b="1" kern="1200" dirty="0" smtClean="0">
                <a:solidFill>
                  <a:schemeClr val="tx1"/>
                </a:solidFill>
                <a:latin typeface="+mn-lt"/>
                <a:ea typeface="+mn-ea"/>
                <a:cs typeface="+mn-cs"/>
              </a:rPr>
              <a:t>A</a:t>
            </a:r>
            <a:r>
              <a:rPr lang="pl-PL" sz="1200" kern="1200" dirty="0" smtClean="0">
                <a:solidFill>
                  <a:schemeClr val="tx1"/>
                </a:solidFill>
                <a:latin typeface="+mn-lt"/>
                <a:ea typeface="+mn-ea"/>
                <a:cs typeface="+mn-cs"/>
              </a:rPr>
              <a:t> z listy niewidocznych punktów wybrano punkt pierwszy i ostatni, czyli dwa punkty definiujące linię, będącą reprezentacją niewidocznego obszaru. Operacja ta była powtarzana dla każdego z 360 kątów, dla których wyznaczano punkty otoczki. </a:t>
            </a:r>
            <a:endParaRPr lang="pl-PL" sz="1200" kern="1200" dirty="0">
              <a:solidFill>
                <a:schemeClr val="tx1"/>
              </a:solidFill>
              <a:latin typeface="+mn-lt"/>
              <a:ea typeface="+mn-ea"/>
              <a:cs typeface="+mn-cs"/>
            </a:endParaRPr>
          </a:p>
        </p:txBody>
      </p:sp>
      <p:sp>
        <p:nvSpPr>
          <p:cNvPr id="4" name="Symbol zastępczy numeru slajdu 3"/>
          <p:cNvSpPr>
            <a:spLocks noGrp="1"/>
          </p:cNvSpPr>
          <p:nvPr>
            <p:ph type="sldNum" sz="quarter" idx="10"/>
          </p:nvPr>
        </p:nvSpPr>
        <p:spPr/>
        <p:txBody>
          <a:bodyPr/>
          <a:lstStyle/>
          <a:p>
            <a:fld id="{A221A992-22D9-4EF5-B468-BF47D09055D6}" type="slidenum">
              <a:rPr lang="pl-PL" smtClean="0"/>
              <a:pPr/>
              <a:t>13</a:t>
            </a:fld>
            <a:endParaRPr lang="pl-PL"/>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z="1200" kern="1200" dirty="0" smtClean="0">
                <a:solidFill>
                  <a:schemeClr val="tx1"/>
                </a:solidFill>
                <a:latin typeface="+mn-lt"/>
                <a:ea typeface="+mn-ea"/>
                <a:cs typeface="+mn-cs"/>
              </a:rPr>
              <a:t>W ten sposób otrzymano listę dziur w obszarze przeszukanym, w postaci linii, które sumarycznie reprezentują powierzchnię obszarów niezarejestrowanych przez kamerę.</a:t>
            </a:r>
            <a:endParaRPr lang="pl-PL" sz="1200" kern="1200" dirty="0">
              <a:solidFill>
                <a:schemeClr val="tx1"/>
              </a:solidFill>
              <a:latin typeface="+mn-lt"/>
              <a:ea typeface="+mn-ea"/>
              <a:cs typeface="+mn-cs"/>
            </a:endParaRPr>
          </a:p>
        </p:txBody>
      </p:sp>
      <p:sp>
        <p:nvSpPr>
          <p:cNvPr id="4" name="Symbol zastępczy numeru slajdu 3"/>
          <p:cNvSpPr>
            <a:spLocks noGrp="1"/>
          </p:cNvSpPr>
          <p:nvPr>
            <p:ph type="sldNum" sz="quarter" idx="10"/>
          </p:nvPr>
        </p:nvSpPr>
        <p:spPr/>
        <p:txBody>
          <a:bodyPr/>
          <a:lstStyle/>
          <a:p>
            <a:fld id="{A221A992-22D9-4EF5-B468-BF47D09055D6}" type="slidenum">
              <a:rPr lang="pl-PL" smtClean="0"/>
              <a:pPr/>
              <a:t>14</a:t>
            </a:fld>
            <a:endParaRPr lang="pl-PL"/>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z="1200" kern="1200" dirty="0" smtClean="0">
                <a:solidFill>
                  <a:schemeClr val="tx1"/>
                </a:solidFill>
                <a:latin typeface="+mn-lt"/>
                <a:ea typeface="+mn-ea"/>
                <a:cs typeface="+mn-cs"/>
              </a:rPr>
              <a:t>Odpowiednie dobranie skoku kątowego, przy wyznaczaniu punktów okręgu oraz pogrupowanie punktów reprezentujących sąsiednie linie pozwoliło na wyznaczenie zbiorów punktów reprezentujących poszczególne dziury. Następnie dla każdego zbioru wyznaczono wielokąt, zawierający wszystkie punkty zbioru zgodnie z algorytmem wyznaczania otoczki </a:t>
            </a:r>
            <a:r>
              <a:rPr lang="pl-PL" sz="1200" kern="1200" dirty="0" err="1" smtClean="0">
                <a:solidFill>
                  <a:schemeClr val="tx1"/>
                </a:solidFill>
                <a:latin typeface="+mn-lt"/>
                <a:ea typeface="+mn-ea"/>
                <a:cs typeface="+mn-cs"/>
              </a:rPr>
              <a:t>α-wklęsłej</a:t>
            </a:r>
            <a:r>
              <a:rPr lang="pl-PL" sz="1200" kern="1200" dirty="0" smtClean="0">
                <a:solidFill>
                  <a:schemeClr val="tx1"/>
                </a:solidFill>
                <a:latin typeface="+mn-lt"/>
                <a:ea typeface="+mn-ea"/>
                <a:cs typeface="+mn-cs"/>
              </a:rPr>
              <a:t>, który zostanie również za moment omówiony. Ostateczny wynik działania algorytmu widać na ekranie.</a:t>
            </a:r>
            <a:endParaRPr lang="pl-PL" sz="1200" kern="1200" dirty="0">
              <a:solidFill>
                <a:schemeClr val="tx1"/>
              </a:solidFill>
              <a:latin typeface="+mn-lt"/>
              <a:ea typeface="+mn-ea"/>
              <a:cs typeface="+mn-cs"/>
            </a:endParaRPr>
          </a:p>
        </p:txBody>
      </p:sp>
      <p:sp>
        <p:nvSpPr>
          <p:cNvPr id="4" name="Symbol zastępczy numeru slajdu 3"/>
          <p:cNvSpPr>
            <a:spLocks noGrp="1"/>
          </p:cNvSpPr>
          <p:nvPr>
            <p:ph type="sldNum" sz="quarter" idx="10"/>
          </p:nvPr>
        </p:nvSpPr>
        <p:spPr/>
        <p:txBody>
          <a:bodyPr/>
          <a:lstStyle/>
          <a:p>
            <a:fld id="{A221A992-22D9-4EF5-B468-BF47D09055D6}" type="slidenum">
              <a:rPr lang="pl-PL" smtClean="0"/>
              <a:pPr/>
              <a:t>15</a:t>
            </a:fld>
            <a:endParaRPr lang="pl-PL"/>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z="1200" kern="1200" dirty="0" smtClean="0">
                <a:solidFill>
                  <a:schemeClr val="tx1"/>
                </a:solidFill>
                <a:latin typeface="+mn-lt"/>
                <a:ea typeface="+mn-ea"/>
                <a:cs typeface="+mn-cs"/>
              </a:rPr>
              <a:t>W zaprojektowanym systemie istnieje podział obszaru przeszukanego na obszar ostatnio przeszukany i obszar dotychczas przeszukany. Obszar ostatnio przeszukany to obszar zarejestrowany przez kamerę dla ostatniego znanego położenia </a:t>
            </a:r>
            <a:r>
              <a:rPr lang="pl-PL" sz="1200" kern="1200" dirty="0" err="1" smtClean="0">
                <a:solidFill>
                  <a:schemeClr val="tx1"/>
                </a:solidFill>
                <a:latin typeface="+mn-lt"/>
                <a:ea typeface="+mn-ea"/>
                <a:cs typeface="+mn-cs"/>
              </a:rPr>
              <a:t>drona</a:t>
            </a:r>
            <a:r>
              <a:rPr lang="pl-PL" sz="1200" kern="1200" dirty="0" smtClean="0">
                <a:solidFill>
                  <a:schemeClr val="tx1"/>
                </a:solidFill>
                <a:latin typeface="+mn-lt"/>
                <a:ea typeface="+mn-ea"/>
                <a:cs typeface="+mn-cs"/>
              </a:rPr>
              <a:t>, podczas gdy obszar dotychczas przeszukany jest sumą wszystkich obszarów zarejestrowanych do tej pory, nie wliczając w to obszaru ostatnio przeszukanego.</a:t>
            </a:r>
          </a:p>
          <a:p>
            <a:r>
              <a:rPr lang="pl-PL" sz="1200" kern="1200" dirty="0" smtClean="0">
                <a:solidFill>
                  <a:schemeClr val="tx1"/>
                </a:solidFill>
                <a:latin typeface="+mn-lt"/>
                <a:ea typeface="+mn-ea"/>
                <a:cs typeface="+mn-cs"/>
              </a:rPr>
              <a:t>Każda zmiana położenia </a:t>
            </a:r>
            <a:r>
              <a:rPr lang="pl-PL" sz="1200" kern="1200" dirty="0" err="1" smtClean="0">
                <a:solidFill>
                  <a:schemeClr val="tx1"/>
                </a:solidFill>
                <a:latin typeface="+mn-lt"/>
                <a:ea typeface="+mn-ea"/>
                <a:cs typeface="+mn-cs"/>
              </a:rPr>
              <a:t>drona</a:t>
            </a:r>
            <a:r>
              <a:rPr lang="pl-PL" sz="1200" kern="1200" dirty="0" smtClean="0">
                <a:solidFill>
                  <a:schemeClr val="tx1"/>
                </a:solidFill>
                <a:latin typeface="+mn-lt"/>
                <a:ea typeface="+mn-ea"/>
                <a:cs typeface="+mn-cs"/>
              </a:rPr>
              <a:t> skutkuje wyznaczeniem nowego obszaru przeszukanego. Zgodnie z opisanym w poprzednim podrozdziale algorytmem każdy z takich obszarów składa się z listy punktów, uszeregowanych według współrzędnych biegunowych, tworzących otoczkę wyznaczonego obszaru oraz listy punktów definiujących dziury w tymże obszarze. Aby być w stanie prawidłowo wizualizować obszar przeszukany nie tylko dla pojedynczych położeń </a:t>
            </a:r>
            <a:r>
              <a:rPr lang="pl-PL" sz="1200" kern="1200" dirty="0" err="1" smtClean="0">
                <a:solidFill>
                  <a:schemeClr val="tx1"/>
                </a:solidFill>
                <a:latin typeface="+mn-lt"/>
                <a:ea typeface="+mn-ea"/>
                <a:cs typeface="+mn-cs"/>
              </a:rPr>
              <a:t>drona</a:t>
            </a:r>
            <a:r>
              <a:rPr lang="pl-PL" sz="1200" kern="1200" dirty="0" smtClean="0">
                <a:solidFill>
                  <a:schemeClr val="tx1"/>
                </a:solidFill>
                <a:latin typeface="+mn-lt"/>
                <a:ea typeface="+mn-ea"/>
                <a:cs typeface="+mn-cs"/>
              </a:rPr>
              <a:t>, ale dla całych śladów potrzebna jest metoda na łączenie tych obszarów w </a:t>
            </a:r>
            <a:br>
              <a:rPr lang="pl-PL" sz="1200" kern="1200" dirty="0" smtClean="0">
                <a:solidFill>
                  <a:schemeClr val="tx1"/>
                </a:solidFill>
                <a:latin typeface="+mn-lt"/>
                <a:ea typeface="+mn-ea"/>
                <a:cs typeface="+mn-cs"/>
              </a:rPr>
            </a:br>
            <a:r>
              <a:rPr lang="pl-PL" sz="1200" kern="1200" dirty="0" smtClean="0">
                <a:solidFill>
                  <a:schemeClr val="tx1"/>
                </a:solidFill>
                <a:latin typeface="+mn-lt"/>
                <a:ea typeface="+mn-ea"/>
                <a:cs typeface="+mn-cs"/>
              </a:rPr>
              <a:t>jeden.</a:t>
            </a:r>
          </a:p>
          <a:p>
            <a:r>
              <a:rPr lang="pl-PL" sz="1200" kern="1200" dirty="0" smtClean="0">
                <a:solidFill>
                  <a:schemeClr val="tx1"/>
                </a:solidFill>
                <a:latin typeface="+mn-lt"/>
                <a:ea typeface="+mn-ea"/>
                <a:cs typeface="+mn-cs"/>
              </a:rPr>
              <a:t> </a:t>
            </a:r>
          </a:p>
          <a:p>
            <a:r>
              <a:rPr lang="pl-PL" sz="1200" kern="1200" dirty="0" smtClean="0">
                <a:solidFill>
                  <a:schemeClr val="tx1"/>
                </a:solidFill>
                <a:latin typeface="+mn-lt"/>
                <a:ea typeface="+mn-ea"/>
                <a:cs typeface="+mn-cs"/>
              </a:rPr>
              <a:t>	Zadanie na pierwszy rzut oka mogłoby się wydawać trywialne, jednak po dokładniejszej analizie okazuje się, że wcale takie nie jest. Dlaczego? Ponieważ pojedyncze obszary są często wielokątami wklęsłymi i ich połączenie w jeden wymaga algorytmu  wyznaczającego otoczkę wklęsła dla danego zbioru punktów.</a:t>
            </a:r>
          </a:p>
          <a:p>
            <a:endParaRPr lang="pl-PL" sz="1200" kern="1200" dirty="0">
              <a:solidFill>
                <a:schemeClr val="tx1"/>
              </a:solidFill>
              <a:latin typeface="+mn-lt"/>
              <a:ea typeface="+mn-ea"/>
              <a:cs typeface="+mn-cs"/>
            </a:endParaRPr>
          </a:p>
        </p:txBody>
      </p:sp>
      <p:sp>
        <p:nvSpPr>
          <p:cNvPr id="4" name="Symbol zastępczy numeru slajdu 3"/>
          <p:cNvSpPr>
            <a:spLocks noGrp="1"/>
          </p:cNvSpPr>
          <p:nvPr>
            <p:ph type="sldNum" sz="quarter" idx="10"/>
          </p:nvPr>
        </p:nvSpPr>
        <p:spPr/>
        <p:txBody>
          <a:bodyPr/>
          <a:lstStyle/>
          <a:p>
            <a:fld id="{A221A992-22D9-4EF5-B468-BF47D09055D6}" type="slidenum">
              <a:rPr lang="pl-PL" smtClean="0"/>
              <a:pPr/>
              <a:t>16</a:t>
            </a:fld>
            <a:endParaRPr lang="pl-PL"/>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z="1200" kern="1200" dirty="0" smtClean="0">
                <a:solidFill>
                  <a:schemeClr val="tx1"/>
                </a:solidFill>
                <a:latin typeface="+mn-lt"/>
                <a:ea typeface="+mn-ea"/>
                <a:cs typeface="+mn-cs"/>
              </a:rPr>
              <a:t>Z matematycznego punktu widzenia dla dowolnego zestawu punktów P nie istnieje jednoznaczny wielokąt wklęsły zawierający wszystkie te punkty. Zazwyczaj istnieje wiele takich wielokątów. Problem ten został zobrazowany na rysunku widocznym na ekranie.</a:t>
            </a:r>
            <a:endParaRPr lang="pl-PL" sz="1200" kern="1200" dirty="0">
              <a:solidFill>
                <a:schemeClr val="tx1"/>
              </a:solidFill>
              <a:latin typeface="+mn-lt"/>
              <a:ea typeface="+mn-ea"/>
              <a:cs typeface="+mn-cs"/>
            </a:endParaRPr>
          </a:p>
        </p:txBody>
      </p:sp>
      <p:sp>
        <p:nvSpPr>
          <p:cNvPr id="4" name="Symbol zastępczy numeru slajdu 3"/>
          <p:cNvSpPr>
            <a:spLocks noGrp="1"/>
          </p:cNvSpPr>
          <p:nvPr>
            <p:ph type="sldNum" sz="quarter" idx="10"/>
          </p:nvPr>
        </p:nvSpPr>
        <p:spPr/>
        <p:txBody>
          <a:bodyPr/>
          <a:lstStyle/>
          <a:p>
            <a:fld id="{A221A992-22D9-4EF5-B468-BF47D09055D6}" type="slidenum">
              <a:rPr lang="pl-PL" smtClean="0"/>
              <a:pPr/>
              <a:t>17</a:t>
            </a:fld>
            <a:endParaRPr lang="pl-PL"/>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z="1200" kern="1200" dirty="0" smtClean="0">
                <a:solidFill>
                  <a:schemeClr val="tx1"/>
                </a:solidFill>
                <a:latin typeface="+mn-lt"/>
                <a:ea typeface="+mn-ea"/>
                <a:cs typeface="+mn-cs"/>
              </a:rPr>
              <a:t>W celu rozwiązania tego problemu w pracy wykorzystano naukową koncepcję kształtu α. Kształt α dowolnego zbioru punktów jest </a:t>
            </a:r>
            <a:r>
              <a:rPr lang="pl-PL" sz="1200" kern="1200" dirty="0" err="1" smtClean="0">
                <a:solidFill>
                  <a:schemeClr val="tx1"/>
                </a:solidFill>
                <a:latin typeface="+mn-lt"/>
                <a:ea typeface="+mn-ea"/>
                <a:cs typeface="+mn-cs"/>
              </a:rPr>
              <a:t>subgrafem</a:t>
            </a:r>
            <a:r>
              <a:rPr lang="pl-PL" sz="1200" kern="1200" dirty="0" smtClean="0">
                <a:solidFill>
                  <a:schemeClr val="tx1"/>
                </a:solidFill>
                <a:latin typeface="+mn-lt"/>
                <a:ea typeface="+mn-ea"/>
                <a:cs typeface="+mn-cs"/>
              </a:rPr>
              <a:t> triangulacji </a:t>
            </a:r>
            <a:r>
              <a:rPr lang="pl-PL" sz="1200" kern="1200" dirty="0" err="1" smtClean="0">
                <a:solidFill>
                  <a:schemeClr val="tx1"/>
                </a:solidFill>
                <a:latin typeface="+mn-lt"/>
                <a:ea typeface="+mn-ea"/>
                <a:cs typeface="+mn-cs"/>
              </a:rPr>
              <a:t>Delaunay</a:t>
            </a:r>
            <a:r>
              <a:rPr lang="pl-PL" sz="1200" kern="1200" dirty="0" smtClean="0">
                <a:solidFill>
                  <a:schemeClr val="tx1"/>
                </a:solidFill>
                <a:latin typeface="+mn-lt"/>
                <a:ea typeface="+mn-ea"/>
                <a:cs typeface="+mn-cs"/>
              </a:rPr>
              <a:t> tych punktów, takim że dwa punkty stanowią jego krawędź jeśli istnieje pusta kula o promieniu 1/α stykająca się z tymi dwoma punktami.</a:t>
            </a:r>
          </a:p>
          <a:p>
            <a:r>
              <a:rPr lang="pl-PL" sz="1200" b="0" kern="1200" dirty="0" smtClean="0">
                <a:solidFill>
                  <a:schemeClr val="tx1"/>
                </a:solidFill>
                <a:latin typeface="+mn-lt"/>
                <a:ea typeface="+mn-ea"/>
                <a:cs typeface="+mn-cs"/>
              </a:rPr>
              <a:t>Triangulacja </a:t>
            </a:r>
            <a:r>
              <a:rPr lang="pl-PL" sz="1200" b="0" kern="1200" dirty="0" err="1" smtClean="0">
                <a:solidFill>
                  <a:schemeClr val="tx1"/>
                </a:solidFill>
                <a:latin typeface="+mn-lt"/>
                <a:ea typeface="+mn-ea"/>
                <a:cs typeface="+mn-cs"/>
              </a:rPr>
              <a:t>Delaunay</a:t>
            </a:r>
            <a:r>
              <a:rPr lang="pl-PL" sz="1200" b="0" kern="1200" dirty="0" smtClean="0">
                <a:solidFill>
                  <a:schemeClr val="tx1"/>
                </a:solidFill>
                <a:latin typeface="+mn-lt"/>
                <a:ea typeface="+mn-ea"/>
                <a:cs typeface="+mn-cs"/>
              </a:rPr>
              <a:t> zbioru punktów P jest takim podziałem obszaru </a:t>
            </a:r>
            <a:br>
              <a:rPr lang="pl-PL" sz="1200" b="0" kern="1200" dirty="0" smtClean="0">
                <a:solidFill>
                  <a:schemeClr val="tx1"/>
                </a:solidFill>
                <a:latin typeface="+mn-lt"/>
                <a:ea typeface="+mn-ea"/>
                <a:cs typeface="+mn-cs"/>
              </a:rPr>
            </a:br>
            <a:r>
              <a:rPr lang="pl-PL" sz="1200" b="0" kern="1200" dirty="0" smtClean="0">
                <a:solidFill>
                  <a:schemeClr val="tx1"/>
                </a:solidFill>
                <a:latin typeface="+mn-lt"/>
                <a:ea typeface="+mn-ea"/>
                <a:cs typeface="+mn-cs"/>
              </a:rPr>
              <a:t>wyznaczonego przez ten zbiór punktów na trójkąty, że żaden z punktów tego zbioru nie </a:t>
            </a:r>
            <a:br>
              <a:rPr lang="pl-PL" sz="1200" b="0" kern="1200" dirty="0" smtClean="0">
                <a:solidFill>
                  <a:schemeClr val="tx1"/>
                </a:solidFill>
                <a:latin typeface="+mn-lt"/>
                <a:ea typeface="+mn-ea"/>
                <a:cs typeface="+mn-cs"/>
              </a:rPr>
            </a:br>
            <a:r>
              <a:rPr lang="pl-PL" sz="1200" b="0" kern="1200" dirty="0" smtClean="0">
                <a:solidFill>
                  <a:schemeClr val="tx1"/>
                </a:solidFill>
                <a:latin typeface="+mn-lt"/>
                <a:ea typeface="+mn-ea"/>
                <a:cs typeface="+mn-cs"/>
              </a:rPr>
              <a:t>znajduje się we wnętrzu któregokolwiek z okręgów opisanych na trójkątach powstałych </a:t>
            </a:r>
            <a:br>
              <a:rPr lang="pl-PL" sz="1200" b="0" kern="1200" dirty="0" smtClean="0">
                <a:solidFill>
                  <a:schemeClr val="tx1"/>
                </a:solidFill>
                <a:latin typeface="+mn-lt"/>
                <a:ea typeface="+mn-ea"/>
                <a:cs typeface="+mn-cs"/>
              </a:rPr>
            </a:br>
            <a:r>
              <a:rPr lang="pl-PL" sz="1200" b="0" kern="1200" dirty="0" smtClean="0">
                <a:solidFill>
                  <a:schemeClr val="tx1"/>
                </a:solidFill>
                <a:latin typeface="+mn-lt"/>
                <a:ea typeface="+mn-ea"/>
                <a:cs typeface="+mn-cs"/>
              </a:rPr>
              <a:t>podczas triangulacji.</a:t>
            </a:r>
            <a:endParaRPr lang="pl-PL" sz="1200" b="1" kern="1200" dirty="0" smtClean="0">
              <a:solidFill>
                <a:schemeClr val="tx1"/>
              </a:solidFill>
              <a:latin typeface="+mn-lt"/>
              <a:ea typeface="+mn-ea"/>
              <a:cs typeface="+mn-cs"/>
            </a:endParaRPr>
          </a:p>
          <a:p>
            <a:endParaRPr lang="pl-PL" dirty="0"/>
          </a:p>
        </p:txBody>
      </p:sp>
      <p:sp>
        <p:nvSpPr>
          <p:cNvPr id="4" name="Symbol zastępczy numeru slajdu 3"/>
          <p:cNvSpPr>
            <a:spLocks noGrp="1"/>
          </p:cNvSpPr>
          <p:nvPr>
            <p:ph type="sldNum" sz="quarter" idx="10"/>
          </p:nvPr>
        </p:nvSpPr>
        <p:spPr/>
        <p:txBody>
          <a:bodyPr/>
          <a:lstStyle/>
          <a:p>
            <a:fld id="{A221A992-22D9-4EF5-B468-BF47D09055D6}" type="slidenum">
              <a:rPr lang="pl-PL" smtClean="0"/>
              <a:pPr/>
              <a:t>18</a:t>
            </a:fld>
            <a:endParaRPr lang="pl-PL"/>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92500" lnSpcReduction="20000"/>
          </a:bodyPr>
          <a:lstStyle/>
          <a:p>
            <a:r>
              <a:rPr lang="pl-PL" sz="1200" kern="1200" dirty="0" smtClean="0">
                <a:solidFill>
                  <a:schemeClr val="tx1"/>
                </a:solidFill>
                <a:latin typeface="+mn-lt"/>
                <a:ea typeface="+mn-ea"/>
                <a:cs typeface="+mn-cs"/>
              </a:rPr>
              <a:t>Kształt alfa jest generalizacją otoczki wypukłej, to znaczy każda otoczka wypukła jest kształtem alfa, ale nie każdy kształt alfa jest otoczką wypukłą.</a:t>
            </a:r>
          </a:p>
          <a:p>
            <a:r>
              <a:rPr lang="pl-PL" sz="1200" kern="1200" dirty="0" smtClean="0">
                <a:solidFill>
                  <a:schemeClr val="tx1"/>
                </a:solidFill>
                <a:latin typeface="+mn-lt"/>
                <a:ea typeface="+mn-ea"/>
                <a:cs typeface="+mn-cs"/>
              </a:rPr>
              <a:t>W wyniku triangulacji zamiast zbioru punktów otrzymano zbiór nienakładających się na siebie trójkątów.</a:t>
            </a:r>
          </a:p>
          <a:p>
            <a:r>
              <a:rPr lang="pl-PL" sz="1200" kern="1200" dirty="0" smtClean="0">
                <a:solidFill>
                  <a:schemeClr val="tx1"/>
                </a:solidFill>
                <a:latin typeface="+mn-lt"/>
                <a:ea typeface="+mn-ea"/>
                <a:cs typeface="+mn-cs"/>
              </a:rPr>
              <a:t>W praktyce w celu połączenia dwóch obszarów w jeden wykonano takie operacje:</a:t>
            </a:r>
          </a:p>
          <a:p>
            <a:pPr lvl="0"/>
            <a:r>
              <a:rPr lang="pl-PL" sz="1200" kern="1200" dirty="0" smtClean="0">
                <a:solidFill>
                  <a:schemeClr val="tx1"/>
                </a:solidFill>
                <a:latin typeface="+mn-lt"/>
                <a:ea typeface="+mn-ea"/>
                <a:cs typeface="+mn-cs"/>
              </a:rPr>
              <a:t>Dla każdego ze zbiorów wejściowych, w celu zwiększenia dokładności działania </a:t>
            </a:r>
            <a:br>
              <a:rPr lang="pl-PL" sz="1200" kern="1200" dirty="0" smtClean="0">
                <a:solidFill>
                  <a:schemeClr val="tx1"/>
                </a:solidFill>
                <a:latin typeface="+mn-lt"/>
                <a:ea typeface="+mn-ea"/>
                <a:cs typeface="+mn-cs"/>
              </a:rPr>
            </a:br>
            <a:r>
              <a:rPr lang="pl-PL" sz="1200" kern="1200" dirty="0" smtClean="0">
                <a:solidFill>
                  <a:schemeClr val="tx1"/>
                </a:solidFill>
                <a:latin typeface="+mn-lt"/>
                <a:ea typeface="+mn-ea"/>
                <a:cs typeface="+mn-cs"/>
              </a:rPr>
              <a:t>algorytmu wyznaczania otoczki, dokonano </a:t>
            </a:r>
            <a:r>
              <a:rPr lang="pl-PL" sz="1200" kern="1200" dirty="0" err="1" smtClean="0">
                <a:solidFill>
                  <a:schemeClr val="tx1"/>
                </a:solidFill>
                <a:latin typeface="+mn-lt"/>
                <a:ea typeface="+mn-ea"/>
                <a:cs typeface="+mn-cs"/>
              </a:rPr>
              <a:t>densyfikacji</a:t>
            </a:r>
            <a:r>
              <a:rPr lang="pl-PL" sz="1200" kern="1200" dirty="0" smtClean="0">
                <a:solidFill>
                  <a:schemeClr val="tx1"/>
                </a:solidFill>
                <a:latin typeface="+mn-lt"/>
                <a:ea typeface="+mn-ea"/>
                <a:cs typeface="+mn-cs"/>
              </a:rPr>
              <a:t> punktów. </a:t>
            </a:r>
          </a:p>
          <a:p>
            <a:r>
              <a:rPr lang="pl-PL" sz="1200" kern="1200" dirty="0" smtClean="0">
                <a:solidFill>
                  <a:schemeClr val="tx1"/>
                </a:solidFill>
                <a:latin typeface="+mn-lt"/>
                <a:ea typeface="+mn-ea"/>
                <a:cs typeface="+mn-cs"/>
              </a:rPr>
              <a:t> </a:t>
            </a:r>
          </a:p>
          <a:p>
            <a:r>
              <a:rPr lang="pl-PL" sz="1200" kern="1200" dirty="0" smtClean="0">
                <a:solidFill>
                  <a:schemeClr val="tx1"/>
                </a:solidFill>
                <a:latin typeface="+mn-lt"/>
                <a:ea typeface="+mn-ea"/>
                <a:cs typeface="+mn-cs"/>
              </a:rPr>
              <a:t>Operacja </a:t>
            </a:r>
            <a:r>
              <a:rPr lang="pl-PL" sz="1200" kern="1200" dirty="0" err="1" smtClean="0">
                <a:solidFill>
                  <a:schemeClr val="tx1"/>
                </a:solidFill>
                <a:latin typeface="+mn-lt"/>
                <a:ea typeface="+mn-ea"/>
                <a:cs typeface="+mn-cs"/>
              </a:rPr>
              <a:t>densyfikacji</a:t>
            </a:r>
            <a:r>
              <a:rPr lang="pl-PL" sz="1200" kern="1200" dirty="0" smtClean="0">
                <a:solidFill>
                  <a:schemeClr val="tx1"/>
                </a:solidFill>
                <a:latin typeface="+mn-lt"/>
                <a:ea typeface="+mn-ea"/>
                <a:cs typeface="+mn-cs"/>
              </a:rPr>
              <a:t> polegała na sprawdzeniu odległości między kolejnymi punktami zbioru i porównaniu jej z parametrem λ, o wartości dobranej na drodze eksperymentalnej, zbliżonej do przyjętej wartości parametru α. Jeśli odległość między dwoma kolejnymi punktami była większa od wartości λ, między te dwa punkty zostawał wstawiony dodatkowy punkt. Operacja ta była powtarzana, do momentu, gdy dowolne dwa, kolejne punkty zbioru były od siebie oddalone o wartość nie większą niż wartość parametru λ.</a:t>
            </a:r>
          </a:p>
          <a:p>
            <a:r>
              <a:rPr lang="pl-PL" sz="1200" kern="1200" dirty="0" smtClean="0">
                <a:solidFill>
                  <a:schemeClr val="tx1"/>
                </a:solidFill>
                <a:latin typeface="+mn-lt"/>
                <a:ea typeface="+mn-ea"/>
                <a:cs typeface="+mn-cs"/>
              </a:rPr>
              <a:t> </a:t>
            </a:r>
          </a:p>
          <a:p>
            <a:pPr lvl="0"/>
            <a:r>
              <a:rPr lang="pl-PL" sz="1200" kern="1200" dirty="0" smtClean="0">
                <a:solidFill>
                  <a:schemeClr val="tx1"/>
                </a:solidFill>
                <a:latin typeface="+mn-lt"/>
                <a:ea typeface="+mn-ea"/>
                <a:cs typeface="+mn-cs"/>
              </a:rPr>
              <a:t>Następnie dokonano połączenia zbiorów wejściowych punktów, reprezentujących obszar ostatnio przeszukany i dotychczas przeszukany w sumaryczny zbiór punktów P. </a:t>
            </a:r>
          </a:p>
          <a:p>
            <a:r>
              <a:rPr lang="pl-PL" sz="1200" kern="1200" dirty="0" smtClean="0">
                <a:solidFill>
                  <a:schemeClr val="tx1"/>
                </a:solidFill>
                <a:latin typeface="+mn-lt"/>
                <a:ea typeface="+mn-ea"/>
                <a:cs typeface="+mn-cs"/>
              </a:rPr>
              <a:t> </a:t>
            </a:r>
          </a:p>
          <a:p>
            <a:pPr lvl="0"/>
            <a:r>
              <a:rPr lang="pl-PL" sz="1200" kern="1200" dirty="0" smtClean="0">
                <a:solidFill>
                  <a:schemeClr val="tx1"/>
                </a:solidFill>
                <a:latin typeface="+mn-lt"/>
                <a:ea typeface="+mn-ea"/>
                <a:cs typeface="+mn-cs"/>
              </a:rPr>
              <a:t>Dla zbioru punktów P przeprowadzono triangulację </a:t>
            </a:r>
            <a:r>
              <a:rPr lang="pl-PL" sz="1200" kern="1200" dirty="0" err="1" smtClean="0">
                <a:solidFill>
                  <a:schemeClr val="tx1"/>
                </a:solidFill>
                <a:latin typeface="+mn-lt"/>
                <a:ea typeface="+mn-ea"/>
                <a:cs typeface="+mn-cs"/>
              </a:rPr>
              <a:t>Delaunay</a:t>
            </a:r>
            <a:r>
              <a:rPr lang="pl-PL" sz="1200" kern="1200" dirty="0" smtClean="0">
                <a:solidFill>
                  <a:schemeClr val="tx1"/>
                </a:solidFill>
                <a:latin typeface="+mn-lt"/>
                <a:ea typeface="+mn-ea"/>
                <a:cs typeface="+mn-cs"/>
              </a:rPr>
              <a:t>.</a:t>
            </a:r>
          </a:p>
          <a:p>
            <a:pPr lvl="0"/>
            <a:r>
              <a:rPr lang="pl-PL" sz="1200" kern="1200" dirty="0" smtClean="0">
                <a:solidFill>
                  <a:schemeClr val="tx1"/>
                </a:solidFill>
                <a:latin typeface="+mn-lt"/>
                <a:ea typeface="+mn-ea"/>
                <a:cs typeface="+mn-cs"/>
              </a:rPr>
              <a:t>Poprzez połączenie wszystkich trójkątów, dla których promień okręgu na nich </a:t>
            </a:r>
            <a:br>
              <a:rPr lang="pl-PL" sz="1200" kern="1200" dirty="0" smtClean="0">
                <a:solidFill>
                  <a:schemeClr val="tx1"/>
                </a:solidFill>
                <a:latin typeface="+mn-lt"/>
                <a:ea typeface="+mn-ea"/>
                <a:cs typeface="+mn-cs"/>
              </a:rPr>
            </a:br>
            <a:r>
              <a:rPr lang="pl-PL" sz="1200" kern="1200" dirty="0" smtClean="0">
                <a:solidFill>
                  <a:schemeClr val="tx1"/>
                </a:solidFill>
                <a:latin typeface="+mn-lt"/>
                <a:ea typeface="+mn-ea"/>
                <a:cs typeface="+mn-cs"/>
              </a:rPr>
              <a:t>opisanego jest mniejszy od dobranej wartości parametru </a:t>
            </a:r>
            <a:r>
              <a:rPr lang="pl-PL" sz="1200" b="1" kern="1200" dirty="0" smtClean="0">
                <a:solidFill>
                  <a:schemeClr val="tx1"/>
                </a:solidFill>
                <a:latin typeface="+mn-lt"/>
                <a:ea typeface="+mn-ea"/>
                <a:cs typeface="+mn-cs"/>
              </a:rPr>
              <a:t>α</a:t>
            </a:r>
            <a:r>
              <a:rPr lang="pl-PL" sz="1200" kern="1200" dirty="0" smtClean="0">
                <a:solidFill>
                  <a:schemeClr val="tx1"/>
                </a:solidFill>
                <a:latin typeface="+mn-lt"/>
                <a:ea typeface="+mn-ea"/>
                <a:cs typeface="+mn-cs"/>
              </a:rPr>
              <a:t>, wyznaczono graf </a:t>
            </a:r>
            <a:br>
              <a:rPr lang="pl-PL" sz="1200" kern="1200" dirty="0" smtClean="0">
                <a:solidFill>
                  <a:schemeClr val="tx1"/>
                </a:solidFill>
                <a:latin typeface="+mn-lt"/>
                <a:ea typeface="+mn-ea"/>
                <a:cs typeface="+mn-cs"/>
              </a:rPr>
            </a:br>
            <a:r>
              <a:rPr lang="pl-PL" sz="1200" kern="1200" dirty="0" smtClean="0">
                <a:solidFill>
                  <a:schemeClr val="tx1"/>
                </a:solidFill>
                <a:latin typeface="+mn-lt"/>
                <a:ea typeface="+mn-ea"/>
                <a:cs typeface="+mn-cs"/>
              </a:rPr>
              <a:t>reprezentujący poszukiwaną otoczkę.</a:t>
            </a:r>
          </a:p>
          <a:p>
            <a:r>
              <a:rPr lang="pl-PL" sz="1200" kern="1200" dirty="0" smtClean="0">
                <a:solidFill>
                  <a:schemeClr val="tx1"/>
                </a:solidFill>
                <a:latin typeface="+mn-lt"/>
                <a:ea typeface="+mn-ea"/>
                <a:cs typeface="+mn-cs"/>
              </a:rPr>
              <a:t>	[43]</a:t>
            </a:r>
          </a:p>
          <a:p>
            <a:r>
              <a:rPr lang="pl-PL" sz="1200" kern="1200" dirty="0" smtClean="0">
                <a:solidFill>
                  <a:schemeClr val="tx1"/>
                </a:solidFill>
                <a:latin typeface="+mn-lt"/>
                <a:ea typeface="+mn-ea"/>
                <a:cs typeface="+mn-cs"/>
              </a:rPr>
              <a:t>Punkt trzeci oraz czwarty powyższego algorytmu zostały w pracy zrealizowane z wykorzystaniem biblioteki JTS oraz implementacji otoczki </a:t>
            </a:r>
            <a:r>
              <a:rPr lang="pl-PL" sz="1200" kern="1200" dirty="0" err="1" smtClean="0">
                <a:solidFill>
                  <a:schemeClr val="tx1"/>
                </a:solidFill>
                <a:latin typeface="+mn-lt"/>
                <a:ea typeface="+mn-ea"/>
                <a:cs typeface="+mn-cs"/>
              </a:rPr>
              <a:t>α-wklęsłej</a:t>
            </a:r>
            <a:r>
              <a:rPr lang="pl-PL" sz="1200" kern="1200" dirty="0" smtClean="0">
                <a:solidFill>
                  <a:schemeClr val="tx1"/>
                </a:solidFill>
                <a:latin typeface="+mn-lt"/>
                <a:ea typeface="+mn-ea"/>
                <a:cs typeface="+mn-cs"/>
              </a:rPr>
              <a:t> autorstwa </a:t>
            </a:r>
            <a:r>
              <a:rPr lang="pl-PL" sz="1200" kern="1200" dirty="0" err="1" smtClean="0">
                <a:solidFill>
                  <a:schemeClr val="tx1"/>
                </a:solidFill>
                <a:latin typeface="+mn-lt"/>
                <a:ea typeface="+mn-ea"/>
                <a:cs typeface="+mn-cs"/>
              </a:rPr>
              <a:t>Eric'a</a:t>
            </a:r>
            <a:r>
              <a:rPr lang="pl-PL" sz="1200" kern="1200" dirty="0" smtClean="0">
                <a:solidFill>
                  <a:schemeClr val="tx1"/>
                </a:solidFill>
                <a:latin typeface="+mn-lt"/>
                <a:ea typeface="+mn-ea"/>
                <a:cs typeface="+mn-cs"/>
              </a:rPr>
              <a:t> Grosso [44] . Dobranie odpowiedniej wartości parametru </a:t>
            </a:r>
            <a:r>
              <a:rPr lang="pl-PL" sz="1200" b="1" kern="1200" dirty="0" smtClean="0">
                <a:solidFill>
                  <a:schemeClr val="tx1"/>
                </a:solidFill>
                <a:latin typeface="+mn-lt"/>
                <a:ea typeface="+mn-ea"/>
                <a:cs typeface="+mn-cs"/>
              </a:rPr>
              <a:t>α</a:t>
            </a:r>
            <a:r>
              <a:rPr lang="pl-PL" sz="1200" kern="1200" dirty="0" smtClean="0">
                <a:solidFill>
                  <a:schemeClr val="tx1"/>
                </a:solidFill>
                <a:latin typeface="+mn-lt"/>
                <a:ea typeface="+mn-ea"/>
                <a:cs typeface="+mn-cs"/>
              </a:rPr>
              <a:t> pozwoliło na uzyskanie zadowalających rezultatów. Należy jednak mieć na uwadze, jak zostało to wcześniej wspomniane, że dla dowolnego zbioru punktów nie istnieje jednoznaczna reprezentacja otoczki wklęsłej, a koncepcja otoczki </a:t>
            </a:r>
            <a:r>
              <a:rPr lang="pl-PL" sz="1200" kern="1200" dirty="0" err="1" smtClean="0">
                <a:solidFill>
                  <a:schemeClr val="tx1"/>
                </a:solidFill>
                <a:latin typeface="+mn-lt"/>
                <a:ea typeface="+mn-ea"/>
                <a:cs typeface="+mn-cs"/>
              </a:rPr>
              <a:t>α-wklęsłej</a:t>
            </a:r>
            <a:r>
              <a:rPr lang="pl-PL" sz="1200" kern="1200" dirty="0" smtClean="0">
                <a:solidFill>
                  <a:schemeClr val="tx1"/>
                </a:solidFill>
                <a:latin typeface="+mn-lt"/>
                <a:ea typeface="+mn-ea"/>
                <a:cs typeface="+mn-cs"/>
              </a:rPr>
              <a:t> jest jedynie przybliżeniem poszukiwanego wielokąta. </a:t>
            </a:r>
            <a:endParaRPr lang="pl-PL" sz="1200" kern="1200" dirty="0">
              <a:solidFill>
                <a:schemeClr val="tx1"/>
              </a:solidFill>
              <a:latin typeface="+mn-lt"/>
              <a:ea typeface="+mn-ea"/>
              <a:cs typeface="+mn-cs"/>
            </a:endParaRPr>
          </a:p>
        </p:txBody>
      </p:sp>
      <p:sp>
        <p:nvSpPr>
          <p:cNvPr id="4" name="Symbol zastępczy numeru slajdu 3"/>
          <p:cNvSpPr>
            <a:spLocks noGrp="1"/>
          </p:cNvSpPr>
          <p:nvPr>
            <p:ph type="sldNum" sz="quarter" idx="10"/>
          </p:nvPr>
        </p:nvSpPr>
        <p:spPr/>
        <p:txBody>
          <a:bodyPr/>
          <a:lstStyle/>
          <a:p>
            <a:fld id="{A221A992-22D9-4EF5-B468-BF47D09055D6}" type="slidenum">
              <a:rPr lang="pl-PL" smtClean="0"/>
              <a:pPr/>
              <a:t>19</a:t>
            </a:fld>
            <a:endParaRPr lang="pl-P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92500" lnSpcReduction="20000"/>
          </a:bodyPr>
          <a:lstStyle/>
          <a:p>
            <a:r>
              <a:rPr lang="pl-PL" sz="1200" kern="1200" dirty="0" smtClean="0">
                <a:solidFill>
                  <a:schemeClr val="tx1"/>
                </a:solidFill>
                <a:latin typeface="+mn-lt"/>
                <a:ea typeface="+mn-ea"/>
                <a:cs typeface="+mn-cs"/>
              </a:rPr>
              <a:t>Temat</a:t>
            </a:r>
            <a:r>
              <a:rPr lang="pl-PL" sz="1200" kern="1200" baseline="0" dirty="0" smtClean="0">
                <a:solidFill>
                  <a:schemeClr val="tx1"/>
                </a:solidFill>
                <a:latin typeface="+mn-lt"/>
                <a:ea typeface="+mn-ea"/>
                <a:cs typeface="+mn-cs"/>
              </a:rPr>
              <a:t> pracy brzmi:</a:t>
            </a:r>
          </a:p>
          <a:p>
            <a:pPr marL="0" marR="0" indent="0" algn="l" defTabSz="914400" rtl="0" eaLnBrk="1" fontAlgn="auto" latinLnBrk="0" hangingPunct="1">
              <a:lnSpc>
                <a:spcPct val="100000"/>
              </a:lnSpc>
              <a:spcBef>
                <a:spcPts val="0"/>
              </a:spcBef>
              <a:spcAft>
                <a:spcPts val="0"/>
              </a:spcAft>
              <a:buClrTx/>
              <a:buSzTx/>
              <a:buFontTx/>
              <a:buNone/>
              <a:tabLst/>
              <a:defRPr/>
            </a:pPr>
            <a:r>
              <a:rPr lang="pl-PL" sz="1200" kern="1200" dirty="0" smtClean="0">
                <a:solidFill>
                  <a:schemeClr val="tx1"/>
                </a:solidFill>
                <a:latin typeface="+mn-lt"/>
                <a:ea typeface="+mn-ea"/>
                <a:cs typeface="+mn-cs"/>
              </a:rPr>
              <a:t>"Algorytm wyznaczania i wizualizacji obszaru przeszukanego wraz z implementacją przy wykorzystaniu systemu OpenStreetMap".</a:t>
            </a:r>
          </a:p>
          <a:p>
            <a:r>
              <a:rPr lang="pl-PL" sz="1200" kern="1200" dirty="0" smtClean="0">
                <a:solidFill>
                  <a:schemeClr val="tx1"/>
                </a:solidFill>
                <a:latin typeface="+mn-lt"/>
                <a:ea typeface="+mn-ea"/>
                <a:cs typeface="+mn-cs"/>
              </a:rPr>
              <a:t>Temat ten jest bezpośrednio powiązany z bezzałogowymi statkami powietrznymi, powszechnie znanymi jako </a:t>
            </a:r>
            <a:r>
              <a:rPr lang="pl-PL" sz="1200" kern="1200" dirty="0" err="1" smtClean="0">
                <a:solidFill>
                  <a:schemeClr val="tx1"/>
                </a:solidFill>
                <a:latin typeface="+mn-lt"/>
                <a:ea typeface="+mn-ea"/>
                <a:cs typeface="+mn-cs"/>
              </a:rPr>
              <a:t>drony</a:t>
            </a:r>
            <a:r>
              <a:rPr lang="pl-PL" sz="1200" kern="1200" dirty="0" smtClean="0">
                <a:solidFill>
                  <a:schemeClr val="tx1"/>
                </a:solidFill>
                <a:latin typeface="+mn-lt"/>
                <a:ea typeface="+mn-ea"/>
                <a:cs typeface="+mn-cs"/>
              </a:rPr>
              <a:t>. Tytułowy algorytm ma za zadanie wyznaczanie obszaru przeszukanego właśnie przez te pojazdy.</a:t>
            </a:r>
          </a:p>
          <a:p>
            <a:r>
              <a:rPr lang="pl-PL" sz="1200" b="1" kern="1200" dirty="0" smtClean="0">
                <a:solidFill>
                  <a:schemeClr val="tx1"/>
                </a:solidFill>
                <a:latin typeface="+mn-lt"/>
                <a:ea typeface="+mn-ea"/>
                <a:cs typeface="+mn-cs"/>
              </a:rPr>
              <a:t>2. Cel pracy</a:t>
            </a:r>
            <a:endParaRPr lang="pl-PL" sz="1200" kern="1200" dirty="0" smtClean="0">
              <a:solidFill>
                <a:schemeClr val="tx1"/>
              </a:solidFill>
              <a:latin typeface="+mn-lt"/>
              <a:ea typeface="+mn-ea"/>
              <a:cs typeface="+mn-cs"/>
            </a:endParaRPr>
          </a:p>
          <a:p>
            <a:r>
              <a:rPr lang="pl-PL" sz="1200" kern="1200" dirty="0" smtClean="0">
                <a:solidFill>
                  <a:schemeClr val="tx1"/>
                </a:solidFill>
                <a:latin typeface="+mn-lt"/>
                <a:ea typeface="+mn-ea"/>
                <a:cs typeface="+mn-cs"/>
              </a:rPr>
              <a:t>Moja praca skupia się na analizie i realizacji rozwiązania, wspomagających wykorzystanie bezzałogowych statków latających, czyli systemu informatycznego służącego do kontroli położenia i wizualizacji obszaru przeszukanego, rozumianego jako reprezentacja terenu zarejestrowanego przez kamerę zamontowaną na dronie.</a:t>
            </a:r>
          </a:p>
          <a:p>
            <a:endParaRPr lang="pl-PL" sz="1200" kern="1200" dirty="0" smtClean="0">
              <a:solidFill>
                <a:schemeClr val="tx1"/>
              </a:solidFill>
              <a:latin typeface="+mn-lt"/>
              <a:ea typeface="+mn-ea"/>
              <a:cs typeface="+mn-cs"/>
            </a:endParaRPr>
          </a:p>
          <a:p>
            <a:r>
              <a:rPr lang="pl-PL" sz="1200" kern="1200" dirty="0" smtClean="0">
                <a:solidFill>
                  <a:schemeClr val="tx1"/>
                </a:solidFill>
                <a:latin typeface="+mn-lt"/>
                <a:ea typeface="+mn-ea"/>
                <a:cs typeface="+mn-cs"/>
              </a:rPr>
              <a:t>Celem pracy było opracowanie algorytmu umożliwiającego wizualizację tego obszaru na podstawie zebranych danych geolokalizacyjnych pojazdów i znajomości parametrów kamer do nich zamontowanych oraz zaprojektowanie i implementacja systemu informatycznego realizującego tę funkcję.</a:t>
            </a:r>
          </a:p>
          <a:p>
            <a:pPr marL="0" marR="0" indent="0" algn="l" defTabSz="914400" rtl="0" eaLnBrk="1" fontAlgn="auto" latinLnBrk="0" hangingPunct="1">
              <a:lnSpc>
                <a:spcPct val="100000"/>
              </a:lnSpc>
              <a:spcBef>
                <a:spcPts val="0"/>
              </a:spcBef>
              <a:spcAft>
                <a:spcPts val="0"/>
              </a:spcAft>
              <a:buClrTx/>
              <a:buSzTx/>
              <a:buFontTx/>
              <a:buNone/>
              <a:tabLst/>
              <a:defRPr/>
            </a:pPr>
            <a:endParaRPr lang="pl-PL" sz="1200" kern="1200" dirty="0" smtClean="0">
              <a:solidFill>
                <a:schemeClr val="tx1"/>
              </a:solidFill>
              <a:latin typeface="+mn-lt"/>
              <a:ea typeface="+mn-ea"/>
              <a:cs typeface="+mn-cs"/>
            </a:endParaRPr>
          </a:p>
          <a:p>
            <a:endParaRPr lang="pl-PL" sz="1200" kern="1200" dirty="0">
              <a:solidFill>
                <a:schemeClr val="tx1"/>
              </a:solidFill>
              <a:latin typeface="+mn-lt"/>
              <a:ea typeface="+mn-ea"/>
              <a:cs typeface="+mn-cs"/>
            </a:endParaRPr>
          </a:p>
        </p:txBody>
      </p:sp>
      <p:sp>
        <p:nvSpPr>
          <p:cNvPr id="4" name="Symbol zastępczy numeru slajdu 3"/>
          <p:cNvSpPr>
            <a:spLocks noGrp="1"/>
          </p:cNvSpPr>
          <p:nvPr>
            <p:ph type="sldNum" sz="quarter" idx="10"/>
          </p:nvPr>
        </p:nvSpPr>
        <p:spPr/>
        <p:txBody>
          <a:bodyPr/>
          <a:lstStyle/>
          <a:p>
            <a:fld id="{A221A992-22D9-4EF5-B468-BF47D09055D6}" type="slidenum">
              <a:rPr lang="pl-PL" smtClean="0"/>
              <a:pPr/>
              <a:t>2</a:t>
            </a:fld>
            <a:endParaRPr lang="pl-PL"/>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z="1200" kern="1200" dirty="0" smtClean="0">
                <a:solidFill>
                  <a:schemeClr val="tx1"/>
                </a:solidFill>
                <a:latin typeface="+mn-lt"/>
                <a:ea typeface="+mn-ea"/>
                <a:cs typeface="+mn-cs"/>
              </a:rPr>
              <a:t>Na zakończenie rozważań dotyczących algorytmu zostanie przedstawiony przykład zastosowania opisanego w tym rozdziale algorytmu dla zbioru punktów P przedstawionego na kolejnym slajdzie.</a:t>
            </a:r>
            <a:endParaRPr lang="pl-PL" sz="1200" kern="1200" dirty="0">
              <a:solidFill>
                <a:schemeClr val="tx1"/>
              </a:solidFill>
              <a:latin typeface="+mn-lt"/>
              <a:ea typeface="+mn-ea"/>
              <a:cs typeface="+mn-cs"/>
            </a:endParaRPr>
          </a:p>
        </p:txBody>
      </p:sp>
      <p:sp>
        <p:nvSpPr>
          <p:cNvPr id="4" name="Symbol zastępczy numeru slajdu 3"/>
          <p:cNvSpPr>
            <a:spLocks noGrp="1"/>
          </p:cNvSpPr>
          <p:nvPr>
            <p:ph type="sldNum" sz="quarter" idx="10"/>
          </p:nvPr>
        </p:nvSpPr>
        <p:spPr/>
        <p:txBody>
          <a:bodyPr/>
          <a:lstStyle/>
          <a:p>
            <a:fld id="{A221A992-22D9-4EF5-B468-BF47D09055D6}" type="slidenum">
              <a:rPr lang="pl-PL" smtClean="0"/>
              <a:pPr/>
              <a:t>20</a:t>
            </a:fld>
            <a:endParaRPr lang="pl-PL"/>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z="1200" kern="1200" dirty="0" smtClean="0">
                <a:solidFill>
                  <a:schemeClr val="tx1"/>
                </a:solidFill>
                <a:latin typeface="+mn-lt"/>
                <a:ea typeface="+mn-ea"/>
                <a:cs typeface="+mn-cs"/>
              </a:rPr>
              <a:t>przeprowadzenia triangulacji </a:t>
            </a:r>
            <a:r>
              <a:rPr lang="pl-PL" sz="1200" kern="1200" dirty="0" err="1" smtClean="0">
                <a:solidFill>
                  <a:schemeClr val="tx1"/>
                </a:solidFill>
                <a:latin typeface="+mn-lt"/>
                <a:ea typeface="+mn-ea"/>
                <a:cs typeface="+mn-cs"/>
              </a:rPr>
              <a:t>Delaunay</a:t>
            </a:r>
            <a:r>
              <a:rPr lang="pl-PL" sz="1200" kern="1200" dirty="0" smtClean="0">
                <a:solidFill>
                  <a:schemeClr val="tx1"/>
                </a:solidFill>
                <a:latin typeface="+mn-lt"/>
                <a:ea typeface="+mn-ea"/>
                <a:cs typeface="+mn-cs"/>
              </a:rPr>
              <a:t> na zbiorze punktów P</a:t>
            </a:r>
            <a:endParaRPr lang="pl-PL" dirty="0"/>
          </a:p>
        </p:txBody>
      </p:sp>
      <p:sp>
        <p:nvSpPr>
          <p:cNvPr id="4" name="Symbol zastępczy numeru slajdu 3"/>
          <p:cNvSpPr>
            <a:spLocks noGrp="1"/>
          </p:cNvSpPr>
          <p:nvPr>
            <p:ph type="sldNum" sz="quarter" idx="10"/>
          </p:nvPr>
        </p:nvSpPr>
        <p:spPr/>
        <p:txBody>
          <a:bodyPr/>
          <a:lstStyle/>
          <a:p>
            <a:fld id="{A221A992-22D9-4EF5-B468-BF47D09055D6}" type="slidenum">
              <a:rPr lang="pl-PL" smtClean="0"/>
              <a:pPr/>
              <a:t>22</a:t>
            </a:fld>
            <a:endParaRPr lang="pl-PL"/>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z="1200" kern="1200" dirty="0" smtClean="0">
                <a:solidFill>
                  <a:schemeClr val="tx1"/>
                </a:solidFill>
                <a:latin typeface="+mn-lt"/>
                <a:ea typeface="+mn-ea"/>
                <a:cs typeface="+mn-cs"/>
              </a:rPr>
              <a:t>5. System</a:t>
            </a:r>
          </a:p>
          <a:p>
            <a:r>
              <a:rPr lang="pl-PL" sz="1200" kern="1200" dirty="0" smtClean="0">
                <a:solidFill>
                  <a:schemeClr val="tx1"/>
                </a:solidFill>
                <a:latin typeface="+mn-lt"/>
                <a:ea typeface="+mn-ea"/>
                <a:cs typeface="+mn-cs"/>
              </a:rPr>
              <a:t> </a:t>
            </a:r>
          </a:p>
          <a:p>
            <a:r>
              <a:rPr lang="pl-PL" sz="1200" kern="1200" dirty="0" smtClean="0">
                <a:solidFill>
                  <a:schemeClr val="tx1"/>
                </a:solidFill>
                <a:latin typeface="+mn-lt"/>
                <a:ea typeface="+mn-ea"/>
                <a:cs typeface="+mn-cs"/>
              </a:rPr>
              <a:t>W ramach pracy poza opracowaniem omówionego algorytmu, został również zaprojektowany i zaimplementowany system informatyczny składający się z:</a:t>
            </a:r>
          </a:p>
          <a:p>
            <a:r>
              <a:rPr lang="pl-PL" sz="1200" kern="1200" dirty="0" smtClean="0">
                <a:solidFill>
                  <a:schemeClr val="tx1"/>
                </a:solidFill>
                <a:latin typeface="+mn-lt"/>
                <a:ea typeface="+mn-ea"/>
                <a:cs typeface="+mn-cs"/>
              </a:rPr>
              <a:t> </a:t>
            </a:r>
          </a:p>
          <a:p>
            <a:pPr lvl="0"/>
            <a:r>
              <a:rPr lang="pl-PL" sz="1200" kern="1200" dirty="0" smtClean="0">
                <a:solidFill>
                  <a:schemeClr val="tx1"/>
                </a:solidFill>
                <a:latin typeface="+mn-lt"/>
                <a:ea typeface="+mn-ea"/>
                <a:cs typeface="+mn-cs"/>
              </a:rPr>
              <a:t>aplikacji mobilnej - </a:t>
            </a:r>
            <a:r>
              <a:rPr lang="pl-PL" sz="1200" kern="1200" dirty="0" err="1" smtClean="0">
                <a:solidFill>
                  <a:schemeClr val="tx1"/>
                </a:solidFill>
                <a:latin typeface="+mn-lt"/>
                <a:ea typeface="+mn-ea"/>
                <a:cs typeface="+mn-cs"/>
              </a:rPr>
              <a:t>DronTracker</a:t>
            </a:r>
            <a:r>
              <a:rPr lang="pl-PL" sz="1200" kern="1200" dirty="0" smtClean="0">
                <a:solidFill>
                  <a:schemeClr val="tx1"/>
                </a:solidFill>
                <a:latin typeface="+mn-lt"/>
                <a:ea typeface="+mn-ea"/>
                <a:cs typeface="+mn-cs"/>
              </a:rPr>
              <a:t>, pełniącej rolę geolokalizatora do potencjalnego zamontowania na dronie, </a:t>
            </a:r>
          </a:p>
          <a:p>
            <a:r>
              <a:rPr lang="pl-PL" sz="1200" kern="1200" dirty="0" smtClean="0">
                <a:solidFill>
                  <a:schemeClr val="tx1"/>
                </a:solidFill>
                <a:latin typeface="+mn-lt"/>
                <a:ea typeface="+mn-ea"/>
                <a:cs typeface="+mn-cs"/>
              </a:rPr>
              <a:t> </a:t>
            </a:r>
          </a:p>
          <a:p>
            <a:pPr lvl="0"/>
            <a:r>
              <a:rPr lang="pl-PL" sz="1200" kern="1200" dirty="0" smtClean="0">
                <a:solidFill>
                  <a:schemeClr val="tx1"/>
                </a:solidFill>
                <a:latin typeface="+mn-lt"/>
                <a:ea typeface="+mn-ea"/>
                <a:cs typeface="+mn-cs"/>
              </a:rPr>
              <a:t>aplikacji serwerowej - </a:t>
            </a:r>
            <a:r>
              <a:rPr lang="pl-PL" sz="1200" kern="1200" dirty="0" err="1" smtClean="0">
                <a:solidFill>
                  <a:schemeClr val="tx1"/>
                </a:solidFill>
                <a:latin typeface="+mn-lt"/>
                <a:ea typeface="+mn-ea"/>
                <a:cs typeface="+mn-cs"/>
              </a:rPr>
              <a:t>DronSerwer</a:t>
            </a:r>
            <a:r>
              <a:rPr lang="pl-PL" sz="1200" kern="1200" dirty="0" smtClean="0">
                <a:solidFill>
                  <a:schemeClr val="tx1"/>
                </a:solidFill>
                <a:latin typeface="+mn-lt"/>
                <a:ea typeface="+mn-ea"/>
                <a:cs typeface="+mn-cs"/>
              </a:rPr>
              <a:t>, odpowiedzialnej za przeprowadzanie skomplikowanych obliczeń i komunikację z pozostałymi elementami systemu oraz</a:t>
            </a:r>
          </a:p>
          <a:p>
            <a:r>
              <a:rPr lang="pl-PL" sz="1200" kern="1200" dirty="0" smtClean="0">
                <a:solidFill>
                  <a:schemeClr val="tx1"/>
                </a:solidFill>
                <a:latin typeface="+mn-lt"/>
                <a:ea typeface="+mn-ea"/>
                <a:cs typeface="+mn-cs"/>
              </a:rPr>
              <a:t> </a:t>
            </a:r>
          </a:p>
          <a:p>
            <a:pPr lvl="0"/>
            <a:r>
              <a:rPr lang="pl-PL" sz="1200" kern="1200" dirty="0" smtClean="0">
                <a:solidFill>
                  <a:schemeClr val="tx1"/>
                </a:solidFill>
                <a:latin typeface="+mn-lt"/>
                <a:ea typeface="+mn-ea"/>
                <a:cs typeface="+mn-cs"/>
              </a:rPr>
              <a:t>głównej mobilnej aplikacji klienckiej - </a:t>
            </a:r>
            <a:r>
              <a:rPr lang="pl-PL" sz="1200" kern="1200" dirty="0" err="1" smtClean="0">
                <a:solidFill>
                  <a:schemeClr val="tx1"/>
                </a:solidFill>
                <a:latin typeface="+mn-lt"/>
                <a:ea typeface="+mn-ea"/>
                <a:cs typeface="+mn-cs"/>
              </a:rPr>
              <a:t>DronVision</a:t>
            </a:r>
            <a:r>
              <a:rPr lang="pl-PL" sz="1200" kern="1200" dirty="0" smtClean="0">
                <a:solidFill>
                  <a:schemeClr val="tx1"/>
                </a:solidFill>
                <a:latin typeface="+mn-lt"/>
                <a:ea typeface="+mn-ea"/>
                <a:cs typeface="+mn-cs"/>
              </a:rPr>
              <a:t>, służącej do wizualizacji wyznaczonego obszaru przeszukanego.</a:t>
            </a:r>
          </a:p>
          <a:p>
            <a:r>
              <a:rPr lang="pl-PL" sz="1200" kern="1200" dirty="0" smtClean="0">
                <a:solidFill>
                  <a:schemeClr val="tx1"/>
                </a:solidFill>
                <a:latin typeface="+mn-lt"/>
                <a:ea typeface="+mn-ea"/>
                <a:cs typeface="+mn-cs"/>
              </a:rPr>
              <a:t> </a:t>
            </a:r>
          </a:p>
          <a:p>
            <a:r>
              <a:rPr lang="pl-PL" sz="1200" kern="1200" dirty="0" smtClean="0">
                <a:solidFill>
                  <a:schemeClr val="tx1"/>
                </a:solidFill>
                <a:latin typeface="+mn-lt"/>
                <a:ea typeface="+mn-ea"/>
                <a:cs typeface="+mn-cs"/>
              </a:rPr>
              <a:t>Aplikacje mobilne zostały stworzone na platformę Android z wykorzystaniem SDK, a część serwerowa została stworzona jako aplikacja klasy </a:t>
            </a:r>
            <a:r>
              <a:rPr lang="pl-PL" sz="1200" kern="1200" dirty="0" err="1" smtClean="0">
                <a:solidFill>
                  <a:schemeClr val="tx1"/>
                </a:solidFill>
                <a:latin typeface="+mn-lt"/>
                <a:ea typeface="+mn-ea"/>
                <a:cs typeface="+mn-cs"/>
              </a:rPr>
              <a:t>javova</a:t>
            </a:r>
            <a:r>
              <a:rPr lang="pl-PL" sz="1200" kern="1200" dirty="0" smtClean="0">
                <a:solidFill>
                  <a:schemeClr val="tx1"/>
                </a:solidFill>
                <a:latin typeface="+mn-lt"/>
                <a:ea typeface="+mn-ea"/>
                <a:cs typeface="+mn-cs"/>
              </a:rPr>
              <a:t> klasy </a:t>
            </a:r>
            <a:r>
              <a:rPr lang="pl-PL" sz="1200" kern="1200" dirty="0" err="1" smtClean="0">
                <a:solidFill>
                  <a:schemeClr val="tx1"/>
                </a:solidFill>
                <a:latin typeface="+mn-lt"/>
                <a:ea typeface="+mn-ea"/>
                <a:cs typeface="+mn-cs"/>
              </a:rPr>
              <a:t>Enterprise</a:t>
            </a:r>
            <a:r>
              <a:rPr lang="pl-PL" sz="1200" kern="1200" dirty="0" smtClean="0">
                <a:solidFill>
                  <a:schemeClr val="tx1"/>
                </a:solidFill>
                <a:latin typeface="+mn-lt"/>
                <a:ea typeface="+mn-ea"/>
                <a:cs typeface="+mn-cs"/>
              </a:rPr>
              <a:t> i uruchomiona z użyciem serwera aplikacyjnego JBOSS.</a:t>
            </a:r>
          </a:p>
          <a:p>
            <a:r>
              <a:rPr lang="pl-PL" sz="1200" kern="1200" dirty="0" smtClean="0">
                <a:solidFill>
                  <a:schemeClr val="tx1"/>
                </a:solidFill>
                <a:latin typeface="+mn-lt"/>
                <a:ea typeface="+mn-ea"/>
                <a:cs typeface="+mn-cs"/>
              </a:rPr>
              <a:t> </a:t>
            </a:r>
          </a:p>
          <a:p>
            <a:r>
              <a:rPr lang="pl-PL" sz="1200" kern="1200" dirty="0" smtClean="0">
                <a:solidFill>
                  <a:schemeClr val="tx1"/>
                </a:solidFill>
                <a:latin typeface="+mn-lt"/>
                <a:ea typeface="+mn-ea"/>
                <a:cs typeface="+mn-cs"/>
              </a:rPr>
              <a:t>Do implementacji aplikacji klienckiej </a:t>
            </a:r>
            <a:r>
              <a:rPr lang="pl-PL" sz="1200" kern="1200" dirty="0" err="1" smtClean="0">
                <a:solidFill>
                  <a:schemeClr val="tx1"/>
                </a:solidFill>
                <a:latin typeface="+mn-lt"/>
                <a:ea typeface="+mn-ea"/>
                <a:cs typeface="+mn-cs"/>
              </a:rPr>
              <a:t>DronVision</a:t>
            </a:r>
            <a:r>
              <a:rPr lang="pl-PL" sz="1200" kern="1200" dirty="0" smtClean="0">
                <a:solidFill>
                  <a:schemeClr val="tx1"/>
                </a:solidFill>
                <a:latin typeface="+mn-lt"/>
                <a:ea typeface="+mn-ea"/>
                <a:cs typeface="+mn-cs"/>
              </a:rPr>
              <a:t> wykorzystano system OpenStreetMap oraz bibliotekę ...</a:t>
            </a:r>
          </a:p>
          <a:p>
            <a:endParaRPr lang="pl-PL" dirty="0"/>
          </a:p>
        </p:txBody>
      </p:sp>
      <p:sp>
        <p:nvSpPr>
          <p:cNvPr id="4" name="Symbol zastępczy numeru slajdu 3"/>
          <p:cNvSpPr>
            <a:spLocks noGrp="1"/>
          </p:cNvSpPr>
          <p:nvPr>
            <p:ph type="sldNum" sz="quarter" idx="10"/>
          </p:nvPr>
        </p:nvSpPr>
        <p:spPr/>
        <p:txBody>
          <a:bodyPr/>
          <a:lstStyle/>
          <a:p>
            <a:fld id="{A221A992-22D9-4EF5-B468-BF47D09055D6}" type="slidenum">
              <a:rPr lang="pl-PL" smtClean="0"/>
              <a:pPr/>
              <a:t>26</a:t>
            </a:fld>
            <a:endParaRPr lang="pl-PL"/>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z="1200" kern="1200" dirty="0" smtClean="0">
                <a:solidFill>
                  <a:schemeClr val="tx1"/>
                </a:solidFill>
                <a:latin typeface="+mn-lt"/>
                <a:ea typeface="+mn-ea"/>
                <a:cs typeface="+mn-cs"/>
              </a:rPr>
              <a:t>Część terenu zacieniowana na szaro reprezentuje obszar dotychczas przeszukany przez </a:t>
            </a:r>
            <a:r>
              <a:rPr lang="pl-PL" sz="1200" kern="1200" dirty="0" err="1" smtClean="0">
                <a:solidFill>
                  <a:schemeClr val="tx1"/>
                </a:solidFill>
                <a:latin typeface="+mn-lt"/>
                <a:ea typeface="+mn-ea"/>
                <a:cs typeface="+mn-cs"/>
              </a:rPr>
              <a:t>drona</a:t>
            </a:r>
            <a:r>
              <a:rPr lang="pl-PL" sz="1200" kern="1200" dirty="0" smtClean="0">
                <a:solidFill>
                  <a:schemeClr val="tx1"/>
                </a:solidFill>
                <a:latin typeface="+mn-lt"/>
                <a:ea typeface="+mn-ea"/>
                <a:cs typeface="+mn-cs"/>
              </a:rPr>
              <a:t> w ramach danej sesji, wielokąt niebieski to obszar ostatnio przeszukany, a czarne obszary wewnętrzne to części terenu niezarejestrowane przez kamerę ze względu na zasłonięcie ich przez inne obiekty np. krawędź przy spadku terenu. Dodatkowo system zapewnia użytkownikowi możliwość edycji preferencji wizualizacji tzn. wyboru dronów, które mają być pokazane na mapie w danej chwili, tych dla których ma być wizualizowany obszar przeszukany oraz wyboru </a:t>
            </a:r>
            <a:r>
              <a:rPr lang="pl-PL" sz="1200" kern="1200" dirty="0" err="1" smtClean="0">
                <a:solidFill>
                  <a:schemeClr val="tx1"/>
                </a:solidFill>
                <a:latin typeface="+mn-lt"/>
                <a:ea typeface="+mn-ea"/>
                <a:cs typeface="+mn-cs"/>
              </a:rPr>
              <a:t>drona</a:t>
            </a:r>
            <a:r>
              <a:rPr lang="pl-PL" sz="1200" kern="1200" dirty="0" smtClean="0">
                <a:solidFill>
                  <a:schemeClr val="tx1"/>
                </a:solidFill>
                <a:latin typeface="+mn-lt"/>
                <a:ea typeface="+mn-ea"/>
                <a:cs typeface="+mn-cs"/>
              </a:rPr>
              <a:t>, za którym ma podążać widok aplikacji oraz możliwość przeglądania historii wizualizacji i edycji ustawień konta.</a:t>
            </a:r>
            <a:endParaRPr lang="pl-PL" sz="1200" kern="1200" dirty="0">
              <a:solidFill>
                <a:schemeClr val="tx1"/>
              </a:solidFill>
              <a:latin typeface="+mn-lt"/>
              <a:ea typeface="+mn-ea"/>
              <a:cs typeface="+mn-cs"/>
            </a:endParaRPr>
          </a:p>
        </p:txBody>
      </p:sp>
      <p:sp>
        <p:nvSpPr>
          <p:cNvPr id="4" name="Symbol zastępczy numeru slajdu 3"/>
          <p:cNvSpPr>
            <a:spLocks noGrp="1"/>
          </p:cNvSpPr>
          <p:nvPr>
            <p:ph type="sldNum" sz="quarter" idx="10"/>
          </p:nvPr>
        </p:nvSpPr>
        <p:spPr/>
        <p:txBody>
          <a:bodyPr/>
          <a:lstStyle/>
          <a:p>
            <a:fld id="{A221A992-22D9-4EF5-B468-BF47D09055D6}" type="slidenum">
              <a:rPr lang="pl-PL" smtClean="0"/>
              <a:pPr/>
              <a:t>27</a:t>
            </a:fld>
            <a:endParaRPr lang="pl-P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z="1200" kern="1200" dirty="0" smtClean="0">
                <a:solidFill>
                  <a:schemeClr val="tx1"/>
                </a:solidFill>
                <a:latin typeface="+mn-lt"/>
                <a:ea typeface="+mn-ea"/>
                <a:cs typeface="+mn-cs"/>
              </a:rPr>
              <a:t>Na prezentacji mogą Państwo zobaczyć koncepcyjną strukturę systemu.</a:t>
            </a:r>
          </a:p>
        </p:txBody>
      </p:sp>
      <p:sp>
        <p:nvSpPr>
          <p:cNvPr id="4" name="Symbol zastępczy numeru slajdu 3"/>
          <p:cNvSpPr>
            <a:spLocks noGrp="1"/>
          </p:cNvSpPr>
          <p:nvPr>
            <p:ph type="sldNum" sz="quarter" idx="10"/>
          </p:nvPr>
        </p:nvSpPr>
        <p:spPr/>
        <p:txBody>
          <a:bodyPr/>
          <a:lstStyle/>
          <a:p>
            <a:fld id="{A221A992-22D9-4EF5-B468-BF47D09055D6}" type="slidenum">
              <a:rPr lang="pl-PL" smtClean="0"/>
              <a:pPr/>
              <a:t>3</a:t>
            </a:fld>
            <a:endParaRPr lang="pl-P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z="1200" kern="1200" dirty="0" smtClean="0">
                <a:solidFill>
                  <a:schemeClr val="tx1"/>
                </a:solidFill>
                <a:latin typeface="+mn-lt"/>
                <a:ea typeface="+mn-ea"/>
                <a:cs typeface="+mn-cs"/>
              </a:rPr>
              <a:t>Pierwszym analizowanym elementem systemu był </a:t>
            </a:r>
            <a:r>
              <a:rPr lang="pl-PL" sz="1200" kern="1200" dirty="0" err="1" smtClean="0">
                <a:solidFill>
                  <a:schemeClr val="tx1"/>
                </a:solidFill>
                <a:latin typeface="+mn-lt"/>
                <a:ea typeface="+mn-ea"/>
                <a:cs typeface="+mn-cs"/>
              </a:rPr>
              <a:t>geolokalizator</a:t>
            </a:r>
            <a:r>
              <a:rPr lang="pl-PL" sz="1200" kern="1200" dirty="0" smtClean="0">
                <a:solidFill>
                  <a:schemeClr val="tx1"/>
                </a:solidFill>
                <a:latin typeface="+mn-lt"/>
                <a:ea typeface="+mn-ea"/>
                <a:cs typeface="+mn-cs"/>
              </a:rPr>
              <a:t> mający za zadanie zbieranie danych geolokalizacyjnych pojazdów. I tu okazało się iż określanie położeń może się odbywać w stosunku do dwóch geodezyjnych powierzchni odniesienia: geoidy i elipsoidy.</a:t>
            </a:r>
          </a:p>
          <a:p>
            <a:r>
              <a:rPr lang="pl-PL" sz="1200" kern="1200" dirty="0" smtClean="0">
                <a:solidFill>
                  <a:schemeClr val="tx1"/>
                </a:solidFill>
                <a:latin typeface="+mn-lt"/>
                <a:ea typeface="+mn-ea"/>
                <a:cs typeface="+mn-cs"/>
              </a:rPr>
              <a:t>W skrócie:</a:t>
            </a:r>
          </a:p>
          <a:p>
            <a:r>
              <a:rPr lang="pl-PL" sz="1200" kern="1200" dirty="0" smtClean="0">
                <a:solidFill>
                  <a:schemeClr val="tx1"/>
                </a:solidFill>
                <a:latin typeface="+mn-lt"/>
                <a:ea typeface="+mn-ea"/>
                <a:cs typeface="+mn-cs"/>
              </a:rPr>
              <a:t>Geoida to teoretyczna powierzchnia ekwipotencjalna, pokrywająca się w przybliżeniu z powierzchnią oceanów przy pełnej równowadze znajdujących się w nich mas wody.</a:t>
            </a:r>
          </a:p>
          <a:p>
            <a:r>
              <a:rPr lang="pl-PL" sz="1200" kern="1200" dirty="0" smtClean="0">
                <a:solidFill>
                  <a:schemeClr val="tx1"/>
                </a:solidFill>
                <a:latin typeface="+mn-lt"/>
                <a:ea typeface="+mn-ea"/>
                <a:cs typeface="+mn-cs"/>
              </a:rPr>
              <a:t>Elipsoida ziemska jest zaś spłaszczoną elipsoidą obrotową, której powierzchnia jest najbardziej zbliżona do powierzchni geoidy na całej Ziemi.</a:t>
            </a:r>
          </a:p>
          <a:p>
            <a:r>
              <a:rPr lang="pl-PL" sz="1200" kern="1200" dirty="0" smtClean="0">
                <a:solidFill>
                  <a:schemeClr val="tx1"/>
                </a:solidFill>
                <a:latin typeface="+mn-lt"/>
                <a:ea typeface="+mn-ea"/>
                <a:cs typeface="+mn-cs"/>
              </a:rPr>
              <a:t>Elipsoida jest zatem przybliżeniem geoidy, łatwiejszym do wykorzystywania w obliczeniach.</a:t>
            </a:r>
          </a:p>
          <a:p>
            <a:r>
              <a:rPr lang="pl-PL" sz="1200" kern="1200" dirty="0" smtClean="0">
                <a:solidFill>
                  <a:schemeClr val="tx1"/>
                </a:solidFill>
                <a:latin typeface="+mn-lt"/>
                <a:ea typeface="+mn-ea"/>
                <a:cs typeface="+mn-cs"/>
              </a:rPr>
              <a:t>Istnieje wiele modeli geoidy i elipsoidy Ziemskiej jednak w pracy omówiono dwie najpopularniejsze czyli geoidę EGM96 oraz elipsoidę WGS84.</a:t>
            </a:r>
          </a:p>
          <a:p>
            <a:endParaRPr lang="pl-PL"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pl-PL" sz="1200" kern="1200" dirty="0" smtClean="0">
              <a:solidFill>
                <a:schemeClr val="tx1"/>
              </a:solidFill>
              <a:latin typeface="+mn-lt"/>
              <a:ea typeface="+mn-ea"/>
              <a:cs typeface="+mn-cs"/>
            </a:endParaRPr>
          </a:p>
          <a:p>
            <a:endParaRPr lang="pl-PL" sz="1200" kern="1200" dirty="0" smtClean="0">
              <a:solidFill>
                <a:schemeClr val="tx1"/>
              </a:solidFill>
              <a:latin typeface="+mn-lt"/>
              <a:ea typeface="+mn-ea"/>
              <a:cs typeface="+mn-cs"/>
            </a:endParaRPr>
          </a:p>
          <a:p>
            <a:endParaRPr lang="pl-PL" dirty="0"/>
          </a:p>
        </p:txBody>
      </p:sp>
      <p:sp>
        <p:nvSpPr>
          <p:cNvPr id="4" name="Symbol zastępczy numeru slajdu 3"/>
          <p:cNvSpPr>
            <a:spLocks noGrp="1"/>
          </p:cNvSpPr>
          <p:nvPr>
            <p:ph type="sldNum" sz="quarter" idx="10"/>
          </p:nvPr>
        </p:nvSpPr>
        <p:spPr/>
        <p:txBody>
          <a:bodyPr/>
          <a:lstStyle/>
          <a:p>
            <a:fld id="{A221A992-22D9-4EF5-B468-BF47D09055D6}" type="slidenum">
              <a:rPr lang="pl-PL" smtClean="0"/>
              <a:pPr/>
              <a:t>4</a:t>
            </a:fld>
            <a:endParaRPr lang="pl-P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z="1200" kern="1200" dirty="0" smtClean="0">
                <a:solidFill>
                  <a:schemeClr val="tx1"/>
                </a:solidFill>
                <a:latin typeface="+mn-lt"/>
                <a:ea typeface="+mn-ea"/>
                <a:cs typeface="+mn-cs"/>
              </a:rPr>
              <a:t>Znany nam wszystkim dobrze system nawigacji satelitarnej określa położenie obiektów w stosunku do elipsoidy ziemskiej. To znaczy pomiar z jego wykorzystaniem daje nam długość i szerokość geograficzną określone w stosunku do elipsoidy oraz wysokość elipsoidalną.</a:t>
            </a:r>
            <a:endParaRPr lang="pl-PL" dirty="0"/>
          </a:p>
        </p:txBody>
      </p:sp>
      <p:sp>
        <p:nvSpPr>
          <p:cNvPr id="4" name="Symbol zastępczy numeru slajdu 3"/>
          <p:cNvSpPr>
            <a:spLocks noGrp="1"/>
          </p:cNvSpPr>
          <p:nvPr>
            <p:ph type="sldNum" sz="quarter" idx="10"/>
          </p:nvPr>
        </p:nvSpPr>
        <p:spPr/>
        <p:txBody>
          <a:bodyPr/>
          <a:lstStyle/>
          <a:p>
            <a:fld id="{A221A992-22D9-4EF5-B468-BF47D09055D6}" type="slidenum">
              <a:rPr lang="pl-PL" smtClean="0"/>
              <a:pPr/>
              <a:t>5</a:t>
            </a:fld>
            <a:endParaRPr lang="pl-P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92500"/>
          </a:bodyPr>
          <a:lstStyle/>
          <a:p>
            <a:r>
              <a:rPr lang="pl-PL" sz="1200" kern="1200" dirty="0" smtClean="0">
                <a:solidFill>
                  <a:schemeClr val="tx1"/>
                </a:solidFill>
                <a:latin typeface="+mn-lt"/>
                <a:ea typeface="+mn-ea"/>
                <a:cs typeface="+mn-cs"/>
              </a:rPr>
              <a:t>Jednak poza aktualnym położeniem dronów do analizy tego co kamera na nich zamontowana zarejestrowała, a czego nie potrzebny był jakiś model powierzchni ziemskiej.</a:t>
            </a:r>
          </a:p>
          <a:p>
            <a:r>
              <a:rPr lang="pl-PL" sz="1200" kern="1200" dirty="0" smtClean="0">
                <a:solidFill>
                  <a:schemeClr val="tx1"/>
                </a:solidFill>
                <a:latin typeface="+mn-lt"/>
                <a:ea typeface="+mn-ea"/>
                <a:cs typeface="+mn-cs"/>
              </a:rPr>
              <a:t>Tu z pomocą przyszło mi pojęcie numerycznych modeli terenu oraz misja o dumnie brzmiącej nazwie Shuttle Radar Topography Mission (w skrócie SRTM), przeprowadzona przez Narodową Agencję Aeronautyki i </a:t>
            </a:r>
            <a:br>
              <a:rPr lang="pl-PL" sz="1200" kern="1200" dirty="0" smtClean="0">
                <a:solidFill>
                  <a:schemeClr val="tx1"/>
                </a:solidFill>
                <a:latin typeface="+mn-lt"/>
                <a:ea typeface="+mn-ea"/>
                <a:cs typeface="+mn-cs"/>
              </a:rPr>
            </a:br>
            <a:r>
              <a:rPr lang="pl-PL" sz="1200" kern="1200" dirty="0" smtClean="0">
                <a:solidFill>
                  <a:schemeClr val="tx1"/>
                </a:solidFill>
                <a:latin typeface="+mn-lt"/>
                <a:ea typeface="+mn-ea"/>
                <a:cs typeface="+mn-cs"/>
              </a:rPr>
              <a:t>Przestrzeni Kosmicznej Stanów Zjednoczonych NASA, Niemiecką Agencję Kosmiczną DRL oraz Włoską Agencję Kosmiczną ASI w 2000 roku. Misja ta miała na celu zebranie najbardziej kompleksowego i dokładnego numerycznego modelu Ziemi.</a:t>
            </a:r>
          </a:p>
          <a:p>
            <a:r>
              <a:rPr lang="pl-PL" sz="1200" kern="1200" dirty="0" smtClean="0">
                <a:solidFill>
                  <a:schemeClr val="tx1"/>
                </a:solidFill>
                <a:latin typeface="+mn-lt"/>
                <a:ea typeface="+mn-ea"/>
                <a:cs typeface="+mn-cs"/>
              </a:rPr>
              <a:t>Numeryczne modele SRTM, będące efektem misji są bezpłatnie dostępne w Internecie w formie plików </a:t>
            </a:r>
            <a:br>
              <a:rPr lang="pl-PL" sz="1200" kern="1200" dirty="0" smtClean="0">
                <a:solidFill>
                  <a:schemeClr val="tx1"/>
                </a:solidFill>
                <a:latin typeface="+mn-lt"/>
                <a:ea typeface="+mn-ea"/>
                <a:cs typeface="+mn-cs"/>
              </a:rPr>
            </a:br>
            <a:r>
              <a:rPr lang="pl-PL" sz="1200" kern="1200" dirty="0" smtClean="0">
                <a:solidFill>
                  <a:schemeClr val="tx1"/>
                </a:solidFill>
                <a:latin typeface="+mn-lt"/>
                <a:ea typeface="+mn-ea"/>
                <a:cs typeface="+mn-cs"/>
              </a:rPr>
              <a:t>reprezentujących rastrowy numeryczny model terenu o zadanej rozdzielczości na poziomie 1'', 3'' lub 30'' w zależności od wersji danych i zostały przeze mnie wykorzystane w implementacji algorytmu. </a:t>
            </a:r>
          </a:p>
          <a:p>
            <a:r>
              <a:rPr lang="pl-PL" sz="1200" kern="1200" dirty="0" smtClean="0">
                <a:solidFill>
                  <a:schemeClr val="tx1"/>
                </a:solidFill>
                <a:latin typeface="+mn-lt"/>
                <a:ea typeface="+mn-ea"/>
                <a:cs typeface="+mn-cs"/>
              </a:rPr>
              <a:t> </a:t>
            </a:r>
          </a:p>
          <a:p>
            <a:r>
              <a:rPr lang="pl-PL" sz="1200" kern="1200" dirty="0" smtClean="0">
                <a:solidFill>
                  <a:schemeClr val="tx1"/>
                </a:solidFill>
                <a:latin typeface="+mn-lt"/>
                <a:ea typeface="+mn-ea"/>
                <a:cs typeface="+mn-cs"/>
              </a:rPr>
              <a:t>Zatem mogę skromnie mówić, iż współpracowałem z NASA. Jednak kontynuując...</a:t>
            </a:r>
          </a:p>
          <a:p>
            <a:r>
              <a:rPr lang="pl-PL" sz="1200" kern="1200" dirty="0" smtClean="0">
                <a:solidFill>
                  <a:schemeClr val="tx1"/>
                </a:solidFill>
                <a:latin typeface="+mn-lt"/>
                <a:ea typeface="+mn-ea"/>
                <a:cs typeface="+mn-cs"/>
              </a:rPr>
              <a:t> </a:t>
            </a:r>
          </a:p>
          <a:p>
            <a:r>
              <a:rPr lang="pl-PL" sz="1200" kern="1200" dirty="0" smtClean="0">
                <a:solidFill>
                  <a:schemeClr val="tx1"/>
                </a:solidFill>
                <a:latin typeface="+mn-lt"/>
                <a:ea typeface="+mn-ea"/>
                <a:cs typeface="+mn-cs"/>
              </a:rPr>
              <a:t>Współrzędne poziomie, czyli długość i szerokość w modelu SRTM są również podane w odniesieniu do elipsoidy WGS84, jednak wysokości są już podane w stosunku do geoidy EGM96. </a:t>
            </a:r>
          </a:p>
          <a:p>
            <a:r>
              <a:rPr lang="pl-PL" sz="1200" kern="1200" dirty="0" smtClean="0">
                <a:solidFill>
                  <a:schemeClr val="tx1"/>
                </a:solidFill>
                <a:latin typeface="+mn-lt"/>
                <a:ea typeface="+mn-ea"/>
                <a:cs typeface="+mn-cs"/>
              </a:rPr>
              <a:t> </a:t>
            </a:r>
          </a:p>
          <a:p>
            <a:endParaRPr lang="pl-PL" dirty="0"/>
          </a:p>
        </p:txBody>
      </p:sp>
      <p:sp>
        <p:nvSpPr>
          <p:cNvPr id="4" name="Symbol zastępczy numeru slajdu 3"/>
          <p:cNvSpPr>
            <a:spLocks noGrp="1"/>
          </p:cNvSpPr>
          <p:nvPr>
            <p:ph type="sldNum" sz="quarter" idx="10"/>
          </p:nvPr>
        </p:nvSpPr>
        <p:spPr/>
        <p:txBody>
          <a:bodyPr/>
          <a:lstStyle/>
          <a:p>
            <a:fld id="{A221A992-22D9-4EF5-B468-BF47D09055D6}" type="slidenum">
              <a:rPr lang="pl-PL" smtClean="0"/>
              <a:pPr/>
              <a:t>6</a:t>
            </a:fld>
            <a:endParaRPr lang="pl-P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1200" kern="1200" dirty="0" smtClean="0">
                <a:solidFill>
                  <a:schemeClr val="tx1"/>
                </a:solidFill>
                <a:latin typeface="+mn-lt"/>
                <a:ea typeface="+mn-ea"/>
                <a:cs typeface="+mn-cs"/>
              </a:rPr>
              <a:t>W pracy dokonano analizy tego problemu i zaproponowano rozwiązanie w postaci wyznaczenia średniej wartości undulacji, czyli różnicy między geoidą i elipsoidą, na terenie na którym projektowany system miał działać, lub jeszcze lepiej dokonania dokładnych pomiarów i stworzenia całej tablicy wartości undulacji dla różnych położeń.</a:t>
            </a:r>
          </a:p>
          <a:p>
            <a:endParaRPr lang="pl-PL" dirty="0"/>
          </a:p>
        </p:txBody>
      </p:sp>
      <p:sp>
        <p:nvSpPr>
          <p:cNvPr id="4" name="Symbol zastępczy numeru slajdu 3"/>
          <p:cNvSpPr>
            <a:spLocks noGrp="1"/>
          </p:cNvSpPr>
          <p:nvPr>
            <p:ph type="sldNum" sz="quarter" idx="10"/>
          </p:nvPr>
        </p:nvSpPr>
        <p:spPr/>
        <p:txBody>
          <a:bodyPr/>
          <a:lstStyle/>
          <a:p>
            <a:fld id="{A221A992-22D9-4EF5-B468-BF47D09055D6}" type="slidenum">
              <a:rPr lang="pl-PL" smtClean="0"/>
              <a:pPr/>
              <a:t>7</a:t>
            </a:fld>
            <a:endParaRPr lang="pl-P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z="1200" kern="1200" dirty="0" smtClean="0">
                <a:solidFill>
                  <a:schemeClr val="tx1"/>
                </a:solidFill>
                <a:latin typeface="+mn-lt"/>
                <a:ea typeface="+mn-ea"/>
                <a:cs typeface="+mn-cs"/>
              </a:rPr>
              <a:t>Przejdę teraz do omówienia wspomnianego algorytmu.</a:t>
            </a:r>
          </a:p>
          <a:p>
            <a:r>
              <a:rPr lang="pl-PL" sz="1200" kern="1200" dirty="0" smtClean="0">
                <a:solidFill>
                  <a:schemeClr val="tx1"/>
                </a:solidFill>
                <a:latin typeface="+mn-lt"/>
                <a:ea typeface="+mn-ea"/>
                <a:cs typeface="+mn-cs"/>
              </a:rPr>
              <a:t> </a:t>
            </a:r>
          </a:p>
          <a:p>
            <a:r>
              <a:rPr lang="pl-PL" sz="1200" kern="1200" dirty="0" smtClean="0">
                <a:solidFill>
                  <a:schemeClr val="tx1"/>
                </a:solidFill>
                <a:latin typeface="+mn-lt"/>
                <a:ea typeface="+mn-ea"/>
                <a:cs typeface="+mn-cs"/>
              </a:rPr>
              <a:t>Algorytm za dane wejściowe przyjmował położenie geograficzne </a:t>
            </a:r>
            <a:r>
              <a:rPr lang="pl-PL" sz="1200" kern="1200" dirty="0" err="1" smtClean="0">
                <a:solidFill>
                  <a:schemeClr val="tx1"/>
                </a:solidFill>
                <a:latin typeface="+mn-lt"/>
                <a:ea typeface="+mn-ea"/>
                <a:cs typeface="+mn-cs"/>
              </a:rPr>
              <a:t>drona</a:t>
            </a:r>
            <a:r>
              <a:rPr lang="pl-PL" sz="1200" kern="1200" dirty="0" smtClean="0">
                <a:solidFill>
                  <a:schemeClr val="tx1"/>
                </a:solidFill>
                <a:latin typeface="+mn-lt"/>
                <a:ea typeface="+mn-ea"/>
                <a:cs typeface="+mn-cs"/>
              </a:rPr>
              <a:t> pobrane z użyciem systemu nawigacji satelitarnej GPS oraz kąt widzenia kamery na nim zamontowanej.  Przy czym w pracy przyjęto, iż kamera jest skierowana pionowo w dół oraz że rejestruje obraz o powierzchni kołowej. </a:t>
            </a:r>
          </a:p>
          <a:p>
            <a:r>
              <a:rPr lang="pl-PL" sz="1200" kern="1200" dirty="0" smtClean="0">
                <a:solidFill>
                  <a:schemeClr val="tx1"/>
                </a:solidFill>
                <a:latin typeface="+mn-lt"/>
                <a:ea typeface="+mn-ea"/>
                <a:cs typeface="+mn-cs"/>
              </a:rPr>
              <a:t> </a:t>
            </a:r>
          </a:p>
          <a:p>
            <a:r>
              <a:rPr lang="pl-PL" sz="1200" kern="1200" dirty="0" smtClean="0">
                <a:solidFill>
                  <a:schemeClr val="tx1"/>
                </a:solidFill>
                <a:latin typeface="+mn-lt"/>
                <a:ea typeface="+mn-ea"/>
                <a:cs typeface="+mn-cs"/>
              </a:rPr>
              <a:t>Docelowy algorytm został podzielony na trzy części: </a:t>
            </a:r>
          </a:p>
          <a:p>
            <a:r>
              <a:rPr lang="pl-PL" sz="1200" kern="1200" dirty="0" smtClean="0">
                <a:solidFill>
                  <a:schemeClr val="tx1"/>
                </a:solidFill>
                <a:latin typeface="+mn-lt"/>
                <a:ea typeface="+mn-ea"/>
                <a:cs typeface="+mn-cs"/>
              </a:rPr>
              <a:t> </a:t>
            </a:r>
          </a:p>
          <a:p>
            <a:pPr lvl="0"/>
            <a:r>
              <a:rPr lang="pl-PL" sz="1200" kern="1200" dirty="0" smtClean="0">
                <a:solidFill>
                  <a:schemeClr val="tx1"/>
                </a:solidFill>
                <a:latin typeface="+mn-lt"/>
                <a:ea typeface="+mn-ea"/>
                <a:cs typeface="+mn-cs"/>
              </a:rPr>
              <a:t>algorytm wyznaczania otoczki obszaru przeszukanego, </a:t>
            </a:r>
          </a:p>
          <a:p>
            <a:pPr lvl="0"/>
            <a:r>
              <a:rPr lang="pl-PL" sz="1200" kern="1200" dirty="0" smtClean="0">
                <a:solidFill>
                  <a:schemeClr val="tx1"/>
                </a:solidFill>
                <a:latin typeface="+mn-lt"/>
                <a:ea typeface="+mn-ea"/>
                <a:cs typeface="+mn-cs"/>
              </a:rPr>
              <a:t>algorytm wyznaczania obszarów wewnątrz otoczki niezarejestrowanych przez kamerę oraz </a:t>
            </a:r>
          </a:p>
          <a:p>
            <a:pPr lvl="0"/>
            <a:r>
              <a:rPr lang="pl-PL" sz="1200" kern="1200" dirty="0" smtClean="0">
                <a:solidFill>
                  <a:schemeClr val="tx1"/>
                </a:solidFill>
                <a:latin typeface="+mn-lt"/>
                <a:ea typeface="+mn-ea"/>
                <a:cs typeface="+mn-cs"/>
              </a:rPr>
              <a:t>algorytm łączenia pojedynczych obszarów w całość. </a:t>
            </a:r>
          </a:p>
          <a:p>
            <a:r>
              <a:rPr lang="pl-PL" sz="1200" kern="1200" dirty="0" smtClean="0">
                <a:solidFill>
                  <a:schemeClr val="tx1"/>
                </a:solidFill>
                <a:latin typeface="+mn-lt"/>
                <a:ea typeface="+mn-ea"/>
                <a:cs typeface="+mn-cs"/>
              </a:rPr>
              <a:t> </a:t>
            </a:r>
          </a:p>
          <a:p>
            <a:r>
              <a:rPr lang="pl-PL" sz="1200" kern="1200" dirty="0" smtClean="0">
                <a:solidFill>
                  <a:schemeClr val="tx1"/>
                </a:solidFill>
                <a:latin typeface="+mn-lt"/>
                <a:ea typeface="+mn-ea"/>
                <a:cs typeface="+mn-cs"/>
              </a:rPr>
              <a:t>Pierwsze dwie części algorytmu zostały rozwiązane z wykorzystaniem heurystyki, a trzeci algorytm wykorzystał naukową teorię kształtów alfa, ale wszystko po kolei.</a:t>
            </a:r>
          </a:p>
          <a:p>
            <a:r>
              <a:rPr lang="pl-PL" sz="1200" kern="1200" dirty="0" smtClean="0">
                <a:solidFill>
                  <a:schemeClr val="tx1"/>
                </a:solidFill>
                <a:latin typeface="+mn-lt"/>
                <a:ea typeface="+mn-ea"/>
                <a:cs typeface="+mn-cs"/>
              </a:rPr>
              <a:t> </a:t>
            </a:r>
          </a:p>
          <a:p>
            <a:endParaRPr lang="pl-PL" dirty="0"/>
          </a:p>
        </p:txBody>
      </p:sp>
      <p:sp>
        <p:nvSpPr>
          <p:cNvPr id="4" name="Symbol zastępczy numeru slajdu 3"/>
          <p:cNvSpPr>
            <a:spLocks noGrp="1"/>
          </p:cNvSpPr>
          <p:nvPr>
            <p:ph type="sldNum" sz="quarter" idx="10"/>
          </p:nvPr>
        </p:nvSpPr>
        <p:spPr/>
        <p:txBody>
          <a:bodyPr/>
          <a:lstStyle/>
          <a:p>
            <a:fld id="{A221A992-22D9-4EF5-B468-BF47D09055D6}" type="slidenum">
              <a:rPr lang="pl-PL" smtClean="0"/>
              <a:pPr/>
              <a:t>8</a:t>
            </a:fld>
            <a:endParaRPr lang="pl-PL"/>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z="1200" b="1" kern="1200" dirty="0" smtClean="0">
                <a:solidFill>
                  <a:schemeClr val="tx1"/>
                </a:solidFill>
                <a:latin typeface="+mn-lt"/>
                <a:ea typeface="+mn-ea"/>
                <a:cs typeface="+mn-cs"/>
              </a:rPr>
              <a:t>I algorytm wyznaczania otoczki obszaru przeszukanego:</a:t>
            </a:r>
            <a:endParaRPr lang="pl-PL" sz="1200" kern="1200" dirty="0" smtClean="0">
              <a:solidFill>
                <a:schemeClr val="tx1"/>
              </a:solidFill>
              <a:latin typeface="+mn-lt"/>
              <a:ea typeface="+mn-ea"/>
              <a:cs typeface="+mn-cs"/>
            </a:endParaRPr>
          </a:p>
          <a:p>
            <a:r>
              <a:rPr lang="pl-PL" sz="1200" kern="1200" dirty="0" smtClean="0">
                <a:solidFill>
                  <a:schemeClr val="tx1"/>
                </a:solidFill>
                <a:latin typeface="+mn-lt"/>
                <a:ea typeface="+mn-ea"/>
                <a:cs typeface="+mn-cs"/>
              </a:rPr>
              <a:t> </a:t>
            </a:r>
          </a:p>
          <a:p>
            <a:r>
              <a:rPr lang="pl-PL" sz="1200" kern="1200" dirty="0" smtClean="0">
                <a:solidFill>
                  <a:schemeClr val="tx1"/>
                </a:solidFill>
                <a:latin typeface="+mn-lt"/>
                <a:ea typeface="+mn-ea"/>
                <a:cs typeface="+mn-cs"/>
              </a:rPr>
              <a:t>Pokazany rysunek przedstawia koncepcję działania algorytmu wyznaczania otoczki obszaru przeszukanego.</a:t>
            </a:r>
          </a:p>
          <a:p>
            <a:r>
              <a:rPr lang="pl-PL" sz="1200" kern="1200" dirty="0" smtClean="0">
                <a:solidFill>
                  <a:schemeClr val="tx1"/>
                </a:solidFill>
                <a:latin typeface="+mn-lt"/>
                <a:ea typeface="+mn-ea"/>
                <a:cs typeface="+mn-cs"/>
              </a:rPr>
              <a:t> </a:t>
            </a:r>
          </a:p>
          <a:p>
            <a:r>
              <a:rPr lang="pl-PL" sz="1200" kern="1200" dirty="0" smtClean="0">
                <a:solidFill>
                  <a:schemeClr val="tx1"/>
                </a:solidFill>
                <a:latin typeface="+mn-lt"/>
                <a:ea typeface="+mn-ea"/>
                <a:cs typeface="+mn-cs"/>
              </a:rPr>
              <a:t>	Punkt </a:t>
            </a:r>
            <a:r>
              <a:rPr lang="pl-PL" sz="1200" b="1" kern="1200" dirty="0" smtClean="0">
                <a:solidFill>
                  <a:schemeClr val="tx1"/>
                </a:solidFill>
                <a:latin typeface="+mn-lt"/>
                <a:ea typeface="+mn-ea"/>
                <a:cs typeface="+mn-cs"/>
              </a:rPr>
              <a:t>D </a:t>
            </a:r>
            <a:r>
              <a:rPr lang="pl-PL" sz="1200" kern="1200" dirty="0" smtClean="0">
                <a:solidFill>
                  <a:schemeClr val="tx1"/>
                </a:solidFill>
                <a:latin typeface="+mn-lt"/>
                <a:ea typeface="+mn-ea"/>
                <a:cs typeface="+mn-cs"/>
              </a:rPr>
              <a:t>odpowiada położeniu </a:t>
            </a:r>
            <a:r>
              <a:rPr lang="pl-PL" sz="1200" kern="1200" dirty="0" err="1" smtClean="0">
                <a:solidFill>
                  <a:schemeClr val="tx1"/>
                </a:solidFill>
                <a:latin typeface="+mn-lt"/>
                <a:ea typeface="+mn-ea"/>
                <a:cs typeface="+mn-cs"/>
              </a:rPr>
              <a:t>drona</a:t>
            </a:r>
            <a:r>
              <a:rPr lang="pl-PL" sz="1200" kern="1200" dirty="0" smtClean="0">
                <a:solidFill>
                  <a:schemeClr val="tx1"/>
                </a:solidFill>
                <a:latin typeface="+mn-lt"/>
                <a:ea typeface="+mn-ea"/>
                <a:cs typeface="+mn-cs"/>
              </a:rPr>
              <a:t>. Wysokość </a:t>
            </a:r>
            <a:r>
              <a:rPr lang="pl-PL" sz="1200" b="1" kern="1200" dirty="0" smtClean="0">
                <a:solidFill>
                  <a:schemeClr val="tx1"/>
                </a:solidFill>
                <a:latin typeface="+mn-lt"/>
                <a:ea typeface="+mn-ea"/>
                <a:cs typeface="+mn-cs"/>
              </a:rPr>
              <a:t>H </a:t>
            </a:r>
            <a:r>
              <a:rPr lang="pl-PL" sz="1200" kern="1200" dirty="0" smtClean="0">
                <a:solidFill>
                  <a:schemeClr val="tx1"/>
                </a:solidFill>
                <a:latin typeface="+mn-lt"/>
                <a:ea typeface="+mn-ea"/>
                <a:cs typeface="+mn-cs"/>
              </a:rPr>
              <a:t> jest wysokością statku nad ziemią. Znając położenie i wysokość </a:t>
            </a:r>
            <a:r>
              <a:rPr lang="pl-PL" sz="1200" kern="1200" dirty="0" err="1" smtClean="0">
                <a:solidFill>
                  <a:schemeClr val="tx1"/>
                </a:solidFill>
                <a:latin typeface="+mn-lt"/>
                <a:ea typeface="+mn-ea"/>
                <a:cs typeface="+mn-cs"/>
              </a:rPr>
              <a:t>drona</a:t>
            </a:r>
            <a:r>
              <a:rPr lang="pl-PL" sz="1200" kern="1200" dirty="0" smtClean="0">
                <a:solidFill>
                  <a:schemeClr val="tx1"/>
                </a:solidFill>
                <a:latin typeface="+mn-lt"/>
                <a:ea typeface="+mn-ea"/>
                <a:cs typeface="+mn-cs"/>
              </a:rPr>
              <a:t> nad ziemią oraz kąt widzenia kamery </a:t>
            </a:r>
            <a:r>
              <a:rPr lang="pl-PL" sz="1200" b="1" kern="1200" dirty="0" smtClean="0">
                <a:solidFill>
                  <a:schemeClr val="tx1"/>
                </a:solidFill>
                <a:latin typeface="+mn-lt"/>
                <a:ea typeface="+mn-ea"/>
                <a:cs typeface="+mn-cs"/>
              </a:rPr>
              <a:t>α</a:t>
            </a:r>
            <a:r>
              <a:rPr lang="pl-PL" sz="1200" kern="1200" dirty="0" smtClean="0">
                <a:solidFill>
                  <a:schemeClr val="tx1"/>
                </a:solidFill>
                <a:latin typeface="+mn-lt"/>
                <a:ea typeface="+mn-ea"/>
                <a:cs typeface="+mn-cs"/>
              </a:rPr>
              <a:t> rozpoczęto wyznaczanie kolejnych okręgów reprezentujących potencjalną otoczkę zarejestrowanego obszaru. Wyznaczanie okręgów rozpoczęto od wysokości </a:t>
            </a:r>
            <a:r>
              <a:rPr lang="pl-PL" sz="1200" kern="1200" dirty="0" err="1" smtClean="0">
                <a:solidFill>
                  <a:schemeClr val="tx1"/>
                </a:solidFill>
                <a:latin typeface="+mn-lt"/>
                <a:ea typeface="+mn-ea"/>
                <a:cs typeface="+mn-cs"/>
              </a:rPr>
              <a:t>drona</a:t>
            </a:r>
            <a:r>
              <a:rPr lang="pl-PL" sz="1200" kern="1200" dirty="0" smtClean="0">
                <a:solidFill>
                  <a:schemeClr val="tx1"/>
                </a:solidFill>
                <a:latin typeface="+mn-lt"/>
                <a:ea typeface="+mn-ea"/>
                <a:cs typeface="+mn-cs"/>
              </a:rPr>
              <a:t> pomniejszonej o skok </a:t>
            </a:r>
            <a:r>
              <a:rPr lang="pl-PL" sz="1200" b="1" kern="1200" dirty="0" err="1" smtClean="0">
                <a:solidFill>
                  <a:schemeClr val="tx1"/>
                </a:solidFill>
                <a:latin typeface="+mn-lt"/>
                <a:ea typeface="+mn-ea"/>
                <a:cs typeface="+mn-cs"/>
              </a:rPr>
              <a:t>dh</a:t>
            </a:r>
            <a:r>
              <a:rPr lang="pl-PL" sz="1200" b="1" kern="1200" dirty="0" smtClean="0">
                <a:solidFill>
                  <a:schemeClr val="tx1"/>
                </a:solidFill>
                <a:latin typeface="+mn-lt"/>
                <a:ea typeface="+mn-ea"/>
                <a:cs typeface="+mn-cs"/>
              </a:rPr>
              <a:t>, </a:t>
            </a:r>
            <a:r>
              <a:rPr lang="pl-PL" sz="1200" kern="1200" dirty="0" smtClean="0">
                <a:solidFill>
                  <a:schemeClr val="tx1"/>
                </a:solidFill>
                <a:latin typeface="+mn-lt"/>
                <a:ea typeface="+mn-ea"/>
                <a:cs typeface="+mn-cs"/>
              </a:rPr>
              <a:t>którego wartość na drodze eksperymentalnej dobrano na 2 m. Znając wartość </a:t>
            </a:r>
            <a:r>
              <a:rPr lang="pl-PL" sz="1200" b="1" kern="1200" dirty="0" err="1" smtClean="0">
                <a:solidFill>
                  <a:schemeClr val="tx1"/>
                </a:solidFill>
                <a:latin typeface="+mn-lt"/>
                <a:ea typeface="+mn-ea"/>
                <a:cs typeface="+mn-cs"/>
              </a:rPr>
              <a:t>dh</a:t>
            </a:r>
            <a:r>
              <a:rPr lang="pl-PL" sz="1200" b="1" kern="1200" dirty="0" smtClean="0">
                <a:solidFill>
                  <a:schemeClr val="tx1"/>
                </a:solidFill>
                <a:latin typeface="+mn-lt"/>
                <a:ea typeface="+mn-ea"/>
                <a:cs typeface="+mn-cs"/>
              </a:rPr>
              <a:t> </a:t>
            </a:r>
            <a:r>
              <a:rPr lang="pl-PL" sz="1200" kern="1200" dirty="0" smtClean="0">
                <a:solidFill>
                  <a:schemeClr val="tx1"/>
                </a:solidFill>
                <a:latin typeface="+mn-lt"/>
                <a:ea typeface="+mn-ea"/>
                <a:cs typeface="+mn-cs"/>
              </a:rPr>
              <a:t>oraz kąt </a:t>
            </a:r>
            <a:r>
              <a:rPr lang="pl-PL" sz="1200" b="1" kern="1200" dirty="0" smtClean="0">
                <a:solidFill>
                  <a:schemeClr val="tx1"/>
                </a:solidFill>
                <a:latin typeface="+mn-lt"/>
                <a:ea typeface="+mn-ea"/>
                <a:cs typeface="+mn-cs"/>
              </a:rPr>
              <a:t>α</a:t>
            </a:r>
            <a:r>
              <a:rPr lang="pl-PL" sz="1200" kern="1200" dirty="0" smtClean="0">
                <a:solidFill>
                  <a:schemeClr val="tx1"/>
                </a:solidFill>
                <a:latin typeface="+mn-lt"/>
                <a:ea typeface="+mn-ea"/>
                <a:cs typeface="+mn-cs"/>
              </a:rPr>
              <a:t> widzenia kamery wyznaczono wartość promienia </a:t>
            </a:r>
            <a:r>
              <a:rPr lang="pl-PL" sz="1200" b="1" kern="1200" dirty="0" err="1" smtClean="0">
                <a:solidFill>
                  <a:schemeClr val="tx1"/>
                </a:solidFill>
                <a:latin typeface="+mn-lt"/>
                <a:ea typeface="+mn-ea"/>
                <a:cs typeface="+mn-cs"/>
              </a:rPr>
              <a:t>r</a:t>
            </a:r>
            <a:r>
              <a:rPr lang="pl-PL" sz="1200" b="1" kern="1200" dirty="0" smtClean="0">
                <a:solidFill>
                  <a:schemeClr val="tx1"/>
                </a:solidFill>
                <a:latin typeface="+mn-lt"/>
                <a:ea typeface="+mn-ea"/>
                <a:cs typeface="+mn-cs"/>
              </a:rPr>
              <a:t> </a:t>
            </a:r>
            <a:r>
              <a:rPr lang="pl-PL" sz="1200" kern="1200" dirty="0" smtClean="0">
                <a:solidFill>
                  <a:schemeClr val="tx1"/>
                </a:solidFill>
                <a:latin typeface="+mn-lt"/>
                <a:ea typeface="+mn-ea"/>
                <a:cs typeface="+mn-cs"/>
              </a:rPr>
              <a:t>zgodnie ze wzorem:</a:t>
            </a:r>
            <a:endParaRPr lang="pl-PL" sz="1200" kern="1200" dirty="0">
              <a:solidFill>
                <a:schemeClr val="tx1"/>
              </a:solidFill>
              <a:latin typeface="+mn-lt"/>
              <a:ea typeface="+mn-ea"/>
              <a:cs typeface="+mn-cs"/>
            </a:endParaRPr>
          </a:p>
        </p:txBody>
      </p:sp>
      <p:sp>
        <p:nvSpPr>
          <p:cNvPr id="4" name="Symbol zastępczy numeru slajdu 3"/>
          <p:cNvSpPr>
            <a:spLocks noGrp="1"/>
          </p:cNvSpPr>
          <p:nvPr>
            <p:ph type="sldNum" sz="quarter" idx="10"/>
          </p:nvPr>
        </p:nvSpPr>
        <p:spPr/>
        <p:txBody>
          <a:bodyPr/>
          <a:lstStyle/>
          <a:p>
            <a:fld id="{A221A992-22D9-4EF5-B468-BF47D09055D6}" type="slidenum">
              <a:rPr lang="pl-PL" smtClean="0"/>
              <a:pPr/>
              <a:t>9</a:t>
            </a:fld>
            <a:endParaRPr lang="pl-P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26454A93-E770-450C-BF74-798E16E1408D}" type="datetimeFigureOut">
              <a:rPr lang="pl-PL" smtClean="0"/>
              <a:pPr/>
              <a:t>2016-05-18</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86EB35D-FC76-4174-B170-43E8B411DCA1}" type="slidenum">
              <a:rPr lang="pl-PL" smtClean="0"/>
              <a:pPr/>
              <a:t>‹#›</a:t>
            </a:fld>
            <a:endParaRPr lang="pl-P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26454A93-E770-450C-BF74-798E16E1408D}" type="datetimeFigureOut">
              <a:rPr lang="pl-PL" smtClean="0"/>
              <a:pPr/>
              <a:t>2016-05-18</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86EB35D-FC76-4174-B170-43E8B411DCA1}" type="slidenum">
              <a:rPr lang="pl-PL" smtClean="0"/>
              <a:pPr/>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26454A93-E770-450C-BF74-798E16E1408D}" type="datetimeFigureOut">
              <a:rPr lang="pl-PL" smtClean="0"/>
              <a:pPr/>
              <a:t>2016-05-18</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86EB35D-FC76-4174-B170-43E8B411DCA1}" type="slidenum">
              <a:rPr lang="pl-PL" smtClean="0"/>
              <a:pPr/>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26454A93-E770-450C-BF74-798E16E1408D}" type="datetimeFigureOut">
              <a:rPr lang="pl-PL" smtClean="0"/>
              <a:pPr/>
              <a:t>2016-05-18</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86EB35D-FC76-4174-B170-43E8B411DCA1}" type="slidenum">
              <a:rPr lang="pl-PL" smtClean="0"/>
              <a:pPr/>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26454A93-E770-450C-BF74-798E16E1408D}" type="datetimeFigureOut">
              <a:rPr lang="pl-PL" smtClean="0"/>
              <a:pPr/>
              <a:t>2016-05-18</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86EB35D-FC76-4174-B170-43E8B411DCA1}" type="slidenum">
              <a:rPr lang="pl-PL" smtClean="0"/>
              <a:pPr/>
              <a:t>‹#›</a:t>
            </a:fld>
            <a:endParaRPr lang="pl-P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p:txBody>
          <a:bodyPr/>
          <a:lstStyle/>
          <a:p>
            <a:fld id="{26454A93-E770-450C-BF74-798E16E1408D}" type="datetimeFigureOut">
              <a:rPr lang="pl-PL" smtClean="0"/>
              <a:pPr/>
              <a:t>2016-05-18</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A86EB35D-FC76-4174-B170-43E8B411DCA1}" type="slidenum">
              <a:rPr lang="pl-PL" smtClean="0"/>
              <a:pPr/>
              <a:t>‹#›</a:t>
            </a:fld>
            <a:endParaRPr lang="pl-P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6"/>
          <p:cNvSpPr>
            <a:spLocks noGrp="1"/>
          </p:cNvSpPr>
          <p:nvPr>
            <p:ph type="dt" sz="half" idx="10"/>
          </p:nvPr>
        </p:nvSpPr>
        <p:spPr/>
        <p:txBody>
          <a:bodyPr/>
          <a:lstStyle/>
          <a:p>
            <a:fld id="{26454A93-E770-450C-BF74-798E16E1408D}" type="datetimeFigureOut">
              <a:rPr lang="pl-PL" smtClean="0"/>
              <a:pPr/>
              <a:t>2016-05-18</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A86EB35D-FC76-4174-B170-43E8B411DCA1}" type="slidenum">
              <a:rPr lang="pl-PL" smtClean="0"/>
              <a:pPr/>
              <a:t>‹#›</a:t>
            </a:fld>
            <a:endParaRPr lang="pl-P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26454A93-E770-450C-BF74-798E16E1408D}" type="datetimeFigureOut">
              <a:rPr lang="pl-PL" smtClean="0"/>
              <a:pPr/>
              <a:t>2016-05-18</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A86EB35D-FC76-4174-B170-43E8B411DCA1}" type="slidenum">
              <a:rPr lang="pl-PL" smtClean="0"/>
              <a:pPr/>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26454A93-E770-450C-BF74-798E16E1408D}" type="datetimeFigureOut">
              <a:rPr lang="pl-PL" smtClean="0"/>
              <a:pPr/>
              <a:t>2016-05-18</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A86EB35D-FC76-4174-B170-43E8B411DCA1}" type="slidenum">
              <a:rPr lang="pl-PL" smtClean="0"/>
              <a:pPr/>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26454A93-E770-450C-BF74-798E16E1408D}" type="datetimeFigureOut">
              <a:rPr lang="pl-PL" smtClean="0"/>
              <a:pPr/>
              <a:t>2016-05-18</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A86EB35D-FC76-4174-B170-43E8B411DCA1}" type="slidenum">
              <a:rPr lang="pl-PL" smtClean="0"/>
              <a:pPr/>
              <a:t>‹#›</a:t>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26454A93-E770-450C-BF74-798E16E1408D}" type="datetimeFigureOut">
              <a:rPr lang="pl-PL" smtClean="0"/>
              <a:pPr/>
              <a:t>2016-05-18</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A86EB35D-FC76-4174-B170-43E8B411DCA1}" type="slidenum">
              <a:rPr lang="pl-PL" smtClean="0"/>
              <a:pPr/>
              <a:t>‹#›</a:t>
            </a:fld>
            <a:endParaRPr lang="pl-P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C000"/>
            </a:gs>
            <a:gs pos="50000">
              <a:schemeClr val="bg1"/>
            </a:gs>
            <a:gs pos="100000">
              <a:srgbClr val="FFC000"/>
            </a:gs>
          </a:gsLst>
          <a:lin ang="0" scaled="1"/>
          <a:tileRect/>
        </a:gradFill>
        <a:effectLst/>
      </p:bgPr>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Kliknij, aby edytować styl</a:t>
            </a:r>
            <a:endParaRPr lang="pl-PL"/>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454A93-E770-450C-BF74-798E16E1408D}" type="datetimeFigureOut">
              <a:rPr lang="pl-PL" smtClean="0"/>
              <a:pPr/>
              <a:t>2016-05-18</a:t>
            </a:fld>
            <a:endParaRPr lang="pl-PL"/>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6EB35D-FC76-4174-B170-43E8B411DCA1}" type="slidenum">
              <a:rPr lang="pl-PL" smtClean="0"/>
              <a:pPr/>
              <a:t>‹#›</a:t>
            </a:fld>
            <a:endParaRPr lang="pl-P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ideo" Target="file:///C:\Users\Miix\Desktop\M&#243;j%20film3.mp4" TargetMode="Externa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611560" y="332656"/>
            <a:ext cx="7772400" cy="1470025"/>
          </a:xfrm>
        </p:spPr>
        <p:txBody>
          <a:bodyPr/>
          <a:lstStyle/>
          <a:p>
            <a:r>
              <a:rPr lang="pl-PL" b="1" dirty="0" smtClean="0"/>
              <a:t>Praca dyplomowa - inżynierska</a:t>
            </a:r>
            <a:endParaRPr lang="pl-PL" b="1" dirty="0"/>
          </a:p>
        </p:txBody>
      </p:sp>
      <p:sp>
        <p:nvSpPr>
          <p:cNvPr id="3" name="Podtytuł 2"/>
          <p:cNvSpPr>
            <a:spLocks noGrp="1"/>
          </p:cNvSpPr>
          <p:nvPr>
            <p:ph type="subTitle" idx="1"/>
          </p:nvPr>
        </p:nvSpPr>
        <p:spPr>
          <a:xfrm>
            <a:off x="1403648" y="2780928"/>
            <a:ext cx="6400800" cy="1752600"/>
          </a:xfrm>
        </p:spPr>
        <p:txBody>
          <a:bodyPr>
            <a:normAutofit fontScale="85000" lnSpcReduction="20000"/>
          </a:bodyPr>
          <a:lstStyle/>
          <a:p>
            <a:r>
              <a:rPr lang="pl-PL" dirty="0" smtClean="0"/>
              <a:t>Dyplomant: Michał Kapiczyński</a:t>
            </a:r>
          </a:p>
          <a:p>
            <a:r>
              <a:rPr lang="pl-PL" dirty="0" smtClean="0"/>
              <a:t>Promotor pracy: </a:t>
            </a:r>
            <a:r>
              <a:rPr lang="pl-PL" dirty="0" smtClean="0"/>
              <a:t>dr inż. Paweł Wnuk</a:t>
            </a:r>
          </a:p>
          <a:p>
            <a:r>
              <a:rPr lang="pl-PL" dirty="0" smtClean="0"/>
              <a:t>Kierunek studiów: Automatyka i Robotyka</a:t>
            </a:r>
          </a:p>
          <a:p>
            <a:r>
              <a:rPr lang="pl-PL" dirty="0" smtClean="0"/>
              <a:t>Specjalność: Informatyka Przemysłowa</a:t>
            </a:r>
            <a:endParaRPr lang="pl-PL"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Wyznaczanie promienia</a:t>
            </a:r>
            <a:endParaRPr lang="pl-PL"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pic>
        <p:nvPicPr>
          <p:cNvPr id="102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79712" y="3212976"/>
            <a:ext cx="5112568" cy="1107723"/>
          </a:xfrm>
          <a:prstGeom prst="rect">
            <a:avLst/>
          </a:prstGeom>
          <a:noFill/>
        </p:spPr>
      </p:pic>
      <p:sp>
        <p:nvSpPr>
          <p:cNvPr id="1027" name="Rectangle 3"/>
          <p:cNvSpPr>
            <a:spLocks noChangeArrowheads="1"/>
          </p:cNvSpPr>
          <p:nvPr/>
        </p:nvSpPr>
        <p:spPr bwMode="auto">
          <a:xfrm>
            <a:off x="0" y="6635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pl-PL"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Algorytm wyznaczania otoczki obszaru przeszukanego</a:t>
            </a:r>
            <a:endParaRPr lang="pl-PL" dirty="0"/>
          </a:p>
        </p:txBody>
      </p:sp>
      <p:pic>
        <p:nvPicPr>
          <p:cNvPr id="4" name="Symbol zastępczy zawartości 3" descr="algorytm1_pro.jpg"/>
          <p:cNvPicPr>
            <a:picLocks noGrp="1" noChangeAspect="1"/>
          </p:cNvPicPr>
          <p:nvPr>
            <p:ph idx="1"/>
          </p:nvPr>
        </p:nvPicPr>
        <p:blipFill>
          <a:blip r:embed="rId3" cstate="print"/>
          <a:stretch>
            <a:fillRect/>
          </a:stretch>
        </p:blipFill>
        <p:spPr>
          <a:xfrm>
            <a:off x="478955" y="1600200"/>
            <a:ext cx="8186090" cy="4525963"/>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Przykładowy wynik algorytmu</a:t>
            </a:r>
            <a:endParaRPr lang="pl-PL" dirty="0"/>
          </a:p>
        </p:txBody>
      </p:sp>
      <p:pic>
        <p:nvPicPr>
          <p:cNvPr id="5" name="Symbol zastępczy zawartości 4" descr="algorytm1-22 — kopia (2).jpg"/>
          <p:cNvPicPr>
            <a:picLocks noGrp="1"/>
          </p:cNvPicPr>
          <p:nvPr>
            <p:ph idx="1"/>
          </p:nvPr>
        </p:nvPicPr>
        <p:blipFill>
          <a:blip r:embed="rId3" cstate="print"/>
          <a:stretch>
            <a:fillRect/>
          </a:stretch>
        </p:blipFill>
        <p:spPr>
          <a:xfrm>
            <a:off x="1403648" y="1196752"/>
            <a:ext cx="6480720" cy="547260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z="2500" dirty="0" smtClean="0"/>
              <a:t>Algorytm wyznaczania obszarów </a:t>
            </a:r>
            <a:r>
              <a:rPr lang="pl-PL" sz="2500" dirty="0" err="1" smtClean="0"/>
              <a:t>wewnatrz</a:t>
            </a:r>
            <a:r>
              <a:rPr lang="pl-PL" sz="2500" dirty="0" smtClean="0"/>
              <a:t> otoczki niezarejestrowanych przez kamerę</a:t>
            </a:r>
            <a:endParaRPr lang="pl-PL" sz="2500" dirty="0"/>
          </a:p>
        </p:txBody>
      </p:sp>
      <p:pic>
        <p:nvPicPr>
          <p:cNvPr id="4" name="Obraz 3" descr="algorytm2-1-new2.jpg"/>
          <p:cNvPicPr/>
          <p:nvPr/>
        </p:nvPicPr>
        <p:blipFill>
          <a:blip r:embed="rId3" cstate="print"/>
          <a:stretch>
            <a:fillRect/>
          </a:stretch>
        </p:blipFill>
        <p:spPr>
          <a:xfrm>
            <a:off x="0" y="1412776"/>
            <a:ext cx="9144000" cy="496855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z="2500" dirty="0"/>
              <a:t>Linie, reprezentujące fragmenty obszarów wewnątrz otoczki niezarejestrowanych przez kamerę</a:t>
            </a:r>
          </a:p>
        </p:txBody>
      </p:sp>
      <p:pic>
        <p:nvPicPr>
          <p:cNvPr id="4" name="Obraz 3" descr="algorytm2-2.jpg"/>
          <p:cNvPicPr/>
          <p:nvPr/>
        </p:nvPicPr>
        <p:blipFill>
          <a:blip r:embed="rId3" cstate="print"/>
          <a:stretch>
            <a:fillRect/>
          </a:stretch>
        </p:blipFill>
        <p:spPr>
          <a:xfrm>
            <a:off x="1475656" y="1196752"/>
            <a:ext cx="6336704" cy="566124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0"/>
            <a:ext cx="8229600" cy="1143000"/>
          </a:xfrm>
        </p:spPr>
        <p:txBody>
          <a:bodyPr>
            <a:normAutofit/>
          </a:bodyPr>
          <a:lstStyle/>
          <a:p>
            <a:r>
              <a:rPr lang="pl-PL" sz="2500" dirty="0" smtClean="0"/>
              <a:t>Przykładowy wynik algorytmu</a:t>
            </a:r>
            <a:endParaRPr lang="pl-PL" sz="2500" dirty="0"/>
          </a:p>
        </p:txBody>
      </p:sp>
      <p:pic>
        <p:nvPicPr>
          <p:cNvPr id="4" name="Obraz 3" descr="algorytm2_wynik_pro2.jpg"/>
          <p:cNvPicPr/>
          <p:nvPr/>
        </p:nvPicPr>
        <p:blipFill>
          <a:blip r:embed="rId3" cstate="print"/>
          <a:stretch>
            <a:fillRect/>
          </a:stretch>
        </p:blipFill>
        <p:spPr>
          <a:xfrm>
            <a:off x="1115616" y="764704"/>
            <a:ext cx="6768751" cy="6093296"/>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III część algorytmu</a:t>
            </a:r>
            <a:endParaRPr lang="pl-PL" dirty="0"/>
          </a:p>
        </p:txBody>
      </p:sp>
      <p:sp>
        <p:nvSpPr>
          <p:cNvPr id="3" name="Symbol zastępczy zawartości 2"/>
          <p:cNvSpPr>
            <a:spLocks noGrp="1"/>
          </p:cNvSpPr>
          <p:nvPr>
            <p:ph idx="1"/>
          </p:nvPr>
        </p:nvSpPr>
        <p:spPr/>
        <p:txBody>
          <a:bodyPr/>
          <a:lstStyle/>
          <a:p>
            <a:endParaRPr lang="pl-PL"/>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Zobrazowanie problemu wyznaczania otoczki wklęsłej</a:t>
            </a:r>
            <a:endParaRPr lang="pl-PL" dirty="0"/>
          </a:p>
        </p:txBody>
      </p:sp>
      <p:pic>
        <p:nvPicPr>
          <p:cNvPr id="4" name="Obraz 3" descr="Otoczka_problem.jpg"/>
          <p:cNvPicPr/>
          <p:nvPr/>
        </p:nvPicPr>
        <p:blipFill>
          <a:blip r:embed="rId3" cstate="print"/>
          <a:stretch>
            <a:fillRect/>
          </a:stretch>
        </p:blipFill>
        <p:spPr>
          <a:xfrm>
            <a:off x="899592" y="1844824"/>
            <a:ext cx="7344815" cy="453650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Kształt alfa</a:t>
            </a:r>
            <a:endParaRPr lang="pl-PL" dirty="0"/>
          </a:p>
        </p:txBody>
      </p:sp>
      <p:sp>
        <p:nvSpPr>
          <p:cNvPr id="3" name="Symbol zastępczy zawartości 2"/>
          <p:cNvSpPr>
            <a:spLocks noGrp="1"/>
          </p:cNvSpPr>
          <p:nvPr>
            <p:ph idx="1"/>
          </p:nvPr>
        </p:nvSpPr>
        <p:spPr/>
        <p:txBody>
          <a:bodyPr/>
          <a:lstStyle/>
          <a:p>
            <a:endParaRPr lang="pl-PL"/>
          </a:p>
        </p:txBody>
      </p:sp>
      <p:pic>
        <p:nvPicPr>
          <p:cNvPr id="4" name="Obraz 3"/>
          <p:cNvPicPr/>
          <p:nvPr/>
        </p:nvPicPr>
        <p:blipFill>
          <a:blip r:embed="rId3" cstate="print"/>
          <a:srcRect/>
          <a:stretch>
            <a:fillRect/>
          </a:stretch>
        </p:blipFill>
        <p:spPr bwMode="auto">
          <a:xfrm>
            <a:off x="1907704" y="2420888"/>
            <a:ext cx="5400600" cy="29505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395536" y="0"/>
            <a:ext cx="8229600" cy="1143000"/>
          </a:xfrm>
        </p:spPr>
        <p:txBody>
          <a:bodyPr>
            <a:normAutofit/>
          </a:bodyPr>
          <a:lstStyle/>
          <a:p>
            <a:r>
              <a:rPr lang="pl-PL" sz="2500" b="1" dirty="0" smtClean="0"/>
              <a:t>Intuicyjny przykład wyznaczania kształtu alfa</a:t>
            </a:r>
            <a:endParaRPr lang="pl-PL" sz="2500" b="1" dirty="0"/>
          </a:p>
        </p:txBody>
      </p:sp>
      <p:pic>
        <p:nvPicPr>
          <p:cNvPr id="4" name="Obraz 3"/>
          <p:cNvPicPr/>
          <p:nvPr/>
        </p:nvPicPr>
        <p:blipFill>
          <a:blip r:embed="rId3" cstate="print"/>
          <a:srcRect/>
          <a:stretch>
            <a:fillRect/>
          </a:stretch>
        </p:blipFill>
        <p:spPr bwMode="auto">
          <a:xfrm>
            <a:off x="1475656" y="1196752"/>
            <a:ext cx="6408712" cy="53732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2780928"/>
            <a:ext cx="8229600" cy="1143000"/>
          </a:xfrm>
        </p:spPr>
        <p:txBody>
          <a:bodyPr>
            <a:normAutofit fontScale="90000"/>
          </a:bodyPr>
          <a:lstStyle/>
          <a:p>
            <a:r>
              <a:rPr lang="pl-PL" i="1" dirty="0" smtClean="0"/>
              <a:t>Algorytm wyznaczania i wizualizacji obszaru przeszukanego wraz z implementacją przy wykorzystaniu systemu OpenStreetMap.</a:t>
            </a:r>
            <a:endParaRPr lang="pl-PL" i="1" dirty="0"/>
          </a:p>
        </p:txBody>
      </p:sp>
      <p:sp>
        <p:nvSpPr>
          <p:cNvPr id="3" name="Tytuł 1"/>
          <p:cNvSpPr txBox="1">
            <a:spLocks/>
          </p:cNvSpPr>
          <p:nvPr/>
        </p:nvSpPr>
        <p:spPr>
          <a:xfrm>
            <a:off x="611560" y="332656"/>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l-PL" sz="4400" b="1" i="0" u="none" strike="noStrike" kern="1200" cap="none" spc="0" normalizeH="0" baseline="0" noProof="0" dirty="0" smtClean="0">
                <a:ln>
                  <a:noFill/>
                </a:ln>
                <a:solidFill>
                  <a:schemeClr val="tx1"/>
                </a:solidFill>
                <a:effectLst/>
                <a:uLnTx/>
                <a:uFillTx/>
                <a:latin typeface="+mj-lt"/>
                <a:ea typeface="+mj-ea"/>
                <a:cs typeface="+mj-cs"/>
              </a:rPr>
              <a:t>Temat</a:t>
            </a:r>
            <a:r>
              <a:rPr kumimoji="0" lang="pl-PL" sz="4400" b="1" i="0" u="none" strike="noStrike" kern="1200" cap="none" spc="0" normalizeH="0" noProof="0" dirty="0" smtClean="0">
                <a:ln>
                  <a:noFill/>
                </a:ln>
                <a:solidFill>
                  <a:schemeClr val="tx1"/>
                </a:solidFill>
                <a:effectLst/>
                <a:uLnTx/>
                <a:uFillTx/>
                <a:latin typeface="+mj-lt"/>
                <a:ea typeface="+mj-ea"/>
                <a:cs typeface="+mj-cs"/>
              </a:rPr>
              <a:t> pracy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lstStyle/>
          <a:p>
            <a:endParaRPr lang="pl-PL"/>
          </a:p>
        </p:txBody>
      </p:sp>
      <p:pic>
        <p:nvPicPr>
          <p:cNvPr id="4" name="Obraz 3" descr="alpha11.jpg"/>
          <p:cNvPicPr/>
          <p:nvPr/>
        </p:nvPicPr>
        <p:blipFill>
          <a:blip r:embed="rId3" cstate="print"/>
          <a:stretch>
            <a:fillRect/>
          </a:stretch>
        </p:blipFill>
        <p:spPr>
          <a:xfrm>
            <a:off x="899592" y="1772816"/>
            <a:ext cx="7560000" cy="43200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lstStyle/>
          <a:p>
            <a:endParaRPr lang="pl-PL"/>
          </a:p>
        </p:txBody>
      </p:sp>
      <p:pic>
        <p:nvPicPr>
          <p:cNvPr id="4" name="Obraz 3" descr="alpha22.jpg"/>
          <p:cNvPicPr/>
          <p:nvPr/>
        </p:nvPicPr>
        <p:blipFill>
          <a:blip r:embed="rId2" cstate="print"/>
          <a:stretch>
            <a:fillRect/>
          </a:stretch>
        </p:blipFill>
        <p:spPr>
          <a:xfrm>
            <a:off x="827584" y="2204864"/>
            <a:ext cx="7560000" cy="43200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lstStyle/>
          <a:p>
            <a:endParaRPr lang="pl-PL"/>
          </a:p>
        </p:txBody>
      </p:sp>
      <p:pic>
        <p:nvPicPr>
          <p:cNvPr id="4" name="Obraz 3" descr="alpha31.jpg"/>
          <p:cNvPicPr/>
          <p:nvPr/>
        </p:nvPicPr>
        <p:blipFill>
          <a:blip r:embed="rId3" cstate="print"/>
          <a:stretch>
            <a:fillRect/>
          </a:stretch>
        </p:blipFill>
        <p:spPr>
          <a:xfrm>
            <a:off x="1115616" y="1916832"/>
            <a:ext cx="7560000" cy="43200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l-GR" dirty="0" smtClean="0"/>
              <a:t>α</a:t>
            </a:r>
            <a:r>
              <a:rPr lang="pl-PL" dirty="0" smtClean="0"/>
              <a:t> = 0.1 </a:t>
            </a:r>
            <a:endParaRPr lang="pl-PL" dirty="0"/>
          </a:p>
        </p:txBody>
      </p:sp>
      <p:sp>
        <p:nvSpPr>
          <p:cNvPr id="3" name="Symbol zastępczy zawartości 2"/>
          <p:cNvSpPr>
            <a:spLocks noGrp="1"/>
          </p:cNvSpPr>
          <p:nvPr>
            <p:ph idx="1"/>
          </p:nvPr>
        </p:nvSpPr>
        <p:spPr/>
        <p:txBody>
          <a:bodyPr/>
          <a:lstStyle/>
          <a:p>
            <a:endParaRPr lang="pl-PL"/>
          </a:p>
        </p:txBody>
      </p:sp>
      <p:pic>
        <p:nvPicPr>
          <p:cNvPr id="4" name="Obraz 3" descr="alpha42.jpg"/>
          <p:cNvPicPr/>
          <p:nvPr/>
        </p:nvPicPr>
        <p:blipFill>
          <a:blip r:embed="rId2" cstate="print"/>
          <a:stretch>
            <a:fillRect/>
          </a:stretch>
        </p:blipFill>
        <p:spPr>
          <a:xfrm>
            <a:off x="1043608" y="2060848"/>
            <a:ext cx="7560000" cy="43200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l-GR" dirty="0" smtClean="0"/>
              <a:t>α</a:t>
            </a:r>
            <a:r>
              <a:rPr lang="pl-PL" dirty="0" smtClean="0"/>
              <a:t> = 1 </a:t>
            </a:r>
            <a:endParaRPr lang="pl-PL" dirty="0"/>
          </a:p>
        </p:txBody>
      </p:sp>
      <p:sp>
        <p:nvSpPr>
          <p:cNvPr id="3" name="Symbol zastępczy zawartości 2"/>
          <p:cNvSpPr>
            <a:spLocks noGrp="1"/>
          </p:cNvSpPr>
          <p:nvPr>
            <p:ph idx="1"/>
          </p:nvPr>
        </p:nvSpPr>
        <p:spPr/>
        <p:txBody>
          <a:bodyPr/>
          <a:lstStyle/>
          <a:p>
            <a:endParaRPr lang="pl-PL"/>
          </a:p>
        </p:txBody>
      </p:sp>
      <p:pic>
        <p:nvPicPr>
          <p:cNvPr id="4" name="Obraz 3" descr="alpha52.jpg"/>
          <p:cNvPicPr/>
          <p:nvPr/>
        </p:nvPicPr>
        <p:blipFill>
          <a:blip r:embed="rId2" cstate="print"/>
          <a:stretch>
            <a:fillRect/>
          </a:stretch>
        </p:blipFill>
        <p:spPr>
          <a:xfrm>
            <a:off x="971600" y="2132856"/>
            <a:ext cx="7560000" cy="43200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l-GR" dirty="0" smtClean="0"/>
              <a:t>α</a:t>
            </a:r>
            <a:r>
              <a:rPr lang="pl-PL" dirty="0" smtClean="0"/>
              <a:t> = 0.24</a:t>
            </a:r>
            <a:endParaRPr lang="pl-PL" dirty="0"/>
          </a:p>
        </p:txBody>
      </p:sp>
      <p:sp>
        <p:nvSpPr>
          <p:cNvPr id="3" name="Symbol zastępczy zawartości 2"/>
          <p:cNvSpPr>
            <a:spLocks noGrp="1"/>
          </p:cNvSpPr>
          <p:nvPr>
            <p:ph idx="1"/>
          </p:nvPr>
        </p:nvSpPr>
        <p:spPr/>
        <p:txBody>
          <a:bodyPr/>
          <a:lstStyle/>
          <a:p>
            <a:endParaRPr lang="pl-PL"/>
          </a:p>
        </p:txBody>
      </p:sp>
      <p:pic>
        <p:nvPicPr>
          <p:cNvPr id="4" name="Obraz 3" descr="alpha62.jpg"/>
          <p:cNvPicPr/>
          <p:nvPr/>
        </p:nvPicPr>
        <p:blipFill>
          <a:blip r:embed="rId2" cstate="print"/>
          <a:stretch>
            <a:fillRect/>
          </a:stretch>
        </p:blipFill>
        <p:spPr>
          <a:xfrm>
            <a:off x="1043608" y="2060848"/>
            <a:ext cx="7560000" cy="43200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System - ogólnie</a:t>
            </a:r>
            <a:endParaRPr lang="pl-PL" dirty="0"/>
          </a:p>
        </p:txBody>
      </p:sp>
      <p:sp>
        <p:nvSpPr>
          <p:cNvPr id="3" name="Symbol zastępczy zawartości 2"/>
          <p:cNvSpPr>
            <a:spLocks noGrp="1"/>
          </p:cNvSpPr>
          <p:nvPr>
            <p:ph idx="1"/>
          </p:nvPr>
        </p:nvSpPr>
        <p:spPr/>
        <p:txBody>
          <a:bodyPr>
            <a:normAutofit fontScale="85000" lnSpcReduction="10000"/>
          </a:bodyPr>
          <a:lstStyle/>
          <a:p>
            <a:pPr lvl="0"/>
            <a:r>
              <a:rPr lang="pl-PL" dirty="0" smtClean="0"/>
              <a:t>aplikacji mobilnej - </a:t>
            </a:r>
            <a:r>
              <a:rPr lang="pl-PL" dirty="0" err="1" smtClean="0"/>
              <a:t>DronTracker</a:t>
            </a:r>
            <a:r>
              <a:rPr lang="pl-PL" dirty="0" smtClean="0"/>
              <a:t>, pełniącej rolę geolokalizatora do potencjalnego zamontowania na dronie, </a:t>
            </a:r>
          </a:p>
          <a:p>
            <a:endParaRPr lang="pl-PL" dirty="0" smtClean="0"/>
          </a:p>
          <a:p>
            <a:pPr lvl="0"/>
            <a:r>
              <a:rPr lang="pl-PL" dirty="0" smtClean="0"/>
              <a:t>aplikacji serwerowej - </a:t>
            </a:r>
            <a:r>
              <a:rPr lang="pl-PL" dirty="0" err="1" smtClean="0"/>
              <a:t>DronSerwer</a:t>
            </a:r>
            <a:r>
              <a:rPr lang="pl-PL" dirty="0" smtClean="0"/>
              <a:t>, odpowiedzialnej za przeprowadzanie skomplikowanych obliczeń i komunikację z pozostałymi elementami systemu oraz</a:t>
            </a:r>
          </a:p>
          <a:p>
            <a:endParaRPr lang="pl-PL" dirty="0" smtClean="0"/>
          </a:p>
          <a:p>
            <a:pPr lvl="0"/>
            <a:r>
              <a:rPr lang="pl-PL" dirty="0" smtClean="0"/>
              <a:t>głównej mobilnej aplikacji klienckiej - </a:t>
            </a:r>
            <a:r>
              <a:rPr lang="pl-PL" dirty="0" err="1" smtClean="0"/>
              <a:t>DronVision</a:t>
            </a:r>
            <a:r>
              <a:rPr lang="pl-PL" dirty="0" smtClean="0"/>
              <a:t>, służącej do wizualizacji wyznaczonego obszaru przeszukanego.</a:t>
            </a:r>
          </a:p>
          <a:p>
            <a:endParaRPr lang="pl-PL"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pic>
        <p:nvPicPr>
          <p:cNvPr id="6" name="Mój film3.mp4">
            <a:hlinkClick r:id="" action="ppaction://media"/>
          </p:cNvPr>
          <p:cNvPicPr>
            <a:picLocks noGrp="1" noRot="1" noChangeAspect="1"/>
          </p:cNvPicPr>
          <p:nvPr>
            <p:ph idx="1"/>
            <a:videoFile r:link="rId1"/>
          </p:nvPr>
        </p:nvPicPr>
        <p:blipFill>
          <a:blip r:embed="rId4" cstate="print"/>
          <a:stretch>
            <a:fillRect/>
          </a:stretch>
        </p:blipFill>
        <p:spPr>
          <a:xfrm>
            <a:off x="0" y="0"/>
            <a:ext cx="9144000" cy="68580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mute="1">
                <p:cTn id="7" fill="hold" display="0">
                  <p:stCondLst>
                    <p:cond delay="indefinite"/>
                  </p:stCondLst>
                  <p:endCondLst>
                    <p:cond evt="onNext" delay="0">
                      <p:tgtEl>
                        <p:sldTgt/>
                      </p:tgtEl>
                    </p:cond>
                    <p:cond evt="onPrev" delay="0">
                      <p:tgtEl>
                        <p:sldTgt/>
                      </p:tgtEl>
                    </p:cond>
                  </p:endCondLst>
                </p:cTn>
                <p:tgtEl>
                  <p:spTgt spid="6"/>
                </p:tgtEl>
              </p:cMediaNode>
            </p:video>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39552" y="2492896"/>
            <a:ext cx="8229600" cy="1143000"/>
          </a:xfrm>
        </p:spPr>
        <p:txBody>
          <a:bodyPr/>
          <a:lstStyle/>
          <a:p>
            <a:r>
              <a:rPr lang="pl-PL" dirty="0" smtClean="0"/>
              <a:t>Dziękuję za uwagę</a:t>
            </a:r>
            <a:endParaRPr lang="pl-PL"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755576" y="-243408"/>
            <a:ext cx="8229600" cy="1143000"/>
          </a:xfrm>
        </p:spPr>
        <p:txBody>
          <a:bodyPr>
            <a:normAutofit/>
          </a:bodyPr>
          <a:lstStyle/>
          <a:p>
            <a:r>
              <a:rPr lang="pl-PL" sz="3000" b="1" dirty="0" smtClean="0"/>
              <a:t>Koncepcja  systemu</a:t>
            </a:r>
            <a:endParaRPr lang="pl-PL" sz="3000" b="1" dirty="0"/>
          </a:p>
        </p:txBody>
      </p:sp>
      <p:pic>
        <p:nvPicPr>
          <p:cNvPr id="4" name="Symbol zastępczy zawartości 3" descr="koncepcja.jpg"/>
          <p:cNvPicPr>
            <a:picLocks noGrp="1" noChangeAspect="1"/>
          </p:cNvPicPr>
          <p:nvPr>
            <p:ph idx="1"/>
          </p:nvPr>
        </p:nvPicPr>
        <p:blipFill>
          <a:blip r:embed="rId3" cstate="print"/>
          <a:stretch>
            <a:fillRect/>
          </a:stretch>
        </p:blipFill>
        <p:spPr>
          <a:xfrm>
            <a:off x="1979712" y="620688"/>
            <a:ext cx="5678283" cy="6597350"/>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Powierzchnie odniesienia</a:t>
            </a:r>
            <a:endParaRPr lang="pl-PL" dirty="0"/>
          </a:p>
        </p:txBody>
      </p:sp>
      <p:pic>
        <p:nvPicPr>
          <p:cNvPr id="4" name="Symbol zastępczy zawartości 3"/>
          <p:cNvPicPr>
            <a:picLocks noGrp="1"/>
          </p:cNvPicPr>
          <p:nvPr>
            <p:ph idx="1"/>
          </p:nvPr>
        </p:nvPicPr>
        <p:blipFill>
          <a:blip r:embed="rId3" cstate="print"/>
          <a:srcRect/>
          <a:stretch>
            <a:fillRect/>
          </a:stretch>
        </p:blipFill>
        <p:spPr bwMode="auto">
          <a:xfrm>
            <a:off x="1115616" y="2204864"/>
            <a:ext cx="7042997" cy="32609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GPS</a:t>
            </a:r>
            <a:endParaRPr lang="pl-PL" dirty="0"/>
          </a:p>
        </p:txBody>
      </p:sp>
      <p:sp>
        <p:nvSpPr>
          <p:cNvPr id="3" name="Symbol zastępczy zawartości 2"/>
          <p:cNvSpPr>
            <a:spLocks noGrp="1"/>
          </p:cNvSpPr>
          <p:nvPr>
            <p:ph idx="1"/>
          </p:nvPr>
        </p:nvSpPr>
        <p:spPr/>
        <p:txBody>
          <a:bodyPr/>
          <a:lstStyle/>
          <a:p>
            <a:endParaRPr lang="pl-PL"/>
          </a:p>
        </p:txBody>
      </p:sp>
      <p:pic>
        <p:nvPicPr>
          <p:cNvPr id="53250" name="Picture 2" descr="http://www.bliptrackgps.com/images/content/science-of-gps.jpg"/>
          <p:cNvPicPr>
            <a:picLocks noChangeAspect="1" noChangeArrowheads="1"/>
          </p:cNvPicPr>
          <p:nvPr/>
        </p:nvPicPr>
        <p:blipFill>
          <a:blip r:embed="rId3" cstate="print"/>
          <a:srcRect/>
          <a:stretch>
            <a:fillRect/>
          </a:stretch>
        </p:blipFill>
        <p:spPr bwMode="auto">
          <a:xfrm>
            <a:off x="1043608" y="1412776"/>
            <a:ext cx="7278960" cy="5161299"/>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Shuttle Radar Topography Mission</a:t>
            </a:r>
            <a:endParaRPr lang="pl-PL" dirty="0"/>
          </a:p>
        </p:txBody>
      </p:sp>
      <p:sp>
        <p:nvSpPr>
          <p:cNvPr id="3" name="Symbol zastępczy zawartości 2"/>
          <p:cNvSpPr>
            <a:spLocks noGrp="1"/>
          </p:cNvSpPr>
          <p:nvPr>
            <p:ph idx="1"/>
          </p:nvPr>
        </p:nvSpPr>
        <p:spPr/>
        <p:txBody>
          <a:bodyPr/>
          <a:lstStyle/>
          <a:p>
            <a:r>
              <a:rPr lang="pl-PL" dirty="0" smtClean="0"/>
              <a:t>Przeprowadzona w 2000 roku przez:</a:t>
            </a:r>
          </a:p>
          <a:p>
            <a:pPr lvl="1">
              <a:buFont typeface="Wingdings" pitchFamily="2" charset="2"/>
              <a:buChar char="ü"/>
            </a:pPr>
            <a:r>
              <a:rPr lang="pl-PL" dirty="0" smtClean="0"/>
              <a:t> </a:t>
            </a:r>
            <a:r>
              <a:rPr lang="pl-PL" sz="2000" dirty="0" smtClean="0"/>
              <a:t>Narodową Agencję Aeronautyki i Przestrzeni kosmicznej Stanów Zjednoczonych NASA,</a:t>
            </a:r>
          </a:p>
          <a:p>
            <a:pPr lvl="1">
              <a:buFont typeface="Wingdings" pitchFamily="2" charset="2"/>
              <a:buChar char="ü"/>
            </a:pPr>
            <a:r>
              <a:rPr lang="pl-PL" sz="2400" dirty="0" smtClean="0"/>
              <a:t>Niemiecką Agencję Kosmiczną DRL,</a:t>
            </a:r>
          </a:p>
          <a:p>
            <a:pPr lvl="1">
              <a:buFont typeface="Wingdings" pitchFamily="2" charset="2"/>
              <a:buChar char="ü"/>
            </a:pPr>
            <a:r>
              <a:rPr lang="pl-PL" sz="2400" dirty="0" smtClean="0"/>
              <a:t>Włoską Agencję Kosmiczną ASI</a:t>
            </a:r>
            <a:endParaRPr lang="pl-PL"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smtClean="0"/>
              <a:t>Określanie wysokości - </a:t>
            </a:r>
            <a:r>
              <a:rPr lang="pl-PL" dirty="0" err="1" smtClean="0"/>
              <a:t>undulacje</a:t>
            </a:r>
            <a:endParaRPr lang="pl-PL" dirty="0"/>
          </a:p>
        </p:txBody>
      </p:sp>
      <p:pic>
        <p:nvPicPr>
          <p:cNvPr id="4" name="Symbol zastępczy zawartości 3"/>
          <p:cNvPicPr>
            <a:picLocks noGrp="1"/>
          </p:cNvPicPr>
          <p:nvPr>
            <p:ph idx="1"/>
          </p:nvPr>
        </p:nvPicPr>
        <p:blipFill>
          <a:blip r:embed="rId3" cstate="print"/>
          <a:srcRect/>
          <a:stretch>
            <a:fillRect/>
          </a:stretch>
        </p:blipFill>
        <p:spPr bwMode="auto">
          <a:xfrm>
            <a:off x="971600" y="1484784"/>
            <a:ext cx="7128792" cy="48965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Algorytm - wstęp</a:t>
            </a:r>
            <a:endParaRPr lang="pl-PL" dirty="0"/>
          </a:p>
        </p:txBody>
      </p:sp>
      <p:sp>
        <p:nvSpPr>
          <p:cNvPr id="3" name="Symbol zastępczy zawartości 2"/>
          <p:cNvSpPr>
            <a:spLocks noGrp="1"/>
          </p:cNvSpPr>
          <p:nvPr>
            <p:ph idx="1"/>
          </p:nvPr>
        </p:nvSpPr>
        <p:spPr>
          <a:xfrm>
            <a:off x="539552" y="1772816"/>
            <a:ext cx="8229600" cy="4525963"/>
          </a:xfrm>
        </p:spPr>
        <p:txBody>
          <a:bodyPr>
            <a:normAutofit/>
          </a:bodyPr>
          <a:lstStyle/>
          <a:p>
            <a:pPr lvl="0"/>
            <a:r>
              <a:rPr lang="pl-PL" dirty="0" smtClean="0"/>
              <a:t>Dane wejściowe</a:t>
            </a:r>
          </a:p>
          <a:p>
            <a:pPr lvl="0"/>
            <a:r>
              <a:rPr lang="pl-PL" dirty="0" smtClean="0"/>
              <a:t>Podział algorytmu:</a:t>
            </a:r>
          </a:p>
          <a:p>
            <a:pPr lvl="1">
              <a:buFont typeface="Wingdings" pitchFamily="2" charset="2"/>
              <a:buChar char="Ø"/>
            </a:pPr>
            <a:r>
              <a:rPr lang="pl-PL" dirty="0" smtClean="0"/>
              <a:t>algorytm wyznaczania otoczki obszaru przeszukanego, </a:t>
            </a:r>
          </a:p>
          <a:p>
            <a:pPr lvl="1">
              <a:buFont typeface="Wingdings" pitchFamily="2" charset="2"/>
              <a:buChar char="Ø"/>
            </a:pPr>
            <a:r>
              <a:rPr lang="pl-PL" dirty="0" smtClean="0"/>
              <a:t>algorytm wyznaczania obszarów wewnątrz otoczki niezarejestrowanych przez kamerę oraz </a:t>
            </a:r>
          </a:p>
          <a:p>
            <a:pPr lvl="1">
              <a:buFont typeface="Wingdings" pitchFamily="2" charset="2"/>
              <a:buChar char="Ø"/>
            </a:pPr>
            <a:r>
              <a:rPr lang="pl-PL" dirty="0" smtClean="0"/>
              <a:t>algorytm łączenia pojedynczych obszarów w całość. </a:t>
            </a:r>
          </a:p>
          <a:p>
            <a:pPr>
              <a:buNone/>
            </a:pPr>
            <a:endParaRPr lang="pl-PL"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Algorytm wyznaczania otoczki obszaru przeszukanego</a:t>
            </a:r>
            <a:endParaRPr lang="pl-PL" dirty="0"/>
          </a:p>
        </p:txBody>
      </p:sp>
      <p:pic>
        <p:nvPicPr>
          <p:cNvPr id="4" name="Symbol zastępczy zawartości 3" descr="algorytm1_pro.jpg"/>
          <p:cNvPicPr>
            <a:picLocks noGrp="1" noChangeAspect="1"/>
          </p:cNvPicPr>
          <p:nvPr>
            <p:ph idx="1"/>
          </p:nvPr>
        </p:nvPicPr>
        <p:blipFill>
          <a:blip r:embed="rId3" cstate="print"/>
          <a:stretch>
            <a:fillRect/>
          </a:stretch>
        </p:blipFill>
        <p:spPr>
          <a:xfrm>
            <a:off x="478955" y="1600200"/>
            <a:ext cx="8186090" cy="4525963"/>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TotalTime>
  <Words>1517</Words>
  <Application>Microsoft Office PowerPoint</Application>
  <PresentationFormat>Pokaz na ekranie (4:3)</PresentationFormat>
  <Paragraphs>157</Paragraphs>
  <Slides>28</Slides>
  <Notes>23</Notes>
  <HiddenSlides>0</HiddenSlides>
  <MMClips>1</MMClips>
  <ScaleCrop>false</ScaleCrop>
  <HeadingPairs>
    <vt:vector size="4" baseType="variant">
      <vt:variant>
        <vt:lpstr>Motyw</vt:lpstr>
      </vt:variant>
      <vt:variant>
        <vt:i4>1</vt:i4>
      </vt:variant>
      <vt:variant>
        <vt:lpstr>Tytuły slajdów</vt:lpstr>
      </vt:variant>
      <vt:variant>
        <vt:i4>28</vt:i4>
      </vt:variant>
    </vt:vector>
  </HeadingPairs>
  <TitlesOfParts>
    <vt:vector size="29" baseType="lpstr">
      <vt:lpstr>Motyw pakietu Office</vt:lpstr>
      <vt:lpstr>Praca dyplomowa - inżynierska</vt:lpstr>
      <vt:lpstr>Algorytm wyznaczania i wizualizacji obszaru przeszukanego wraz z implementacją przy wykorzystaniu systemu OpenStreetMap.</vt:lpstr>
      <vt:lpstr>Koncepcja  systemu</vt:lpstr>
      <vt:lpstr>Powierzchnie odniesienia</vt:lpstr>
      <vt:lpstr>GPS</vt:lpstr>
      <vt:lpstr>Shuttle Radar Topography Mission</vt:lpstr>
      <vt:lpstr>Określanie wysokości - undulacje</vt:lpstr>
      <vt:lpstr>Algorytm - wstęp</vt:lpstr>
      <vt:lpstr>Algorytm wyznaczania otoczki obszaru przeszukanego</vt:lpstr>
      <vt:lpstr>Wyznaczanie promienia</vt:lpstr>
      <vt:lpstr>Algorytm wyznaczania otoczki obszaru przeszukanego</vt:lpstr>
      <vt:lpstr>Przykładowy wynik algorytmu</vt:lpstr>
      <vt:lpstr>Algorytm wyznaczania obszarów wewnatrz otoczki niezarejestrowanych przez kamerę</vt:lpstr>
      <vt:lpstr>Linie, reprezentujące fragmenty obszarów wewnątrz otoczki niezarejestrowanych przez kamerę</vt:lpstr>
      <vt:lpstr>Przykładowy wynik algorytmu</vt:lpstr>
      <vt:lpstr>III część algorytmu</vt:lpstr>
      <vt:lpstr>Zobrazowanie problemu wyznaczania otoczki wklęsłej</vt:lpstr>
      <vt:lpstr>Kształt alfa</vt:lpstr>
      <vt:lpstr>Intuicyjny przykład wyznaczania kształtu alfa</vt:lpstr>
      <vt:lpstr>Slajd 20</vt:lpstr>
      <vt:lpstr>Slajd 21</vt:lpstr>
      <vt:lpstr>Slajd 22</vt:lpstr>
      <vt:lpstr>α = 0.1 </vt:lpstr>
      <vt:lpstr>α = 1 </vt:lpstr>
      <vt:lpstr>α = 0.24</vt:lpstr>
      <vt:lpstr>System - ogólnie</vt:lpstr>
      <vt:lpstr>Slajd 27</vt:lpstr>
      <vt:lpstr>Dziękuję za uwagę</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Slajd 1</dc:title>
  <dc:creator>Miix</dc:creator>
  <cp:lastModifiedBy>Miix</cp:lastModifiedBy>
  <cp:revision>35</cp:revision>
  <dcterms:created xsi:type="dcterms:W3CDTF">2016-05-15T17:59:14Z</dcterms:created>
  <dcterms:modified xsi:type="dcterms:W3CDTF">2016-05-17T22:21:28Z</dcterms:modified>
</cp:coreProperties>
</file>