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77" r:id="rId4"/>
    <p:sldId id="283" r:id="rId5"/>
    <p:sldId id="266" r:id="rId6"/>
    <p:sldId id="276" r:id="rId7"/>
    <p:sldId id="278" r:id="rId8"/>
    <p:sldId id="258" r:id="rId9"/>
    <p:sldId id="261" r:id="rId10"/>
    <p:sldId id="262" r:id="rId11"/>
    <p:sldId id="263" r:id="rId12"/>
    <p:sldId id="264" r:id="rId13"/>
    <p:sldId id="279" r:id="rId14"/>
    <p:sldId id="265" r:id="rId15"/>
    <p:sldId id="280" r:id="rId16"/>
    <p:sldId id="284" r:id="rId17"/>
    <p:sldId id="267" r:id="rId18"/>
    <p:sldId id="285" r:id="rId19"/>
    <p:sldId id="268" r:id="rId20"/>
    <p:sldId id="269" r:id="rId21"/>
    <p:sldId id="270" r:id="rId22"/>
    <p:sldId id="271" r:id="rId23"/>
    <p:sldId id="272" r:id="rId24"/>
    <p:sldId id="273" r:id="rId25"/>
    <p:sldId id="281" r:id="rId26"/>
    <p:sldId id="274" r:id="rId27"/>
    <p:sldId id="282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81594" autoAdjust="0"/>
  </p:normalViewPr>
  <p:slideViewPr>
    <p:cSldViewPr>
      <p:cViewPr>
        <p:scale>
          <a:sx n="66" d="100"/>
          <a:sy n="66" d="100"/>
        </p:scale>
        <p:origin x="-1344" y="-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0D49B-E59E-4DEF-9E25-A60BC4E3CE4F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A992-22D9-4EF5-B468-BF47D09055D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Wstęp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Powiązanie z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dronami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Rozwiązanie wspomagające wykorzystanie bezzałogowych statków latających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 pracy (czym jest obszar przeszukany)</a:t>
            </a:r>
          </a:p>
          <a:p>
            <a:pPr>
              <a:buFont typeface="Arial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Rozwinięcie algorytmu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podstawoweog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Powtórzenie operacji dla kąta kamery pomniejszonego o 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określoną stałą wartość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Powtórzenie iteracji aż do 0,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każdej iteracji dwie otoczki,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Porównanie wysokości odpowiednich punktów dla obu otoczek,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Jeśli wys. B &gt; A to wzniesienie</a:t>
            </a:r>
          </a:p>
          <a:p>
            <a:pPr>
              <a:buFont typeface="Arial" pitchFamily="34" charset="0"/>
              <a:buChar char="•"/>
            </a:pPr>
            <a:endParaRPr lang="pl-PL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Rozpoczęcie schodzenia od B do A o </a:t>
            </a:r>
            <a:r>
              <a:rPr lang="pl-PL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Porównywanie dla schodków,</a:t>
            </a:r>
          </a:p>
          <a:p>
            <a:pPr>
              <a:buFont typeface="Arial" pitchFamily="34" charset="0"/>
              <a:buChar char="•"/>
            </a:pPr>
            <a:endParaRPr lang="pl-PL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osiągnięciu A wybrano dwa punkty i całość powtórzono dla 360 stopni na okręgu,</a:t>
            </a:r>
          </a:p>
          <a:p>
            <a:pPr>
              <a:buFont typeface="Arial" pitchFamily="34" charset="0"/>
              <a:buChar char="•"/>
            </a:pPr>
            <a:endParaRPr lang="pl-PL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Lista dziur w postaci linii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pogrupowanie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wielokąt wklęsły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systemie podział na: obszar ostatnio i dotychczas przeszukany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Zmiana położenia – nowy obszar – o postaci,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Wizualizacja dla śladów – łączenie,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Trywialne, ale wielokąt wklęsły.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matematyczego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brak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jednoznaczego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wielokąta wklęsłego</a:t>
            </a:r>
          </a:p>
          <a:p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Naukowa koncepcja</a:t>
            </a:r>
            <a:r>
              <a:rPr lang="pl-PL" baseline="0" dirty="0" smtClean="0"/>
              <a:t> kształtu alfa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Kształt α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dowolnego zbioru punktów jest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subgrafem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triangulacji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tych punktów, takim że dwa punkty stanowią jego krawędź jeśli istnieje pusta kula o promieniu 1/α stykająca się z tymi dwoma punktami.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Triangulacja </a:t>
            </a:r>
            <a:r>
              <a:rPr lang="pl-P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zbioru punktów P jest takim podziałem obszaru wyznaczonego przez ten zbiór na trójkąty, że żaden z punktów tego zbioru nie znajduje się we wnętrzu któregokolwiek z okręgów opisanych na trójkątach powstałych podczas triangulacji.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generalizacja otoczki wypukłej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Omówienie poszczególnych kroków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Wykorzystanie biblioteki JTS oraz implementacji otoczki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α-wklęsłej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autorstwa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Eric'a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Grosso.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Dobranie odpowiedniej wartości alfa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Jedynie przybliżenie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Zakończenie rozważań algorytmu kształtu alfa,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Otoczka</a:t>
            </a:r>
            <a:r>
              <a:rPr lang="pl-PL" baseline="0" dirty="0" smtClean="0"/>
              <a:t> wypukła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Efekt triangulacji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0.1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0.24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24</a:t>
            </a:fld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projekt i implementacja</a:t>
            </a:r>
          </a:p>
          <a:p>
            <a:pPr>
              <a:buFont typeface="Arial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DronTracker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DronSerwer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DronVision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SDK,</a:t>
            </a:r>
          </a:p>
          <a:p>
            <a:pPr lvl="1"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EE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WildFly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OpenStreetMap -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OsmDroid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działanie aplikacji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DronVision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Geolokalizator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</a:t>
            </a:r>
            <a:r>
              <a:rPr lang="pl-PL" baseline="0" dirty="0" err="1" smtClean="0"/>
              <a:t>Geolokalizacja</a:t>
            </a:r>
            <a:r>
              <a:rPr lang="pl-PL" baseline="0" dirty="0" smtClean="0"/>
              <a:t> może się odbywać w stosunku do różnych </a:t>
            </a:r>
            <a:r>
              <a:rPr lang="pl-PL" baseline="0" dirty="0" err="1" smtClean="0"/>
              <a:t>ukladów</a:t>
            </a:r>
            <a:r>
              <a:rPr lang="pl-PL" baseline="0" dirty="0" smtClean="0"/>
              <a:t> odniesienia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baseline="0" dirty="0" smtClean="0"/>
              <a:t>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Geoida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teoretyczna powierzchnia ekwipotencjalna, pokrywająca się w przybliżeniu z powierzchnią oceanów przy pełnej równowadze znajdujących się w nich mas wody.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Elipsoida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ziemska jest zaś spłaszczoną elipsoidą obrotową, której powierzchnia jest najbardziej zbliżona do powierzchni geoidy na całej Ziemi.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Wspomnienie o modelach,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Określanie położenia w stosunku do elipsoidy.</a:t>
            </a:r>
          </a:p>
          <a:p>
            <a:pPr>
              <a:buFont typeface="Arial" pitchFamily="34" charset="0"/>
              <a:buNone/>
            </a:pPr>
            <a:endParaRPr lang="pl-PL" baseline="0" dirty="0" smtClean="0"/>
          </a:p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długość i szerokość geograficzną określone w stosunku do elipsoidy oraz wysokość elipsoidalną.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Potrzeba</a:t>
            </a:r>
            <a:r>
              <a:rPr lang="pl-PL" baseline="0" dirty="0" smtClean="0"/>
              <a:t> modelu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Z pomocą numeryczne modele terenu,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Misja SRTM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Cel misji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Efekty misji, pliki, współpraca z NASA,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Współrzędne poziome – elipsoida,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Wysokość w stosunku do geoidy EGM96,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Analiza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Zaproponowanie rozwiązania:</a:t>
            </a:r>
          </a:p>
          <a:p>
            <a:pPr lvl="1">
              <a:buFont typeface="Courier New" pitchFamily="49" charset="0"/>
              <a:buChar char="o"/>
            </a:pPr>
            <a:r>
              <a:rPr lang="pl-PL" baseline="0" dirty="0" smtClean="0"/>
              <a:t> średnia wartość,</a:t>
            </a:r>
          </a:p>
          <a:p>
            <a:pPr lvl="1">
              <a:buFont typeface="Courier New" pitchFamily="49" charset="0"/>
              <a:buChar char="o"/>
            </a:pPr>
            <a:r>
              <a:rPr lang="pl-PL" baseline="0" dirty="0" smtClean="0"/>
              <a:t> tablica undulacji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Dane wejściowe: położenie </a:t>
            </a:r>
            <a:r>
              <a:rPr lang="pl-PL" baseline="0" dirty="0" err="1" smtClean="0"/>
              <a:t>drona</a:t>
            </a:r>
            <a:r>
              <a:rPr lang="pl-PL" baseline="0" dirty="0" smtClean="0"/>
              <a:t>, dane modelujące SRTM, kąt widzenia kamery,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Przy czym w pracy przyjęto: kamera pionowo w dół, obraz o powierzchni kołowej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Podział algorytmu,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Pierwsze dwie heurystyka, trzeci – naukowa teoria kształtu alfa,</a:t>
            </a:r>
          </a:p>
          <a:p>
            <a:pPr>
              <a:buFont typeface="Arial" pitchFamily="34" charset="0"/>
              <a:buChar char="•"/>
            </a:pPr>
            <a:endParaRPr lang="pl-PL" baseline="0" dirty="0" smtClean="0"/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Dalej omówienie poszczególnych algorytmów,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Punkt D – położenie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wysokośc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statku nad ziemią.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Wyznaczanie kolejnych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okręsów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od wysokości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pomniejszonej o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2m,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Wartość promienia,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Punkty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okręgu o promieniu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środku w punkcie D – 360 pkt.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Porównanie wysokości z modelem,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Zwiększenie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Przykładowy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wynik,</a:t>
            </a:r>
          </a:p>
          <a:p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Fragmenty o mniejszym promieniu – większa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wyokość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mniejszym – mniejsza,</a:t>
            </a:r>
          </a:p>
          <a:p>
            <a:pPr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spadek, wzniesienie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50000">
              <a:schemeClr val="bg1"/>
            </a:gs>
            <a:gs pos="100000">
              <a:srgbClr val="FFC000">
                <a:alpha val="44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4A93-E770-450C-BF74-798E16E1408D}" type="datetimeFigureOut">
              <a:rPr lang="pl-PL" smtClean="0"/>
              <a:pPr/>
              <a:t>2016-05-18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ix\Desktop\M&#243;j%20film3.mp4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pl-PL" b="1" dirty="0" smtClean="0"/>
              <a:t>Praca dyplomowa - inżynierska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2160240"/>
          </a:xfrm>
        </p:spPr>
        <p:txBody>
          <a:bodyPr>
            <a:no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Dyplomant: Michał Kapiczyński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Promotor pracy: dr inż. Paweł </a:t>
            </a:r>
            <a:r>
              <a:rPr lang="pl-PL" sz="2000" dirty="0" smtClean="0">
                <a:solidFill>
                  <a:schemeClr val="tx1"/>
                </a:solidFill>
              </a:rPr>
              <a:t>Wnuk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Kierunek </a:t>
            </a:r>
            <a:r>
              <a:rPr lang="pl-PL" sz="2000" dirty="0" smtClean="0">
                <a:solidFill>
                  <a:schemeClr val="tx1"/>
                </a:solidFill>
              </a:rPr>
              <a:t>studiów: Automatyka i Robotyka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Specjalność: </a:t>
            </a:r>
            <a:r>
              <a:rPr lang="pl-PL" sz="2000" dirty="0" smtClean="0">
                <a:solidFill>
                  <a:schemeClr val="tx1"/>
                </a:solidFill>
              </a:rPr>
              <a:t>Informatyka </a:t>
            </a:r>
            <a:r>
              <a:rPr lang="pl-PL" sz="2000" dirty="0" smtClean="0">
                <a:solidFill>
                  <a:schemeClr val="tx1"/>
                </a:solidFill>
              </a:rPr>
              <a:t>Przemysłowa</a:t>
            </a:r>
            <a:endParaRPr lang="pl-PL" sz="2000" dirty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0" y="1700808"/>
            <a:ext cx="92546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500" b="1" i="1" dirty="0" smtClean="0"/>
              <a:t>Temat pracy:</a:t>
            </a:r>
          </a:p>
          <a:p>
            <a:pPr algn="ctr"/>
            <a:endParaRPr lang="pl-PL" sz="2500" b="1" i="1" dirty="0" smtClean="0"/>
          </a:p>
          <a:p>
            <a:pPr algn="ctr"/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„Algorytm </a:t>
            </a:r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wyznaczania i wizualizacji obszaru przeszukanego </a:t>
            </a:r>
            <a:endParaRPr lang="pl-PL" sz="25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wraz </a:t>
            </a:r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implementacją przy wykorzystaniu systemu </a:t>
            </a:r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OpenStreetMap.”</a:t>
            </a:r>
            <a:endParaRPr lang="pl-PL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Algorytm wyznaczania obszarów </a:t>
            </a:r>
            <a:r>
              <a:rPr lang="pl-PL" sz="3500" b="1" dirty="0" smtClean="0"/>
              <a:t>wewnątrz </a:t>
            </a:r>
            <a:r>
              <a:rPr lang="pl-PL" sz="3500" b="1" dirty="0" smtClean="0"/>
              <a:t>otoczki niezarejestrowanych przez kamerę</a:t>
            </a:r>
            <a:endParaRPr lang="pl-PL" sz="3500" b="1" dirty="0"/>
          </a:p>
        </p:txBody>
      </p:sp>
      <p:pic>
        <p:nvPicPr>
          <p:cNvPr id="4" name="Obraz 3" descr="algorytm2-1-new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412776"/>
            <a:ext cx="8820472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pl-PL" sz="3200" b="1" dirty="0" smtClean="0"/>
              <a:t>Linie</a:t>
            </a:r>
            <a:r>
              <a:rPr lang="pl-PL" sz="3200" b="1" dirty="0"/>
              <a:t>, reprezentujące fragmenty obszarów wewnątrz otoczki niezarejestrowanych przez kamerę</a:t>
            </a:r>
          </a:p>
        </p:txBody>
      </p:sp>
      <p:pic>
        <p:nvPicPr>
          <p:cNvPr id="4" name="Obraz 3" descr="algorytm2-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268760"/>
            <a:ext cx="6192688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wynik algorytmu</a:t>
            </a:r>
            <a:endParaRPr lang="pl-PL" sz="3500" b="1" dirty="0"/>
          </a:p>
        </p:txBody>
      </p:sp>
      <p:pic>
        <p:nvPicPr>
          <p:cNvPr id="4" name="Obraz 3" descr="algorytm2_wynik_pro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656" y="1052736"/>
            <a:ext cx="6336703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łączenia kolejnych obszarów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500" dirty="0" smtClean="0"/>
              <a:t>Obszar ostatnio przeszukany,</a:t>
            </a:r>
          </a:p>
          <a:p>
            <a:endParaRPr lang="pl-PL" sz="2500" dirty="0" smtClean="0"/>
          </a:p>
          <a:p>
            <a:r>
              <a:rPr lang="pl-PL" sz="2500" dirty="0" smtClean="0"/>
              <a:t>Obszar dotychczas przeszukany,</a:t>
            </a:r>
          </a:p>
          <a:p>
            <a:endParaRPr lang="pl-PL" sz="2500" dirty="0" smtClean="0"/>
          </a:p>
          <a:p>
            <a:endParaRPr lang="pl-PL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573016"/>
            <a:ext cx="3528392" cy="260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Zobrazowanie problemu wyznaczania otoczki wklęsłej</a:t>
            </a:r>
            <a:endParaRPr lang="pl-PL" sz="3500" b="1" dirty="0"/>
          </a:p>
        </p:txBody>
      </p:sp>
      <p:pic>
        <p:nvPicPr>
          <p:cNvPr id="4" name="Obraz 3" descr="Otoczka_problem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1700808"/>
            <a:ext cx="7344815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 smtClean="0"/>
              <a:t>Kształt alfa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pl-PL" sz="2500" b="1" dirty="0" smtClean="0"/>
              <a:t>Kształt </a:t>
            </a:r>
            <a:r>
              <a:rPr lang="el-GR" sz="2500" b="1" dirty="0" smtClean="0"/>
              <a:t>α</a:t>
            </a:r>
            <a:r>
              <a:rPr lang="pl-PL" sz="2500" b="1" dirty="0" smtClean="0"/>
              <a:t> </a:t>
            </a:r>
            <a:r>
              <a:rPr lang="pl-PL" sz="2500" dirty="0" smtClean="0"/>
              <a:t>dowolnego zbioru punktów jest </a:t>
            </a:r>
            <a:r>
              <a:rPr lang="pl-PL" sz="2500" dirty="0" err="1" smtClean="0"/>
              <a:t>subgrafem</a:t>
            </a:r>
            <a:r>
              <a:rPr lang="pl-PL" sz="2500" dirty="0" smtClean="0"/>
              <a:t> triangulacji </a:t>
            </a:r>
            <a:r>
              <a:rPr lang="pl-PL" sz="2500" dirty="0" err="1" smtClean="0"/>
              <a:t>Delaunay</a:t>
            </a:r>
            <a:r>
              <a:rPr lang="pl-PL" sz="2500" dirty="0" smtClean="0"/>
              <a:t> takim, że dwa punkty stanowią jego krawędź jeśli istnieje pusta kula o promieniu 1/</a:t>
            </a:r>
            <a:r>
              <a:rPr lang="el-GR" sz="2500" dirty="0" smtClean="0"/>
              <a:t>α</a:t>
            </a:r>
            <a:r>
              <a:rPr lang="pl-PL" sz="2500" dirty="0" smtClean="0"/>
              <a:t> stykająca się z tymi dwoma punktami. </a:t>
            </a:r>
            <a:endParaRPr lang="pl-PL" sz="2500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429000"/>
            <a:ext cx="5400600" cy="295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Triangulacja </a:t>
            </a:r>
            <a:r>
              <a:rPr lang="pl-PL" sz="3500" b="1" dirty="0" err="1" smtClean="0"/>
              <a:t>Delaunay</a:t>
            </a:r>
            <a:endParaRPr lang="pl-PL" sz="35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276872"/>
            <a:ext cx="48965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Triangulacja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Delaunay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zbioru punktów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jest takim podziałem obszaru wyznaczonego przez ten zbiór na trójkąty, że żaden z punktów tego zbioru nie znajduje się we wnętrzu któregokolwiek z okręgów opisanych na trójkątach powstałych podczas triangulacji.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s://upload.wikimedia.org/wikipedia/commons/thumb/d/db/Delaunay_circumcircles_vectorial.svg/500px-Delaunay_circumcircles_vectoria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268760"/>
            <a:ext cx="442798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Intuicyjny przykład wyznaczania kształtu </a:t>
            </a:r>
            <a:r>
              <a:rPr lang="pl-PL" sz="3500" b="1" dirty="0" smtClean="0"/>
              <a:t>α</a:t>
            </a:r>
            <a:endParaRPr lang="pl-PL" sz="3500" b="1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6408712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w praktyce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500" dirty="0" err="1" smtClean="0"/>
              <a:t>Densyfikacja</a:t>
            </a:r>
            <a:r>
              <a:rPr lang="pl-PL" sz="2500" dirty="0" smtClean="0"/>
              <a:t> punktów należących do obu zbiorów,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Połączenie zbiorów w jeden zbiór </a:t>
            </a:r>
            <a:r>
              <a:rPr lang="pl-PL" sz="2500" b="1" dirty="0" smtClean="0"/>
              <a:t>P</a:t>
            </a:r>
            <a:r>
              <a:rPr lang="pl-PL" sz="25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Triangulacja </a:t>
            </a:r>
            <a:r>
              <a:rPr lang="pl-PL" sz="2500" dirty="0" err="1" smtClean="0"/>
              <a:t>Delaunay</a:t>
            </a:r>
            <a:r>
              <a:rPr lang="pl-PL" sz="2500" dirty="0" smtClean="0"/>
              <a:t> na zbiorze </a:t>
            </a:r>
            <a:r>
              <a:rPr lang="pl-PL" sz="2500" b="1" dirty="0" smtClean="0"/>
              <a:t>P</a:t>
            </a:r>
            <a:r>
              <a:rPr lang="pl-PL" sz="25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Wyznaczenie grafu reprezentującego otoczkę poprzez połączenie trójkątów, dla których promień okręgu na nich opisanego jest mniejszy od dobranej wartości parametru </a:t>
            </a:r>
            <a:r>
              <a:rPr lang="el-GR" sz="2500" b="1" dirty="0" smtClean="0"/>
              <a:t>α</a:t>
            </a:r>
            <a:endParaRPr lang="pl-PL" sz="2500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zbiór punktów P</a:t>
            </a:r>
            <a:endParaRPr lang="pl-PL" sz="3500" b="1" dirty="0"/>
          </a:p>
        </p:txBody>
      </p:sp>
      <p:pic>
        <p:nvPicPr>
          <p:cNvPr id="4" name="Obraz 3" descr="alpha1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628800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Koncepcja  systemu</a:t>
            </a:r>
            <a:endParaRPr lang="pl-PL" sz="3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764704"/>
            <a:ext cx="5472608" cy="591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Otoczka wypukła dla zbioru P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alpha2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Efekt triangulacji </a:t>
            </a:r>
            <a:r>
              <a:rPr lang="pl-PL" sz="3500" b="1" dirty="0" err="1" smtClean="0"/>
              <a:t>Delaunay</a:t>
            </a:r>
            <a:r>
              <a:rPr lang="pl-PL" sz="3500" b="1" dirty="0" smtClean="0"/>
              <a:t> </a:t>
            </a:r>
            <a:br>
              <a:rPr lang="pl-PL" sz="3500" b="1" dirty="0" smtClean="0"/>
            </a:br>
            <a:r>
              <a:rPr lang="pl-PL" sz="3500" b="1" dirty="0" smtClean="0"/>
              <a:t>przeprowadzonej na zbiorze P</a:t>
            </a:r>
            <a:endParaRPr lang="pl-PL" sz="3500" b="1" dirty="0"/>
          </a:p>
        </p:txBody>
      </p:sp>
      <p:pic>
        <p:nvPicPr>
          <p:cNvPr id="4" name="Obraz 3" descr="alpha3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Kształt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dla </a:t>
            </a:r>
            <a:r>
              <a:rPr lang="el-GR" sz="3500" b="1" dirty="0" smtClean="0"/>
              <a:t>α </a:t>
            </a:r>
            <a:r>
              <a:rPr lang="pl-PL" sz="3500" b="1" dirty="0" smtClean="0"/>
              <a:t>= </a:t>
            </a:r>
            <a:r>
              <a:rPr lang="pl-PL" sz="3500" b="1" dirty="0" smtClean="0"/>
              <a:t>0.1 </a:t>
            </a:r>
            <a:endParaRPr lang="pl-PL" sz="3500" b="1" dirty="0"/>
          </a:p>
        </p:txBody>
      </p:sp>
      <p:pic>
        <p:nvPicPr>
          <p:cNvPr id="4" name="Obraz 3" descr="alpha4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772816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Kształt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dla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= </a:t>
            </a:r>
            <a:r>
              <a:rPr lang="pl-PL" sz="3500" b="1" dirty="0" smtClean="0"/>
              <a:t>1 </a:t>
            </a:r>
            <a:endParaRPr lang="pl-PL" sz="3500" b="1" dirty="0"/>
          </a:p>
        </p:txBody>
      </p:sp>
      <p:pic>
        <p:nvPicPr>
          <p:cNvPr id="4" name="Obraz 3" descr="alpha5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alpha6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1844824"/>
            <a:ext cx="7560000" cy="4320000"/>
          </a:xfrm>
          <a:prstGeom prst="rect">
            <a:avLst/>
          </a:prstGeom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Kształt </a:t>
            </a:r>
            <a:r>
              <a:rPr kumimoji="0" lang="el-G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</a:t>
            </a: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dla </a:t>
            </a:r>
            <a:r>
              <a:rPr kumimoji="0" lang="el-G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 </a:t>
            </a: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0.24 </a:t>
            </a:r>
            <a:endParaRPr kumimoji="0" lang="pl-PL" sz="3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Stworzony system informatyczny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plikacja mobilna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DronTracker</a:t>
            </a:r>
            <a:r>
              <a:rPr lang="pl-PL" sz="2500" dirty="0" smtClean="0"/>
              <a:t> </a:t>
            </a:r>
            <a:r>
              <a:rPr lang="pl-PL" sz="2500" dirty="0" smtClean="0"/>
              <a:t>-</a:t>
            </a:r>
            <a:r>
              <a:rPr lang="pl-PL" sz="2500" dirty="0" smtClean="0"/>
              <a:t> pełniąca rolę geolokalizatora ,do potencjalnego zamontowania na dronie, </a:t>
            </a:r>
          </a:p>
          <a:p>
            <a:endParaRPr lang="pl-PL" sz="2500" dirty="0" smtClean="0"/>
          </a:p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serwerowa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DronSerwer</a:t>
            </a:r>
            <a:r>
              <a:rPr lang="pl-PL" sz="2500" dirty="0" smtClean="0"/>
              <a:t> </a:t>
            </a:r>
            <a:r>
              <a:rPr lang="pl-PL" sz="2500" dirty="0" smtClean="0"/>
              <a:t>–</a:t>
            </a:r>
            <a:r>
              <a:rPr lang="pl-PL" sz="2500" dirty="0" smtClean="0"/>
              <a:t> odpowiedzialna za przeprowadzanie skomplikowanych obliczeń i komunikację z pozostałymi elementami systemu oraz</a:t>
            </a:r>
          </a:p>
          <a:p>
            <a:endParaRPr lang="pl-PL" sz="2500" dirty="0" smtClean="0"/>
          </a:p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główna mobilna aplikacja kliencka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DronVision</a:t>
            </a:r>
            <a:r>
              <a:rPr lang="pl-PL" sz="2500" dirty="0" smtClean="0"/>
              <a:t> - służąca do wizualizacji wyznaczonego obszaru przeszukanego.</a:t>
            </a:r>
          </a:p>
          <a:p>
            <a:endParaRPr lang="pl-PL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Mój film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Dziękuję za uwagę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429000"/>
            <a:ext cx="7042997" cy="32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467544" y="1196752"/>
            <a:ext cx="464400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b="1" dirty="0" smtClean="0"/>
              <a:t>Powierzchnie odniesienia: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Geoida ziemska,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Elipsoida </a:t>
            </a:r>
            <a:r>
              <a:rPr lang="pl-PL" sz="2500" dirty="0" err="1" smtClean="0"/>
              <a:t>ziemksa</a:t>
            </a:r>
            <a:r>
              <a:rPr lang="pl-PL" sz="2500" dirty="0" smtClean="0"/>
              <a:t>,</a:t>
            </a:r>
          </a:p>
          <a:p>
            <a:pPr>
              <a:buFont typeface="Arial" pitchFamily="34" charset="0"/>
              <a:buChar char="•"/>
            </a:pPr>
            <a:endParaRPr lang="pl-PL" sz="2500" dirty="0" smtClean="0"/>
          </a:p>
        </p:txBody>
      </p:sp>
      <p:sp>
        <p:nvSpPr>
          <p:cNvPr id="8" name="pole tekstowe 7"/>
          <p:cNvSpPr txBox="1"/>
          <p:nvPr/>
        </p:nvSpPr>
        <p:spPr>
          <a:xfrm>
            <a:off x="5724128" y="1196752"/>
            <a:ext cx="41764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b="1" dirty="0" smtClean="0"/>
              <a:t>Modele: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EGM96</a:t>
            </a:r>
            <a:r>
              <a:rPr lang="pl-PL" sz="2500" dirty="0" smtClean="0"/>
              <a:t>,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WGS84</a:t>
            </a:r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err="1" smtClean="0"/>
              <a:t>Geolokalizacja</a:t>
            </a:r>
            <a:endParaRPr lang="pl-PL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System nawigacji satelitarnej - GPS</a:t>
            </a:r>
            <a:endParaRPr lang="pl-PL" sz="3500" b="1" dirty="0"/>
          </a:p>
        </p:txBody>
      </p:sp>
      <p:pic>
        <p:nvPicPr>
          <p:cNvPr id="53250" name="Picture 2" descr="http://www.bliptrackgps.com/images/content/science-of-g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7278960" cy="5161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Shuttle Radar Topography Mission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556792"/>
            <a:ext cx="7931224" cy="4525963"/>
          </a:xfrm>
        </p:spPr>
        <p:txBody>
          <a:bodyPr>
            <a:normAutofit/>
          </a:bodyPr>
          <a:lstStyle/>
          <a:p>
            <a:r>
              <a:rPr lang="pl-PL" sz="2500" dirty="0" smtClean="0"/>
              <a:t>Misja przeprowadzona </a:t>
            </a:r>
            <a:r>
              <a:rPr lang="pl-PL" sz="2500" dirty="0" smtClean="0"/>
              <a:t>w 2000 roku przez</a:t>
            </a:r>
            <a:r>
              <a:rPr lang="pl-PL" sz="2500" dirty="0" smtClean="0"/>
              <a:t>:</a:t>
            </a:r>
          </a:p>
          <a:p>
            <a:pPr>
              <a:buNone/>
            </a:pPr>
            <a:endParaRPr lang="pl-PL" sz="25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 Narodową Agencję Aeronautyki i Przestrzeni kosmicznej Stanów </a:t>
            </a:r>
            <a:r>
              <a:rPr lang="pl-PL" sz="2000" dirty="0" smtClean="0"/>
              <a:t> </a:t>
            </a:r>
            <a:r>
              <a:rPr lang="pl-PL" sz="2000" dirty="0" smtClean="0"/>
              <a:t>    	</a:t>
            </a:r>
            <a:r>
              <a:rPr lang="pl-PL" sz="2000" dirty="0" smtClean="0"/>
              <a:t>Zjednoczonych </a:t>
            </a:r>
            <a:r>
              <a:rPr lang="pl-PL" sz="2000" dirty="0" smtClean="0"/>
              <a:t>NASA</a:t>
            </a:r>
            <a:r>
              <a:rPr lang="pl-PL" sz="2000" dirty="0" smtClean="0"/>
              <a:t>,</a:t>
            </a:r>
          </a:p>
          <a:p>
            <a:pPr lvl="1">
              <a:buNone/>
            </a:pPr>
            <a:endParaRPr lang="pl-PL" sz="20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Niemiecką Agencję Kosmiczną DRL</a:t>
            </a:r>
            <a:r>
              <a:rPr lang="pl-PL" sz="2000" dirty="0" smtClean="0"/>
              <a:t>,</a:t>
            </a:r>
          </a:p>
          <a:p>
            <a:pPr lvl="1">
              <a:buNone/>
            </a:pPr>
            <a:endParaRPr lang="pl-PL" sz="20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Włoską Agencję Kosmiczną ASI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Określanie </a:t>
            </a:r>
            <a:r>
              <a:rPr lang="pl-PL" sz="3500" b="1" dirty="0" smtClean="0"/>
              <a:t>wysokości</a:t>
            </a:r>
            <a:endParaRPr lang="pl-PL" sz="3500" b="1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844824"/>
            <a:ext cx="50405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pole tekstowe 4"/>
          <p:cNvSpPr txBox="1"/>
          <p:nvPr/>
        </p:nvSpPr>
        <p:spPr>
          <a:xfrm>
            <a:off x="179512" y="2492896"/>
            <a:ext cx="3524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wysokość </a:t>
            </a:r>
            <a:r>
              <a:rPr lang="pl-PL" sz="2400" dirty="0" err="1" smtClean="0"/>
              <a:t>ortometryczna</a:t>
            </a:r>
            <a:r>
              <a:rPr lang="pl-PL" sz="2400" dirty="0" smtClean="0"/>
              <a:t>,</a:t>
            </a:r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w</a:t>
            </a:r>
            <a:r>
              <a:rPr lang="pl-PL" sz="2400" dirty="0" smtClean="0"/>
              <a:t>ysokość elipsoidalna,</a:t>
            </a:r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pl-PL" sz="2400" dirty="0" err="1" smtClean="0"/>
              <a:t>undulacje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- wstęp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400" dirty="0" smtClean="0"/>
              <a:t>Dane </a:t>
            </a:r>
            <a:r>
              <a:rPr lang="pl-PL" sz="2400" dirty="0" smtClean="0"/>
              <a:t>wejściowe</a:t>
            </a:r>
          </a:p>
          <a:p>
            <a:pPr lvl="0">
              <a:buNone/>
            </a:pPr>
            <a:endParaRPr lang="pl-PL" sz="1500" dirty="0" smtClean="0"/>
          </a:p>
          <a:p>
            <a:pPr lvl="0"/>
            <a:r>
              <a:rPr lang="pl-PL" sz="2400" dirty="0" smtClean="0"/>
              <a:t>Podział algorytmu</a:t>
            </a:r>
            <a:r>
              <a:rPr lang="pl-PL" sz="2400" dirty="0" smtClean="0"/>
              <a:t>:</a:t>
            </a:r>
          </a:p>
          <a:p>
            <a:pPr lvl="0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wyznaczania otoczki obszaru przeszukanego</a:t>
            </a:r>
            <a:r>
              <a:rPr lang="pl-PL" sz="2400" dirty="0" smtClean="0"/>
              <a:t>,</a:t>
            </a:r>
          </a:p>
          <a:p>
            <a:pPr lvl="1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wyznaczania obszarów wewnątrz otoczki niezarejestrowanych przez kamerę oraz </a:t>
            </a:r>
            <a:endParaRPr lang="pl-PL" sz="2400" dirty="0" smtClean="0"/>
          </a:p>
          <a:p>
            <a:pPr lvl="1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łączenia </a:t>
            </a:r>
            <a:r>
              <a:rPr lang="pl-PL" sz="2400" dirty="0" smtClean="0"/>
              <a:t>kolejnych obszarów </a:t>
            </a:r>
            <a:r>
              <a:rPr lang="pl-PL" sz="2400" dirty="0" smtClean="0"/>
              <a:t>w całość. </a:t>
            </a:r>
          </a:p>
          <a:p>
            <a:pPr>
              <a:buNone/>
            </a:pPr>
            <a:endParaRPr lang="pl-PL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Algorytm wyznaczania otoczki obszaru przeszukanego</a:t>
            </a:r>
            <a:endParaRPr lang="pl-PL" sz="3500" b="1" dirty="0"/>
          </a:p>
        </p:txBody>
      </p:sp>
      <p:pic>
        <p:nvPicPr>
          <p:cNvPr id="4" name="Symbol zastępczy zawartości 3" descr="algorytm1_p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78955" y="1600200"/>
            <a:ext cx="8186090" cy="4525963"/>
          </a:xfr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1916832"/>
            <a:ext cx="1728192" cy="374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wynik algorytmu</a:t>
            </a:r>
            <a:endParaRPr lang="pl-PL" sz="3500" b="1" dirty="0"/>
          </a:p>
        </p:txBody>
      </p:sp>
      <p:pic>
        <p:nvPicPr>
          <p:cNvPr id="5" name="Symbol zastępczy zawartości 4" descr="algorytm1-22 — kopia (2)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196752"/>
            <a:ext cx="6480720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988</Words>
  <Application>Microsoft Office PowerPoint</Application>
  <PresentationFormat>Pokaz na ekranie (4:3)</PresentationFormat>
  <Paragraphs>198</Paragraphs>
  <Slides>27</Slides>
  <Notes>26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Motyw pakietu Office</vt:lpstr>
      <vt:lpstr>Praca dyplomowa - inżynierska</vt:lpstr>
      <vt:lpstr>Koncepcja  systemu</vt:lpstr>
      <vt:lpstr>Geolokalizacja</vt:lpstr>
      <vt:lpstr>System nawigacji satelitarnej - GPS</vt:lpstr>
      <vt:lpstr>Shuttle Radar Topography Mission</vt:lpstr>
      <vt:lpstr>Określanie wysokości</vt:lpstr>
      <vt:lpstr>Algorytm - wstęp</vt:lpstr>
      <vt:lpstr>Algorytm wyznaczania otoczki obszaru przeszukanego</vt:lpstr>
      <vt:lpstr>Przykładowy wynik algorytmu</vt:lpstr>
      <vt:lpstr>Algorytm wyznaczania obszarów wewnątrz otoczki niezarejestrowanych przez kamerę</vt:lpstr>
      <vt:lpstr>Linie, reprezentujące fragmenty obszarów wewnątrz otoczki niezarejestrowanych przez kamerę</vt:lpstr>
      <vt:lpstr>Przykładowy wynik algorytmu</vt:lpstr>
      <vt:lpstr>Algorytm łączenia kolejnych obszarów</vt:lpstr>
      <vt:lpstr>Zobrazowanie problemu wyznaczania otoczki wklęsłej</vt:lpstr>
      <vt:lpstr>Kształt alfa</vt:lpstr>
      <vt:lpstr>Triangulacja Delaunay</vt:lpstr>
      <vt:lpstr>Intuicyjny przykład wyznaczania kształtu α</vt:lpstr>
      <vt:lpstr>Algorytm w praktyce</vt:lpstr>
      <vt:lpstr>Przykładowy zbiór punktów P</vt:lpstr>
      <vt:lpstr>Otoczka wypukła dla zbioru P</vt:lpstr>
      <vt:lpstr>Efekt triangulacji Delaunay  przeprowadzonej na zbiorze P</vt:lpstr>
      <vt:lpstr>Kształt α dla α = 0.1 </vt:lpstr>
      <vt:lpstr>Kształt α dla α = 1 </vt:lpstr>
      <vt:lpstr>Slajd 24</vt:lpstr>
      <vt:lpstr>Stworzony system informatyczny</vt:lpstr>
      <vt:lpstr>Slajd 26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Miix</dc:creator>
  <cp:lastModifiedBy>Miix</cp:lastModifiedBy>
  <cp:revision>48</cp:revision>
  <dcterms:created xsi:type="dcterms:W3CDTF">2016-05-15T17:59:14Z</dcterms:created>
  <dcterms:modified xsi:type="dcterms:W3CDTF">2016-05-18T20:25:35Z</dcterms:modified>
</cp:coreProperties>
</file>