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12" autoAdjust="0"/>
  </p:normalViewPr>
  <p:slideViewPr>
    <p:cSldViewPr>
      <p:cViewPr>
        <p:scale>
          <a:sx n="66" d="100"/>
          <a:sy n="66" d="100"/>
        </p:scale>
        <p:origin x="-1282" y="-5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40D49B-E59E-4DEF-9E25-A60BC4E3CE4F}" type="datetimeFigureOut">
              <a:rPr lang="pl-PL" smtClean="0"/>
              <a:t>2016-05-15</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21A992-22D9-4EF5-B468-BF47D09055D6}" type="slidenum">
              <a:rPr lang="pl-PL" smtClean="0"/>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b="1" kern="1200" dirty="0" smtClean="0">
                <a:solidFill>
                  <a:schemeClr val="tx1"/>
                </a:solidFill>
                <a:latin typeface="+mn-lt"/>
                <a:ea typeface="+mn-ea"/>
                <a:cs typeface="+mn-cs"/>
              </a:rPr>
              <a:t>Witam Państwa</a:t>
            </a:r>
            <a:endParaRPr lang="pl-PL" sz="1200" kern="1200" dirty="0" smtClean="0">
              <a:solidFill>
                <a:schemeClr val="tx1"/>
              </a:solidFill>
              <a:latin typeface="+mn-lt"/>
              <a:ea typeface="+mn-ea"/>
              <a:cs typeface="+mn-cs"/>
            </a:endParaRPr>
          </a:p>
          <a:p>
            <a:r>
              <a:rPr lang="pl-PL" sz="1200" kern="1200" dirty="0" smtClean="0">
                <a:solidFill>
                  <a:schemeClr val="tx1"/>
                </a:solidFill>
                <a:latin typeface="+mn-lt"/>
                <a:ea typeface="+mn-ea"/>
                <a:cs typeface="+mn-cs"/>
              </a:rPr>
              <a:t>Nazywam się Michał Kapiczyński i zaprezentuję dzisiaj Państwu efekty mojej pracy dyplomowej.</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t>1</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92500" lnSpcReduction="20000"/>
          </a:bodyPr>
          <a:lstStyle/>
          <a:p>
            <a:r>
              <a:rPr lang="pl-PL" sz="1200" kern="1200" dirty="0" smtClean="0">
                <a:solidFill>
                  <a:schemeClr val="tx1"/>
                </a:solidFill>
                <a:latin typeface="+mn-lt"/>
                <a:ea typeface="+mn-ea"/>
                <a:cs typeface="+mn-cs"/>
              </a:rPr>
              <a:t>Temat mojej pracy brzmi: "Algorytm wyznaczania i wizualizacji obszaru przeszukanego wraz z implementacją przy wykorzystaniu systemu OpenStreetMap".</a:t>
            </a:r>
          </a:p>
          <a:p>
            <a:r>
              <a:rPr lang="pl-PL" sz="1200" kern="1200" dirty="0" smtClean="0">
                <a:solidFill>
                  <a:schemeClr val="tx1"/>
                </a:solidFill>
                <a:latin typeface="+mn-lt"/>
                <a:ea typeface="+mn-ea"/>
                <a:cs typeface="+mn-cs"/>
              </a:rPr>
              <a:t>Temat ten jest bezpośrednio powiązany z bezzałogowymi statkami powietrznymi, powszechnie znanymi jako </a:t>
            </a:r>
            <a:r>
              <a:rPr lang="pl-PL" sz="1200" kern="1200" dirty="0" err="1" smtClean="0">
                <a:solidFill>
                  <a:schemeClr val="tx1"/>
                </a:solidFill>
                <a:latin typeface="+mn-lt"/>
                <a:ea typeface="+mn-ea"/>
                <a:cs typeface="+mn-cs"/>
              </a:rPr>
              <a:t>drony</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Tułowy</a:t>
            </a:r>
            <a:r>
              <a:rPr lang="pl-PL" sz="1200" kern="1200" dirty="0" smtClean="0">
                <a:solidFill>
                  <a:schemeClr val="tx1"/>
                </a:solidFill>
                <a:latin typeface="+mn-lt"/>
                <a:ea typeface="+mn-ea"/>
                <a:cs typeface="+mn-cs"/>
              </a:rPr>
              <a:t> algorytm ma za zadanie wyznaczanie obszaru przeszukanego właśnie przez te pojazdy.</a:t>
            </a:r>
          </a:p>
          <a:p>
            <a:r>
              <a:rPr lang="pl-PL" sz="1200" kern="1200" dirty="0" smtClean="0">
                <a:solidFill>
                  <a:schemeClr val="tx1"/>
                </a:solidFill>
                <a:latin typeface="+mn-lt"/>
                <a:ea typeface="+mn-ea"/>
                <a:cs typeface="+mn-cs"/>
              </a:rPr>
              <a:t>Zacznijmy od wyjaśnienia tego czym jest obszar przeszukany. Obszar przeszukany jest reprezentacją terenu zarejestrowanego przez kamerę zamontowaną na dronie.</a:t>
            </a:r>
          </a:p>
          <a:p>
            <a:r>
              <a:rPr lang="pl-PL" sz="1200" kern="1200" dirty="0" smtClean="0">
                <a:solidFill>
                  <a:schemeClr val="tx1"/>
                </a:solidFill>
                <a:latin typeface="+mn-lt"/>
                <a:ea typeface="+mn-ea"/>
                <a:cs typeface="+mn-cs"/>
              </a:rPr>
              <a:t>Zanim przejdę dalej chciałbym powiedzieć kilka słów o tym skąd w ogóle praca związana z </a:t>
            </a:r>
            <a:r>
              <a:rPr lang="pl-PL" sz="1200" kern="1200" dirty="0" err="1" smtClean="0">
                <a:solidFill>
                  <a:schemeClr val="tx1"/>
                </a:solidFill>
                <a:latin typeface="+mn-lt"/>
                <a:ea typeface="+mn-ea"/>
                <a:cs typeface="+mn-cs"/>
              </a:rPr>
              <a:t>dronami</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Pojazdy te mają korzenie militarne. Początkowo bardziej niż bezzałogowe samoloty przypominały rakiety samonaprowadzające, a pierwsze pojazdy przypominające dzisiejsze </a:t>
            </a:r>
            <a:r>
              <a:rPr lang="pl-PL" sz="1200" kern="1200" dirty="0" err="1" smtClean="0">
                <a:solidFill>
                  <a:schemeClr val="tx1"/>
                </a:solidFill>
                <a:latin typeface="+mn-lt"/>
                <a:ea typeface="+mn-ea"/>
                <a:cs typeface="+mn-cs"/>
              </a:rPr>
              <a:t>drony</a:t>
            </a:r>
            <a:r>
              <a:rPr lang="pl-PL" sz="1200" kern="1200" dirty="0" smtClean="0">
                <a:solidFill>
                  <a:schemeClr val="tx1"/>
                </a:solidFill>
                <a:latin typeface="+mn-lt"/>
                <a:ea typeface="+mn-ea"/>
                <a:cs typeface="+mn-cs"/>
              </a:rPr>
              <a:t> pojawiły się w czasie II wojny światowej.</a:t>
            </a:r>
          </a:p>
          <a:p>
            <a:r>
              <a:rPr lang="pl-PL" sz="1200" kern="1200" dirty="0" smtClean="0">
                <a:solidFill>
                  <a:schemeClr val="tx1"/>
                </a:solidFill>
                <a:latin typeface="+mn-lt"/>
                <a:ea typeface="+mn-ea"/>
                <a:cs typeface="+mn-cs"/>
              </a:rPr>
              <a:t>I tu ciekawostka:</a:t>
            </a:r>
          </a:p>
          <a:p>
            <a:r>
              <a:rPr lang="pl-PL" sz="1200" kern="1200" dirty="0" smtClean="0">
                <a:solidFill>
                  <a:schemeClr val="tx1"/>
                </a:solidFill>
                <a:latin typeface="+mn-lt"/>
                <a:ea typeface="+mn-ea"/>
                <a:cs typeface="+mn-cs"/>
              </a:rPr>
              <a:t>W 1940 roku ruszyła produkcja pierwszego masowo wytwarzanego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i w jednej z fabryk tych maszyn fotograf David </a:t>
            </a:r>
            <a:r>
              <a:rPr lang="pl-PL" sz="1200" kern="1200" dirty="0" err="1" smtClean="0">
                <a:solidFill>
                  <a:schemeClr val="tx1"/>
                </a:solidFill>
                <a:latin typeface="+mn-lt"/>
                <a:ea typeface="+mn-ea"/>
                <a:cs typeface="+mn-cs"/>
              </a:rPr>
              <a:t>Conover</a:t>
            </a:r>
            <a:r>
              <a:rPr lang="pl-PL" sz="1200" kern="1200" dirty="0" smtClean="0">
                <a:solidFill>
                  <a:schemeClr val="tx1"/>
                </a:solidFill>
                <a:latin typeface="+mn-lt"/>
                <a:ea typeface="+mn-ea"/>
                <a:cs typeface="+mn-cs"/>
              </a:rPr>
              <a:t>, wysłany tam przez swojego oficera wypatrzył i sfotografował pracującą przy linii montażowej Normę </a:t>
            </a:r>
            <a:r>
              <a:rPr lang="pl-PL" sz="1200" kern="1200" dirty="0" err="1" smtClean="0">
                <a:solidFill>
                  <a:schemeClr val="tx1"/>
                </a:solidFill>
                <a:latin typeface="+mn-lt"/>
                <a:ea typeface="+mn-ea"/>
                <a:cs typeface="+mn-cs"/>
              </a:rPr>
              <a:t>Jeane</a:t>
            </a:r>
            <a:r>
              <a:rPr lang="pl-PL" sz="1200" kern="1200" dirty="0" smtClean="0">
                <a:solidFill>
                  <a:schemeClr val="tx1"/>
                </a:solidFill>
                <a:latin typeface="+mn-lt"/>
                <a:ea typeface="+mn-ea"/>
                <a:cs typeface="+mn-cs"/>
              </a:rPr>
              <a:t>, która później zrobiła światową karierę jako Marilyn </a:t>
            </a:r>
            <a:r>
              <a:rPr lang="pl-PL" sz="1200" kern="1200" dirty="0" err="1" smtClean="0">
                <a:solidFill>
                  <a:schemeClr val="tx1"/>
                </a:solidFill>
                <a:latin typeface="+mn-lt"/>
                <a:ea typeface="+mn-ea"/>
                <a:cs typeface="+mn-cs"/>
              </a:rPr>
              <a:t>Monroe</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Jednak wracając do meritum. </a:t>
            </a:r>
            <a:r>
              <a:rPr lang="pl-PL" sz="1200" kern="1200" dirty="0" err="1" smtClean="0">
                <a:solidFill>
                  <a:schemeClr val="tx1"/>
                </a:solidFill>
                <a:latin typeface="+mn-lt"/>
                <a:ea typeface="+mn-ea"/>
                <a:cs typeface="+mn-cs"/>
              </a:rPr>
              <a:t>Drony</a:t>
            </a:r>
            <a:r>
              <a:rPr lang="pl-PL" sz="1200" kern="1200" dirty="0" smtClean="0">
                <a:solidFill>
                  <a:schemeClr val="tx1"/>
                </a:solidFill>
                <a:latin typeface="+mn-lt"/>
                <a:ea typeface="+mn-ea"/>
                <a:cs typeface="+mn-cs"/>
              </a:rPr>
              <a:t> mające początkowo jedynie zastosowanie militarne na przestrzeni ostatnich lat zyskują coraz większą popularność w sektorze cywilnym. Są wykorzystywane chociażby przez służby ratunkowe do poszukiwania osób zaginionych lub ofiar katastrof, do patrolowania granic, monitorowania upraw rolniczych, czy zwierząt na pastwiskach, nagrywania wydarzeń z perspektywy niedostępnej dla człowieka, czy kontroli bezpieczeństwa podczas imprez masowych. Są one doskonałym rozwiązaniem zawsze tam, gdzie trzeba przeprowadzić badania, bądź obserwacje w trudno dostępnych lub toksycznych dla człowieka warunkach np. w miejscach skażonych bądź w górach, czy w gęstych lasach.</a:t>
            </a:r>
          </a:p>
          <a:p>
            <a:r>
              <a:rPr lang="pl-PL" sz="1200" kern="1200" dirty="0" smtClean="0">
                <a:solidFill>
                  <a:schemeClr val="tx1"/>
                </a:solidFill>
                <a:latin typeface="+mn-lt"/>
                <a:ea typeface="+mn-ea"/>
                <a:cs typeface="+mn-cs"/>
              </a:rPr>
              <a:t>Co więcej dynamiczny rozwój innych technologii takich jak systemy wizyjne, systemy informacji geograficznych, czy urządzeń mobilnych stwarzają szerokie możliwości na opracowywanie nowych rozwiązań wspomagających wykorzystanie bezzałogowych statków latających.</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t>2</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kern="1200" dirty="0" smtClean="0">
                <a:solidFill>
                  <a:schemeClr val="tx1"/>
                </a:solidFill>
                <a:latin typeface="+mn-lt"/>
                <a:ea typeface="+mn-ea"/>
                <a:cs typeface="+mn-cs"/>
              </a:rPr>
              <a:t>Punkt </a:t>
            </a:r>
            <a:r>
              <a:rPr lang="pl-PL" sz="1200" b="1" kern="1200" dirty="0" smtClean="0">
                <a:solidFill>
                  <a:schemeClr val="tx1"/>
                </a:solidFill>
                <a:latin typeface="+mn-lt"/>
                <a:ea typeface="+mn-ea"/>
                <a:cs typeface="+mn-cs"/>
              </a:rPr>
              <a:t>D </a:t>
            </a:r>
            <a:r>
              <a:rPr lang="pl-PL" sz="1200" kern="1200" dirty="0" smtClean="0">
                <a:solidFill>
                  <a:schemeClr val="tx1"/>
                </a:solidFill>
                <a:latin typeface="+mn-lt"/>
                <a:ea typeface="+mn-ea"/>
                <a:cs typeface="+mn-cs"/>
              </a:rPr>
              <a:t>odpowiada położeniu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Wysokość </a:t>
            </a:r>
            <a:r>
              <a:rPr lang="pl-PL" sz="1200" b="1" kern="1200" dirty="0" smtClean="0">
                <a:solidFill>
                  <a:schemeClr val="tx1"/>
                </a:solidFill>
                <a:latin typeface="+mn-lt"/>
                <a:ea typeface="+mn-ea"/>
                <a:cs typeface="+mn-cs"/>
              </a:rPr>
              <a:t>H </a:t>
            </a:r>
            <a:r>
              <a:rPr lang="pl-PL" sz="1200" kern="1200" dirty="0" smtClean="0">
                <a:solidFill>
                  <a:schemeClr val="tx1"/>
                </a:solidFill>
                <a:latin typeface="+mn-lt"/>
                <a:ea typeface="+mn-ea"/>
                <a:cs typeface="+mn-cs"/>
              </a:rPr>
              <a:t> jest wysokością statku nad ziemią,  wyliczoną poprzez odjęcie od wysokości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wysokości modelu powierzchni ziemskiej w danym punkcie. Znając położenie i wysokość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nad ziemią oraz kąt widzenia kamery </a:t>
            </a:r>
            <a:r>
              <a:rPr lang="pl-PL" sz="1200" b="1" kern="1200" dirty="0" smtClean="0">
                <a:solidFill>
                  <a:schemeClr val="tx1"/>
                </a:solidFill>
                <a:latin typeface="+mn-lt"/>
                <a:ea typeface="+mn-ea"/>
                <a:cs typeface="+mn-cs"/>
              </a:rPr>
              <a:t>α</a:t>
            </a:r>
            <a:r>
              <a:rPr lang="pl-PL" sz="1200" kern="1200" dirty="0" smtClean="0">
                <a:solidFill>
                  <a:schemeClr val="tx1"/>
                </a:solidFill>
                <a:latin typeface="+mn-lt"/>
                <a:ea typeface="+mn-ea"/>
                <a:cs typeface="+mn-cs"/>
              </a:rPr>
              <a:t> rozpoczęto wyznaczanie kolejnych okręgów reprezentujących potencjalną otoczkę zarejestrowanego obszaru. Wyznaczanie okręgów rozpoczęto od wysokości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pomniejszonej o skok </a:t>
            </a:r>
            <a:r>
              <a:rPr lang="pl-PL" sz="1200" b="1" kern="1200" dirty="0" err="1" smtClean="0">
                <a:solidFill>
                  <a:schemeClr val="tx1"/>
                </a:solidFill>
                <a:latin typeface="+mn-lt"/>
                <a:ea typeface="+mn-ea"/>
                <a:cs typeface="+mn-cs"/>
              </a:rPr>
              <a:t>dh</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którego wartość na drodze eksperymentalnej dobrano na 2 m. Znając wartość </a:t>
            </a:r>
            <a:r>
              <a:rPr lang="pl-PL" sz="1200" b="1" kern="1200" dirty="0" err="1" smtClean="0">
                <a:solidFill>
                  <a:schemeClr val="tx1"/>
                </a:solidFill>
                <a:latin typeface="+mn-lt"/>
                <a:ea typeface="+mn-ea"/>
                <a:cs typeface="+mn-cs"/>
              </a:rPr>
              <a:t>dh</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oraz kąt </a:t>
            </a:r>
            <a:r>
              <a:rPr lang="pl-PL" sz="1200" b="1" kern="1200" dirty="0" smtClean="0">
                <a:solidFill>
                  <a:schemeClr val="tx1"/>
                </a:solidFill>
                <a:latin typeface="+mn-lt"/>
                <a:ea typeface="+mn-ea"/>
                <a:cs typeface="+mn-cs"/>
              </a:rPr>
              <a:t>α</a:t>
            </a:r>
            <a:r>
              <a:rPr lang="pl-PL" sz="1200" kern="1200" dirty="0" smtClean="0">
                <a:solidFill>
                  <a:schemeClr val="tx1"/>
                </a:solidFill>
                <a:latin typeface="+mn-lt"/>
                <a:ea typeface="+mn-ea"/>
                <a:cs typeface="+mn-cs"/>
              </a:rPr>
              <a:t> widzenia kamery wyznaczono wartość promienia </a:t>
            </a:r>
            <a:r>
              <a:rPr lang="pl-PL" sz="1200" b="1" kern="1200" dirty="0" err="1" smtClean="0">
                <a:solidFill>
                  <a:schemeClr val="tx1"/>
                </a:solidFill>
                <a:latin typeface="+mn-lt"/>
                <a:ea typeface="+mn-ea"/>
                <a:cs typeface="+mn-cs"/>
              </a:rPr>
              <a:t>r</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zgodnie ze wzorem:</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t>4</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W dalszym kroku znając współrzędne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i wartość promienia </a:t>
            </a:r>
            <a:r>
              <a:rPr lang="pl-PL" sz="1200" b="1" kern="1200" dirty="0" err="1" smtClean="0">
                <a:solidFill>
                  <a:schemeClr val="tx1"/>
                </a:solidFill>
                <a:latin typeface="+mn-lt"/>
                <a:ea typeface="+mn-ea"/>
                <a:cs typeface="+mn-cs"/>
              </a:rPr>
              <a:t>r</a:t>
            </a:r>
            <a:r>
              <a:rPr lang="pl-PL" sz="1200" kern="1200" dirty="0" smtClean="0">
                <a:solidFill>
                  <a:schemeClr val="tx1"/>
                </a:solidFill>
                <a:latin typeface="+mn-lt"/>
                <a:ea typeface="+mn-ea"/>
                <a:cs typeface="+mn-cs"/>
              </a:rPr>
              <a:t> wyznaczono </a:t>
            </a:r>
            <a:br>
              <a:rPr lang="pl-PL" sz="1200" kern="1200" dirty="0" smtClean="0">
                <a:solidFill>
                  <a:schemeClr val="tx1"/>
                </a:solidFill>
                <a:latin typeface="+mn-lt"/>
                <a:ea typeface="+mn-ea"/>
                <a:cs typeface="+mn-cs"/>
              </a:rPr>
            </a:br>
            <a:r>
              <a:rPr lang="pl-PL" sz="1200" kern="1200" dirty="0" smtClean="0">
                <a:solidFill>
                  <a:schemeClr val="tx1"/>
                </a:solidFill>
                <a:latin typeface="+mn-lt"/>
                <a:ea typeface="+mn-ea"/>
                <a:cs typeface="+mn-cs"/>
              </a:rPr>
              <a:t>punkty na okręgu o promieniu </a:t>
            </a:r>
            <a:r>
              <a:rPr lang="pl-PL" sz="1200" b="1" kern="1200" dirty="0" err="1" smtClean="0">
                <a:solidFill>
                  <a:schemeClr val="tx1"/>
                </a:solidFill>
                <a:latin typeface="+mn-lt"/>
                <a:ea typeface="+mn-ea"/>
                <a:cs typeface="+mn-cs"/>
              </a:rPr>
              <a:t>r</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i</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środku w punkcie odpowiadającym położeniu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Liczba wyznaczonych punktów, dobrana na drodze eksperymentalnej, to 360 punktów rozmieszczonych na okręgu co 1</a:t>
            </a:r>
            <a:r>
              <a:rPr lang="pl-PL" sz="1200" kern="1200" baseline="30000" dirty="0" smtClean="0">
                <a:solidFill>
                  <a:schemeClr val="tx1"/>
                </a:solidFill>
                <a:latin typeface="+mn-lt"/>
                <a:ea typeface="+mn-ea"/>
                <a:cs typeface="+mn-cs"/>
              </a:rPr>
              <a:t>o</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	Dla każdego z dobranych punktów dokonano następnie porównania jego wysokości (równej wysokości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pomniejszonej o aktualne </a:t>
            </a:r>
            <a:r>
              <a:rPr lang="pl-PL" sz="1200" b="1" kern="1200" dirty="0" err="1" smtClean="0">
                <a:solidFill>
                  <a:schemeClr val="tx1"/>
                </a:solidFill>
                <a:latin typeface="+mn-lt"/>
                <a:ea typeface="+mn-ea"/>
                <a:cs typeface="+mn-cs"/>
              </a:rPr>
              <a:t>dh</a:t>
            </a:r>
            <a:r>
              <a:rPr lang="pl-PL" sz="1200" kern="1200" dirty="0" smtClean="0">
                <a:solidFill>
                  <a:schemeClr val="tx1"/>
                </a:solidFill>
                <a:latin typeface="+mn-lt"/>
                <a:ea typeface="+mn-ea"/>
                <a:cs typeface="+mn-cs"/>
              </a:rPr>
              <a:t>) z wysokością modelu Ziemi w danym punkcie. Jeśli wysokość punktu na okręgu była mniejsza lub równa wysokości modelu punkt zostawał uznany za punkt otoczki obszaru przeszukanego, a wartość stopnia na okręgu, odpowiadająca temu punktowi zostawała usunięta z dalszych rozważań. Następnie wartość </a:t>
            </a:r>
            <a:r>
              <a:rPr lang="pl-PL" sz="1200" b="1" kern="1200" dirty="0" err="1" smtClean="0">
                <a:solidFill>
                  <a:schemeClr val="tx1"/>
                </a:solidFill>
                <a:latin typeface="+mn-lt"/>
                <a:ea typeface="+mn-ea"/>
                <a:cs typeface="+mn-cs"/>
              </a:rPr>
              <a:t>dh</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zostawała zwiększona, a algorytm ten był powtarzany, aż do momentu, gdy dla każdej z 360 wartości stopni na okręgu znaleziono odpowiadający punkt modelu. </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t>6</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kern="1200" dirty="0" smtClean="0">
                <a:solidFill>
                  <a:schemeClr val="tx1"/>
                </a:solidFill>
                <a:latin typeface="+mn-lt"/>
                <a:ea typeface="+mn-ea"/>
                <a:cs typeface="+mn-cs"/>
              </a:rPr>
              <a:t>Tutaj widzimy przykładowy wynik działania algorytmu. </a:t>
            </a:r>
          </a:p>
          <a:p>
            <a:pPr marL="0" marR="0" indent="0" algn="l" defTabSz="914400" rtl="0" eaLnBrk="1" fontAlgn="auto" latinLnBrk="0" hangingPunct="1">
              <a:lnSpc>
                <a:spcPct val="100000"/>
              </a:lnSpc>
              <a:spcBef>
                <a:spcPts val="0"/>
              </a:spcBef>
              <a:spcAft>
                <a:spcPts val="0"/>
              </a:spcAft>
              <a:buClrTx/>
              <a:buSzTx/>
              <a:buFontTx/>
              <a:buNone/>
              <a:tabLst/>
              <a:defRPr/>
            </a:pPr>
            <a:r>
              <a:rPr lang="pl-PL" sz="1200" kern="1200" dirty="0" smtClean="0">
                <a:solidFill>
                  <a:schemeClr val="tx1"/>
                </a:solidFill>
                <a:latin typeface="+mn-lt"/>
                <a:ea typeface="+mn-ea"/>
                <a:cs typeface="+mn-cs"/>
              </a:rPr>
              <a:t>Fragmenty okręgów o mniejszym promieniu reprezentują tereny o większej wysokości, a te o większym promieniu o mniejszej. W ten sposób można łatwo odczytać gdzie wystąpił spadek, a gdzie wzniesienie terenu i którą część terenu kamera zarejestrowała, a która została zasłonięta.</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t>7</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Druga część algorytmu jest rozwinięciem algorytmu podstawowego. Po wyznaczeniu otoczki obszaru przeszukanego dla kąta widzenia kamery </a:t>
            </a:r>
            <a:r>
              <a:rPr lang="pl-PL" sz="1200" b="1" kern="1200" dirty="0" smtClean="0">
                <a:solidFill>
                  <a:schemeClr val="tx1"/>
                </a:solidFill>
                <a:latin typeface="+mn-lt"/>
                <a:ea typeface="+mn-ea"/>
                <a:cs typeface="+mn-cs"/>
              </a:rPr>
              <a:t>α</a:t>
            </a:r>
            <a:r>
              <a:rPr lang="pl-PL" sz="1200" kern="1200" dirty="0" smtClean="0">
                <a:solidFill>
                  <a:schemeClr val="tx1"/>
                </a:solidFill>
                <a:latin typeface="+mn-lt"/>
                <a:ea typeface="+mn-ea"/>
                <a:cs typeface="+mn-cs"/>
              </a:rPr>
              <a:t>, powtórzono tę samą operację dla kąta kamery zmniejszonego o określoną stałą wartość </a:t>
            </a:r>
            <a:r>
              <a:rPr lang="pl-PL" sz="1200" b="1" kern="1200" dirty="0" smtClean="0">
                <a:solidFill>
                  <a:schemeClr val="tx1"/>
                </a:solidFill>
                <a:latin typeface="+mn-lt"/>
                <a:ea typeface="+mn-ea"/>
                <a:cs typeface="+mn-cs"/>
              </a:rPr>
              <a:t>β</a:t>
            </a:r>
            <a:r>
              <a:rPr lang="pl-PL" sz="1200" kern="1200" dirty="0" smtClean="0">
                <a:solidFill>
                  <a:schemeClr val="tx1"/>
                </a:solidFill>
                <a:latin typeface="+mn-lt"/>
                <a:ea typeface="+mn-ea"/>
                <a:cs typeface="+mn-cs"/>
              </a:rPr>
              <a:t>, jednocześnie zapamiętując wyznaczoną otoczkę dla poprzedniej wartości kąta kamery. Iterację tę powtarzano, aż do osiągnięcia kąta zerowego. W efekcie po każdej iteracji otrzymywano dwie otoczki: jedną dla kąta widzenia kamery </a:t>
            </a:r>
            <a:r>
              <a:rPr lang="pl-PL" sz="1200" b="1" kern="1200" dirty="0" smtClean="0">
                <a:solidFill>
                  <a:schemeClr val="tx1"/>
                </a:solidFill>
                <a:latin typeface="+mn-lt"/>
                <a:ea typeface="+mn-ea"/>
                <a:cs typeface="+mn-cs"/>
              </a:rPr>
              <a:t>γ</a:t>
            </a:r>
            <a:r>
              <a:rPr lang="pl-PL" sz="1200" kern="1200" dirty="0" smtClean="0">
                <a:solidFill>
                  <a:schemeClr val="tx1"/>
                </a:solidFill>
                <a:latin typeface="+mn-lt"/>
                <a:ea typeface="+mn-ea"/>
                <a:cs typeface="+mn-cs"/>
              </a:rPr>
              <a:t> (kąt kamery z poprzedniej iteracji) oraz drugą dla kąta </a:t>
            </a:r>
            <a:r>
              <a:rPr lang="pl-PL" sz="1200" b="1" kern="1200" dirty="0" smtClean="0">
                <a:solidFill>
                  <a:schemeClr val="tx1"/>
                </a:solidFill>
                <a:latin typeface="+mn-lt"/>
                <a:ea typeface="+mn-ea"/>
                <a:cs typeface="+mn-cs"/>
              </a:rPr>
              <a:t>γ - β.</a:t>
            </a:r>
            <a:endParaRPr lang="pl-PL" sz="1200" kern="1200" dirty="0" smtClean="0">
              <a:solidFill>
                <a:schemeClr val="tx1"/>
              </a:solidFill>
              <a:latin typeface="+mn-lt"/>
              <a:ea typeface="+mn-ea"/>
              <a:cs typeface="+mn-cs"/>
            </a:endParaRPr>
          </a:p>
          <a:p>
            <a:r>
              <a:rPr lang="pl-PL" sz="1200" kern="1200" dirty="0" smtClean="0">
                <a:solidFill>
                  <a:schemeClr val="tx1"/>
                </a:solidFill>
                <a:latin typeface="+mn-lt"/>
                <a:ea typeface="+mn-ea"/>
                <a:cs typeface="+mn-cs"/>
              </a:rPr>
              <a:t>Dla obu otoczek porównano wysokości odpowiednich punktów, leżących na odpowiadających promieniach, czyli leżących na tej samej współrzędnej kątowej okręgu. Jeśli wysokość punktu </a:t>
            </a:r>
            <a:r>
              <a:rPr lang="pl-PL" sz="1200" b="1" kern="1200" dirty="0" smtClean="0">
                <a:solidFill>
                  <a:schemeClr val="tx1"/>
                </a:solidFill>
                <a:latin typeface="+mn-lt"/>
                <a:ea typeface="+mn-ea"/>
                <a:cs typeface="+mn-cs"/>
              </a:rPr>
              <a:t>B</a:t>
            </a:r>
            <a:r>
              <a:rPr lang="pl-PL" sz="1200" kern="1200" dirty="0" smtClean="0">
                <a:solidFill>
                  <a:schemeClr val="tx1"/>
                </a:solidFill>
                <a:latin typeface="+mn-lt"/>
                <a:ea typeface="+mn-ea"/>
                <a:cs typeface="+mn-cs"/>
              </a:rPr>
              <a:t> (leżącego na otoczce "γ - β") jest większa od wysokości punktu </a:t>
            </a:r>
            <a:r>
              <a:rPr lang="pl-PL" sz="1200" b="1" kern="1200" dirty="0" smtClean="0">
                <a:solidFill>
                  <a:schemeClr val="tx1"/>
                </a:solidFill>
                <a:latin typeface="+mn-lt"/>
                <a:ea typeface="+mn-ea"/>
                <a:cs typeface="+mn-cs"/>
              </a:rPr>
              <a:t>A</a:t>
            </a:r>
            <a:r>
              <a:rPr lang="pl-PL" sz="1200" kern="1200" dirty="0" smtClean="0">
                <a:solidFill>
                  <a:schemeClr val="tx1"/>
                </a:solidFill>
                <a:latin typeface="+mn-lt"/>
                <a:ea typeface="+mn-ea"/>
                <a:cs typeface="+mn-cs"/>
              </a:rPr>
              <a:t> (leżącego na otoczce " γ ") oznacza to, że między tymi dwoma punktami występuje wzniesienie. Wówczas zaczynając od wysokości punktu </a:t>
            </a:r>
            <a:r>
              <a:rPr lang="pl-PL" sz="1200" b="1" kern="1200" dirty="0" smtClean="0">
                <a:solidFill>
                  <a:schemeClr val="tx1"/>
                </a:solidFill>
                <a:latin typeface="+mn-lt"/>
                <a:ea typeface="+mn-ea"/>
                <a:cs typeface="+mn-cs"/>
              </a:rPr>
              <a:t>B</a:t>
            </a:r>
            <a:r>
              <a:rPr lang="pl-PL" sz="1200" kern="1200" dirty="0" smtClean="0">
                <a:solidFill>
                  <a:schemeClr val="tx1"/>
                </a:solidFill>
                <a:latin typeface="+mn-lt"/>
                <a:ea typeface="+mn-ea"/>
                <a:cs typeface="+mn-cs"/>
              </a:rPr>
              <a:t> powtórzono operację wykorzystaną przy wyznaczaniu otoczki, czyli stopniowe zmniejszanie wysokości o stały skok </a:t>
            </a:r>
            <a:r>
              <a:rPr lang="pl-PL" sz="1200" b="1" kern="1200" dirty="0" err="1" smtClean="0">
                <a:solidFill>
                  <a:schemeClr val="tx1"/>
                </a:solidFill>
                <a:latin typeface="+mn-lt"/>
                <a:ea typeface="+mn-ea"/>
                <a:cs typeface="+mn-cs"/>
              </a:rPr>
              <a:t>dh</a:t>
            </a:r>
            <a:r>
              <a:rPr lang="pl-PL" sz="1200" kern="1200" dirty="0" smtClean="0">
                <a:solidFill>
                  <a:schemeClr val="tx1"/>
                </a:solidFill>
                <a:latin typeface="+mn-lt"/>
                <a:ea typeface="+mn-ea"/>
                <a:cs typeface="+mn-cs"/>
              </a:rPr>
              <a:t>, aż do wysokości punktu </a:t>
            </a:r>
            <a:r>
              <a:rPr lang="pl-PL" sz="1200" b="1" kern="1200" dirty="0" smtClean="0">
                <a:solidFill>
                  <a:schemeClr val="tx1"/>
                </a:solidFill>
                <a:latin typeface="+mn-lt"/>
                <a:ea typeface="+mn-ea"/>
                <a:cs typeface="+mn-cs"/>
              </a:rPr>
              <a:t>A</a:t>
            </a:r>
            <a:r>
              <a:rPr lang="pl-PL" sz="1200" kern="1200" dirty="0" smtClean="0">
                <a:solidFill>
                  <a:schemeClr val="tx1"/>
                </a:solidFill>
                <a:latin typeface="+mn-lt"/>
                <a:ea typeface="+mn-ea"/>
                <a:cs typeface="+mn-cs"/>
              </a:rPr>
              <a:t>. Dla każdego "schodka" dokonano porównania wysokości punktu na promieniu wodzącym kamery o kącie </a:t>
            </a:r>
            <a:r>
              <a:rPr lang="pl-PL" sz="1200" b="1" kern="1200" dirty="0" smtClean="0">
                <a:solidFill>
                  <a:schemeClr val="tx1"/>
                </a:solidFill>
                <a:latin typeface="+mn-lt"/>
                <a:ea typeface="+mn-ea"/>
                <a:cs typeface="+mn-cs"/>
              </a:rPr>
              <a:t>γ - β</a:t>
            </a:r>
            <a:r>
              <a:rPr lang="pl-PL" sz="1200" kern="1200" dirty="0" smtClean="0">
                <a:solidFill>
                  <a:schemeClr val="tx1"/>
                </a:solidFill>
                <a:latin typeface="+mn-lt"/>
                <a:ea typeface="+mn-ea"/>
                <a:cs typeface="+mn-cs"/>
              </a:rPr>
              <a:t> z wysokością modelu punktu o tej samej długości i szerokości geograficznej. Jeśli wysokość punktu na promieniu wodzącym była większa od wysokości punktu modelowego zostawał on uznany za niewidoczny. </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t>8</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 Po osiągnięciu wysokości punktu </a:t>
            </a:r>
            <a:r>
              <a:rPr lang="pl-PL" sz="1200" b="1" kern="1200" dirty="0" smtClean="0">
                <a:solidFill>
                  <a:schemeClr val="tx1"/>
                </a:solidFill>
                <a:latin typeface="+mn-lt"/>
                <a:ea typeface="+mn-ea"/>
                <a:cs typeface="+mn-cs"/>
              </a:rPr>
              <a:t>A</a:t>
            </a:r>
            <a:r>
              <a:rPr lang="pl-PL" sz="1200" kern="1200" dirty="0" smtClean="0">
                <a:solidFill>
                  <a:schemeClr val="tx1"/>
                </a:solidFill>
                <a:latin typeface="+mn-lt"/>
                <a:ea typeface="+mn-ea"/>
                <a:cs typeface="+mn-cs"/>
              </a:rPr>
              <a:t> z listy niewidocznych punktów wybrano punkt pierwszy i ostatni, czyli dwa punkty definiujące linię, będącą reprezentacją niewidocznego obszaru. Operacja ta była powtarzana dla każdego z 360 kątów, dla których wyznaczano punkty otoczki. W ten sposób otrzymano listę dziur w obszarze przeszukanym, w postaci linii, które sumarycznie reprezentują powierzchnię obszarów niezarejestrowanych przez kamerę.</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t>9</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Grubsze linie, poprowadzone wzdłuż promieni reprezentują obszary niezarejestrowane przez kamerę. Odpowiednie dobranie skoku kątowego, przy wyznaczaniu punktów okręgu oraz pogrupowanie punktów reprezentujących sąsiednie linie pozwoli na wyznaczenie zbiorów punktów reprezentujących poszczególne dziury. Następnie dla każdego zbioru zostanie wyznaczony wielokąt, zawierający wszystkie punkty zbioru zgodnie z algorytmem wyznaczania otoczki </a:t>
            </a:r>
            <a:r>
              <a:rPr lang="pl-PL" sz="1200" kern="1200" dirty="0" err="1" smtClean="0">
                <a:solidFill>
                  <a:schemeClr val="tx1"/>
                </a:solidFill>
                <a:latin typeface="+mn-lt"/>
                <a:ea typeface="+mn-ea"/>
                <a:cs typeface="+mn-cs"/>
              </a:rPr>
              <a:t>α-wklęsłe</a:t>
            </a:r>
            <a:r>
              <a:rPr lang="pl-PL" sz="1200" kern="1200" dirty="0" smtClean="0">
                <a:solidFill>
                  <a:schemeClr val="tx1"/>
                </a:solidFill>
                <a:latin typeface="+mn-lt"/>
                <a:ea typeface="+mn-ea"/>
                <a:cs typeface="+mn-cs"/>
              </a:rPr>
              <a:t>, który zostanie za moment omówiony. Ostateczny wynik działania algorytmu został przedstawiony na widocznym rysunku.</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t>10</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26454A93-E770-450C-BF74-798E16E1408D}" type="datetimeFigureOut">
              <a:rPr lang="pl-PL" smtClean="0"/>
              <a:t>2016-05-15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6454A93-E770-450C-BF74-798E16E1408D}" type="datetimeFigureOut">
              <a:rPr lang="pl-PL" smtClean="0"/>
              <a:t>2016-05-15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6454A93-E770-450C-BF74-798E16E1408D}" type="datetimeFigureOut">
              <a:rPr lang="pl-PL" smtClean="0"/>
              <a:t>2016-05-15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6454A93-E770-450C-BF74-798E16E1408D}" type="datetimeFigureOut">
              <a:rPr lang="pl-PL" smtClean="0"/>
              <a:t>2016-05-15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26454A93-E770-450C-BF74-798E16E1408D}" type="datetimeFigureOut">
              <a:rPr lang="pl-PL" smtClean="0"/>
              <a:t>2016-05-15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26454A93-E770-450C-BF74-798E16E1408D}" type="datetimeFigureOut">
              <a:rPr lang="pl-PL" smtClean="0"/>
              <a:t>2016-05-15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86EB35D-FC76-4174-B170-43E8B411DCA1}" type="slidenum">
              <a:rPr lang="pl-PL" smtClean="0"/>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26454A93-E770-450C-BF74-798E16E1408D}" type="datetimeFigureOut">
              <a:rPr lang="pl-PL" smtClean="0"/>
              <a:t>2016-05-15</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A86EB35D-FC76-4174-B170-43E8B411DCA1}" type="slidenum">
              <a:rPr lang="pl-PL" smtClean="0"/>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26454A93-E770-450C-BF74-798E16E1408D}" type="datetimeFigureOut">
              <a:rPr lang="pl-PL" smtClean="0"/>
              <a:t>2016-05-15</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A86EB35D-FC76-4174-B170-43E8B411DCA1}"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26454A93-E770-450C-BF74-798E16E1408D}" type="datetimeFigureOut">
              <a:rPr lang="pl-PL" smtClean="0"/>
              <a:t>2016-05-15</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A86EB35D-FC76-4174-B170-43E8B411DCA1}"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26454A93-E770-450C-BF74-798E16E1408D}" type="datetimeFigureOut">
              <a:rPr lang="pl-PL" smtClean="0"/>
              <a:t>2016-05-15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86EB35D-FC76-4174-B170-43E8B411DCA1}" type="slidenum">
              <a:rPr lang="pl-PL" smtClean="0"/>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26454A93-E770-450C-BF74-798E16E1408D}" type="datetimeFigureOut">
              <a:rPr lang="pl-PL" smtClean="0"/>
              <a:t>2016-05-15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86EB35D-FC76-4174-B170-43E8B411DCA1}" type="slidenum">
              <a:rPr lang="pl-PL" smtClean="0"/>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C000"/>
            </a:gs>
            <a:gs pos="50000">
              <a:schemeClr val="bg1"/>
            </a:gs>
            <a:gs pos="100000">
              <a:srgbClr val="FFC000"/>
            </a:gs>
          </a:gsLst>
          <a:lin ang="0" scaled="1"/>
          <a:tileRect/>
        </a:grad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54A93-E770-450C-BF74-798E16E1408D}" type="datetimeFigureOut">
              <a:rPr lang="pl-PL" smtClean="0"/>
              <a:t>2016-05-15</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EB35D-FC76-4174-B170-43E8B411DCA1}" type="slidenum">
              <a:rPr lang="pl-PL" smtClean="0"/>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611560" y="332656"/>
            <a:ext cx="7772400" cy="1470025"/>
          </a:xfrm>
        </p:spPr>
        <p:txBody>
          <a:bodyPr/>
          <a:lstStyle/>
          <a:p>
            <a:r>
              <a:rPr lang="pl-PL" dirty="0" smtClean="0"/>
              <a:t>Praca dyplomowa - inżynierska</a:t>
            </a:r>
            <a:endParaRPr lang="pl-PL" dirty="0"/>
          </a:p>
        </p:txBody>
      </p:sp>
      <p:sp>
        <p:nvSpPr>
          <p:cNvPr id="3" name="Podtytuł 2"/>
          <p:cNvSpPr>
            <a:spLocks noGrp="1"/>
          </p:cNvSpPr>
          <p:nvPr>
            <p:ph type="subTitle" idx="1"/>
          </p:nvPr>
        </p:nvSpPr>
        <p:spPr>
          <a:xfrm>
            <a:off x="1403648" y="2780928"/>
            <a:ext cx="6400800" cy="1752600"/>
          </a:xfrm>
        </p:spPr>
        <p:txBody>
          <a:bodyPr>
            <a:normAutofit fontScale="85000" lnSpcReduction="20000"/>
          </a:bodyPr>
          <a:lstStyle/>
          <a:p>
            <a:r>
              <a:rPr lang="pl-PL" dirty="0" smtClean="0"/>
              <a:t>Dyplomant: Michał Kapiczyński</a:t>
            </a:r>
          </a:p>
          <a:p>
            <a:r>
              <a:rPr lang="pl-PL" dirty="0" smtClean="0"/>
              <a:t>Promotor: dr inż. Paweł Wnuk</a:t>
            </a:r>
          </a:p>
          <a:p>
            <a:r>
              <a:rPr lang="pl-PL" dirty="0" smtClean="0"/>
              <a:t>Kierunek studiów: Automatyka i Robotyka</a:t>
            </a:r>
          </a:p>
          <a:p>
            <a:r>
              <a:rPr lang="pl-PL" dirty="0" smtClean="0"/>
              <a:t>Specjalność: Informatyka Przemysłowa</a:t>
            </a:r>
            <a:endParaRPr lang="pl-P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0"/>
            <a:ext cx="8229600" cy="1143000"/>
          </a:xfrm>
        </p:spPr>
        <p:txBody>
          <a:bodyPr>
            <a:normAutofit/>
          </a:bodyPr>
          <a:lstStyle/>
          <a:p>
            <a:r>
              <a:rPr lang="pl-PL" sz="2500" dirty="0" smtClean="0"/>
              <a:t>Przykładowy wynik algorytmu</a:t>
            </a:r>
            <a:endParaRPr lang="pl-PL" sz="2500" dirty="0"/>
          </a:p>
        </p:txBody>
      </p:sp>
      <p:pic>
        <p:nvPicPr>
          <p:cNvPr id="4" name="Obraz 3" descr="algorytm2_wynik_pro2.jpg"/>
          <p:cNvPicPr/>
          <p:nvPr/>
        </p:nvPicPr>
        <p:blipFill>
          <a:blip r:embed="rId3" cstate="print"/>
          <a:stretch>
            <a:fillRect/>
          </a:stretch>
        </p:blipFill>
        <p:spPr>
          <a:xfrm>
            <a:off x="1115616" y="764704"/>
            <a:ext cx="6768751" cy="609329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Zobrazowanie problemu wyznaczania otoczki wklęsłej</a:t>
            </a:r>
            <a:endParaRPr lang="pl-PL" dirty="0"/>
          </a:p>
        </p:txBody>
      </p:sp>
      <p:pic>
        <p:nvPicPr>
          <p:cNvPr id="4" name="Obraz 3" descr="Otoczka_problem.jpg"/>
          <p:cNvPicPr/>
          <p:nvPr/>
        </p:nvPicPr>
        <p:blipFill>
          <a:blip r:embed="rId2" cstate="print"/>
          <a:stretch>
            <a:fillRect/>
          </a:stretch>
        </p:blipFill>
        <p:spPr>
          <a:xfrm>
            <a:off x="899592" y="1844824"/>
            <a:ext cx="7344815" cy="453650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500" dirty="0" smtClean="0"/>
              <a:t>Intuicyjny przykład wyznaczania kształtu alfa</a:t>
            </a:r>
            <a:endParaRPr lang="pl-PL" sz="2500" dirty="0"/>
          </a:p>
        </p:txBody>
      </p:sp>
      <p:pic>
        <p:nvPicPr>
          <p:cNvPr id="4" name="Obraz 3"/>
          <p:cNvPicPr/>
          <p:nvPr/>
        </p:nvPicPr>
        <p:blipFill>
          <a:blip r:embed="rId2" cstate="print"/>
          <a:srcRect/>
          <a:stretch>
            <a:fillRect/>
          </a:stretch>
        </p:blipFill>
        <p:spPr bwMode="auto">
          <a:xfrm>
            <a:off x="1475656" y="1196752"/>
            <a:ext cx="6408712" cy="537321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11.jpg"/>
          <p:cNvPicPr/>
          <p:nvPr/>
        </p:nvPicPr>
        <p:blipFill>
          <a:blip r:embed="rId2" cstate="print"/>
          <a:stretch>
            <a:fillRect/>
          </a:stretch>
        </p:blipFill>
        <p:spPr>
          <a:xfrm>
            <a:off x="899592" y="1772816"/>
            <a:ext cx="7560000" cy="432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22.jpg"/>
          <p:cNvPicPr/>
          <p:nvPr/>
        </p:nvPicPr>
        <p:blipFill>
          <a:blip r:embed="rId2" cstate="print"/>
          <a:stretch>
            <a:fillRect/>
          </a:stretch>
        </p:blipFill>
        <p:spPr>
          <a:xfrm>
            <a:off x="827584" y="2204864"/>
            <a:ext cx="7560000" cy="432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31.jpg"/>
          <p:cNvPicPr/>
          <p:nvPr/>
        </p:nvPicPr>
        <p:blipFill>
          <a:blip r:embed="rId2" cstate="print"/>
          <a:stretch>
            <a:fillRect/>
          </a:stretch>
        </p:blipFill>
        <p:spPr>
          <a:xfrm>
            <a:off x="1115616" y="1916832"/>
            <a:ext cx="7560000" cy="432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42.jpg"/>
          <p:cNvPicPr/>
          <p:nvPr/>
        </p:nvPicPr>
        <p:blipFill>
          <a:blip r:embed="rId2" cstate="print"/>
          <a:stretch>
            <a:fillRect/>
          </a:stretch>
        </p:blipFill>
        <p:spPr>
          <a:xfrm>
            <a:off x="1043608" y="2060848"/>
            <a:ext cx="7560000" cy="4320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52.jpg"/>
          <p:cNvPicPr/>
          <p:nvPr/>
        </p:nvPicPr>
        <p:blipFill>
          <a:blip r:embed="rId2" cstate="print"/>
          <a:stretch>
            <a:fillRect/>
          </a:stretch>
        </p:blipFill>
        <p:spPr>
          <a:xfrm>
            <a:off x="971600" y="2132856"/>
            <a:ext cx="7560000" cy="4320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62.jpg"/>
          <p:cNvPicPr/>
          <p:nvPr/>
        </p:nvPicPr>
        <p:blipFill>
          <a:blip r:embed="rId2" cstate="print"/>
          <a:stretch>
            <a:fillRect/>
          </a:stretch>
        </p:blipFill>
        <p:spPr>
          <a:xfrm>
            <a:off x="1043608" y="2060848"/>
            <a:ext cx="7560000" cy="432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2060848"/>
            <a:ext cx="8229600" cy="1143000"/>
          </a:xfrm>
        </p:spPr>
        <p:txBody>
          <a:bodyPr>
            <a:normAutofit fontScale="90000"/>
          </a:bodyPr>
          <a:lstStyle/>
          <a:p>
            <a:r>
              <a:rPr lang="pl-PL" dirty="0" smtClean="0"/>
              <a:t>Algorytm wyznaczania i wizualizacji obszaru przeszukanego wraz z implementacją przy wykorzystaniu systemu OpenStreetMap.</a:t>
            </a:r>
            <a:endParaRPr lang="pl-P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NMT</a:t>
            </a:r>
            <a:endParaRPr lang="pl-PL" dirty="0"/>
          </a:p>
        </p:txBody>
      </p:sp>
      <p:sp>
        <p:nvSpPr>
          <p:cNvPr id="3" name="Symbol zastępczy zawartości 2"/>
          <p:cNvSpPr>
            <a:spLocks noGrp="1"/>
          </p:cNvSpPr>
          <p:nvPr>
            <p:ph idx="1"/>
          </p:nvPr>
        </p:nvSpPr>
        <p:spPr/>
        <p:txBody>
          <a:bodyPr/>
          <a:lstStyle/>
          <a:p>
            <a:r>
              <a:rPr lang="pl-PL" dirty="0" smtClean="0"/>
              <a:t>Misja SRTM efekty</a:t>
            </a:r>
            <a:endParaRPr lang="pl-P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Algorytm wyznaczania otoczki obszaru przeszukanego</a:t>
            </a:r>
            <a:endParaRPr lang="pl-PL" dirty="0"/>
          </a:p>
        </p:txBody>
      </p:sp>
      <p:pic>
        <p:nvPicPr>
          <p:cNvPr id="4" name="Symbol zastępczy zawartości 3" descr="algorytm1_pro.jpg"/>
          <p:cNvPicPr>
            <a:picLocks noGrp="1" noChangeAspect="1"/>
          </p:cNvPicPr>
          <p:nvPr>
            <p:ph idx="1"/>
          </p:nvPr>
        </p:nvPicPr>
        <p:blipFill>
          <a:blip r:embed="rId3" cstate="print"/>
          <a:stretch>
            <a:fillRect/>
          </a:stretch>
        </p:blipFill>
        <p:spPr>
          <a:xfrm>
            <a:off x="478955" y="1600200"/>
            <a:ext cx="8186090" cy="45259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Wyznaczanie promienia</a:t>
            </a:r>
            <a:endParaRPr lang="pl-PL"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79712" y="3212976"/>
            <a:ext cx="5112568" cy="1107723"/>
          </a:xfrm>
          <a:prstGeom prst="rect">
            <a:avLst/>
          </a:prstGeom>
          <a:noFill/>
        </p:spPr>
      </p:pic>
      <p:sp>
        <p:nvSpPr>
          <p:cNvPr id="1027" name="Rectangle 3"/>
          <p:cNvSpPr>
            <a:spLocks noChangeArrowheads="1"/>
          </p:cNvSpPr>
          <p:nvPr/>
        </p:nvSpPr>
        <p:spPr bwMode="auto">
          <a:xfrm>
            <a:off x="0" y="6635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Algorytm wyznaczania otoczki obszaru przeszukanego</a:t>
            </a:r>
            <a:endParaRPr lang="pl-PL" dirty="0"/>
          </a:p>
        </p:txBody>
      </p:sp>
      <p:pic>
        <p:nvPicPr>
          <p:cNvPr id="4" name="Symbol zastępczy zawartości 3" descr="algorytm1_pro.jpg"/>
          <p:cNvPicPr>
            <a:picLocks noGrp="1" noChangeAspect="1"/>
          </p:cNvPicPr>
          <p:nvPr>
            <p:ph idx="1"/>
          </p:nvPr>
        </p:nvPicPr>
        <p:blipFill>
          <a:blip r:embed="rId3" cstate="print"/>
          <a:stretch>
            <a:fillRect/>
          </a:stretch>
        </p:blipFill>
        <p:spPr>
          <a:xfrm>
            <a:off x="478955" y="1600200"/>
            <a:ext cx="8186090" cy="45259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Przykładowy wynik algorytmu</a:t>
            </a:r>
            <a:endParaRPr lang="pl-PL" dirty="0"/>
          </a:p>
        </p:txBody>
      </p:sp>
      <p:pic>
        <p:nvPicPr>
          <p:cNvPr id="5" name="Symbol zastępczy zawartości 4" descr="algorytm1-22 — kopia (2).jpg"/>
          <p:cNvPicPr>
            <a:picLocks noGrp="1"/>
          </p:cNvPicPr>
          <p:nvPr>
            <p:ph idx="1"/>
          </p:nvPr>
        </p:nvPicPr>
        <p:blipFill>
          <a:blip r:embed="rId3" cstate="print"/>
          <a:stretch>
            <a:fillRect/>
          </a:stretch>
        </p:blipFill>
        <p:spPr>
          <a:xfrm>
            <a:off x="1403648" y="1196752"/>
            <a:ext cx="6480720" cy="547260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500" dirty="0" smtClean="0"/>
              <a:t>Algorytm wyznaczania obszarów </a:t>
            </a:r>
            <a:r>
              <a:rPr lang="pl-PL" sz="2500" dirty="0" err="1" smtClean="0"/>
              <a:t>wewnatrz</a:t>
            </a:r>
            <a:r>
              <a:rPr lang="pl-PL" sz="2500" dirty="0" smtClean="0"/>
              <a:t> otoczki niezarejestrowanych przez kamerę</a:t>
            </a:r>
            <a:endParaRPr lang="pl-PL" sz="2500" dirty="0"/>
          </a:p>
        </p:txBody>
      </p:sp>
      <p:pic>
        <p:nvPicPr>
          <p:cNvPr id="4" name="Obraz 3" descr="algorytm2-1-new2.jpg"/>
          <p:cNvPicPr/>
          <p:nvPr/>
        </p:nvPicPr>
        <p:blipFill>
          <a:blip r:embed="rId3" cstate="print"/>
          <a:stretch>
            <a:fillRect/>
          </a:stretch>
        </p:blipFill>
        <p:spPr>
          <a:xfrm>
            <a:off x="0" y="1412776"/>
            <a:ext cx="9144000" cy="496855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500" dirty="0"/>
              <a:t>Linie, reprezentujące fragmenty obszarów wewnątrz otoczki niezarejestrowanych przez kamerę</a:t>
            </a:r>
          </a:p>
        </p:txBody>
      </p:sp>
      <p:pic>
        <p:nvPicPr>
          <p:cNvPr id="4" name="Obraz 3" descr="algorytm2-2.jpg"/>
          <p:cNvPicPr/>
          <p:nvPr/>
        </p:nvPicPr>
        <p:blipFill>
          <a:blip r:embed="rId3" cstate="print"/>
          <a:stretch>
            <a:fillRect/>
          </a:stretch>
        </p:blipFill>
        <p:spPr>
          <a:xfrm>
            <a:off x="1475656" y="1196752"/>
            <a:ext cx="6336704" cy="566124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846</Words>
  <Application>Microsoft Office PowerPoint</Application>
  <PresentationFormat>Pokaz na ekranie (4:3)</PresentationFormat>
  <Paragraphs>45</Paragraphs>
  <Slides>18</Slides>
  <Notes>8</Notes>
  <HiddenSlides>0</HiddenSlides>
  <MMClips>0</MMClips>
  <ScaleCrop>false</ScaleCrop>
  <HeadingPairs>
    <vt:vector size="4" baseType="variant">
      <vt:variant>
        <vt:lpstr>Motyw</vt:lpstr>
      </vt:variant>
      <vt:variant>
        <vt:i4>1</vt:i4>
      </vt:variant>
      <vt:variant>
        <vt:lpstr>Tytuły slajdów</vt:lpstr>
      </vt:variant>
      <vt:variant>
        <vt:i4>18</vt:i4>
      </vt:variant>
    </vt:vector>
  </HeadingPairs>
  <TitlesOfParts>
    <vt:vector size="19" baseType="lpstr">
      <vt:lpstr>Motyw pakietu Office</vt:lpstr>
      <vt:lpstr>Praca dyplomowa - inżynierska</vt:lpstr>
      <vt:lpstr>Algorytm wyznaczania i wizualizacji obszaru przeszukanego wraz z implementacją przy wykorzystaniu systemu OpenStreetMap.</vt:lpstr>
      <vt:lpstr>NMT</vt:lpstr>
      <vt:lpstr>Algorytm wyznaczania otoczki obszaru przeszukanego</vt:lpstr>
      <vt:lpstr>Wyznaczanie promienia</vt:lpstr>
      <vt:lpstr>Algorytm wyznaczania otoczki obszaru przeszukanego</vt:lpstr>
      <vt:lpstr>Przykładowy wynik algorytmu</vt:lpstr>
      <vt:lpstr>Algorytm wyznaczania obszarów wewnatrz otoczki niezarejestrowanych przez kamerę</vt:lpstr>
      <vt:lpstr>Linie, reprezentujące fragmenty obszarów wewnątrz otoczki niezarejestrowanych przez kamerę</vt:lpstr>
      <vt:lpstr>Przykładowy wynik algorytmu</vt:lpstr>
      <vt:lpstr>Zobrazowanie problemu wyznaczania otoczki wklęsłej</vt:lpstr>
      <vt:lpstr>Intuicyjny przykład wyznaczania kształtu alfa</vt:lpstr>
      <vt:lpstr>Slajd 13</vt:lpstr>
      <vt:lpstr>Slajd 14</vt:lpstr>
      <vt:lpstr>Slajd 15</vt:lpstr>
      <vt:lpstr>Slajd 16</vt:lpstr>
      <vt:lpstr>Slajd 17</vt:lpstr>
      <vt:lpstr>Slajd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Miix</dc:creator>
  <cp:lastModifiedBy>Miix</cp:lastModifiedBy>
  <cp:revision>21</cp:revision>
  <dcterms:created xsi:type="dcterms:W3CDTF">2016-05-15T17:59:14Z</dcterms:created>
  <dcterms:modified xsi:type="dcterms:W3CDTF">2016-05-15T21:01:46Z</dcterms:modified>
</cp:coreProperties>
</file>