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6" r:id="rId10"/>
    <p:sldId id="267" r:id="rId11"/>
    <p:sldId id="268" r:id="rId12"/>
    <p:sldId id="265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6AE7BE6-F26F-4436-ADAD-EDD784319A9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5775658-776B-4577-8B4D-551BB73A3F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y.com/blog/bluetooth-low-energy-security-issues-and-how-to-overcome-them/" TargetMode="External"/><Relationship Id="rId2" Type="http://schemas.openxmlformats.org/officeDocument/2006/relationships/hyperlink" Target="http://www.bluetoot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CM_mode" TargetMode="External"/><Relationship Id="rId2" Type="http://schemas.openxmlformats.org/officeDocument/2006/relationships/hyperlink" Target="https://en.wikipedia.org/wiki/Advanced_Encryption_Stand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10066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CECS 579</a:t>
            </a:r>
            <a:br>
              <a:rPr lang="en-US" sz="2800" dirty="0" smtClean="0"/>
            </a:br>
            <a:r>
              <a:rPr lang="en-US" sz="2800" dirty="0" smtClean="0"/>
              <a:t>SURVEY PRESENTATION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2286000"/>
            <a:ext cx="5712179" cy="297462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BLUETOOTH LOW ENERGY</a:t>
            </a:r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ARE WE COMPROMISING SECURITY WITH LOW ENERGY? </a:t>
            </a:r>
          </a:p>
          <a:p>
            <a:endParaRPr lang="en-US" sz="1800" b="1" dirty="0"/>
          </a:p>
          <a:p>
            <a:r>
              <a:rPr lang="en-US" sz="1800" b="1" dirty="0" smtClean="0"/>
              <a:t>		KARISHMA MEHTA (013656966)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541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r>
              <a:rPr lang="en-US" baseline="30000" dirty="0" smtClean="0"/>
              <a:t>[6]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BLE protocol stack is divided into two parts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Host</a:t>
            </a:r>
          </a:p>
          <a:p>
            <a:pPr marL="0" indent="0">
              <a:buNone/>
            </a:pPr>
            <a:r>
              <a:rPr lang="en-US" dirty="0" smtClean="0"/>
              <a:t>Controller consists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Link Layer: medium to establish communication between two devices. Two roles are defined : Master(Central) and Slave(Peripheral).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Physical Layer: Takes care of handling incoming and outgoing bits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97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Contd</a:t>
            </a:r>
            <a:r>
              <a:rPr lang="en-US" baseline="30000" dirty="0" smtClean="0"/>
              <a:t>[6]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L2CAP: Encapsulate </a:t>
            </a:r>
            <a:r>
              <a:rPr lang="en-US" dirty="0"/>
              <a:t>data channels for the upper layers </a:t>
            </a:r>
            <a:r>
              <a:rPr lang="en-US" dirty="0" smtClean="0"/>
              <a:t>providing traffic </a:t>
            </a:r>
            <a:r>
              <a:rPr lang="en-US" dirty="0"/>
              <a:t>management</a:t>
            </a:r>
            <a:r>
              <a:rPr lang="en-US" dirty="0" smtClean="0"/>
              <a:t>.</a:t>
            </a:r>
          </a:p>
          <a:p>
            <a:r>
              <a:rPr lang="en-US" i="1" dirty="0"/>
              <a:t>ATT Protocol </a:t>
            </a:r>
            <a:r>
              <a:rPr lang="en-US" dirty="0"/>
              <a:t>defines the communication between </a:t>
            </a:r>
            <a:r>
              <a:rPr lang="en-US" dirty="0" smtClean="0"/>
              <a:t>the Master </a:t>
            </a:r>
            <a:r>
              <a:rPr lang="en-US" dirty="0"/>
              <a:t>and Slave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GATT Profile </a:t>
            </a:r>
            <a:r>
              <a:rPr lang="en-US" dirty="0"/>
              <a:t>establishes a framework for </a:t>
            </a:r>
            <a:r>
              <a:rPr lang="en-US" dirty="0" smtClean="0"/>
              <a:t>discovering the </a:t>
            </a:r>
            <a:r>
              <a:rPr lang="en-US" dirty="0"/>
              <a:t>data stored in the Attribute protocol and </a:t>
            </a:r>
            <a:r>
              <a:rPr lang="en-US" dirty="0" smtClean="0"/>
              <a:t>exchanging </a:t>
            </a:r>
            <a:r>
              <a:rPr lang="en-US" dirty="0"/>
              <a:t>characteristics between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3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BLE </a:t>
            </a:r>
            <a:r>
              <a:rPr lang="en-US" dirty="0"/>
              <a:t>for Inter-Vehicular</a:t>
            </a:r>
            <a:br>
              <a:rPr lang="en-US" dirty="0"/>
            </a:br>
            <a:r>
              <a:rPr lang="en-US" dirty="0" smtClean="0"/>
              <a:t>Communications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Research paper provided case study on this topic.</a:t>
            </a:r>
          </a:p>
          <a:p>
            <a:r>
              <a:rPr lang="en-US" dirty="0"/>
              <a:t>Bluetooth Low Energy was not developed with </a:t>
            </a:r>
            <a:r>
              <a:rPr lang="en-US" dirty="0" smtClean="0"/>
              <a:t>vehicular applications </a:t>
            </a:r>
            <a:r>
              <a:rPr lang="en-US" dirty="0"/>
              <a:t>in mind. </a:t>
            </a:r>
            <a:endParaRPr lang="en-US" dirty="0" smtClean="0"/>
          </a:p>
          <a:p>
            <a:r>
              <a:rPr lang="en-US" dirty="0" smtClean="0"/>
              <a:t>Nevertheless </a:t>
            </a:r>
            <a:r>
              <a:rPr lang="en-US" dirty="0"/>
              <a:t>a </a:t>
            </a:r>
            <a:r>
              <a:rPr lang="en-US" dirty="0" err="1"/>
              <a:t>piconet</a:t>
            </a:r>
            <a:r>
              <a:rPr lang="en-US" dirty="0"/>
              <a:t> between one </a:t>
            </a:r>
            <a:r>
              <a:rPr lang="en-US" dirty="0" smtClean="0"/>
              <a:t>or more </a:t>
            </a:r>
            <a:r>
              <a:rPr lang="en-US" dirty="0"/>
              <a:t>vehicles can be engineered using off-the-shelf </a:t>
            </a:r>
            <a:r>
              <a:rPr lang="en-US" dirty="0" smtClean="0"/>
              <a:t>smartphones fixed </a:t>
            </a:r>
            <a:r>
              <a:rPr lang="en-US" dirty="0"/>
              <a:t>to a car’s dashboard.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imagine that in </a:t>
            </a:r>
            <a:r>
              <a:rPr lang="en-US" dirty="0" smtClean="0"/>
              <a:t>a near </a:t>
            </a:r>
            <a:r>
              <a:rPr lang="en-US" dirty="0"/>
              <a:t>future, where entertainment systems in cars will provide </a:t>
            </a:r>
            <a:r>
              <a:rPr lang="en-US" dirty="0" smtClean="0"/>
              <a:t>a stronger </a:t>
            </a:r>
            <a:r>
              <a:rPr lang="en-US" dirty="0"/>
              <a:t>bound between one’s smartphone and car (e.g. </a:t>
            </a:r>
            <a:r>
              <a:rPr lang="en-US" dirty="0" smtClean="0"/>
              <a:t>Apple </a:t>
            </a:r>
            <a:r>
              <a:rPr lang="en-US" dirty="0" err="1" smtClean="0"/>
              <a:t>CarPlay</a:t>
            </a:r>
            <a:r>
              <a:rPr lang="en-US" dirty="0" smtClean="0"/>
              <a:t> </a:t>
            </a:r>
            <a:r>
              <a:rPr lang="en-US" dirty="0"/>
              <a:t>[2</a:t>
            </a:r>
            <a:r>
              <a:rPr lang="en-US" dirty="0" smtClean="0"/>
              <a:t>]).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BLE interface from the smartphone or </a:t>
            </a:r>
            <a:r>
              <a:rPr lang="en-US" dirty="0" smtClean="0"/>
              <a:t>from the </a:t>
            </a:r>
            <a:r>
              <a:rPr lang="en-US" dirty="0"/>
              <a:t>car itself can be used for fast and reliable </a:t>
            </a:r>
            <a:r>
              <a:rPr lang="en-US" dirty="0" smtClean="0"/>
              <a:t>communication to </a:t>
            </a:r>
            <a:r>
              <a:rPr lang="en-US" dirty="0" err="1"/>
              <a:t>neighbour</a:t>
            </a:r>
            <a:r>
              <a:rPr lang="en-US" dirty="0"/>
              <a:t> vehicles.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52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BLE for Inter-Vehicular Communication</a:t>
            </a:r>
            <a:r>
              <a:rPr lang="en-US" baseline="30000" dirty="0" smtClean="0"/>
              <a:t>[5]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modes of operation:</a:t>
            </a:r>
          </a:p>
          <a:p>
            <a:r>
              <a:rPr lang="en-US" dirty="0" smtClean="0"/>
              <a:t>Single Mode: </a:t>
            </a:r>
            <a:r>
              <a:rPr lang="en-US" dirty="0"/>
              <a:t>Each smartphone will start as Central </a:t>
            </a:r>
            <a:r>
              <a:rPr lang="en-US" dirty="0" smtClean="0"/>
              <a:t>device and </a:t>
            </a:r>
            <a:r>
              <a:rPr lang="en-US" dirty="0"/>
              <a:t>will wake up manually its Peripheral role via a button </a:t>
            </a:r>
            <a:r>
              <a:rPr lang="en-US" dirty="0" smtClean="0"/>
              <a:t>on the </a:t>
            </a:r>
            <a:r>
              <a:rPr lang="en-US" dirty="0"/>
              <a:t>device itself. Note that once a device switches to </a:t>
            </a:r>
            <a:r>
              <a:rPr lang="en-US" dirty="0" smtClean="0"/>
              <a:t>Peripheral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will still maintain a Central role in a different queue </a:t>
            </a:r>
            <a:r>
              <a:rPr lang="en-US" dirty="0" smtClean="0"/>
              <a:t>allowing </a:t>
            </a:r>
            <a:r>
              <a:rPr lang="en-US" dirty="0"/>
              <a:t>the device to discover other Peripherals around even </a:t>
            </a:r>
            <a:r>
              <a:rPr lang="en-US" dirty="0" smtClean="0"/>
              <a:t>whilst broadcasting.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Inter-Vehicular Communication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9313"/>
            <a:ext cx="5333999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96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Inter-Vehicular Communication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Multi-hop Mode: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device will start in Central mode and </a:t>
            </a:r>
            <a:r>
              <a:rPr lang="en-US" dirty="0" smtClean="0"/>
              <a:t>will activate </a:t>
            </a:r>
            <a:r>
              <a:rPr lang="en-US" dirty="0"/>
              <a:t>its Peripheral role manually on the device itself </a:t>
            </a:r>
            <a:r>
              <a:rPr lang="en-US" dirty="0" smtClean="0"/>
              <a:t>or upon </a:t>
            </a:r>
            <a:r>
              <a:rPr lang="en-US" dirty="0"/>
              <a:t>receiving a message to rebroadcast.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case the </a:t>
            </a:r>
            <a:r>
              <a:rPr lang="en-US" dirty="0" smtClean="0"/>
              <a:t>first vehicle </a:t>
            </a:r>
            <a:r>
              <a:rPr lang="en-US" dirty="0"/>
              <a:t>on the left will manually trigger a message that </a:t>
            </a:r>
            <a:r>
              <a:rPr lang="en-US" dirty="0" smtClean="0"/>
              <a:t>will be </a:t>
            </a:r>
            <a:r>
              <a:rPr lang="en-US" dirty="0"/>
              <a:t>received by all cars in range. The car in the middle </a:t>
            </a:r>
            <a:r>
              <a:rPr lang="en-US" dirty="0" smtClean="0"/>
              <a:t>will rebroadcast </a:t>
            </a:r>
            <a:r>
              <a:rPr lang="en-US" dirty="0"/>
              <a:t>the messages to the third car (out of range from </a:t>
            </a:r>
            <a:r>
              <a:rPr lang="en-US" dirty="0" smtClean="0"/>
              <a:t>the first</a:t>
            </a:r>
            <a:r>
              <a:rPr lang="en-US" dirty="0"/>
              <a:t>) and will have for a certain period of time both </a:t>
            </a:r>
            <a:r>
              <a:rPr lang="en-US" dirty="0" smtClean="0"/>
              <a:t>Peripheral and </a:t>
            </a:r>
            <a:r>
              <a:rPr lang="en-US" dirty="0"/>
              <a:t>Central roles active at the same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dirty="0" smtClean="0"/>
              <a:t>middle smartphone </a:t>
            </a:r>
            <a:r>
              <a:rPr lang="en-US" dirty="0"/>
              <a:t>receives the first message as a Central device </a:t>
            </a:r>
            <a:r>
              <a:rPr lang="en-US" dirty="0" smtClean="0"/>
              <a:t>it will </a:t>
            </a:r>
            <a:r>
              <a:rPr lang="en-US" dirty="0"/>
              <a:t>activate its Peripheral manager and rebroadcast </a:t>
            </a:r>
            <a:r>
              <a:rPr lang="en-US" dirty="0" smtClean="0"/>
              <a:t>messages whilst </a:t>
            </a:r>
            <a:r>
              <a:rPr lang="en-US" dirty="0"/>
              <a:t>still receiving new ones from the first car.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82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Bluetooth Low Energy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Connecting the things we carry with us: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Watches</a:t>
            </a:r>
            <a:r>
              <a:rPr lang="en-US" dirty="0"/>
              <a:t>: remote display from other devices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Tags</a:t>
            </a:r>
            <a:r>
              <a:rPr lang="en-US" dirty="0"/>
              <a:t>: locate objects or keep track of them (e.g. warning if you walk </a:t>
            </a:r>
            <a:r>
              <a:rPr lang="en-US" dirty="0" smtClean="0"/>
              <a:t>away)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Health/fitness </a:t>
            </a:r>
            <a:r>
              <a:rPr lang="en-US" dirty="0"/>
              <a:t>sensors (e.g. pedometer in your </a:t>
            </a:r>
            <a:r>
              <a:rPr lang="en-US" dirty="0" smtClean="0"/>
              <a:t>shoes)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Body </a:t>
            </a:r>
            <a:r>
              <a:rPr lang="en-US" dirty="0"/>
              <a:t>sensors (e.g. blood pressure, pulse rate,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078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Bluetooth Low Energy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Connecting the things we carry with us: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Watches</a:t>
            </a:r>
            <a:r>
              <a:rPr lang="en-US" dirty="0"/>
              <a:t>: remote display from other devices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Tags</a:t>
            </a:r>
            <a:r>
              <a:rPr lang="en-US" dirty="0"/>
              <a:t>: locate objects or keep track of them (e.g. warning if you walk </a:t>
            </a:r>
            <a:r>
              <a:rPr lang="en-US" dirty="0" smtClean="0"/>
              <a:t>away)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Health/fitness </a:t>
            </a:r>
            <a:r>
              <a:rPr lang="en-US" dirty="0"/>
              <a:t>sensors (e.g. pedometer in your </a:t>
            </a:r>
            <a:r>
              <a:rPr lang="en-US" dirty="0" smtClean="0"/>
              <a:t>shoes)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Body </a:t>
            </a:r>
            <a:r>
              <a:rPr lang="en-US" dirty="0"/>
              <a:t>sensors (e.g. blood pressure, pulse rate,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418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Energy, Low </a:t>
            </a:r>
            <a:r>
              <a:rPr lang="en-US" dirty="0" smtClean="0"/>
              <a:t>Privacy</a:t>
            </a:r>
            <a:r>
              <a:rPr lang="en-US" baseline="30000" dirty="0" smtClean="0"/>
              <a:t>[3]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main thing we need to know about any BLE-connected wearable devices and beacons is that they are constantly broadcasting an ID together with a MAC address, which is unique for each device. </a:t>
            </a:r>
            <a:endParaRPr lang="en-US" dirty="0" smtClean="0"/>
          </a:p>
          <a:p>
            <a:r>
              <a:rPr lang="en-US" dirty="0"/>
              <a:t>To make tracking a particular gadget more difficult, the broadcast MAC address can change every time, so that only a device that has been previously paired with it would be able to “recognize” the wearable.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4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overcome threats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if your wearable changes its broadcast MAC address constantly (and in whole), making it unrecognizable for sniffers of all kinds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addition to that, make sure there’s no unique ID being sent out openly; it’d also be better if there were no possibility for the end user to define such an ID, like “Julia’s </a:t>
            </a:r>
            <a:r>
              <a:rPr lang="en-US" dirty="0" err="1"/>
              <a:t>FitBit</a:t>
            </a:r>
            <a:r>
              <a:rPr lang="en-US" dirty="0"/>
              <a:t>” or “Max’s watch” — this is a case where privacy trumps usability.</a:t>
            </a:r>
          </a:p>
          <a:p>
            <a:pPr fontAlgn="base"/>
            <a:r>
              <a:rPr lang="en-US" dirty="0"/>
              <a:t>Another general recommendation is to take time and read the most recent specification of the BLE standard: new security-related possibilities are being implemented often, and the more you know about them, the better protection you can ensure for your products.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Difference between Bluetooth and Bluetooth Low Energy</a:t>
            </a:r>
          </a:p>
          <a:p>
            <a:r>
              <a:rPr lang="en-US" dirty="0" smtClean="0"/>
              <a:t>Comparisons between </a:t>
            </a:r>
            <a:r>
              <a:rPr lang="en-US" dirty="0" err="1" smtClean="0"/>
              <a:t>Zigbee</a:t>
            </a:r>
            <a:r>
              <a:rPr lang="en-US" dirty="0" smtClean="0"/>
              <a:t> and BLE</a:t>
            </a:r>
          </a:p>
          <a:p>
            <a:r>
              <a:rPr lang="en-US" dirty="0" smtClean="0"/>
              <a:t>Applications of Bluetooth Low Energy</a:t>
            </a:r>
          </a:p>
          <a:p>
            <a:r>
              <a:rPr lang="en-US" dirty="0" smtClean="0"/>
              <a:t>Case study: How is BLE used in WSN’s (</a:t>
            </a:r>
            <a:r>
              <a:rPr lang="en-US" dirty="0" err="1" smtClean="0"/>
              <a:t>Eg</a:t>
            </a:r>
            <a:r>
              <a:rPr lang="en-US" dirty="0" smtClean="0"/>
              <a:t>: Inter-Vehicular Communications</a:t>
            </a:r>
          </a:p>
          <a:p>
            <a:r>
              <a:rPr lang="en-US" dirty="0" smtClean="0"/>
              <a:t>What is Bluetooth Low Energy Good for?</a:t>
            </a:r>
          </a:p>
          <a:p>
            <a:r>
              <a:rPr lang="en-US" dirty="0" smtClean="0"/>
              <a:t>Security threats to BLE and how to overcome them </a:t>
            </a:r>
          </a:p>
        </p:txBody>
      </p:sp>
    </p:spTree>
    <p:extLst>
      <p:ext uri="{BB962C8B-B14F-4D97-AF65-F5344CB8AC3E}">
        <p14:creationId xmlns:p14="http://schemas.microsoft.com/office/powerpoint/2010/main" val="57641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[1]</a:t>
            </a:r>
            <a:r>
              <a:rPr lang="en-US" b="1" dirty="0"/>
              <a:t> </a:t>
            </a:r>
            <a:r>
              <a:rPr lang="en-US" b="1" dirty="0" smtClean="0"/>
              <a:t>Bluetooth </a:t>
            </a:r>
            <a:r>
              <a:rPr lang="en-US" b="1" dirty="0" err="1" smtClean="0"/>
              <a:t>Wesbsite</a:t>
            </a:r>
            <a:r>
              <a:rPr lang="en-US" b="1" dirty="0"/>
              <a:t> </a:t>
            </a:r>
            <a:r>
              <a:rPr lang="en-US" dirty="0" smtClean="0">
                <a:hlinkClick r:id="rId2"/>
              </a:rPr>
              <a:t>www.bluetooth.com</a:t>
            </a:r>
            <a:endParaRPr lang="en-US" dirty="0" smtClean="0"/>
          </a:p>
          <a:p>
            <a:r>
              <a:rPr lang="en-US" dirty="0" smtClean="0"/>
              <a:t>[2] Bluetooth Low Energy (Wikipedia)</a:t>
            </a:r>
          </a:p>
          <a:p>
            <a:r>
              <a:rPr lang="en-US" dirty="0" smtClean="0"/>
              <a:t>[3</a:t>
            </a:r>
            <a:r>
              <a:rPr lang="en-US" dirty="0"/>
              <a:t>] </a:t>
            </a:r>
            <a:r>
              <a:rPr lang="en-US" dirty="0">
                <a:hlinkClick r:id="rId3"/>
              </a:rPr>
              <a:t>https://stanfy.com/blog/bluetooth-low-energy-security-issues-and-how-to-overcome-them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Bluetooth Low Energy for </a:t>
            </a:r>
            <a:r>
              <a:rPr lang="en-US" dirty="0" smtClean="0"/>
              <a:t>Inter-Vehicular Communications(</a:t>
            </a:r>
            <a:r>
              <a:rPr lang="en-US" dirty="0"/>
              <a:t>Walter </a:t>
            </a:r>
            <a:r>
              <a:rPr lang="en-US" dirty="0" err="1"/>
              <a:t>Bronzi</a:t>
            </a:r>
            <a:r>
              <a:rPr lang="en-US" dirty="0"/>
              <a:t>, Raphael </a:t>
            </a:r>
            <a:r>
              <a:rPr lang="en-US" dirty="0" smtClean="0"/>
              <a:t>Frank)</a:t>
            </a:r>
          </a:p>
          <a:p>
            <a:r>
              <a:rPr lang="en-US" dirty="0" smtClean="0"/>
              <a:t>[5]</a:t>
            </a:r>
            <a:r>
              <a:rPr lang="en-US" dirty="0"/>
              <a:t> Bluetooth: With Low Energy comes Low </a:t>
            </a:r>
            <a:r>
              <a:rPr lang="en-US" dirty="0" smtClean="0"/>
              <a:t>Security (Mike Ryan)</a:t>
            </a:r>
          </a:p>
          <a:p>
            <a:r>
              <a:rPr lang="en-US" dirty="0" smtClean="0"/>
              <a:t>[6] Bluetooth low energy – F. </a:t>
            </a:r>
            <a:r>
              <a:rPr lang="en-US" smtClean="0"/>
              <a:t>Martelli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7"/>
            <a:ext cx="6934200" cy="36038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Also known as Bluetooth Smart or Version 4.0+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BLE can be thought of as a wireless personal area network aimed at designing novel applications in healthcare, security, fitness applications</a:t>
            </a:r>
          </a:p>
          <a:p>
            <a:r>
              <a:rPr lang="en-US" dirty="0" smtClean="0"/>
              <a:t>It is similar to classic </a:t>
            </a:r>
            <a:r>
              <a:rPr lang="en-US" dirty="0" err="1" smtClean="0"/>
              <a:t>bluetooth</a:t>
            </a:r>
            <a:r>
              <a:rPr lang="en-US" dirty="0"/>
              <a:t> </a:t>
            </a:r>
            <a:r>
              <a:rPr lang="en-US" dirty="0" smtClean="0"/>
              <a:t>except in that it provides better reduced power consumption while having the same communication range</a:t>
            </a:r>
          </a:p>
          <a:p>
            <a:r>
              <a:rPr lang="en-US" dirty="0" smtClean="0"/>
              <a:t>Bluetooth Smart or Bluetooth 4.0 is supported by many operating systems like Android, </a:t>
            </a:r>
            <a:r>
              <a:rPr lang="en-US" dirty="0" err="1" smtClean="0"/>
              <a:t>iOS</a:t>
            </a:r>
            <a:r>
              <a:rPr lang="en-US" dirty="0" smtClean="0"/>
              <a:t>, Windows Phone, Linux, Windows 8</a:t>
            </a:r>
          </a:p>
          <a:p>
            <a:r>
              <a:rPr lang="en-US" dirty="0" smtClean="0"/>
              <a:t>It is also predicted that by 2018 more than 90% devices with Bluetooth will support Bluetooth Smart.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Bluetooth LE is also known as power and application friendly version of </a:t>
            </a:r>
            <a:r>
              <a:rPr lang="en-US" dirty="0" err="1" smtClean="0"/>
              <a:t>bluetooth</a:t>
            </a:r>
            <a:r>
              <a:rPr lang="en-US" dirty="0" smtClean="0"/>
              <a:t> which was built for the Internet of Things (</a:t>
            </a:r>
            <a:r>
              <a:rPr lang="en-US" dirty="0" err="1" smtClean="0"/>
              <a:t>IoT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What is means for consumers?</a:t>
            </a:r>
          </a:p>
          <a:p>
            <a:r>
              <a:rPr lang="en-US" dirty="0" smtClean="0"/>
              <a:t>Key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Wireless protocol allowing for multi-vendor interoperability.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Extreme low power consumption which makes it possible to run on coin-cell batteries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128-bit AES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much energy does traditional Bluetooth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Traditional Bluetooth </a:t>
            </a:r>
            <a:r>
              <a:rPr lang="en-US" altLang="zh-TW" dirty="0" smtClean="0"/>
              <a:t>is connection oriented</a:t>
            </a:r>
            <a:r>
              <a:rPr lang="en-US" altLang="zh-TW" i="1" dirty="0" smtClean="0"/>
              <a:t>. </a:t>
            </a:r>
            <a:r>
              <a:rPr lang="en-US" altLang="zh-TW" dirty="0"/>
              <a:t>When a device is connected, a link is maintained, even if there is no data flowing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Using sniff </a:t>
            </a:r>
            <a:r>
              <a:rPr lang="en-US" altLang="zh-TW" dirty="0"/>
              <a:t>modes </a:t>
            </a:r>
            <a:r>
              <a:rPr lang="en-US" altLang="zh-TW" dirty="0" smtClean="0"/>
              <a:t>it allow </a:t>
            </a:r>
            <a:r>
              <a:rPr lang="en-US" altLang="zh-TW" dirty="0"/>
              <a:t>devices to sleep, reducing power consumption </a:t>
            </a:r>
            <a:r>
              <a:rPr lang="en-US" altLang="zh-TW" dirty="0" smtClean="0"/>
              <a:t>thereby giving </a:t>
            </a:r>
            <a:r>
              <a:rPr lang="en-US" altLang="zh-TW" dirty="0"/>
              <a:t>months of battery </a:t>
            </a:r>
            <a:r>
              <a:rPr lang="en-US" altLang="zh-TW" dirty="0" smtClean="0"/>
              <a:t>life</a:t>
            </a:r>
            <a:endParaRPr lang="en-US" altLang="zh-TW" dirty="0"/>
          </a:p>
          <a:p>
            <a:r>
              <a:rPr lang="en-US" altLang="zh-TW" dirty="0"/>
              <a:t>Peak transmit current is typically around </a:t>
            </a:r>
            <a:r>
              <a:rPr lang="en-US" altLang="zh-TW" dirty="0" smtClean="0"/>
              <a:t>25mA</a:t>
            </a:r>
            <a:endParaRPr lang="en-US" altLang="zh-TW" dirty="0"/>
          </a:p>
          <a:p>
            <a:r>
              <a:rPr lang="en-US" altLang="zh-TW" dirty="0"/>
              <a:t>Even  though it </a:t>
            </a:r>
            <a:r>
              <a:rPr lang="en-US" altLang="zh-TW" dirty="0" smtClean="0"/>
              <a:t>shows </a:t>
            </a:r>
            <a:r>
              <a:rPr lang="en-US" altLang="zh-TW" dirty="0"/>
              <a:t>to </a:t>
            </a:r>
            <a:r>
              <a:rPr lang="en-US" altLang="zh-TW" dirty="0" smtClean="0"/>
              <a:t>be consuming less </a:t>
            </a:r>
            <a:r>
              <a:rPr lang="en-US" altLang="zh-TW" dirty="0"/>
              <a:t>power than other radio standards, it is still not low enough </a:t>
            </a:r>
            <a:r>
              <a:rPr lang="en-US" altLang="zh-TW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Bluetooth LE</a:t>
            </a:r>
            <a:r>
              <a:rPr lang="en-US" baseline="30000" dirty="0" smtClean="0"/>
              <a:t>[2]</a:t>
            </a:r>
            <a:endParaRPr lang="en-US" baseline="30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112673"/>
              </p:ext>
            </p:extLst>
          </p:nvPr>
        </p:nvGraphicFramePr>
        <p:xfrm>
          <a:off x="1143000" y="1752599"/>
          <a:ext cx="6934201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82"/>
                <a:gridCol w="2165482"/>
                <a:gridCol w="2603237"/>
              </a:tblGrid>
              <a:tr h="668025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Classic 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 LE</a:t>
                      </a:r>
                      <a:endParaRPr lang="en-US" dirty="0"/>
                    </a:p>
                  </a:txBody>
                  <a:tcPr/>
                </a:tc>
              </a:tr>
              <a:tr h="38703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 m</a:t>
                      </a:r>
                      <a:endParaRPr lang="en-US" dirty="0"/>
                    </a:p>
                  </a:txBody>
                  <a:tcPr/>
                </a:tc>
              </a:tr>
              <a:tr h="387031"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0.7-2.1</a:t>
                      </a:r>
                      <a:r>
                        <a:rPr lang="en-US" baseline="0" dirty="0" smtClean="0"/>
                        <a:t> Mbit/s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 Mbit/s</a:t>
                      </a:r>
                      <a:endParaRPr lang="en-US" dirty="0"/>
                    </a:p>
                  </a:txBody>
                  <a:tcPr/>
                </a:tc>
              </a:tr>
              <a:tr h="66802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r>
                        <a:rPr lang="en-US" baseline="0" dirty="0" smtClean="0"/>
                        <a:t> to 0.5W</a:t>
                      </a:r>
                      <a:endParaRPr lang="en-US" dirty="0"/>
                    </a:p>
                  </a:txBody>
                  <a:tcPr/>
                </a:tc>
              </a:tr>
              <a:tr h="9543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56/128-bit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128-bit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Advanced Encryption Standard"/>
                        </a:rPr>
                        <a:t>AES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CCM mode"/>
                        </a:rPr>
                        <a:t>Counter Mode CBC-MAC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</a:tr>
              <a:tr h="387031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6ms</a:t>
                      </a:r>
                      <a:endParaRPr lang="en-US" dirty="0"/>
                    </a:p>
                  </a:txBody>
                  <a:tcPr/>
                </a:tc>
              </a:tr>
              <a:tr h="657304">
                <a:tc>
                  <a:txBody>
                    <a:bodyPr/>
                    <a:lstStyle/>
                    <a:p>
                      <a:r>
                        <a:rPr lang="en-US" dirty="0" smtClean="0"/>
                        <a:t>Peak current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&lt;30 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&lt;15 mA</a:t>
                      </a:r>
                      <a:endParaRPr lang="en-US" dirty="0"/>
                    </a:p>
                  </a:txBody>
                  <a:tcPr/>
                </a:tc>
              </a:tr>
              <a:tr h="387031">
                <a:tc>
                  <a:txBody>
                    <a:bodyPr/>
                    <a:lstStyle/>
                    <a:p>
                      <a:r>
                        <a:rPr lang="en-US" dirty="0" smtClean="0"/>
                        <a:t>Data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1-3 Mbit/s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Mbit/s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Wi-Fi 802.11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622870"/>
              </p:ext>
            </p:extLst>
          </p:nvPr>
        </p:nvGraphicFramePr>
        <p:xfrm>
          <a:off x="1463675" y="2119313"/>
          <a:ext cx="619601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/>
                <a:gridCol w="1219200"/>
                <a:gridCol w="1919684"/>
                <a:gridCol w="154900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ZigBee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Wi-Fi  802.11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Mbit/s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20,40 and 250 </a:t>
                      </a:r>
                      <a:r>
                        <a:rPr lang="en-US" dirty="0" err="1" smtClean="0"/>
                        <a:t>kbits</a:t>
                      </a:r>
                      <a:r>
                        <a:rPr lang="en-US" dirty="0" smtClean="0"/>
                        <a:t>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and 54 </a:t>
                      </a:r>
                      <a:r>
                        <a:rPr lang="en-US" dirty="0" err="1" smtClean="0"/>
                        <a:t>Mbits</a:t>
                      </a:r>
                      <a:r>
                        <a:rPr lang="en-US" dirty="0" smtClean="0"/>
                        <a:t>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to 100m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100m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868 MHz (Europe), 900 to 928 MHz (America)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and 5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Ad-hoc,</a:t>
                      </a:r>
                      <a:r>
                        <a:rPr lang="en-US" baseline="0" dirty="0" smtClean="0"/>
                        <a:t> small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Ad-hoc, </a:t>
                      </a:r>
                      <a:r>
                        <a:rPr lang="en-US" dirty="0" err="1" smtClean="0"/>
                        <a:t>peertopeer,mesh,star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to hub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80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BLE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Proximity</a:t>
            </a:r>
          </a:p>
          <a:p>
            <a:r>
              <a:rPr lang="en-US" dirty="0" smtClean="0"/>
              <a:t>Heart rate monitor</a:t>
            </a:r>
          </a:p>
          <a:p>
            <a:r>
              <a:rPr lang="en-US" dirty="0" smtClean="0"/>
              <a:t>Inter-vehicular communications</a:t>
            </a:r>
          </a:p>
          <a:p>
            <a:r>
              <a:rPr lang="en-US" dirty="0" smtClean="0"/>
              <a:t>Remote control</a:t>
            </a:r>
          </a:p>
          <a:p>
            <a:r>
              <a:rPr lang="en-US" dirty="0" smtClean="0"/>
              <a:t>Example of proximity:</a:t>
            </a:r>
          </a:p>
          <a:p>
            <a:r>
              <a:rPr lang="en-US" altLang="zh-TW" dirty="0"/>
              <a:t>It can enable proximity detection</a:t>
            </a:r>
          </a:p>
          <a:p>
            <a:pPr lvl="1"/>
            <a:r>
              <a:rPr lang="en-US" altLang="zh-TW" dirty="0"/>
              <a:t>I’m in </a:t>
            </a:r>
            <a:r>
              <a:rPr lang="en-US" altLang="zh-TW" dirty="0" smtClean="0"/>
              <a:t>car</a:t>
            </a:r>
            <a:endParaRPr lang="en-US" altLang="zh-TW" dirty="0"/>
          </a:p>
          <a:p>
            <a:pPr lvl="1"/>
            <a:r>
              <a:rPr lang="en-US" altLang="zh-TW" dirty="0"/>
              <a:t>I’m in </a:t>
            </a:r>
            <a:r>
              <a:rPr lang="en-US" altLang="zh-TW" dirty="0" smtClean="0"/>
              <a:t>office</a:t>
            </a:r>
            <a:endParaRPr lang="en-US" altLang="zh-TW" dirty="0"/>
          </a:p>
          <a:p>
            <a:pPr lvl="1"/>
            <a:r>
              <a:rPr lang="en-US" altLang="zh-TW" dirty="0"/>
              <a:t>I’m in </a:t>
            </a:r>
            <a:r>
              <a:rPr lang="en-US" altLang="zh-TW" dirty="0" smtClean="0"/>
              <a:t>meeting room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Bluetooth Low Energy </a:t>
            </a:r>
            <a:r>
              <a:rPr lang="en-US" altLang="zh-TW" dirty="0" smtClean="0"/>
              <a:t>Architecture</a:t>
            </a:r>
            <a:r>
              <a:rPr lang="en-US" altLang="zh-TW" baseline="30000" dirty="0" smtClean="0"/>
              <a:t>[6]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52663"/>
            <a:ext cx="6172200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69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301</TotalTime>
  <Words>1209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CECS 579 SURVEY PRESENTATION  </vt:lpstr>
      <vt:lpstr>Contents</vt:lpstr>
      <vt:lpstr>Introduction</vt:lpstr>
      <vt:lpstr>Introduction (Contd..)</vt:lpstr>
      <vt:lpstr>How much energy does traditional Bluetooth use?</vt:lpstr>
      <vt:lpstr>Bluetooth vs Bluetooth LE[2]</vt:lpstr>
      <vt:lpstr>Bluetooth vs ZigBee vs Wi-Fi 802.11</vt:lpstr>
      <vt:lpstr>Applications of BLE[4]</vt:lpstr>
      <vt:lpstr>Bluetooth Low Energy Architecture[6]</vt:lpstr>
      <vt:lpstr>Architecture[6]</vt:lpstr>
      <vt:lpstr>Architecture Contd[6]</vt:lpstr>
      <vt:lpstr>BLE for Inter-Vehicular Communications[4]</vt:lpstr>
      <vt:lpstr>BLE for Inter-Vehicular Communication[5]</vt:lpstr>
      <vt:lpstr>Inter-Vehicular Communication[4]</vt:lpstr>
      <vt:lpstr>Inter-Vehicular Communication[4]</vt:lpstr>
      <vt:lpstr>What is Bluetooth Low Energy Good for?</vt:lpstr>
      <vt:lpstr>What is Bluetooth Low Energy Good for?</vt:lpstr>
      <vt:lpstr>Low Energy, Low Privacy[3] </vt:lpstr>
      <vt:lpstr>Ways to overcome threats[3]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579 SURVEY PRESENTATION</dc:title>
  <dc:creator>Karishma</dc:creator>
  <cp:lastModifiedBy>Karishma</cp:lastModifiedBy>
  <cp:revision>22</cp:revision>
  <dcterms:created xsi:type="dcterms:W3CDTF">2015-12-01T23:13:22Z</dcterms:created>
  <dcterms:modified xsi:type="dcterms:W3CDTF">2015-12-02T04:15:01Z</dcterms:modified>
</cp:coreProperties>
</file>