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052D195-2A8C-4B75-8C02-802C3320946A}" type="datetimeFigureOut">
              <a:rPr lang="en-US" smtClean="0"/>
              <a:t>12/5/2015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C127F0D-88A6-439D-99EF-763DC4AC7EA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52D195-2A8C-4B75-8C02-802C3320946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27F0D-88A6-439D-99EF-763DC4AC7E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52D195-2A8C-4B75-8C02-802C3320946A}" type="datetimeFigureOut">
              <a:rPr lang="en-US" smtClean="0"/>
              <a:t>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27F0D-88A6-439D-99EF-763DC4AC7E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052D195-2A8C-4B75-8C02-802C3320946A}" type="datetimeFigureOut">
              <a:rPr lang="en-US" smtClean="0"/>
              <a:t>12/5/2015</a:t>
            </a:fld>
            <a:endParaRPr lang="en-US"/>
          </a:p>
        </p:txBody>
      </p:sp>
      <p:sp>
        <p:nvSpPr>
          <p:cNvPr id="9" name="Slide Number Placeholder 8"/>
          <p:cNvSpPr>
            <a:spLocks noGrp="1"/>
          </p:cNvSpPr>
          <p:nvPr>
            <p:ph type="sldNum" sz="quarter" idx="15"/>
          </p:nvPr>
        </p:nvSpPr>
        <p:spPr/>
        <p:txBody>
          <a:bodyPr rtlCol="0"/>
          <a:lstStyle/>
          <a:p>
            <a:fld id="{BC127F0D-88A6-439D-99EF-763DC4AC7EA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052D195-2A8C-4B75-8C02-802C3320946A}" type="datetimeFigureOut">
              <a:rPr lang="en-US" smtClean="0"/>
              <a:t>12/5/2015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C127F0D-88A6-439D-99EF-763DC4AC7E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52D195-2A8C-4B75-8C02-802C3320946A}" type="datetimeFigureOut">
              <a:rPr lang="en-US" smtClean="0"/>
              <a:t>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27F0D-88A6-439D-99EF-763DC4AC7EA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052D195-2A8C-4B75-8C02-802C3320946A}" type="datetimeFigureOut">
              <a:rPr lang="en-US" smtClean="0"/>
              <a:t>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27F0D-88A6-439D-99EF-763DC4AC7EA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052D195-2A8C-4B75-8C02-802C3320946A}" type="datetimeFigureOut">
              <a:rPr lang="en-US" smtClean="0"/>
              <a:t>12/5/2015</a:t>
            </a:fld>
            <a:endParaRPr lang="en-US"/>
          </a:p>
        </p:txBody>
      </p:sp>
      <p:sp>
        <p:nvSpPr>
          <p:cNvPr id="7" name="Slide Number Placeholder 6"/>
          <p:cNvSpPr>
            <a:spLocks noGrp="1"/>
          </p:cNvSpPr>
          <p:nvPr>
            <p:ph type="sldNum" sz="quarter" idx="11"/>
          </p:nvPr>
        </p:nvSpPr>
        <p:spPr/>
        <p:txBody>
          <a:bodyPr rtlCol="0"/>
          <a:lstStyle/>
          <a:p>
            <a:fld id="{BC127F0D-88A6-439D-99EF-763DC4AC7EA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2D195-2A8C-4B75-8C02-802C3320946A}" type="datetimeFigureOut">
              <a:rPr lang="en-US" smtClean="0"/>
              <a:t>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27F0D-88A6-439D-99EF-763DC4AC7E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052D195-2A8C-4B75-8C02-802C3320946A}" type="datetimeFigureOut">
              <a:rPr lang="en-US" smtClean="0"/>
              <a:t>12/5/2015</a:t>
            </a:fld>
            <a:endParaRPr lang="en-US"/>
          </a:p>
        </p:txBody>
      </p:sp>
      <p:sp>
        <p:nvSpPr>
          <p:cNvPr id="22" name="Slide Number Placeholder 21"/>
          <p:cNvSpPr>
            <a:spLocks noGrp="1"/>
          </p:cNvSpPr>
          <p:nvPr>
            <p:ph type="sldNum" sz="quarter" idx="15"/>
          </p:nvPr>
        </p:nvSpPr>
        <p:spPr/>
        <p:txBody>
          <a:bodyPr rtlCol="0"/>
          <a:lstStyle/>
          <a:p>
            <a:fld id="{BC127F0D-88A6-439D-99EF-763DC4AC7EA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052D195-2A8C-4B75-8C02-802C3320946A}" type="datetimeFigureOut">
              <a:rPr lang="en-US" smtClean="0"/>
              <a:t>12/5/2015</a:t>
            </a:fld>
            <a:endParaRPr lang="en-US"/>
          </a:p>
        </p:txBody>
      </p:sp>
      <p:sp>
        <p:nvSpPr>
          <p:cNvPr id="18" name="Slide Number Placeholder 17"/>
          <p:cNvSpPr>
            <a:spLocks noGrp="1"/>
          </p:cNvSpPr>
          <p:nvPr>
            <p:ph type="sldNum" sz="quarter" idx="11"/>
          </p:nvPr>
        </p:nvSpPr>
        <p:spPr/>
        <p:txBody>
          <a:bodyPr rtlCol="0"/>
          <a:lstStyle/>
          <a:p>
            <a:fld id="{BC127F0D-88A6-439D-99EF-763DC4AC7EA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52D195-2A8C-4B75-8C02-802C3320946A}" type="datetimeFigureOut">
              <a:rPr lang="en-US" smtClean="0"/>
              <a:t>12/5/2015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C127F0D-88A6-439D-99EF-763DC4AC7EA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CECS 579: Information Security</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Project Presentation</a:t>
            </a:r>
            <a:br>
              <a:rPr lang="en-US" dirty="0" smtClean="0"/>
            </a:br>
            <a:r>
              <a:rPr lang="en-US" dirty="0" smtClean="0"/>
              <a:t/>
            </a:r>
            <a:br>
              <a:rPr lang="en-US" dirty="0" smtClean="0"/>
            </a:br>
            <a:r>
              <a:rPr lang="en-US" dirty="0"/>
              <a:t/>
            </a:r>
            <a:br>
              <a:rPr lang="en-US" dirty="0"/>
            </a:br>
            <a:r>
              <a:rPr lang="en-US" dirty="0" smtClean="0"/>
              <a:t>Title: HACK CAPTCHA</a:t>
            </a:r>
            <a:endParaRPr lang="en-US" dirty="0"/>
          </a:p>
        </p:txBody>
      </p:sp>
      <p:sp>
        <p:nvSpPr>
          <p:cNvPr id="3" name="Subtitle 2"/>
          <p:cNvSpPr>
            <a:spLocks noGrp="1"/>
          </p:cNvSpPr>
          <p:nvPr>
            <p:ph type="subTitle" idx="1"/>
          </p:nvPr>
        </p:nvSpPr>
        <p:spPr/>
        <p:txBody>
          <a:bodyPr/>
          <a:lstStyle/>
          <a:p>
            <a:r>
              <a:rPr lang="en-US" dirty="0" smtClean="0"/>
              <a:t>TEAM: KARISHMA MEHTA</a:t>
            </a:r>
            <a:endParaRPr lang="en-US" dirty="0"/>
          </a:p>
        </p:txBody>
      </p:sp>
    </p:spTree>
    <p:extLst>
      <p:ext uri="{BB962C8B-B14F-4D97-AF65-F5344CB8AC3E}">
        <p14:creationId xmlns:p14="http://schemas.microsoft.com/office/powerpoint/2010/main" val="742164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work</a:t>
            </a:r>
            <a:endParaRPr lang="en-US" dirty="0"/>
          </a:p>
        </p:txBody>
      </p:sp>
      <p:sp>
        <p:nvSpPr>
          <p:cNvPr id="3" name="Content Placeholder 2"/>
          <p:cNvSpPr>
            <a:spLocks noGrp="1"/>
          </p:cNvSpPr>
          <p:nvPr>
            <p:ph sz="quarter" idx="1"/>
          </p:nvPr>
        </p:nvSpPr>
        <p:spPr/>
        <p:txBody>
          <a:bodyPr>
            <a:normAutofit lnSpcReduction="10000"/>
          </a:bodyPr>
          <a:lstStyle/>
          <a:p>
            <a:r>
              <a:rPr lang="en-US" dirty="0"/>
              <a:t>Hack CAPTCHA has three main modules which I am targeting to achieve</a:t>
            </a:r>
            <a:r>
              <a:rPr lang="en-US" dirty="0" smtClean="0"/>
              <a:t>:</a:t>
            </a:r>
          </a:p>
          <a:p>
            <a:pPr>
              <a:buFont typeface="Arial" pitchFamily="34" charset="0"/>
              <a:buChar char="•"/>
            </a:pPr>
            <a:r>
              <a:rPr lang="en-US" dirty="0"/>
              <a:t>Main </a:t>
            </a:r>
            <a:r>
              <a:rPr lang="en-US" dirty="0" smtClean="0"/>
              <a:t>GUI</a:t>
            </a:r>
          </a:p>
          <a:p>
            <a:pPr marL="0" indent="0">
              <a:buNone/>
            </a:pPr>
            <a:r>
              <a:rPr lang="en-US" dirty="0"/>
              <a:t>Front end of the system which will deal with taking the input CAPTCHA image from the user. After successful processing it, we should be able to break the CAPTCHA and calculate the success </a:t>
            </a:r>
            <a:r>
              <a:rPr lang="en-US" dirty="0" smtClean="0"/>
              <a:t>percent</a:t>
            </a:r>
            <a:endParaRPr lang="en-US" dirty="0"/>
          </a:p>
          <a:p>
            <a:pPr>
              <a:buFont typeface="Arial" pitchFamily="34" charset="0"/>
              <a:buChar char="•"/>
            </a:pPr>
            <a:r>
              <a:rPr lang="en-US" dirty="0"/>
              <a:t>Generating </a:t>
            </a:r>
            <a:r>
              <a:rPr lang="en-US" dirty="0" smtClean="0"/>
              <a:t>data</a:t>
            </a:r>
          </a:p>
          <a:p>
            <a:pPr marL="0" indent="0">
              <a:buNone/>
            </a:pPr>
            <a:r>
              <a:rPr lang="en-US" dirty="0" smtClean="0"/>
              <a:t>In </a:t>
            </a:r>
            <a:r>
              <a:rPr lang="en-US" dirty="0"/>
              <a:t>the context of this project, we would like to have multiple samples of letter ‘a’, ‘b’, ’c’ and so on. This kind of data is generated from the test images itself by reading the input image and further segmenting it to images of individual letter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77658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Work</a:t>
            </a:r>
            <a:endParaRPr lang="en-US" dirty="0"/>
          </a:p>
        </p:txBody>
      </p:sp>
      <p:sp>
        <p:nvSpPr>
          <p:cNvPr id="3" name="Content Placeholder 2"/>
          <p:cNvSpPr>
            <a:spLocks noGrp="1"/>
          </p:cNvSpPr>
          <p:nvPr>
            <p:ph sz="quarter" idx="1"/>
          </p:nvPr>
        </p:nvSpPr>
        <p:spPr/>
        <p:txBody>
          <a:bodyPr/>
          <a:lstStyle/>
          <a:p>
            <a:pPr>
              <a:buFont typeface="Wingdings" pitchFamily="2" charset="2"/>
              <a:buChar char="§"/>
            </a:pPr>
            <a:r>
              <a:rPr lang="en-US" dirty="0"/>
              <a:t>Train and Test data:</a:t>
            </a:r>
          </a:p>
          <a:p>
            <a:pPr marL="0" indent="0">
              <a:buNone/>
            </a:pPr>
            <a:r>
              <a:rPr lang="en-US" dirty="0"/>
              <a:t>Training is the process which performs and produces two data structures namely:</a:t>
            </a:r>
          </a:p>
          <a:p>
            <a:pPr marL="0" indent="0">
              <a:buNone/>
            </a:pPr>
            <a:r>
              <a:rPr lang="en-US" dirty="0"/>
              <a:t>1.	Set of classifications each image is in</a:t>
            </a:r>
          </a:p>
          <a:p>
            <a:pPr marL="0" indent="0">
              <a:buNone/>
            </a:pPr>
            <a:r>
              <a:rPr lang="en-US" dirty="0"/>
              <a:t>2.	Set of images</a:t>
            </a:r>
          </a:p>
          <a:p>
            <a:pPr marL="0" indent="0">
              <a:buNone/>
            </a:pPr>
            <a:r>
              <a:rPr lang="en-US" dirty="0"/>
              <a:t>In the testing phase we simply, try to uncover the English letter corresponding to the classified image.</a:t>
            </a:r>
            <a:endParaRPr lang="en-US" dirty="0"/>
          </a:p>
        </p:txBody>
      </p:sp>
    </p:spTree>
    <p:extLst>
      <p:ext uri="{BB962C8B-B14F-4D97-AF65-F5344CB8AC3E}">
        <p14:creationId xmlns:p14="http://schemas.microsoft.com/office/powerpoint/2010/main" val="1935574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 and their reason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a:t>Following are the shortcomings of the project:</a:t>
            </a:r>
          </a:p>
          <a:p>
            <a:pPr lvl="0">
              <a:buFont typeface="Wingdings" pitchFamily="2" charset="2"/>
              <a:buChar char="§"/>
            </a:pPr>
            <a:r>
              <a:rPr lang="en-US" dirty="0"/>
              <a:t>The application can’t be said as 100% accurate </a:t>
            </a:r>
          </a:p>
          <a:p>
            <a:pPr lvl="0">
              <a:buFont typeface="Wingdings" pitchFamily="2" charset="2"/>
              <a:buChar char="§"/>
            </a:pPr>
            <a:r>
              <a:rPr lang="en-US" dirty="0"/>
              <a:t>The application works for only characters A-Z and a-z</a:t>
            </a:r>
          </a:p>
          <a:p>
            <a:pPr>
              <a:buFont typeface="Wingdings" pitchFamily="2" charset="2"/>
              <a:buChar char="§"/>
            </a:pPr>
            <a:r>
              <a:rPr lang="en-US" dirty="0"/>
              <a:t>The application works for this specific type of </a:t>
            </a:r>
            <a:r>
              <a:rPr lang="en-US" dirty="0" smtClean="0"/>
              <a:t>CAPTCHA</a:t>
            </a:r>
          </a:p>
          <a:p>
            <a:r>
              <a:rPr lang="en-US" dirty="0"/>
              <a:t>Reasons for the shortcoming:</a:t>
            </a:r>
          </a:p>
          <a:p>
            <a:pPr lvl="0">
              <a:buFont typeface="Wingdings" pitchFamily="2" charset="2"/>
              <a:buChar char="§"/>
            </a:pPr>
            <a:r>
              <a:rPr lang="en-US" dirty="0"/>
              <a:t>To enhance system accuracy, it is necessary to have a huge training set of data. Since the training set is limited to 198 images in my application, it won’t be able to provide high accuracy</a:t>
            </a:r>
          </a:p>
          <a:p>
            <a:pPr>
              <a:buFont typeface="Wingdings" pitchFamily="2" charset="2"/>
              <a:buChar char="§"/>
            </a:pPr>
            <a:r>
              <a:rPr lang="en-US" dirty="0"/>
              <a:t>As the images I got over Internet didn’t contain numbers, so I focused only on characters</a:t>
            </a:r>
          </a:p>
          <a:p>
            <a:pPr>
              <a:buFont typeface="Wingdings" pitchFamily="2" charset="2"/>
              <a:buChar char="§"/>
            </a:pPr>
            <a:r>
              <a:rPr lang="en-US" dirty="0"/>
              <a:t>Due to the complexity of work and timeline of the project, scope was restricted to one type of CAPTCHA. Also being individually doing the project, it wouldn’t be possible to complete it alone</a:t>
            </a:r>
            <a:endParaRPr lang="en-US" dirty="0"/>
          </a:p>
        </p:txBody>
      </p:sp>
    </p:spTree>
    <p:extLst>
      <p:ext uri="{BB962C8B-B14F-4D97-AF65-F5344CB8AC3E}">
        <p14:creationId xmlns:p14="http://schemas.microsoft.com/office/powerpoint/2010/main" val="265153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sz="quarter" idx="1"/>
          </p:nvPr>
        </p:nvSpPr>
        <p:spPr/>
        <p:txBody>
          <a:bodyPr>
            <a:normAutofit lnSpcReduction="10000"/>
          </a:bodyPr>
          <a:lstStyle/>
          <a:p>
            <a:r>
              <a:rPr lang="en-US" dirty="0"/>
              <a:t>I learnt a new programming language. </a:t>
            </a:r>
            <a:endParaRPr lang="en-US" dirty="0" smtClean="0"/>
          </a:p>
          <a:p>
            <a:r>
              <a:rPr lang="en-US" dirty="0" smtClean="0"/>
              <a:t>Even </a:t>
            </a:r>
            <a:r>
              <a:rPr lang="en-US" dirty="0"/>
              <a:t>though I couldn’t master that language, but made sure that what each function did</a:t>
            </a:r>
            <a:r>
              <a:rPr lang="en-US" dirty="0" smtClean="0"/>
              <a:t>.</a:t>
            </a:r>
          </a:p>
          <a:p>
            <a:r>
              <a:rPr lang="en-US" dirty="0" smtClean="0"/>
              <a:t> </a:t>
            </a:r>
            <a:r>
              <a:rPr lang="en-US" dirty="0"/>
              <a:t>I took help from online articles which demonstrated how Image Processing works in Python</a:t>
            </a:r>
            <a:r>
              <a:rPr lang="en-US" baseline="30000" dirty="0"/>
              <a:t>[6</a:t>
            </a:r>
            <a:r>
              <a:rPr lang="en-US" baseline="30000" dirty="0" smtClean="0"/>
              <a:t>]</a:t>
            </a:r>
            <a:r>
              <a:rPr lang="en-US" dirty="0" smtClean="0"/>
              <a:t>.</a:t>
            </a:r>
          </a:p>
          <a:p>
            <a:r>
              <a:rPr lang="en-US" dirty="0" smtClean="0"/>
              <a:t>I </a:t>
            </a:r>
            <a:r>
              <a:rPr lang="en-US" dirty="0"/>
              <a:t>learned the new libraries like </a:t>
            </a:r>
            <a:r>
              <a:rPr lang="en-US" dirty="0" err="1"/>
              <a:t>OpenCV</a:t>
            </a:r>
            <a:r>
              <a:rPr lang="en-US" dirty="0"/>
              <a:t> and </a:t>
            </a:r>
            <a:r>
              <a:rPr lang="en-US" dirty="0" err="1"/>
              <a:t>NumPy</a:t>
            </a:r>
            <a:r>
              <a:rPr lang="en-US" dirty="0"/>
              <a:t> which are used for Image Processing in Python. </a:t>
            </a:r>
            <a:endParaRPr lang="en-US" dirty="0" smtClean="0"/>
          </a:p>
          <a:p>
            <a:r>
              <a:rPr lang="en-US" dirty="0" smtClean="0"/>
              <a:t>Since </a:t>
            </a:r>
            <a:r>
              <a:rPr lang="en-US" dirty="0"/>
              <a:t>I am very much interested in Data Mining, this project’s implementation is related to data mining aspect, but has significance in security domain.</a:t>
            </a:r>
            <a:endParaRPr lang="en-US" dirty="0"/>
          </a:p>
        </p:txBody>
      </p:sp>
    </p:spTree>
    <p:extLst>
      <p:ext uri="{BB962C8B-B14F-4D97-AF65-F5344CB8AC3E}">
        <p14:creationId xmlns:p14="http://schemas.microsoft.com/office/powerpoint/2010/main" val="38278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Implementation/Results</a:t>
            </a:r>
            <a:endParaRPr lang="en-US" dirty="0"/>
          </a:p>
        </p:txBody>
      </p:sp>
      <p:pic>
        <p:nvPicPr>
          <p:cNvPr id="4" name="Content Placeholder 3"/>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217329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Implementation/Results</a:t>
            </a:r>
            <a:endParaRPr lang="en-US" dirty="0"/>
          </a:p>
        </p:txBody>
      </p:sp>
      <p:pic>
        <p:nvPicPr>
          <p:cNvPr id="4" name="Content Placeholder 3"/>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27735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Implementation/Results</a:t>
            </a:r>
            <a:endParaRPr lang="en-US" dirty="0"/>
          </a:p>
        </p:txBody>
      </p:sp>
      <p:pic>
        <p:nvPicPr>
          <p:cNvPr id="4" name="Content Placeholder 3"/>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275485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Implementation/Results</a:t>
            </a:r>
            <a:endParaRPr lang="en-US" dirty="0"/>
          </a:p>
        </p:txBody>
      </p:sp>
      <p:pic>
        <p:nvPicPr>
          <p:cNvPr id="4" name="Content Placeholder 3"/>
          <p:cNvPicPr>
            <a:picLocks noGrp="1"/>
          </p:cNvPicPr>
          <p:nvPr>
            <p:ph sz="quarter" idx="1"/>
          </p:nvPr>
        </p:nvPicPr>
        <p:blipFill>
          <a:blip r:embed="rId2"/>
          <a:stretch>
            <a:fillRect/>
          </a:stretch>
        </p:blipFill>
        <p:spPr>
          <a:xfrm>
            <a:off x="457200" y="1937775"/>
            <a:ext cx="7467600" cy="4198474"/>
          </a:xfrm>
          <a:prstGeom prst="rect">
            <a:avLst/>
          </a:prstGeom>
        </p:spPr>
      </p:pic>
    </p:spTree>
    <p:extLst>
      <p:ext uri="{BB962C8B-B14F-4D97-AF65-F5344CB8AC3E}">
        <p14:creationId xmlns:p14="http://schemas.microsoft.com/office/powerpoint/2010/main" val="381129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fontScale="92500"/>
          </a:bodyPr>
          <a:lstStyle/>
          <a:p>
            <a:r>
              <a:rPr lang="en-US" dirty="0"/>
              <a:t>To conclude, we were able to develop a system which could successfully break the text based CAPTCHA using the machine learning algorithm</a:t>
            </a:r>
            <a:r>
              <a:rPr lang="en-US" dirty="0" smtClean="0"/>
              <a:t>.</a:t>
            </a:r>
          </a:p>
          <a:p>
            <a:r>
              <a:rPr lang="en-US" dirty="0"/>
              <a:t>Even though the system was built complete, it still lacks a few more functionalities:</a:t>
            </a:r>
          </a:p>
          <a:p>
            <a:pPr lvl="0">
              <a:buFont typeface="Wingdings" pitchFamily="2" charset="2"/>
              <a:buChar char="§"/>
            </a:pPr>
            <a:r>
              <a:rPr lang="en-US" dirty="0"/>
              <a:t>Getting CAPTCHA from live site. For example: </a:t>
            </a:r>
            <a:r>
              <a:rPr lang="en-US" dirty="0" err="1"/>
              <a:t>Ebay</a:t>
            </a:r>
            <a:r>
              <a:rPr lang="en-US" dirty="0"/>
              <a:t>. Yahoo.com </a:t>
            </a:r>
            <a:r>
              <a:rPr lang="en-US" dirty="0" err="1"/>
              <a:t>etc</a:t>
            </a:r>
            <a:endParaRPr lang="en-US" dirty="0"/>
          </a:p>
          <a:p>
            <a:pPr lvl="0">
              <a:buFont typeface="Wingdings" pitchFamily="2" charset="2"/>
              <a:buChar char="§"/>
            </a:pPr>
            <a:r>
              <a:rPr lang="en-US" dirty="0"/>
              <a:t>Generating large amount of training set to enhance the reliability and accuracy of the </a:t>
            </a:r>
            <a:r>
              <a:rPr lang="en-US" dirty="0" smtClean="0"/>
              <a:t>system</a:t>
            </a:r>
          </a:p>
          <a:p>
            <a:pPr lvl="0">
              <a:buFont typeface="Wingdings" pitchFamily="2" charset="2"/>
              <a:buChar char="§"/>
            </a:pPr>
            <a:r>
              <a:rPr lang="en-US" dirty="0"/>
              <a:t>Widening the scope of CAPTCHA by working on different types of CAPTCHA’s</a:t>
            </a:r>
          </a:p>
          <a:p>
            <a:pPr lvl="0">
              <a:buFont typeface="Wingdings" pitchFamily="2" charset="2"/>
              <a:buChar char="§"/>
            </a:pPr>
            <a:r>
              <a:rPr lang="en-US" dirty="0"/>
              <a:t>Enhancing CAPTCHA to include numbers also, not just keeping it limited to characters</a:t>
            </a:r>
          </a:p>
          <a:p>
            <a:pPr lvl="0">
              <a:buFont typeface="Wingdings" pitchFamily="2" charset="2"/>
              <a:buChar char="§"/>
            </a:pPr>
            <a:endParaRPr lang="en-US" dirty="0"/>
          </a:p>
        </p:txBody>
      </p:sp>
    </p:spTree>
    <p:extLst>
      <p:ext uri="{BB962C8B-B14F-4D97-AF65-F5344CB8AC3E}">
        <p14:creationId xmlns:p14="http://schemas.microsoft.com/office/powerpoint/2010/main" val="219287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Abstract</a:t>
            </a:r>
          </a:p>
          <a:p>
            <a:r>
              <a:rPr lang="en-US" dirty="0" smtClean="0"/>
              <a:t>Introduction</a:t>
            </a:r>
          </a:p>
          <a:p>
            <a:r>
              <a:rPr lang="en-US" dirty="0" smtClean="0"/>
              <a:t>Literature Review</a:t>
            </a:r>
          </a:p>
          <a:p>
            <a:r>
              <a:rPr lang="en-US" dirty="0" smtClean="0"/>
              <a:t>Problem Statement</a:t>
            </a:r>
          </a:p>
          <a:p>
            <a:r>
              <a:rPr lang="en-US" dirty="0" smtClean="0"/>
              <a:t>Challenges</a:t>
            </a:r>
          </a:p>
          <a:p>
            <a:r>
              <a:rPr lang="en-US" dirty="0" smtClean="0"/>
              <a:t>Solutions</a:t>
            </a:r>
          </a:p>
          <a:p>
            <a:r>
              <a:rPr lang="en-US" dirty="0" smtClean="0"/>
              <a:t>Details of Implementation</a:t>
            </a:r>
          </a:p>
          <a:p>
            <a:r>
              <a:rPr lang="en-US" dirty="0" smtClean="0"/>
              <a:t>Shortcomings</a:t>
            </a:r>
          </a:p>
          <a:p>
            <a:r>
              <a:rPr lang="en-US" dirty="0" smtClean="0"/>
              <a:t>Lessons learned</a:t>
            </a:r>
          </a:p>
          <a:p>
            <a:r>
              <a:rPr lang="en-US" dirty="0" smtClean="0"/>
              <a:t>Implementation/Results</a:t>
            </a:r>
          </a:p>
          <a:p>
            <a:r>
              <a:rPr lang="en-US" dirty="0" smtClean="0"/>
              <a:t>Conclusion/Future Work</a:t>
            </a:r>
            <a:endParaRPr lang="en-US" dirty="0"/>
          </a:p>
        </p:txBody>
      </p:sp>
    </p:spTree>
    <p:extLst>
      <p:ext uri="{BB962C8B-B14F-4D97-AF65-F5344CB8AC3E}">
        <p14:creationId xmlns:p14="http://schemas.microsoft.com/office/powerpoint/2010/main" val="209247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lnSpcReduction="10000"/>
          </a:bodyPr>
          <a:lstStyle/>
          <a:p>
            <a:r>
              <a:rPr lang="en-US" dirty="0"/>
              <a:t>A CAPTCHA (Completely Automated Public Turing Test To Tell Computers and Human Apart)</a:t>
            </a:r>
            <a:r>
              <a:rPr lang="en-US" baseline="30000" dirty="0"/>
              <a:t>[1</a:t>
            </a:r>
            <a:r>
              <a:rPr lang="en-US" baseline="30000" dirty="0" smtClean="0"/>
              <a:t>]</a:t>
            </a:r>
            <a:r>
              <a:rPr lang="en-US" dirty="0" smtClean="0"/>
              <a:t> </a:t>
            </a:r>
            <a:r>
              <a:rPr lang="en-US" dirty="0"/>
              <a:t>is a program which helps websites protect against bots by randomly generating tests which humans can pass but a computer or a bot cannot pass</a:t>
            </a:r>
            <a:r>
              <a:rPr lang="en-US" dirty="0" smtClean="0"/>
              <a:t>.</a:t>
            </a:r>
          </a:p>
          <a:p>
            <a:endParaRPr lang="en-US" dirty="0" smtClean="0"/>
          </a:p>
          <a:p>
            <a:endParaRPr lang="en-US" dirty="0"/>
          </a:p>
          <a:p>
            <a:r>
              <a:rPr lang="en-US" dirty="0"/>
              <a:t>The essential thing to break a CAPTCHA is that it’s the tricky task to teach a computer how to process an image how a human decodes it. </a:t>
            </a:r>
            <a:endParaRPr lang="en-US" dirty="0" smtClean="0"/>
          </a:p>
          <a:p>
            <a:r>
              <a:rPr lang="en-US" dirty="0"/>
              <a:t>This project is based on attacking the security of the system rather than enhancing the security.</a:t>
            </a:r>
            <a:endParaRPr lang="en-US" dirty="0"/>
          </a:p>
        </p:txBody>
      </p:sp>
      <p:pic>
        <p:nvPicPr>
          <p:cNvPr id="4" name="Picture 3" descr="C:\Users\Karishma\Desktop\captcha\captcha\test\_-191.png"/>
          <p:cNvPicPr/>
          <p:nvPr/>
        </p:nvPicPr>
        <p:blipFill>
          <a:blip r:embed="rId2">
            <a:extLst>
              <a:ext uri="{28A0092B-C50C-407E-A947-70E740481C1C}">
                <a14:useLocalDpi xmlns:a14="http://schemas.microsoft.com/office/drawing/2010/main" val="0"/>
              </a:ext>
            </a:extLst>
          </a:blip>
          <a:srcRect/>
          <a:stretch>
            <a:fillRect/>
          </a:stretch>
        </p:blipFill>
        <p:spPr bwMode="auto">
          <a:xfrm>
            <a:off x="3328555" y="3581400"/>
            <a:ext cx="1752600" cy="876300"/>
          </a:xfrm>
          <a:prstGeom prst="rect">
            <a:avLst/>
          </a:prstGeom>
          <a:noFill/>
          <a:ln>
            <a:noFill/>
          </a:ln>
        </p:spPr>
      </p:pic>
    </p:spTree>
    <p:extLst>
      <p:ext uri="{BB962C8B-B14F-4D97-AF65-F5344CB8AC3E}">
        <p14:creationId xmlns:p14="http://schemas.microsoft.com/office/powerpoint/2010/main" val="104983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a:t>CAPTCHA can be also called as a win-win solution, which means that if a bot is not able to break it, it provides a layer of security, but if it is able to break it automatically, that shows that a difficult task in computer vision has been </a:t>
            </a:r>
            <a:r>
              <a:rPr lang="en-US" dirty="0" smtClean="0"/>
              <a:t>solved</a:t>
            </a:r>
          </a:p>
          <a:p>
            <a:r>
              <a:rPr lang="en-US" dirty="0"/>
              <a:t>Even though the problem of breaking CAPTCHA is related to security domain, but solution to this problem is not related to security domain. When it comes to breaking CAPTCHA, we need to develop artificial intelligence in machines which help them recognize text in images. </a:t>
            </a:r>
            <a:endParaRPr lang="en-US" dirty="0" smtClean="0"/>
          </a:p>
          <a:p>
            <a:pPr marL="0" indent="0">
              <a:buNone/>
            </a:pPr>
            <a:endParaRPr lang="en-US" dirty="0"/>
          </a:p>
        </p:txBody>
      </p:sp>
    </p:spTree>
    <p:extLst>
      <p:ext uri="{BB962C8B-B14F-4D97-AF65-F5344CB8AC3E}">
        <p14:creationId xmlns:p14="http://schemas.microsoft.com/office/powerpoint/2010/main" val="67335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b="1" dirty="0"/>
              <a:t>The various phases of algorithm in Machine learning are composed of:</a:t>
            </a:r>
          </a:p>
          <a:p>
            <a:pPr marL="457200" indent="-457200">
              <a:buFont typeface="+mj-lt"/>
              <a:buAutoNum type="arabicPeriod"/>
            </a:pPr>
            <a:r>
              <a:rPr lang="en-US" dirty="0" smtClean="0"/>
              <a:t>Image Preprocessing</a:t>
            </a:r>
          </a:p>
          <a:p>
            <a:pPr marL="457200" indent="-457200">
              <a:buFont typeface="+mj-lt"/>
              <a:buAutoNum type="arabicPeriod"/>
            </a:pPr>
            <a:r>
              <a:rPr lang="en-US" dirty="0" smtClean="0"/>
              <a:t>Segmentation</a:t>
            </a:r>
          </a:p>
          <a:p>
            <a:pPr marL="457200" indent="-457200">
              <a:buFont typeface="+mj-lt"/>
              <a:buAutoNum type="arabicPeriod"/>
            </a:pPr>
            <a:r>
              <a:rPr lang="en-US" dirty="0" smtClean="0"/>
              <a:t>Feature Extraction</a:t>
            </a:r>
          </a:p>
          <a:p>
            <a:pPr marL="457200" indent="-457200">
              <a:buFont typeface="+mj-lt"/>
              <a:buAutoNum type="arabicPeriod"/>
            </a:pPr>
            <a:r>
              <a:rPr lang="en-US" dirty="0" smtClean="0"/>
              <a:t>Character Recognition</a:t>
            </a:r>
          </a:p>
          <a:p>
            <a:r>
              <a:rPr lang="en-US" dirty="0"/>
              <a:t>In this project I have implemented </a:t>
            </a:r>
            <a:r>
              <a:rPr lang="en-US" dirty="0" err="1"/>
              <a:t>kNN</a:t>
            </a:r>
            <a:r>
              <a:rPr lang="en-US" dirty="0"/>
              <a:t> algorithm to break the CAPTCHA. </a:t>
            </a:r>
            <a:endParaRPr lang="en-US" dirty="0" smtClean="0"/>
          </a:p>
          <a:p>
            <a:r>
              <a:rPr lang="en-US" dirty="0"/>
              <a:t>This algorithm is simple to understand, provides high success rate and is generally used in the scope of classifying characters.</a:t>
            </a:r>
            <a:endParaRPr lang="en-US" dirty="0" smtClean="0"/>
          </a:p>
          <a:p>
            <a:pPr marL="0" indent="0">
              <a:buNone/>
            </a:pPr>
            <a:endParaRPr lang="en-US" dirty="0"/>
          </a:p>
        </p:txBody>
      </p:sp>
    </p:spTree>
    <p:extLst>
      <p:ext uri="{BB962C8B-B14F-4D97-AF65-F5344CB8AC3E}">
        <p14:creationId xmlns:p14="http://schemas.microsoft.com/office/powerpoint/2010/main" val="728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Search</a:t>
            </a:r>
            <a:endParaRPr lang="en-US" dirty="0"/>
          </a:p>
        </p:txBody>
      </p:sp>
      <p:sp>
        <p:nvSpPr>
          <p:cNvPr id="3" name="Content Placeholder 2"/>
          <p:cNvSpPr>
            <a:spLocks noGrp="1"/>
          </p:cNvSpPr>
          <p:nvPr>
            <p:ph sz="quarter" idx="1"/>
          </p:nvPr>
        </p:nvSpPr>
        <p:spPr/>
        <p:txBody>
          <a:bodyPr/>
          <a:lstStyle/>
          <a:p>
            <a:r>
              <a:rPr lang="en-US" dirty="0"/>
              <a:t>Nowadays, CAPTCHAs are designed to be so difficult that it prevents any algorithm to break them, but still a lot of significant work has been done to break these CAPTCHAs. </a:t>
            </a:r>
            <a:endParaRPr lang="en-US" dirty="0" smtClean="0"/>
          </a:p>
          <a:p>
            <a:r>
              <a:rPr lang="en-US" dirty="0"/>
              <a:t>A recent research, </a:t>
            </a:r>
            <a:r>
              <a:rPr lang="en-US" baseline="30000" dirty="0"/>
              <a:t>[4]</a:t>
            </a:r>
            <a:r>
              <a:rPr lang="en-US" dirty="0"/>
              <a:t> reveals that is difficult to achieve “segmentation” than “recognition” since  there are many machine learning algorithms which can efficiently solve the character recognition problem, but there is no effective general algorithm to handle the segmentation problem</a:t>
            </a:r>
            <a:r>
              <a:rPr lang="en-US" dirty="0" smtClean="0"/>
              <a:t>.</a:t>
            </a:r>
          </a:p>
        </p:txBody>
      </p:sp>
    </p:spTree>
    <p:extLst>
      <p:ext uri="{BB962C8B-B14F-4D97-AF65-F5344CB8AC3E}">
        <p14:creationId xmlns:p14="http://schemas.microsoft.com/office/powerpoint/2010/main" val="75284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a:t>An image of randomly scrambled letters is dynamically created. Since these letters are a part of an image and not text, it becomes difficult for a spam bot or other computer program to read</a:t>
            </a:r>
            <a:r>
              <a:rPr lang="en-US" dirty="0" smtClean="0"/>
              <a:t>.</a:t>
            </a:r>
          </a:p>
          <a:p>
            <a:r>
              <a:rPr lang="en-US" dirty="0"/>
              <a:t>In this project, I am looking forward to implement this algorithm with good success rate. The problem is related to Artificial Intelligence with Optimal Character Recognition problem.</a:t>
            </a:r>
          </a:p>
          <a:p>
            <a:pPr marL="0" indent="0">
              <a:buNone/>
            </a:pPr>
            <a:endParaRPr lang="en-US" dirty="0"/>
          </a:p>
        </p:txBody>
      </p:sp>
    </p:spTree>
    <p:extLst>
      <p:ext uri="{BB962C8B-B14F-4D97-AF65-F5344CB8AC3E}">
        <p14:creationId xmlns:p14="http://schemas.microsoft.com/office/powerpoint/2010/main" val="145237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sz="quarter" idx="1"/>
          </p:nvPr>
        </p:nvSpPr>
        <p:spPr/>
        <p:txBody>
          <a:bodyPr>
            <a:normAutofit lnSpcReduction="10000"/>
          </a:bodyPr>
          <a:lstStyle/>
          <a:p>
            <a:r>
              <a:rPr lang="en-US" dirty="0"/>
              <a:t>Few challenges of this project are as follows:</a:t>
            </a:r>
          </a:p>
          <a:p>
            <a:pPr marL="457200" indent="-457200">
              <a:buFont typeface="+mj-lt"/>
              <a:buAutoNum type="arabicPeriod"/>
            </a:pPr>
            <a:r>
              <a:rPr lang="en-US" dirty="0"/>
              <a:t>The challenging part in this project is segmentation. The success of breaking CAPTCHA is hidden in having proper </a:t>
            </a:r>
            <a:r>
              <a:rPr lang="en-US" dirty="0" smtClean="0"/>
              <a:t>segmentation</a:t>
            </a:r>
          </a:p>
          <a:p>
            <a:pPr marL="457200" lvl="0" indent="-457200">
              <a:buFont typeface="+mj-lt"/>
              <a:buAutoNum type="arabicPeriod"/>
            </a:pPr>
            <a:r>
              <a:rPr lang="en-US" dirty="0"/>
              <a:t>Being a new learner in python, faced some difficulties to know and code in Python.</a:t>
            </a:r>
          </a:p>
          <a:p>
            <a:pPr marL="457200" indent="-457200">
              <a:buFont typeface="+mj-lt"/>
              <a:buAutoNum type="arabicPeriod"/>
            </a:pPr>
            <a:r>
              <a:rPr lang="en-US" dirty="0"/>
              <a:t>In breaking CAPTCHA, if the process of segmentation is not well done, then entire system breaks </a:t>
            </a:r>
            <a:r>
              <a:rPr lang="en-US" dirty="0" smtClean="0"/>
              <a:t>out</a:t>
            </a:r>
          </a:p>
          <a:p>
            <a:pPr marL="457200" indent="-457200">
              <a:buFont typeface="+mj-lt"/>
              <a:buAutoNum type="arabicPeriod"/>
            </a:pPr>
            <a:r>
              <a:rPr lang="en-US" dirty="0"/>
              <a:t>Another important thing to consider for the success of this project is wide variety of training set. </a:t>
            </a:r>
            <a:endParaRPr lang="en-US" dirty="0" smtClean="0"/>
          </a:p>
        </p:txBody>
      </p:sp>
    </p:spTree>
    <p:extLst>
      <p:ext uri="{BB962C8B-B14F-4D97-AF65-F5344CB8AC3E}">
        <p14:creationId xmlns:p14="http://schemas.microsoft.com/office/powerpoint/2010/main" val="165724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2502185" cy="3801188"/>
          </a:xfrm>
          <a:prstGeom prst="rect">
            <a:avLst/>
          </a:prstGeom>
          <a:noFill/>
          <a:ln>
            <a:noFill/>
          </a:ln>
        </p:spPr>
      </p:pic>
    </p:spTree>
    <p:extLst>
      <p:ext uri="{BB962C8B-B14F-4D97-AF65-F5344CB8AC3E}">
        <p14:creationId xmlns:p14="http://schemas.microsoft.com/office/powerpoint/2010/main" val="2360348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49</TotalTime>
  <Words>961</Words>
  <Application>Microsoft Office PowerPoint</Application>
  <PresentationFormat>On-screen Show (4:3)</PresentationFormat>
  <Paragraphs>82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CECS 579: Information Security    Project Presentation   Title: HACK CAPTCHA</vt:lpstr>
      <vt:lpstr>Contents</vt:lpstr>
      <vt:lpstr>Abstract</vt:lpstr>
      <vt:lpstr>Introduction</vt:lpstr>
      <vt:lpstr>Introduction</vt:lpstr>
      <vt:lpstr>Literature Search</vt:lpstr>
      <vt:lpstr>Problem Statement</vt:lpstr>
      <vt:lpstr>Challenges</vt:lpstr>
      <vt:lpstr>Solution</vt:lpstr>
      <vt:lpstr>Individual work</vt:lpstr>
      <vt:lpstr>Individual Work</vt:lpstr>
      <vt:lpstr>Shortcomings and their reason</vt:lpstr>
      <vt:lpstr>Lessons Learned</vt:lpstr>
      <vt:lpstr>Implementation/Results</vt:lpstr>
      <vt:lpstr>Implementation/Results</vt:lpstr>
      <vt:lpstr>Implementation/Results</vt:lpstr>
      <vt:lpstr>Implementation/Results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CECS 579: Information Security    Project Presentation   Title: HACK CAPTCHA</dc:title>
  <dc:creator>Karishma</dc:creator>
  <cp:lastModifiedBy>Karishma</cp:lastModifiedBy>
  <cp:revision>5</cp:revision>
  <dcterms:created xsi:type="dcterms:W3CDTF">2015-12-06T04:30:31Z</dcterms:created>
  <dcterms:modified xsi:type="dcterms:W3CDTF">2015-12-06T05:20:03Z</dcterms:modified>
</cp:coreProperties>
</file>