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854" autoAdjust="0"/>
  </p:normalViewPr>
  <p:slideViewPr>
    <p:cSldViewPr snapToGrid="0">
      <p:cViewPr varScale="1">
        <p:scale>
          <a:sx n="48" d="100"/>
          <a:sy n="48" d="100"/>
        </p:scale>
        <p:origin x="6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77E8-AA7D-47D5-8D8D-CE97E30F1E5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330C-CD43-4A80-96FD-15799FE2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1-&gt;3</a:t>
            </a:r>
            <a:r>
              <a:rPr lang="en-US" baseline="0" dirty="0" smtClean="0"/>
              <a:t> 1-&gt;4 2-&gt;5 3-&gt;6 4-&gt;7 4-&gt;8 5-&gt;8</a:t>
            </a:r>
          </a:p>
          <a:p>
            <a:r>
              <a:rPr lang="en-US" baseline="0" dirty="0" smtClean="0"/>
              <a:t>B1 = {c3, c4, c6}, B2 = {c1, c2, c7}, B3 = {c5, c8}</a:t>
            </a:r>
          </a:p>
          <a:p>
            <a:r>
              <a:rPr lang="en-US" baseline="0" dirty="0" err="1" smtClean="0"/>
              <a:t>Ch</a:t>
            </a:r>
            <a:r>
              <a:rPr lang="en-US" baseline="0" dirty="0" smtClean="0"/>
              <a:t> &lt;= </a:t>
            </a:r>
            <a:r>
              <a:rPr lang="en-US" baseline="0" dirty="0" err="1" smtClean="0"/>
              <a:t>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iff</a:t>
            </a:r>
            <a:r>
              <a:rPr lang="en-US" baseline="0" dirty="0" smtClean="0"/>
              <a:t> h &lt;= k</a:t>
            </a:r>
          </a:p>
          <a:p>
            <a:r>
              <a:rPr lang="en-US" baseline="0" dirty="0" smtClean="0"/>
              <a:t>Second price assigns contract c7 to B3 but c7 is not in B3 which means it is not admissible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0330C-CD43-4A80-96FD-15799FE26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Generalized Agent-mediated procurement auctions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Paper by: Bonatti, </a:t>
            </a:r>
            <a:r>
              <a:rPr lang="en-US" dirty="0" err="1" smtClean="0"/>
              <a:t>faella</a:t>
            </a:r>
            <a:r>
              <a:rPr lang="en-US" dirty="0" smtClean="0"/>
              <a:t>, </a:t>
            </a:r>
            <a:r>
              <a:rPr lang="en-US" dirty="0" err="1" smtClean="0"/>
              <a:t>galdi</a:t>
            </a:r>
            <a:r>
              <a:rPr lang="en-US" dirty="0" smtClean="0"/>
              <a:t>, </a:t>
            </a:r>
            <a:r>
              <a:rPr lang="en-US" dirty="0" err="1" smtClean="0"/>
              <a:t>sauro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Mark Karle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5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classical auctions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second-price auctions violate no positive transfer</a:t>
            </a:r>
          </a:p>
          <a:p>
            <a:pPr lvl="1"/>
            <a:r>
              <a:rPr lang="en-US" dirty="0" smtClean="0"/>
              <a:t>Second best bid might not be admissible for the winner</a:t>
            </a:r>
          </a:p>
          <a:p>
            <a:pPr lvl="1"/>
            <a:endParaRPr lang="en-US" dirty="0"/>
          </a:p>
          <a:p>
            <a:r>
              <a:rPr lang="en-US" dirty="0" smtClean="0"/>
              <a:t>An auction mechanism is truthful </a:t>
            </a:r>
            <a:r>
              <a:rPr lang="en-US" dirty="0" err="1" smtClean="0"/>
              <a:t>iff</a:t>
            </a:r>
            <a:r>
              <a:rPr lang="en-US" dirty="0" smtClean="0"/>
              <a:t> it is equivalent to a bid-independent auction</a:t>
            </a:r>
          </a:p>
          <a:p>
            <a:pPr lvl="1"/>
            <a:r>
              <a:rPr lang="en-US" dirty="0" smtClean="0"/>
              <a:t>Bid-independent: bidder </a:t>
            </a:r>
            <a:r>
              <a:rPr lang="en-US" dirty="0" err="1" smtClean="0"/>
              <a:t>i</a:t>
            </a:r>
            <a:r>
              <a:rPr lang="en-US" dirty="0" smtClean="0"/>
              <a:t> is a winner </a:t>
            </a:r>
            <a:r>
              <a:rPr lang="en-US" dirty="0" err="1" smtClean="0"/>
              <a:t>iff</a:t>
            </a:r>
            <a:r>
              <a:rPr lang="en-US" dirty="0" smtClean="0"/>
              <a:t> bi&gt;= f(B-</a:t>
            </a:r>
            <a:r>
              <a:rPr lang="en-US" dirty="0" err="1" smtClean="0"/>
              <a:t>i</a:t>
            </a:r>
            <a:r>
              <a:rPr lang="en-US" dirty="0" smtClean="0"/>
              <a:t>). All winners get a copy of the item and pay f(B-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Vickrey</a:t>
            </a:r>
            <a:r>
              <a:rPr lang="en-US" dirty="0" smtClean="0"/>
              <a:t> single-item second-price requires one bidder’s offer be strictly better than all others</a:t>
            </a:r>
          </a:p>
          <a:p>
            <a:pPr lvl="1"/>
            <a:r>
              <a:rPr lang="en-US" dirty="0" smtClean="0"/>
              <a:t>Generalize it to be a winner if f(B-</a:t>
            </a:r>
            <a:r>
              <a:rPr lang="en-US" dirty="0" err="1" smtClean="0"/>
              <a:t>i</a:t>
            </a:r>
            <a:r>
              <a:rPr lang="en-US" dirty="0" smtClean="0"/>
              <a:t>) is in B</a:t>
            </a:r>
          </a:p>
          <a:p>
            <a:r>
              <a:rPr lang="en-US" dirty="0" smtClean="0"/>
              <a:t>Assume A has least three contracts.  No single-item, bid-independent A-auction satisfies both relative optimality and no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Single-Item auctions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single-item auction satisfies the properties no positive transfer, relative optimality, and weak truthfulness</a:t>
            </a:r>
          </a:p>
          <a:p>
            <a:endParaRPr lang="en-US" dirty="0"/>
          </a:p>
          <a:p>
            <a:r>
              <a:rPr lang="en-US" dirty="0" smtClean="0"/>
              <a:t>The winner w is the highest priority bidder such that A</a:t>
            </a:r>
            <a:r>
              <a:rPr lang="en-US" baseline="-25000" dirty="0" smtClean="0"/>
              <a:t>a</a:t>
            </a:r>
            <a:r>
              <a:rPr lang="en-US" dirty="0" smtClean="0"/>
              <a:t> intersect Bi is not empty.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 selects an element in the intersection and outputs (</a:t>
            </a:r>
            <a:r>
              <a:rPr lang="en-US" dirty="0" err="1" smtClean="0"/>
              <a:t>w,b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defines a dictatorship</a:t>
            </a:r>
          </a:p>
          <a:p>
            <a:pPr lvl="1"/>
            <a:r>
              <a:rPr lang="en-US" dirty="0" smtClean="0"/>
              <a:t>Tie-breaking is done by w</a:t>
            </a:r>
          </a:p>
          <a:p>
            <a:pPr lvl="1"/>
            <a:r>
              <a:rPr lang="en-US" dirty="0" smtClean="0"/>
              <a:t>w is incentivized to maximize the set of admissible choices</a:t>
            </a:r>
          </a:p>
          <a:p>
            <a:pPr lvl="1"/>
            <a:r>
              <a:rPr lang="en-US" dirty="0" smtClean="0"/>
              <a:t>Not relatively optimal</a:t>
            </a:r>
          </a:p>
          <a:p>
            <a:r>
              <a:rPr lang="en-US" dirty="0" smtClean="0"/>
              <a:t>Not known if there is a weakly truthful auction different from a dictatorship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relatively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bidder submits a bid giving rise to a bid vector.</a:t>
            </a:r>
          </a:p>
          <a:p>
            <a:r>
              <a:rPr lang="en-US" dirty="0" smtClean="0"/>
              <a:t>Let filter(</a:t>
            </a:r>
            <a:r>
              <a:rPr lang="en-US" dirty="0" err="1" smtClean="0"/>
              <a:t>i,B</a:t>
            </a:r>
            <a:r>
              <a:rPr lang="en-US" dirty="0" smtClean="0"/>
              <a:t>) be set of contracts offered by </a:t>
            </a:r>
            <a:r>
              <a:rPr lang="en-US" dirty="0" err="1" smtClean="0"/>
              <a:t>i</a:t>
            </a:r>
            <a:r>
              <a:rPr lang="en-US" dirty="0" smtClean="0"/>
              <a:t> that are admissible and no other bidder has made a strictly preferable offer</a:t>
            </a:r>
          </a:p>
          <a:p>
            <a:r>
              <a:rPr lang="en-US" dirty="0" smtClean="0"/>
              <a:t>Select those who submitted a top offer</a:t>
            </a:r>
          </a:p>
          <a:p>
            <a:pPr lvl="1"/>
            <a:r>
              <a:rPr lang="en-US" dirty="0" smtClean="0"/>
              <a:t>Winner w is highest priority element in this selection</a:t>
            </a:r>
          </a:p>
          <a:p>
            <a:r>
              <a:rPr lang="en-US" dirty="0" smtClean="0"/>
              <a:t>Transmit w to filter(w, B)</a:t>
            </a:r>
          </a:p>
          <a:p>
            <a:r>
              <a:rPr lang="en-US" dirty="0" smtClean="0"/>
              <a:t>Reply with a non-empty subset of contracts</a:t>
            </a:r>
          </a:p>
          <a:p>
            <a:r>
              <a:rPr lang="en-US" dirty="0" smtClean="0"/>
              <a:t>Transmit the subset to the auctioneer</a:t>
            </a:r>
          </a:p>
          <a:p>
            <a:r>
              <a:rPr lang="en-US" dirty="0" smtClean="0"/>
              <a:t>Auctioneer replies with its choice b</a:t>
            </a:r>
          </a:p>
          <a:p>
            <a:r>
              <a:rPr lang="en-US" dirty="0" smtClean="0"/>
              <a:t>Output is (</a:t>
            </a:r>
            <a:r>
              <a:rPr lang="en-US" dirty="0" err="1" smtClean="0"/>
              <a:t>w,b</a:t>
            </a:r>
            <a:r>
              <a:rPr lang="en-US" dirty="0" smtClean="0"/>
              <a:t>) and other bidders are assigned null contract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56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failure</a:t>
            </a:r>
          </a:p>
          <a:p>
            <a:r>
              <a:rPr lang="en-US" dirty="0" smtClean="0"/>
              <a:t>No positive transfer</a:t>
            </a:r>
          </a:p>
          <a:p>
            <a:r>
              <a:rPr lang="en-US" dirty="0" smtClean="0"/>
              <a:t>Relative optimality</a:t>
            </a:r>
          </a:p>
          <a:p>
            <a:r>
              <a:rPr lang="en-US" dirty="0" smtClean="0"/>
              <a:t>Voluntary 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4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winner selects the maximum from the filter</a:t>
            </a:r>
          </a:p>
          <a:p>
            <a:pPr lvl="1"/>
            <a:r>
              <a:rPr lang="en-US" dirty="0" smtClean="0"/>
              <a:t>No other bidder can influence</a:t>
            </a:r>
          </a:p>
          <a:p>
            <a:pPr lvl="1"/>
            <a:r>
              <a:rPr lang="en-US" dirty="0" smtClean="0"/>
              <a:t>Auction satisfies no failure and no positive transfer</a:t>
            </a:r>
          </a:p>
          <a:p>
            <a:r>
              <a:rPr lang="en-US" dirty="0" smtClean="0"/>
              <a:t>This auction is not weakly truthful</a:t>
            </a:r>
          </a:p>
          <a:p>
            <a:r>
              <a:rPr lang="en-US" dirty="0" smtClean="0"/>
              <a:t>Nonetheless, there is some dominance</a:t>
            </a:r>
          </a:p>
          <a:p>
            <a:pPr lvl="1"/>
            <a:r>
              <a:rPr lang="en-US" dirty="0" smtClean="0"/>
              <a:t>For each bid Bi, Bi U Ai dominates Bi</a:t>
            </a:r>
          </a:p>
          <a:p>
            <a:r>
              <a:rPr lang="en-US" dirty="0" smtClean="0"/>
              <a:t>If a bidder wins with a truthful bid, then over-bidding does not yield any advantage</a:t>
            </a:r>
          </a:p>
          <a:p>
            <a:r>
              <a:rPr lang="en-US" dirty="0" smtClean="0"/>
              <a:t>If a truthful bidder is not a candidate winner, then over-bidding is counterproductive</a:t>
            </a:r>
          </a:p>
          <a:p>
            <a:r>
              <a:rPr lang="en-US" dirty="0" smtClean="0"/>
              <a:t>From point of view of auctioneer, effects of over-bidding are limited</a:t>
            </a:r>
          </a:p>
          <a:p>
            <a:pPr lvl="1"/>
            <a:r>
              <a:rPr lang="en-US" dirty="0" smtClean="0"/>
              <a:t>It cannot yield a strictly less preferable contract</a:t>
            </a:r>
          </a:p>
        </p:txBody>
      </p:sp>
    </p:spTree>
    <p:extLst>
      <p:ext uri="{BB962C8B-B14F-4D97-AF65-F5344CB8AC3E}">
        <p14:creationId xmlns:p14="http://schemas.microsoft.com/office/powerpoint/2010/main" val="116921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Multi-item auctions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Bid independent defined as f(B-</a:t>
            </a:r>
            <a:r>
              <a:rPr lang="en-US" dirty="0" err="1" smtClean="0"/>
              <a:t>i</a:t>
            </a:r>
            <a:r>
              <a:rPr lang="en-US" dirty="0" smtClean="0"/>
              <a:t>) is in B is a winner is naturally multi-agent</a:t>
            </a:r>
          </a:p>
          <a:p>
            <a:r>
              <a:rPr lang="en-US" dirty="0" smtClean="0"/>
              <a:t>Generalized bid-independent auctions do not satisfy the no-failure property</a:t>
            </a:r>
          </a:p>
          <a:p>
            <a:r>
              <a:rPr lang="en-US" dirty="0" smtClean="0"/>
              <a:t>Use a variant of the auction mechanism</a:t>
            </a:r>
          </a:p>
          <a:p>
            <a:pPr lvl="1"/>
            <a:r>
              <a:rPr lang="en-US" dirty="0" smtClean="0"/>
              <a:t>Assign a contract to each winner from the filter</a:t>
            </a:r>
          </a:p>
          <a:p>
            <a:r>
              <a:rPr lang="en-US" dirty="0" smtClean="0"/>
              <a:t>This satisfies truthfulness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3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Auctions</a:t>
            </a:r>
          </a:p>
          <a:p>
            <a:pPr lvl="1"/>
            <a:r>
              <a:rPr lang="en-US" dirty="0" smtClean="0"/>
              <a:t>Auctioneer needs a service</a:t>
            </a:r>
          </a:p>
          <a:p>
            <a:pPr lvl="1"/>
            <a:r>
              <a:rPr lang="en-US" dirty="0" smtClean="0"/>
              <a:t>Bidders offer it at their own conditions</a:t>
            </a:r>
          </a:p>
          <a:p>
            <a:r>
              <a:rPr lang="en-US" dirty="0" smtClean="0"/>
              <a:t>Agents acting on behalf of humans</a:t>
            </a:r>
          </a:p>
          <a:p>
            <a:r>
              <a:rPr lang="en-US" dirty="0" smtClean="0"/>
              <a:t>Partial preferences</a:t>
            </a:r>
          </a:p>
          <a:p>
            <a:pPr lvl="1"/>
            <a:r>
              <a:rPr lang="en-US" dirty="0" smtClean="0"/>
              <a:t>Cannot have complete total order because of incomparability</a:t>
            </a:r>
          </a:p>
          <a:p>
            <a:pPr lvl="1"/>
            <a:r>
              <a:rPr lang="en-US" dirty="0" smtClean="0"/>
              <a:t>Pick A, pick B, flip a coin, or wait for a decision later</a:t>
            </a:r>
          </a:p>
          <a:p>
            <a:pPr lvl="1"/>
            <a:r>
              <a:rPr lang="en-US" dirty="0" smtClean="0"/>
              <a:t>Agents find shortlist which user picks from</a:t>
            </a:r>
          </a:p>
          <a:p>
            <a:r>
              <a:rPr lang="en-US" dirty="0" smtClean="0"/>
              <a:t>Do not allow null utility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63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incompleteness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is planning a trip and is looking for an online service</a:t>
            </a:r>
          </a:p>
          <a:p>
            <a:pPr lvl="1"/>
            <a:r>
              <a:rPr lang="en-US" dirty="0" smtClean="0"/>
              <a:t>Either ticket booking, hotel booking, or both</a:t>
            </a:r>
          </a:p>
          <a:p>
            <a:pPr lvl="1"/>
            <a:r>
              <a:rPr lang="en-US" dirty="0" smtClean="0"/>
              <a:t>Travel time 8-24 hours</a:t>
            </a:r>
          </a:p>
          <a:p>
            <a:pPr lvl="1"/>
            <a:r>
              <a:rPr lang="en-US" dirty="0" smtClean="0"/>
              <a:t>Prices between $1000 and $2500</a:t>
            </a:r>
          </a:p>
          <a:p>
            <a:r>
              <a:rPr lang="en-US" dirty="0" smtClean="0"/>
              <a:t>Agent can accept constraints</a:t>
            </a:r>
          </a:p>
          <a:p>
            <a:r>
              <a:rPr lang="en-US" dirty="0"/>
              <a:t>Alice favors 3-star hotel, prefers fast travels and flights, hates ads, and being contacted for </a:t>
            </a:r>
            <a:r>
              <a:rPr lang="en-US" dirty="0" smtClean="0"/>
              <a:t>marketing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Complicated desires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1</a:t>
            </a:r>
          </a:p>
          <a:p>
            <a:pPr lvl="1"/>
            <a:r>
              <a:rPr lang="en-US" dirty="0" smtClean="0"/>
              <a:t>8 hour flight</a:t>
            </a:r>
          </a:p>
          <a:p>
            <a:pPr lvl="1"/>
            <a:r>
              <a:rPr lang="en-US" dirty="0" smtClean="0"/>
              <a:t>3 star hotel</a:t>
            </a:r>
          </a:p>
          <a:p>
            <a:r>
              <a:rPr lang="en-US" dirty="0" smtClean="0"/>
              <a:t>Package 2</a:t>
            </a:r>
          </a:p>
          <a:p>
            <a:pPr lvl="1"/>
            <a:r>
              <a:rPr lang="en-US" dirty="0" smtClean="0"/>
              <a:t>12 hour flight</a:t>
            </a:r>
          </a:p>
          <a:p>
            <a:pPr lvl="1"/>
            <a:r>
              <a:rPr lang="en-US" dirty="0" smtClean="0"/>
              <a:t>5 star hotel</a:t>
            </a:r>
          </a:p>
          <a:p>
            <a:pPr lvl="1"/>
            <a:r>
              <a:rPr lang="en-US" dirty="0" smtClean="0"/>
              <a:t>Costs $150 more per night</a:t>
            </a:r>
          </a:p>
          <a:p>
            <a:r>
              <a:rPr lang="en-US" dirty="0" smtClean="0"/>
              <a:t>Alice prefers Package 1 to Package 2</a:t>
            </a:r>
          </a:p>
          <a:p>
            <a:r>
              <a:rPr lang="en-US" dirty="0" smtClean="0"/>
              <a:t>If Package 3 and 4 differ by less than $20</a:t>
            </a:r>
          </a:p>
          <a:p>
            <a:pPr lvl="1"/>
            <a:r>
              <a:rPr lang="en-US" dirty="0" smtClean="0"/>
              <a:t>Alice will prefer the shorter flight</a:t>
            </a:r>
          </a:p>
          <a:p>
            <a:r>
              <a:rPr lang="en-US" dirty="0" smtClean="0"/>
              <a:t>No options have null utility and being selected is never indifferent to not being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9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(sorry)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84422"/>
                <a:ext cx="10131425" cy="46361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 smtClean="0"/>
                  <a:t>a</a:t>
                </a:r>
                <a:r>
                  <a:rPr lang="en-US" dirty="0" smtClean="0"/>
                  <a:t> - Auctioneer</a:t>
                </a:r>
                <a:endParaRPr lang="en-US" i="1" dirty="0" smtClean="0"/>
              </a:p>
              <a:p>
                <a:r>
                  <a:rPr lang="en-US" dirty="0" smtClean="0"/>
                  <a:t>N = {1,…,n}  - Set of bidders</a:t>
                </a:r>
              </a:p>
              <a:p>
                <a:r>
                  <a:rPr lang="en-US" i="1" dirty="0"/>
                  <a:t>A</a:t>
                </a:r>
                <a:r>
                  <a:rPr lang="en-US" dirty="0" smtClean="0"/>
                  <a:t> - Set of possible contracts auctioneer can stipulate with a bidder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- preorder over A</a:t>
                </a:r>
              </a:p>
              <a:p>
                <a:pPr lvl="1"/>
                <a:r>
                  <a:rPr lang="en-US" dirty="0" smtClean="0"/>
                  <a:t>b &lt; b’  and  b ~ b’ act as normal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means they are incomparable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set of contracts that are admissible</a:t>
                </a:r>
              </a:p>
              <a:p>
                <a:pPr lvl="1"/>
                <a:r>
                  <a:rPr lang="en-US" dirty="0" smtClean="0"/>
                  <a:t>Inadmissible means the agent incurs a loss</a:t>
                </a:r>
              </a:p>
              <a:p>
                <a:pPr lvl="1"/>
                <a:r>
                  <a:rPr lang="en-US" dirty="0" smtClean="0"/>
                  <a:t>Any contract which does not incur a loss is strictly preferred to one that does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choice function which chooses final outcome after filtering by partial preference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𝐵𝑛</m:t>
                        </m:r>
                      </m:e>
                    </m:d>
                  </m:oMath>
                </a14:m>
                <a:r>
                  <a:rPr lang="en-US" dirty="0" smtClean="0"/>
                  <a:t> - where Bi is the bid of bidder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Masked vector B-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obtained by replacing Bi with ?</a:t>
                </a:r>
              </a:p>
              <a:p>
                <a:pPr lvl="1"/>
                <a:r>
                  <a:rPr lang="en-US" dirty="0" smtClean="0"/>
                  <a:t>(Bi, B-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= B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84422"/>
                <a:ext cx="10131425" cy="4636168"/>
              </a:xfrm>
              <a:blipFill rotWithShape="0">
                <a:blip r:embed="rId2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Multi-item A-auction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A from bid vectors to pairs (x, c) where x is a Boolean allocation vector (xi = 1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err="1"/>
              <a:t>i</a:t>
            </a:r>
            <a:r>
              <a:rPr lang="en-US" dirty="0" smtClean="0"/>
              <a:t> is a winner) and c is the vector of contracts stipulated by each bidder</a:t>
            </a:r>
          </a:p>
          <a:p>
            <a:endParaRPr lang="en-US" dirty="0"/>
          </a:p>
          <a:p>
            <a:r>
              <a:rPr lang="en-US" dirty="0" smtClean="0"/>
              <a:t>Single-item A-auctions identify a single winner and single winning contract</a:t>
            </a:r>
          </a:p>
          <a:p>
            <a:pPr lvl="1"/>
            <a:r>
              <a:rPr lang="en-US" dirty="0" smtClean="0"/>
              <a:t>For all B only one </a:t>
            </a:r>
            <a:r>
              <a:rPr lang="en-US" i="1" dirty="0" err="1"/>
              <a:t>i</a:t>
            </a:r>
            <a:r>
              <a:rPr lang="en-US" dirty="0" smtClean="0"/>
              <a:t> such that xi = 1 and for all j=/=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cj</a:t>
            </a:r>
            <a:r>
              <a:rPr lang="en-US" dirty="0" smtClean="0"/>
              <a:t> = null contract</a:t>
            </a:r>
          </a:p>
        </p:txBody>
      </p:sp>
    </p:spTree>
    <p:extLst>
      <p:ext uri="{BB962C8B-B14F-4D97-AF65-F5344CB8AC3E}">
        <p14:creationId xmlns:p14="http://schemas.microsoft.com/office/powerpoint/2010/main" val="235451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Bidder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indifferent losers</a:t>
            </a:r>
          </a:p>
          <a:p>
            <a:r>
              <a:rPr lang="en-US" dirty="0" smtClean="0"/>
              <a:t>Preference between outcomes is consistent with preference between contracts</a:t>
            </a:r>
          </a:p>
          <a:p>
            <a:r>
              <a:rPr lang="en-US" dirty="0" smtClean="0"/>
              <a:t>Winning with admissible contract is at least as good as not winning</a:t>
            </a:r>
          </a:p>
          <a:p>
            <a:r>
              <a:rPr lang="en-US" dirty="0" smtClean="0"/>
              <a:t>Strictly prefer not to win rather than winning with an inadmissible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3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B’ is a dominant strategy </a:t>
            </a:r>
            <a:r>
              <a:rPr lang="en-US" dirty="0" err="1" smtClean="0"/>
              <a:t>iff</a:t>
            </a:r>
            <a:r>
              <a:rPr lang="en-US" dirty="0" smtClean="0"/>
              <a:t> it dominates all other bids</a:t>
            </a:r>
          </a:p>
          <a:p>
            <a:pPr lvl="1"/>
            <a:r>
              <a:rPr lang="en-US" dirty="0" smtClean="0"/>
              <a:t>It has highest utility</a:t>
            </a:r>
          </a:p>
          <a:p>
            <a:r>
              <a:rPr lang="en-US" dirty="0" smtClean="0"/>
              <a:t>Weak dominance if B’ weakly dominates</a:t>
            </a:r>
          </a:p>
          <a:p>
            <a:pPr lvl="1"/>
            <a:r>
              <a:rPr lang="en-US" dirty="0" smtClean="0"/>
              <a:t>Now includes incomparable bids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362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07959"/>
            <a:ext cx="10131425" cy="5053262"/>
          </a:xfrm>
        </p:spPr>
        <p:txBody>
          <a:bodyPr>
            <a:normAutofit/>
          </a:bodyPr>
          <a:lstStyle/>
          <a:p>
            <a:r>
              <a:rPr lang="en-US" dirty="0" smtClean="0"/>
              <a:t>No positive transfer</a:t>
            </a:r>
          </a:p>
          <a:p>
            <a:pPr lvl="1"/>
            <a:r>
              <a:rPr lang="en-US" dirty="0" smtClean="0"/>
              <a:t>For all bidders </a:t>
            </a:r>
            <a:r>
              <a:rPr lang="en-US" i="1" dirty="0" err="1" smtClean="0"/>
              <a:t>i</a:t>
            </a:r>
            <a:r>
              <a:rPr lang="en-US" dirty="0" smtClean="0"/>
              <a:t>, if xi = 1, ci is in Bi</a:t>
            </a:r>
          </a:p>
          <a:p>
            <a:r>
              <a:rPr lang="en-US" dirty="0" smtClean="0"/>
              <a:t>Relative optimality</a:t>
            </a:r>
          </a:p>
          <a:p>
            <a:pPr lvl="1"/>
            <a:r>
              <a:rPr lang="en-US" dirty="0" smtClean="0"/>
              <a:t>For any two bidders, if one wins, then its contract is not dominated by anything in the other’s bid</a:t>
            </a:r>
          </a:p>
          <a:p>
            <a:r>
              <a:rPr lang="en-US" dirty="0" smtClean="0"/>
              <a:t>Voluntary participation</a:t>
            </a:r>
          </a:p>
          <a:p>
            <a:pPr lvl="1"/>
            <a:r>
              <a:rPr lang="en-US" dirty="0" smtClean="0"/>
              <a:t>If a bidder loses, its contract is null</a:t>
            </a:r>
          </a:p>
          <a:p>
            <a:r>
              <a:rPr lang="en-US" dirty="0" smtClean="0"/>
              <a:t>No failure</a:t>
            </a:r>
          </a:p>
          <a:p>
            <a:pPr lvl="1"/>
            <a:r>
              <a:rPr lang="en-US" dirty="0" smtClean="0"/>
              <a:t>If there is at least one bidder intersecting A</a:t>
            </a:r>
            <a:r>
              <a:rPr lang="en-US" baseline="-25000" dirty="0" smtClean="0"/>
              <a:t>a</a:t>
            </a:r>
            <a:r>
              <a:rPr lang="en-US" dirty="0" smtClean="0"/>
              <a:t> then there is a winner with a contract in A</a:t>
            </a:r>
            <a:r>
              <a:rPr lang="en-US" baseline="-25000" dirty="0" smtClean="0"/>
              <a:t>a</a:t>
            </a:r>
          </a:p>
          <a:p>
            <a:r>
              <a:rPr lang="en-US" dirty="0" smtClean="0"/>
              <a:t>Truthfulness</a:t>
            </a:r>
          </a:p>
          <a:p>
            <a:pPr lvl="1"/>
            <a:r>
              <a:rPr lang="en-US" dirty="0" smtClean="0"/>
              <a:t>Vector B^ = (A1,…,An) is a dominant strategy equilibrium</a:t>
            </a:r>
          </a:p>
          <a:p>
            <a:r>
              <a:rPr lang="en-US" dirty="0" smtClean="0"/>
              <a:t>Weak Truthfulness</a:t>
            </a:r>
          </a:p>
          <a:p>
            <a:pPr lvl="1"/>
            <a:r>
              <a:rPr lang="en-US" dirty="0" smtClean="0"/>
              <a:t>B^ is a WDSE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7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224</TotalTime>
  <Words>966</Words>
  <Application>Microsoft Office PowerPoint</Application>
  <PresentationFormat>Widescreen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Celestial</vt:lpstr>
      <vt:lpstr>Generalized Agent-mediated procurement auctions</vt:lpstr>
      <vt:lpstr>What??</vt:lpstr>
      <vt:lpstr>Preference incompleteness Scenario</vt:lpstr>
      <vt:lpstr>Complicated desires</vt:lpstr>
      <vt:lpstr>Notation (sorry)</vt:lpstr>
      <vt:lpstr>Multi-item A-auction</vt:lpstr>
      <vt:lpstr>Bidder Behavior</vt:lpstr>
      <vt:lpstr>Dominance</vt:lpstr>
      <vt:lpstr>Desirable Properties</vt:lpstr>
      <vt:lpstr>Comparison with classical auctions</vt:lpstr>
      <vt:lpstr>Single-Item auctions</vt:lpstr>
      <vt:lpstr>Making it relatively optimal</vt:lpstr>
      <vt:lpstr>Our Mechanism</vt:lpstr>
      <vt:lpstr>Strategic analysis</vt:lpstr>
      <vt:lpstr>Multi-item auctions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Agent-mediated procurement auctions</dc:title>
  <dc:creator>Mark Karle</dc:creator>
  <cp:lastModifiedBy>Mark Karle</cp:lastModifiedBy>
  <cp:revision>14</cp:revision>
  <dcterms:created xsi:type="dcterms:W3CDTF">2016-11-15T01:31:09Z</dcterms:created>
  <dcterms:modified xsi:type="dcterms:W3CDTF">2016-11-15T05:15:38Z</dcterms:modified>
</cp:coreProperties>
</file>