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christopheviau.com/d3_tutorial/" TargetMode="External"/><Relationship Id="rId4" Type="http://schemas.openxmlformats.org/officeDocument/2006/relationships/hyperlink" Target="http://bost.ocks.org/mike/d3/workshop/#63" TargetMode="External"/><Relationship Id="rId5" Type="http://schemas.openxmlformats.org/officeDocument/2006/relationships/hyperlink" Target="http://bost.ocks.org/mike/d3/workshop/bar-chart.html" TargetMode="External"/><Relationship Id="rId6" Type="http://schemas.openxmlformats.org/officeDocument/2006/relationships/hyperlink" Target="http://alignedleft.com/tutorials/d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D3</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53578"/>
            <a:ext cx="8229600" cy="857400"/>
          </a:xfrm>
          <a:prstGeom prst="rect">
            <a:avLst/>
          </a:prstGeom>
        </p:spPr>
        <p:txBody>
          <a:bodyPr anchorCtr="0" anchor="b" bIns="91425" lIns="91425" rIns="91425" tIns="91425">
            <a:noAutofit/>
          </a:bodyPr>
          <a:lstStyle/>
          <a:p>
            <a:pPr>
              <a:spcBef>
                <a:spcPts val="0"/>
              </a:spcBef>
              <a:buNone/>
            </a:pPr>
            <a:r>
              <a:rPr lang="en"/>
              <a:t>Outline</a:t>
            </a:r>
          </a:p>
        </p:txBody>
      </p:sp>
      <p:sp>
        <p:nvSpPr>
          <p:cNvPr id="37" name="Shape 37"/>
          <p:cNvSpPr txBox="1"/>
          <p:nvPr>
            <p:ph idx="1" type="body"/>
          </p:nvPr>
        </p:nvSpPr>
        <p:spPr>
          <a:xfrm>
            <a:off x="457200" y="806325"/>
            <a:ext cx="8229600" cy="4043400"/>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AutoNum type="arabicPeriod"/>
            </a:pPr>
            <a:r>
              <a:rPr lang="en" sz="1800"/>
              <a:t>Fundamentals</a:t>
            </a:r>
          </a:p>
          <a:p>
            <a:pPr indent="-342900" lvl="0" marL="457200" rtl="0">
              <a:spcBef>
                <a:spcPts val="0"/>
              </a:spcBef>
              <a:buClr>
                <a:schemeClr val="dk1"/>
              </a:buClr>
              <a:buSzPct val="100000"/>
              <a:buFont typeface="Arial"/>
              <a:buAutoNum type="arabicPeriod"/>
            </a:pPr>
            <a:r>
              <a:rPr lang="en" sz="1800"/>
              <a:t>Basic operations (building block with examples)</a:t>
            </a:r>
          </a:p>
          <a:p>
            <a:pPr indent="-342900" lvl="1" marL="914400" rtl="0">
              <a:spcBef>
                <a:spcPts val="0"/>
              </a:spcBef>
              <a:buClr>
                <a:schemeClr val="dk1"/>
              </a:buClr>
              <a:buSzPct val="100000"/>
              <a:buFont typeface="Arial"/>
              <a:buAutoNum type="alphaLcPeriod"/>
            </a:pPr>
            <a:r>
              <a:rPr lang="en" sz="1800"/>
              <a:t>selecting</a:t>
            </a:r>
          </a:p>
          <a:p>
            <a:pPr indent="-342900" lvl="1" marL="914400" rtl="0">
              <a:spcBef>
                <a:spcPts val="0"/>
              </a:spcBef>
              <a:buClr>
                <a:schemeClr val="dk1"/>
              </a:buClr>
              <a:buSzPct val="100000"/>
              <a:buFont typeface="Arial"/>
              <a:buAutoNum type="alphaLcPeriod"/>
            </a:pPr>
            <a:r>
              <a:rPr lang="en" sz="1800"/>
              <a:t>binding data</a:t>
            </a:r>
          </a:p>
          <a:p>
            <a:pPr indent="-342900" lvl="1" marL="914400" rtl="0">
              <a:spcBef>
                <a:spcPts val="0"/>
              </a:spcBef>
              <a:buClr>
                <a:schemeClr val="dk1"/>
              </a:buClr>
              <a:buSzPct val="100000"/>
              <a:buFont typeface="Arial"/>
              <a:buAutoNum type="alphaLcPeriod"/>
            </a:pPr>
            <a:r>
              <a:rPr lang="en" sz="1800"/>
              <a:t>transitions</a:t>
            </a:r>
          </a:p>
          <a:p>
            <a:pPr indent="-342900" lvl="0" marL="457200" rtl="0">
              <a:spcBef>
                <a:spcPts val="0"/>
              </a:spcBef>
              <a:buClr>
                <a:schemeClr val="dk1"/>
              </a:buClr>
              <a:buSzPct val="100000"/>
              <a:buFont typeface="Arial"/>
              <a:buAutoNum type="arabicPeriod"/>
            </a:pPr>
            <a:r>
              <a:rPr lang="en" sz="1800"/>
              <a:t>Use cases</a:t>
            </a:r>
          </a:p>
          <a:p>
            <a:pPr indent="-342900" lvl="1" marL="914400" rtl="0">
              <a:spcBef>
                <a:spcPts val="0"/>
              </a:spcBef>
              <a:buClr>
                <a:schemeClr val="dk1"/>
              </a:buClr>
              <a:buSzPct val="100000"/>
              <a:buFont typeface="Arial"/>
              <a:buAutoNum type="alphaLcPeriod"/>
            </a:pPr>
            <a:r>
              <a:rPr lang="en" sz="1800"/>
              <a:t>barchart</a:t>
            </a:r>
          </a:p>
          <a:p>
            <a:pPr indent="-342900" lvl="1" marL="914400" rtl="0">
              <a:spcBef>
                <a:spcPts val="0"/>
              </a:spcBef>
              <a:buClr>
                <a:schemeClr val="dk1"/>
              </a:buClr>
              <a:buSzPct val="100000"/>
              <a:buFont typeface="Arial"/>
              <a:buAutoNum type="alphaLcPeriod"/>
            </a:pPr>
            <a:r>
              <a:rPr lang="en" sz="1800"/>
              <a:t>graph</a:t>
            </a:r>
          </a:p>
          <a:p>
            <a:pPr indent="-342900" lvl="1" marL="914400" rtl="0">
              <a:spcBef>
                <a:spcPts val="0"/>
              </a:spcBef>
              <a:buClr>
                <a:schemeClr val="dk1"/>
              </a:buClr>
              <a:buSzPct val="100000"/>
              <a:buFont typeface="Arial"/>
              <a:buAutoNum type="alphaLcPeriod"/>
            </a:pPr>
            <a:r>
              <a:rPr lang="en" sz="1800"/>
              <a:t>something different (community evolution)</a:t>
            </a:r>
          </a:p>
          <a:p>
            <a:pPr indent="-342900" lvl="0" marL="457200" rtl="0">
              <a:spcBef>
                <a:spcPts val="0"/>
              </a:spcBef>
              <a:buClr>
                <a:schemeClr val="dk1"/>
              </a:buClr>
              <a:buSzPct val="100000"/>
              <a:buFont typeface="Arial"/>
              <a:buAutoNum type="arabicPeriod"/>
            </a:pPr>
            <a:r>
              <a:rPr lang="en" sz="1800"/>
              <a:t>Resources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nSpc>
                <a:spcPct val="115000"/>
              </a:lnSpc>
              <a:spcBef>
                <a:spcPts val="2400"/>
              </a:spcBef>
              <a:spcAft>
                <a:spcPts val="600"/>
              </a:spcAft>
              <a:buNone/>
            </a:pPr>
            <a:r>
              <a:rPr lang="en"/>
              <a:t>Visualizing Data with Web Standards</a:t>
            </a:r>
          </a:p>
        </p:txBody>
      </p:sp>
      <p:sp>
        <p:nvSpPr>
          <p:cNvPr id="43" name="Shape 43"/>
          <p:cNvSpPr txBox="1"/>
          <p:nvPr>
            <p:ph idx="1" type="body"/>
          </p:nvPr>
        </p:nvSpPr>
        <p:spPr>
          <a:xfrm>
            <a:off x="457200" y="1739975"/>
            <a:ext cx="8229600" cy="2160000"/>
          </a:xfrm>
          <a:prstGeom prst="rect">
            <a:avLst/>
          </a:prstGeom>
        </p:spPr>
        <p:txBody>
          <a:bodyPr anchorCtr="0" anchor="t" bIns="91425" lIns="91425" rIns="91425" tIns="91425">
            <a:noAutofit/>
          </a:bodyPr>
          <a:lstStyle/>
          <a:p>
            <a:pPr lvl="0">
              <a:spcBef>
                <a:spcPts val="0"/>
              </a:spcBef>
              <a:buNone/>
            </a:pPr>
            <a:r>
              <a:rPr lang="en" sz="2400"/>
              <a:t>D3 is a </a:t>
            </a:r>
            <a:r>
              <a:rPr b="1" lang="en" sz="2400"/>
              <a:t>JavaScript</a:t>
            </a:r>
            <a:r>
              <a:rPr lang="en" sz="2400"/>
              <a:t> library that makes visualization easier without introducing a new way of representing an image, but doing transformations using existing standards - namely </a:t>
            </a:r>
            <a:r>
              <a:rPr b="1" lang="en" sz="2400"/>
              <a:t>HTML, CSS</a:t>
            </a:r>
            <a:r>
              <a:rPr lang="en" sz="2400"/>
              <a:t> and </a:t>
            </a:r>
            <a:r>
              <a:rPr b="1" lang="en" sz="2400"/>
              <a:t>SVG</a:t>
            </a:r>
            <a:r>
              <a:rPr lang="en" sz="2400"/>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HTML</a:t>
            </a:r>
          </a:p>
        </p:txBody>
      </p:sp>
      <p:sp>
        <p:nvSpPr>
          <p:cNvPr id="49" name="Shape 4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Hypertext Markup Language is used to structure content for web browsers. The simplest HTML page looks like this:</a:t>
            </a:r>
          </a:p>
          <a:p>
            <a:pPr lvl="0" rtl="0">
              <a:spcBef>
                <a:spcPts val="0"/>
              </a:spcBef>
              <a:buClr>
                <a:schemeClr val="dk1"/>
              </a:buClr>
              <a:buSzPct val="61111"/>
              <a:buFont typeface="Arial"/>
              <a:buNone/>
            </a:pPr>
            <a:r>
              <a:rPr lang="en" sz="1800">
                <a:latin typeface="Courier New"/>
                <a:ea typeface="Courier New"/>
                <a:cs typeface="Courier New"/>
                <a:sym typeface="Courier New"/>
              </a:rPr>
              <a:t>&lt;html&gt;</a:t>
            </a:r>
            <a:br>
              <a:rPr lang="en" sz="1800">
                <a:latin typeface="Courier New"/>
                <a:ea typeface="Courier New"/>
                <a:cs typeface="Courier New"/>
                <a:sym typeface="Courier New"/>
              </a:rPr>
            </a:br>
            <a:r>
              <a:rPr lang="en" sz="1800">
                <a:latin typeface="Courier New"/>
                <a:ea typeface="Courier New"/>
                <a:cs typeface="Courier New"/>
                <a:sym typeface="Courier New"/>
              </a:rPr>
              <a:t>  </a:t>
            </a:r>
            <a:r>
              <a:rPr lang="en" sz="1800">
                <a:solidFill>
                  <a:srgbClr val="000000"/>
                </a:solidFill>
                <a:latin typeface="Courier New"/>
                <a:ea typeface="Courier New"/>
                <a:cs typeface="Courier New"/>
                <a:sym typeface="Courier New"/>
              </a:rPr>
              <a:t>  &lt;head&gt;</a:t>
            </a:r>
            <a:br>
              <a:rPr lang="en" sz="1800">
                <a:solidFill>
                  <a:srgbClr val="000000"/>
                </a:solidFill>
                <a:latin typeface="Courier New"/>
                <a:ea typeface="Courier New"/>
                <a:cs typeface="Courier New"/>
                <a:sym typeface="Courier New"/>
              </a:rPr>
            </a:br>
            <a:r>
              <a:rPr lang="en" sz="1800">
                <a:solidFill>
                  <a:srgbClr val="000000"/>
                </a:solidFill>
                <a:latin typeface="Courier New"/>
                <a:ea typeface="Courier New"/>
                <a:cs typeface="Courier New"/>
                <a:sym typeface="Courier New"/>
              </a:rPr>
              <a:t>        &lt;title&gt;Page Title&lt;/title&gt;</a:t>
            </a:r>
            <a:br>
              <a:rPr lang="en" sz="1800">
                <a:solidFill>
                  <a:srgbClr val="000000"/>
                </a:solidFill>
                <a:latin typeface="Courier New"/>
                <a:ea typeface="Courier New"/>
                <a:cs typeface="Courier New"/>
                <a:sym typeface="Courier New"/>
              </a:rPr>
            </a:br>
            <a:r>
              <a:rPr lang="en" sz="1800">
                <a:solidFill>
                  <a:srgbClr val="000000"/>
                </a:solidFill>
                <a:latin typeface="Courier New"/>
                <a:ea typeface="Courier New"/>
                <a:cs typeface="Courier New"/>
                <a:sym typeface="Courier New"/>
              </a:rPr>
              <a:t>    &lt;/head&gt;</a:t>
            </a:r>
            <a:br>
              <a:rPr lang="en" sz="1800">
                <a:solidFill>
                  <a:srgbClr val="000000"/>
                </a:solidFill>
                <a:latin typeface="Courier New"/>
                <a:ea typeface="Courier New"/>
                <a:cs typeface="Courier New"/>
                <a:sym typeface="Courier New"/>
              </a:rPr>
            </a:br>
            <a:r>
              <a:rPr lang="en" sz="1800">
                <a:solidFill>
                  <a:srgbClr val="000000"/>
                </a:solidFill>
                <a:latin typeface="Courier New"/>
                <a:ea typeface="Courier New"/>
                <a:cs typeface="Courier New"/>
                <a:sym typeface="Courier New"/>
              </a:rPr>
              <a:t>    &lt;body&gt;</a:t>
            </a:r>
            <a:br>
              <a:rPr lang="en" sz="1800">
                <a:solidFill>
                  <a:srgbClr val="000000"/>
                </a:solidFill>
                <a:latin typeface="Courier New"/>
                <a:ea typeface="Courier New"/>
                <a:cs typeface="Courier New"/>
                <a:sym typeface="Courier New"/>
              </a:rPr>
            </a:br>
            <a:r>
              <a:rPr lang="en" sz="1800">
                <a:solidFill>
                  <a:srgbClr val="000000"/>
                </a:solidFill>
                <a:latin typeface="Courier New"/>
                <a:ea typeface="Courier New"/>
                <a:cs typeface="Courier New"/>
                <a:sym typeface="Courier New"/>
              </a:rPr>
              <a:t>        &lt;h1&gt;Page Title&lt;/h1&gt;</a:t>
            </a:r>
            <a:br>
              <a:rPr lang="en" sz="1800">
                <a:solidFill>
                  <a:srgbClr val="000000"/>
                </a:solidFill>
                <a:latin typeface="Courier New"/>
                <a:ea typeface="Courier New"/>
                <a:cs typeface="Courier New"/>
                <a:sym typeface="Courier New"/>
              </a:rPr>
            </a:br>
            <a:r>
              <a:rPr lang="en" sz="1800">
                <a:solidFill>
                  <a:srgbClr val="000000"/>
                </a:solidFill>
                <a:latin typeface="Courier New"/>
                <a:ea typeface="Courier New"/>
                <a:cs typeface="Courier New"/>
                <a:sym typeface="Courier New"/>
              </a:rPr>
              <a:t>        &lt;p&gt;This is a really interesting paragraph.&lt;/p&gt;</a:t>
            </a:r>
            <a:br>
              <a:rPr lang="en" sz="1800">
                <a:solidFill>
                  <a:srgbClr val="000000"/>
                </a:solidFill>
                <a:latin typeface="Courier New"/>
                <a:ea typeface="Courier New"/>
                <a:cs typeface="Courier New"/>
                <a:sym typeface="Courier New"/>
              </a:rPr>
            </a:br>
            <a:r>
              <a:rPr lang="en" sz="1800">
                <a:solidFill>
                  <a:srgbClr val="000000"/>
                </a:solidFill>
                <a:latin typeface="Courier New"/>
                <a:ea typeface="Courier New"/>
                <a:cs typeface="Courier New"/>
                <a:sym typeface="Courier New"/>
              </a:rPr>
              <a:t>    &lt;/body&gt;</a:t>
            </a:r>
            <a:br>
              <a:rPr lang="en" sz="1800">
                <a:latin typeface="Courier New"/>
                <a:ea typeface="Courier New"/>
                <a:cs typeface="Courier New"/>
                <a:sym typeface="Courier New"/>
              </a:rPr>
            </a:br>
            <a:r>
              <a:rPr lang="en" sz="1800">
                <a:latin typeface="Courier New"/>
                <a:ea typeface="Courier New"/>
                <a:cs typeface="Courier New"/>
                <a:sym typeface="Courier New"/>
              </a:rPr>
              <a:t>&lt;/html&gt;</a:t>
            </a:r>
            <a:br>
              <a:rPr lang="en" sz="1800"/>
            </a:br>
          </a:p>
          <a:p>
            <a:pPr>
              <a:spcBef>
                <a:spcPts val="0"/>
              </a:spcBef>
              <a:buNone/>
            </a:pPr>
            <a:r>
              <a:t/>
            </a:r>
            <a:endParaRPr sz="18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CSS</a:t>
            </a:r>
          </a:p>
        </p:txBody>
      </p:sp>
      <p:sp>
        <p:nvSpPr>
          <p:cNvPr id="55" name="Shape 55"/>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CSS Zen Garden illustration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SVG</a:t>
            </a:r>
          </a:p>
        </p:txBody>
      </p:sp>
      <p:sp>
        <p:nvSpPr>
          <p:cNvPr id="61" name="Shape 61"/>
          <p:cNvSpPr txBox="1"/>
          <p:nvPr>
            <p:ph idx="1" type="body"/>
          </p:nvPr>
        </p:nvSpPr>
        <p:spPr>
          <a:xfrm>
            <a:off x="457200" y="1047750"/>
            <a:ext cx="8229600" cy="3725699"/>
          </a:xfrm>
          <a:prstGeom prst="rect">
            <a:avLst/>
          </a:prstGeom>
        </p:spPr>
        <p:txBody>
          <a:bodyPr anchorCtr="0" anchor="t" bIns="91425" lIns="91425" rIns="91425" tIns="91425">
            <a:noAutofit/>
          </a:bodyPr>
          <a:lstStyle/>
          <a:p>
            <a:pPr lvl="0" rtl="0">
              <a:spcBef>
                <a:spcPts val="0"/>
              </a:spcBef>
              <a:buNone/>
            </a:pPr>
            <a:r>
              <a:rPr lang="en" sz="2400"/>
              <a:t>SVG is a text-based image format. Meaning, you can specify what an SVG image should look like by writing simple markup code, sort of like HTML tags. SVG code can be included directly within any HTML document.</a:t>
            </a:r>
          </a:p>
          <a:p>
            <a:pPr lvl="0" rtl="0">
              <a:spcBef>
                <a:spcPts val="0"/>
              </a:spcBef>
              <a:buNone/>
            </a:pPr>
            <a:r>
              <a:t/>
            </a:r>
            <a:endParaRPr sz="1100"/>
          </a:p>
          <a:p>
            <a:pPr lvl="0" rtl="0">
              <a:spcBef>
                <a:spcPts val="0"/>
              </a:spcBef>
              <a:buClr>
                <a:schemeClr val="dk1"/>
              </a:buClr>
              <a:buSzPct val="61111"/>
              <a:buFont typeface="Arial"/>
              <a:buNone/>
            </a:pPr>
            <a:r>
              <a:rPr lang="en" sz="1800">
                <a:latin typeface="Courier New"/>
                <a:ea typeface="Courier New"/>
                <a:cs typeface="Courier New"/>
                <a:sym typeface="Courier New"/>
              </a:rPr>
              <a:t>&lt;svg width="50" height="50"&gt;</a:t>
            </a:r>
            <a:br>
              <a:rPr lang="en" sz="1800">
                <a:latin typeface="Courier New"/>
                <a:ea typeface="Courier New"/>
                <a:cs typeface="Courier New"/>
                <a:sym typeface="Courier New"/>
              </a:rPr>
            </a:br>
            <a:r>
              <a:rPr lang="en" sz="1800">
                <a:latin typeface="Courier New"/>
                <a:ea typeface="Courier New"/>
                <a:cs typeface="Courier New"/>
                <a:sym typeface="Courier New"/>
              </a:rPr>
              <a:t>    &lt;circle cx="25" cy="25" r="22"</a:t>
            </a:r>
            <a:br>
              <a:rPr lang="en" sz="1800">
                <a:latin typeface="Courier New"/>
                <a:ea typeface="Courier New"/>
                <a:cs typeface="Courier New"/>
                <a:sym typeface="Courier New"/>
              </a:rPr>
            </a:br>
            <a:r>
              <a:rPr lang="en" sz="1800">
                <a:latin typeface="Courier New"/>
                <a:ea typeface="Courier New"/>
                <a:cs typeface="Courier New"/>
                <a:sym typeface="Courier New"/>
              </a:rPr>
              <a:t>     fill="blue" stroke="gray" stroke-width="2"/&gt;</a:t>
            </a:r>
            <a:br>
              <a:rPr lang="en" sz="1800">
                <a:latin typeface="Courier New"/>
                <a:ea typeface="Courier New"/>
                <a:cs typeface="Courier New"/>
                <a:sym typeface="Courier New"/>
              </a:rPr>
            </a:br>
            <a:r>
              <a:rPr lang="en" sz="1800">
                <a:latin typeface="Courier New"/>
                <a:ea typeface="Courier New"/>
                <a:cs typeface="Courier New"/>
                <a:sym typeface="Courier New"/>
              </a:rPr>
              <a:t>&lt;/svg&gt;</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nSpc>
                <a:spcPct val="115000"/>
              </a:lnSpc>
              <a:spcBef>
                <a:spcPts val="1800"/>
              </a:spcBef>
              <a:spcAft>
                <a:spcPts val="400"/>
              </a:spcAft>
              <a:buNone/>
            </a:pPr>
            <a:r>
              <a:rPr lang="en"/>
              <a:t>JavaScript</a:t>
            </a:r>
          </a:p>
        </p:txBody>
      </p:sp>
      <p:sp>
        <p:nvSpPr>
          <p:cNvPr id="67" name="Shape 67"/>
          <p:cNvSpPr txBox="1"/>
          <p:nvPr>
            <p:ph idx="1" type="body"/>
          </p:nvPr>
        </p:nvSpPr>
        <p:spPr>
          <a:xfrm>
            <a:off x="457200" y="1063375"/>
            <a:ext cx="8229600" cy="3862500"/>
          </a:xfrm>
          <a:prstGeom prst="rect">
            <a:avLst/>
          </a:prstGeom>
        </p:spPr>
        <p:txBody>
          <a:bodyPr anchorCtr="0" anchor="t" bIns="91425" lIns="91425" rIns="91425" tIns="91425">
            <a:noAutofit/>
          </a:bodyPr>
          <a:lstStyle/>
          <a:p>
            <a:pPr lvl="0" rtl="0">
              <a:spcBef>
                <a:spcPts val="0"/>
              </a:spcBef>
              <a:buNone/>
            </a:pPr>
            <a:r>
              <a:rPr lang="en" sz="1400"/>
              <a:t>JavaScript is a dynamic scripting language that can instruct the browser to make changes to a page after it has already loaded.</a:t>
            </a:r>
          </a:p>
          <a:p>
            <a:pPr lvl="0" rtl="0">
              <a:spcBef>
                <a:spcPts val="0"/>
              </a:spcBef>
              <a:buClr>
                <a:schemeClr val="dk1"/>
              </a:buClr>
              <a:buFont typeface="Arial"/>
              <a:buNone/>
            </a:pPr>
            <a:r>
              <a:t/>
            </a:r>
            <a:endParaRPr sz="1400"/>
          </a:p>
          <a:p>
            <a:pPr lvl="0" rtl="0">
              <a:spcBef>
                <a:spcPts val="0"/>
              </a:spcBef>
              <a:buClr>
                <a:schemeClr val="dk1"/>
              </a:buClr>
              <a:buSzPct val="78571"/>
              <a:buFont typeface="Arial"/>
              <a:buNone/>
            </a:pPr>
            <a:r>
              <a:rPr lang="en" sz="1400"/>
              <a:t>Scripts can be included directly in HTML, between two script tags:</a:t>
            </a:r>
          </a:p>
          <a:p>
            <a:pPr lvl="0" rtl="0">
              <a:spcBef>
                <a:spcPts val="0"/>
              </a:spcBef>
              <a:buNone/>
            </a:pPr>
            <a:r>
              <a:rPr lang="en" sz="1400">
                <a:latin typeface="Courier New"/>
                <a:ea typeface="Courier New"/>
                <a:cs typeface="Courier New"/>
                <a:sym typeface="Courier New"/>
              </a:rPr>
              <a:t>&lt;body&gt;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b="1" lang="en" sz="1400">
                <a:latin typeface="Courier New"/>
                <a:ea typeface="Courier New"/>
                <a:cs typeface="Courier New"/>
                <a:sym typeface="Courier New"/>
              </a:rPr>
              <a:t>&lt;script type="text/javascript"&gt;</a:t>
            </a:r>
            <a:br>
              <a:rPr lang="en" sz="1400">
                <a:latin typeface="Courier New"/>
                <a:ea typeface="Courier New"/>
                <a:cs typeface="Courier New"/>
                <a:sym typeface="Courier New"/>
              </a:rPr>
            </a:br>
            <a:r>
              <a:rPr lang="en" sz="1400">
                <a:latin typeface="Courier New"/>
                <a:ea typeface="Courier New"/>
                <a:cs typeface="Courier New"/>
                <a:sym typeface="Courier New"/>
              </a:rPr>
              <a:t>        alert("Hello, world!");</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b="1" lang="en" sz="1400">
                <a:latin typeface="Courier New"/>
                <a:ea typeface="Courier New"/>
                <a:cs typeface="Courier New"/>
                <a:sym typeface="Courier New"/>
              </a:rPr>
              <a:t>&lt;/script&gt;</a:t>
            </a:r>
            <a:br>
              <a:rPr lang="en" sz="1400">
                <a:latin typeface="Courier New"/>
                <a:ea typeface="Courier New"/>
                <a:cs typeface="Courier New"/>
                <a:sym typeface="Courier New"/>
              </a:rPr>
            </a:br>
            <a:r>
              <a:rPr lang="en" sz="1400">
                <a:latin typeface="Courier New"/>
                <a:ea typeface="Courier New"/>
                <a:cs typeface="Courier New"/>
                <a:sym typeface="Courier New"/>
              </a:rPr>
              <a:t>&lt;/body&gt;</a:t>
            </a:r>
          </a:p>
          <a:p>
            <a:pPr lvl="0" rtl="0">
              <a:spcBef>
                <a:spcPts val="0"/>
              </a:spcBef>
              <a:buClr>
                <a:schemeClr val="dk1"/>
              </a:buClr>
              <a:buFont typeface="Arial"/>
              <a:buNone/>
            </a:pPr>
            <a:r>
              <a:t/>
            </a:r>
            <a:endParaRPr sz="1400"/>
          </a:p>
          <a:p>
            <a:pPr lvl="0" rtl="0">
              <a:spcBef>
                <a:spcPts val="0"/>
              </a:spcBef>
              <a:buClr>
                <a:schemeClr val="dk1"/>
              </a:buClr>
              <a:buSzPct val="78571"/>
              <a:buFont typeface="Arial"/>
              <a:buNone/>
            </a:pPr>
            <a:r>
              <a:rPr lang="en" sz="1400"/>
              <a:t>or stored in a separate file, and then referenced somewhere the HTML (commonly in the head):</a:t>
            </a:r>
          </a:p>
          <a:p>
            <a:pPr lvl="0" rtl="0">
              <a:spcBef>
                <a:spcPts val="0"/>
              </a:spcBef>
              <a:buClr>
                <a:schemeClr val="dk1"/>
              </a:buClr>
              <a:buSzPct val="78571"/>
              <a:buFont typeface="Arial"/>
              <a:buNone/>
            </a:pPr>
            <a:r>
              <a:rPr lang="en" sz="1400">
                <a:latin typeface="Courier New"/>
                <a:ea typeface="Courier New"/>
                <a:cs typeface="Courier New"/>
                <a:sym typeface="Courier New"/>
              </a:rPr>
              <a:t>&lt;head&gt;</a:t>
            </a:r>
            <a:br>
              <a:rPr lang="en" sz="1400">
                <a:latin typeface="Courier New"/>
                <a:ea typeface="Courier New"/>
                <a:cs typeface="Courier New"/>
                <a:sym typeface="Courier New"/>
              </a:rPr>
            </a:br>
            <a:r>
              <a:rPr lang="en" sz="1400">
                <a:latin typeface="Courier New"/>
                <a:ea typeface="Courier New"/>
                <a:cs typeface="Courier New"/>
                <a:sym typeface="Courier New"/>
              </a:rPr>
              <a:t>    &lt;title&gt;Page Title&lt;/title&gt;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b="1" lang="en" sz="1400">
                <a:latin typeface="Courier New"/>
                <a:ea typeface="Courier New"/>
                <a:cs typeface="Courier New"/>
                <a:sym typeface="Courier New"/>
              </a:rPr>
              <a:t>&lt;script type="text/javascript" src="myscript.js"&gt;&lt;/script&gt;</a:t>
            </a:r>
            <a:br>
              <a:rPr lang="en" sz="1400">
                <a:latin typeface="Courier New"/>
                <a:ea typeface="Courier New"/>
                <a:cs typeface="Courier New"/>
                <a:sym typeface="Courier New"/>
              </a:rPr>
            </a:br>
            <a:r>
              <a:rPr lang="en" sz="1400">
                <a:latin typeface="Courier New"/>
                <a:ea typeface="Courier New"/>
                <a:cs typeface="Courier New"/>
                <a:sym typeface="Courier New"/>
              </a:rPr>
              <a:t>&lt;/head&gt;</a:t>
            </a:r>
            <a:br>
              <a:rPr lang="en" sz="1400"/>
            </a:br>
          </a:p>
          <a:p>
            <a:pPr>
              <a:spcBef>
                <a:spcPts val="0"/>
              </a:spcBef>
              <a:buNone/>
            </a:pPr>
            <a:r>
              <a:t/>
            </a:r>
            <a:endParaRPr sz="14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Resources</a:t>
            </a:r>
          </a:p>
        </p:txBody>
      </p:sp>
      <p:sp>
        <p:nvSpPr>
          <p:cNvPr id="73" name="Shape 7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3"/>
              </a:rPr>
              <a:t>http://christopheviau.com/d3_tutorial/</a:t>
            </a:r>
          </a:p>
          <a:p>
            <a:pPr rtl="0">
              <a:spcBef>
                <a:spcPts val="0"/>
              </a:spcBef>
              <a:buNone/>
            </a:pPr>
            <a:r>
              <a:rPr lang="en" u="sng">
                <a:solidFill>
                  <a:schemeClr val="hlink"/>
                </a:solidFill>
                <a:hlinkClick r:id="rId4"/>
              </a:rPr>
              <a:t>http://bost.ocks.org/mike/d3/workshop/#63</a:t>
            </a:r>
          </a:p>
          <a:p>
            <a:pPr rtl="0">
              <a:spcBef>
                <a:spcPts val="0"/>
              </a:spcBef>
              <a:buNone/>
            </a:pPr>
            <a:r>
              <a:rPr lang="en" u="sng">
                <a:solidFill>
                  <a:schemeClr val="hlink"/>
                </a:solidFill>
                <a:hlinkClick r:id="rId5"/>
              </a:rPr>
              <a:t>http://bost.ocks.org/mike/d3/workshop/bar-chart.html</a:t>
            </a:r>
          </a:p>
          <a:p>
            <a:pPr rtl="0">
              <a:spcBef>
                <a:spcPts val="0"/>
              </a:spcBef>
              <a:buNone/>
            </a:pPr>
            <a:r>
              <a:rPr lang="en" u="sng">
                <a:solidFill>
                  <a:schemeClr val="hlink"/>
                </a:solidFill>
                <a:hlinkClick r:id="rId6"/>
              </a:rPr>
              <a:t>http://alignedleft.com/tutorials/d3</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