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61"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4" autoAdjust="0"/>
    <p:restoredTop sz="94660"/>
  </p:normalViewPr>
  <p:slideViewPr>
    <p:cSldViewPr snapToGrid="0">
      <p:cViewPr varScale="1">
        <p:scale>
          <a:sx n="37" d="100"/>
          <a:sy n="37" d="100"/>
        </p:scale>
        <p:origin x="30"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9B6333-4664-44D3-B3DF-44033814890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78282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B6333-4664-44D3-B3DF-44033814890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83697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B6333-4664-44D3-B3DF-44033814890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9799AB-ACE1-452F-AF14-532A6B96A47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7732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B9B6333-4664-44D3-B3DF-44033814890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1100052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B9B6333-4664-44D3-B3DF-44033814890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9799AB-ACE1-452F-AF14-532A6B96A47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804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B9B6333-4664-44D3-B3DF-44033814890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2971002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B6333-4664-44D3-B3DF-44033814890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2345011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B6333-4664-44D3-B3DF-44033814890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156779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B6333-4664-44D3-B3DF-44033814890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125004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B6333-4664-44D3-B3DF-44033814890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312007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9B6333-4664-44D3-B3DF-44033814890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13731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9B6333-4664-44D3-B3DF-440338148908}" type="datetimeFigureOut">
              <a:rPr lang="en-IN" smtClean="0"/>
              <a:t>14-12-2022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17883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9B6333-4664-44D3-B3DF-440338148908}"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16456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B6333-4664-44D3-B3DF-440338148908}" type="datetimeFigureOut">
              <a:rPr lang="en-IN" smtClean="0"/>
              <a:t>14-12-2022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385300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B6333-4664-44D3-B3DF-44033814890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320610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B6333-4664-44D3-B3DF-44033814890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9799AB-ACE1-452F-AF14-532A6B96A47C}" type="slidenum">
              <a:rPr lang="en-IN" smtClean="0"/>
              <a:t>‹#›</a:t>
            </a:fld>
            <a:endParaRPr lang="en-IN"/>
          </a:p>
        </p:txBody>
      </p:sp>
    </p:spTree>
    <p:extLst>
      <p:ext uri="{BB962C8B-B14F-4D97-AF65-F5344CB8AC3E}">
        <p14:creationId xmlns:p14="http://schemas.microsoft.com/office/powerpoint/2010/main" val="113279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9B6333-4664-44D3-B3DF-440338148908}" type="datetimeFigureOut">
              <a:rPr lang="en-IN" smtClean="0"/>
              <a:t>14-12-2022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9799AB-ACE1-452F-AF14-532A6B96A47C}" type="slidenum">
              <a:rPr lang="en-IN" smtClean="0"/>
              <a:t>‹#›</a:t>
            </a:fld>
            <a:endParaRPr lang="en-IN"/>
          </a:p>
        </p:txBody>
      </p:sp>
    </p:spTree>
    <p:extLst>
      <p:ext uri="{BB962C8B-B14F-4D97-AF65-F5344CB8AC3E}">
        <p14:creationId xmlns:p14="http://schemas.microsoft.com/office/powerpoint/2010/main" val="7678039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5800"/>
            <a:ext cx="10515600" cy="2077580"/>
          </a:xfrm>
        </p:spPr>
        <p:txBody>
          <a:bodyPr/>
          <a:lstStyle/>
          <a:p>
            <a:pPr algn="ctr"/>
            <a:r>
              <a:rPr lang="en-US" b="1" dirty="0" smtClean="0">
                <a:latin typeface="Times New Roman" panose="02020603050405020304" pitchFamily="18" charset="0"/>
                <a:cs typeface="Times New Roman" panose="02020603050405020304" pitchFamily="18" charset="0"/>
              </a:rPr>
              <a:t>Software Engineering Project</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Wandering in the Woods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07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76090"/>
          </a:xfrm>
        </p:spPr>
        <p:txBody>
          <a:bodyPr/>
          <a:lstStyle/>
          <a:p>
            <a:pPr algn="ctr"/>
            <a:r>
              <a:rPr lang="en-US" b="1" dirty="0">
                <a:latin typeface="Times New Roman" panose="02020603050405020304" pitchFamily="18" charset="0"/>
                <a:cs typeface="Times New Roman" panose="02020603050405020304" pitchFamily="18" charset="0"/>
              </a:rPr>
              <a:t>Customer Journey map</a:t>
            </a:r>
            <a:endParaRPr lang="en-IN" b="1" dirty="0">
              <a:latin typeface="Times New Roman" panose="02020603050405020304" pitchFamily="18" charset="0"/>
              <a:cs typeface="Times New Roman" panose="02020603050405020304" pitchFamily="18"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8975" r="7933" b="11520"/>
          <a:stretch/>
        </p:blipFill>
        <p:spPr bwMode="auto">
          <a:xfrm>
            <a:off x="1504410" y="1600200"/>
            <a:ext cx="10000202" cy="4826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505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IN" dirty="0"/>
          </a:p>
        </p:txBody>
      </p:sp>
      <p:sp>
        <p:nvSpPr>
          <p:cNvPr id="3" name="Content Placeholder 2"/>
          <p:cNvSpPr>
            <a:spLocks noGrp="1"/>
          </p:cNvSpPr>
          <p:nvPr>
            <p:ph idx="1"/>
          </p:nvPr>
        </p:nvSpPr>
        <p:spPr/>
        <p:txBody>
          <a:bodyPr/>
          <a:lstStyle/>
          <a:p>
            <a:pPr marL="0" indent="0">
              <a:buNone/>
            </a:pPr>
            <a:r>
              <a:rPr lang="en-US" dirty="0"/>
              <a:t>User personas are archetypes of customers that designers and builders can use to empathize with them. Creating personas will let you step out of yourself. In addition to helping, you apprehend and discover with the desires and expectancies of various customers, designing for them will let you understand their differences. After reading the system, the designers have recognized a user, who's scholar of eight grade and is susceptible in a few subjects. He is keen on gambling games. So, this sport will assist him a lot. But he may also face a few new demanding situations in sport, so suggestions ought to additionally be provided, and interface ought to be smooth to navigate</a:t>
            </a:r>
            <a:endParaRPr lang="en-IN" dirty="0"/>
          </a:p>
        </p:txBody>
      </p:sp>
    </p:spTree>
    <p:extLst>
      <p:ext uri="{BB962C8B-B14F-4D97-AF65-F5344CB8AC3E}">
        <p14:creationId xmlns:p14="http://schemas.microsoft.com/office/powerpoint/2010/main" val="181262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468"/>
            <a:ext cx="10515600" cy="764088"/>
          </a:xfrm>
        </p:spPr>
        <p:txBody>
          <a:bodyPr>
            <a:normAutofit/>
          </a:bodyPr>
          <a:lstStyle/>
          <a:p>
            <a:pPr algn="ctr"/>
            <a:r>
              <a:rPr lang="en-US" b="1" dirty="0" smtClean="0">
                <a:latin typeface="Times New Roman" panose="02020603050405020304" pitchFamily="18" charset="0"/>
                <a:cs typeface="Times New Roman" panose="02020603050405020304" pitchFamily="18" charset="0"/>
              </a:rPr>
              <a:t>Introduction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7760"/>
            <a:ext cx="10515600" cy="4972832"/>
          </a:xfrm>
        </p:spPr>
        <p:txBody>
          <a:bodyPr/>
          <a:lstStyle/>
          <a:p>
            <a:pPr marL="0" indent="0" algn="just">
              <a:lnSpc>
                <a:spcPct val="200000"/>
              </a:lnSpc>
              <a:buNone/>
            </a:pPr>
            <a:r>
              <a:rPr lang="en-US" dirty="0">
                <a:solidFill>
                  <a:schemeClr val="tx1"/>
                </a:solidFill>
              </a:rPr>
              <a:t>I</a:t>
            </a:r>
            <a:r>
              <a:rPr lang="en-US" dirty="0" smtClean="0">
                <a:solidFill>
                  <a:schemeClr val="tx1"/>
                </a:solidFill>
              </a:rPr>
              <a:t>n this project we have explained the case study requirement and the documented the result in the written format. After using the agile methodology and if needed then it is subject to change the requirement. In the fist part of this project we have defined that model of the system architecture. In this part we </a:t>
            </a:r>
            <a:r>
              <a:rPr lang="en-US" dirty="0">
                <a:solidFill>
                  <a:schemeClr val="tx1"/>
                </a:solidFill>
              </a:rPr>
              <a:t>e</a:t>
            </a:r>
            <a:r>
              <a:rPr lang="en-US" dirty="0" smtClean="0">
                <a:solidFill>
                  <a:schemeClr val="tx1"/>
                </a:solidFill>
              </a:rPr>
              <a:t>valuated what is actually determined for this project.   Here we have present the final blueprint  of the project. </a:t>
            </a:r>
            <a:endParaRPr lang="en-IN" dirty="0">
              <a:solidFill>
                <a:schemeClr val="tx1"/>
              </a:solidFill>
            </a:endParaRPr>
          </a:p>
        </p:txBody>
      </p:sp>
    </p:spTree>
    <p:extLst>
      <p:ext uri="{BB962C8B-B14F-4D97-AF65-F5344CB8AC3E}">
        <p14:creationId xmlns:p14="http://schemas.microsoft.com/office/powerpoint/2010/main" val="164406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468"/>
            <a:ext cx="10515600" cy="764088"/>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Purpose: Wandering </a:t>
            </a:r>
            <a:r>
              <a:rPr lang="en-US" b="1" dirty="0">
                <a:latin typeface="Times New Roman" panose="02020603050405020304" pitchFamily="18" charset="0"/>
                <a:cs typeface="Times New Roman" panose="02020603050405020304" pitchFamily="18" charset="0"/>
              </a:rPr>
              <a:t>in Woods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9400"/>
            <a:ext cx="10515600" cy="4751192"/>
          </a:xfrm>
        </p:spPr>
        <p:txBody>
          <a:bodyPr>
            <a:normAutofit/>
          </a:bodyPr>
          <a:lstStyle/>
          <a:p>
            <a:pPr>
              <a:lnSpc>
                <a:spcPct val="150000"/>
              </a:lnSpc>
            </a:pPr>
            <a:r>
              <a:rPr lang="x-none" sz="2400" dirty="0" smtClean="0">
                <a:solidFill>
                  <a:schemeClr val="tx1"/>
                </a:solidFill>
              </a:rPr>
              <a:t>Wandering </a:t>
            </a:r>
            <a:r>
              <a:rPr lang="x-none" sz="2400" dirty="0">
                <a:solidFill>
                  <a:schemeClr val="tx1"/>
                </a:solidFill>
              </a:rPr>
              <a:t>in the </a:t>
            </a:r>
            <a:r>
              <a:rPr lang="x-none" sz="2400" dirty="0" smtClean="0">
                <a:solidFill>
                  <a:schemeClr val="tx1"/>
                </a:solidFill>
              </a:rPr>
              <a:t>Woods,</a:t>
            </a:r>
            <a:r>
              <a:rPr lang="en-US" sz="2400" dirty="0" smtClean="0">
                <a:solidFill>
                  <a:schemeClr val="tx1"/>
                </a:solidFill>
              </a:rPr>
              <a:t> game</a:t>
            </a:r>
            <a:r>
              <a:rPr lang="x-none" sz="2400" dirty="0" smtClean="0">
                <a:solidFill>
                  <a:schemeClr val="tx1"/>
                </a:solidFill>
              </a:rPr>
              <a:t> </a:t>
            </a:r>
            <a:r>
              <a:rPr lang="x-none" sz="2400" dirty="0">
                <a:solidFill>
                  <a:schemeClr val="tx1"/>
                </a:solidFill>
              </a:rPr>
              <a:t>is a </a:t>
            </a:r>
            <a:r>
              <a:rPr lang="x-none" sz="2400" dirty="0" smtClean="0">
                <a:solidFill>
                  <a:schemeClr val="tx1"/>
                </a:solidFill>
              </a:rPr>
              <a:t>simplistic </a:t>
            </a:r>
            <a:r>
              <a:rPr lang="x-none" sz="2400" dirty="0">
                <a:solidFill>
                  <a:schemeClr val="tx1"/>
                </a:solidFill>
              </a:rPr>
              <a:t>visual </a:t>
            </a:r>
            <a:r>
              <a:rPr lang="en-US" sz="2400" dirty="0" smtClean="0">
                <a:solidFill>
                  <a:schemeClr val="tx1"/>
                </a:solidFill>
              </a:rPr>
              <a:t>to explain the core notion for the </a:t>
            </a:r>
            <a:r>
              <a:rPr lang="x-none" sz="2400" dirty="0" smtClean="0">
                <a:solidFill>
                  <a:schemeClr val="tx1"/>
                </a:solidFill>
              </a:rPr>
              <a:t>children</a:t>
            </a:r>
            <a:r>
              <a:rPr lang="en-US" sz="2400" dirty="0" smtClean="0">
                <a:solidFill>
                  <a:schemeClr val="tx1"/>
                </a:solidFill>
              </a:rPr>
              <a:t> of the </a:t>
            </a:r>
            <a:r>
              <a:rPr lang="x-none" sz="2400" dirty="0">
                <a:solidFill>
                  <a:schemeClr val="tx1"/>
                </a:solidFill>
              </a:rPr>
              <a:t>elementary </a:t>
            </a:r>
            <a:r>
              <a:rPr lang="x-none" sz="2400" dirty="0" smtClean="0">
                <a:solidFill>
                  <a:schemeClr val="tx1"/>
                </a:solidFill>
              </a:rPr>
              <a:t>school</a:t>
            </a:r>
            <a:r>
              <a:rPr lang="en-US" sz="2400" dirty="0" smtClean="0">
                <a:solidFill>
                  <a:schemeClr val="tx1"/>
                </a:solidFill>
              </a:rPr>
              <a:t>.</a:t>
            </a:r>
            <a:r>
              <a:rPr lang="x-none" sz="2400" dirty="0" smtClean="0">
                <a:solidFill>
                  <a:schemeClr val="tx1"/>
                </a:solidFill>
              </a:rPr>
              <a:t> </a:t>
            </a:r>
            <a:endParaRPr lang="en-US" sz="2400" dirty="0" smtClean="0">
              <a:solidFill>
                <a:schemeClr val="tx1"/>
              </a:solidFill>
            </a:endParaRPr>
          </a:p>
          <a:p>
            <a:pPr>
              <a:lnSpc>
                <a:spcPct val="150000"/>
              </a:lnSpc>
            </a:pPr>
            <a:r>
              <a:rPr lang="en-US" sz="2400" dirty="0" smtClean="0">
                <a:solidFill>
                  <a:schemeClr val="tx1"/>
                </a:solidFill>
              </a:rPr>
              <a:t>After gaining the data we can </a:t>
            </a:r>
            <a:r>
              <a:rPr lang="x-none" sz="2400" dirty="0" smtClean="0">
                <a:solidFill>
                  <a:schemeClr val="tx1"/>
                </a:solidFill>
              </a:rPr>
              <a:t>evaluate </a:t>
            </a:r>
            <a:r>
              <a:rPr lang="x-none" sz="2400" dirty="0">
                <a:solidFill>
                  <a:schemeClr val="tx1"/>
                </a:solidFill>
              </a:rPr>
              <a:t>data, make decisions, </a:t>
            </a:r>
            <a:r>
              <a:rPr lang="x-none" sz="2400" dirty="0" smtClean="0">
                <a:solidFill>
                  <a:schemeClr val="tx1"/>
                </a:solidFill>
              </a:rPr>
              <a:t>and </a:t>
            </a:r>
            <a:r>
              <a:rPr lang="x-none" sz="2400" dirty="0">
                <a:solidFill>
                  <a:schemeClr val="tx1"/>
                </a:solidFill>
              </a:rPr>
              <a:t>tackle </a:t>
            </a:r>
            <a:r>
              <a:rPr lang="en-US" sz="2400" dirty="0" smtClean="0">
                <a:solidFill>
                  <a:schemeClr val="tx1"/>
                </a:solidFill>
              </a:rPr>
              <a:t>previous and upcoming problem related to this project. </a:t>
            </a:r>
          </a:p>
          <a:p>
            <a:pPr>
              <a:lnSpc>
                <a:spcPct val="150000"/>
              </a:lnSpc>
            </a:pPr>
            <a:r>
              <a:rPr lang="en-US" sz="2400" dirty="0" smtClean="0">
                <a:solidFill>
                  <a:schemeClr val="tx1"/>
                </a:solidFill>
              </a:rPr>
              <a:t>In the next grade  the student can be able to make more advance vision of work in the next part of the project. </a:t>
            </a:r>
            <a:endParaRPr lang="en-US" sz="2400" dirty="0">
              <a:solidFill>
                <a:schemeClr val="tx1"/>
              </a:solidFill>
            </a:endParaRPr>
          </a:p>
          <a:p>
            <a:pPr>
              <a:lnSpc>
                <a:spcPct val="150000"/>
              </a:lnSpc>
            </a:pPr>
            <a:endParaRPr lang="en-US" sz="2400" dirty="0">
              <a:solidFill>
                <a:schemeClr val="tx1"/>
              </a:solidFill>
            </a:endParaRPr>
          </a:p>
          <a:p>
            <a:pPr>
              <a:lnSpc>
                <a:spcPct val="150000"/>
              </a:lnSpc>
            </a:pPr>
            <a:endParaRPr lang="en-IN" sz="2400" dirty="0">
              <a:solidFill>
                <a:schemeClr val="tx1"/>
              </a:solidFill>
            </a:endParaRPr>
          </a:p>
        </p:txBody>
      </p:sp>
    </p:spTree>
    <p:extLst>
      <p:ext uri="{BB962C8B-B14F-4D97-AF65-F5344CB8AC3E}">
        <p14:creationId xmlns:p14="http://schemas.microsoft.com/office/powerpoint/2010/main" val="375062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468"/>
            <a:ext cx="10515600" cy="764088"/>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Model of the project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7760"/>
            <a:ext cx="10515600" cy="4972832"/>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The process of this project allow us to understand the internal business process and also utilize the knowledge in the better management of the problem. </a:t>
            </a:r>
          </a:p>
          <a:p>
            <a:r>
              <a:rPr lang="en-US" dirty="0" smtClean="0">
                <a:solidFill>
                  <a:schemeClr val="tx1"/>
                </a:solidFill>
                <a:latin typeface="Times New Roman" panose="02020603050405020304" pitchFamily="18" charset="0"/>
                <a:cs typeface="Times New Roman" panose="02020603050405020304" pitchFamily="18" charset="0"/>
              </a:rPr>
              <a:t>In the agile manner continuous improvement can be define for the organizational purpose which can be able to manage  product development model. </a:t>
            </a:r>
          </a:p>
          <a:p>
            <a:r>
              <a:rPr lang="en-US" dirty="0" smtClean="0">
                <a:solidFill>
                  <a:schemeClr val="tx1"/>
                </a:solidFill>
                <a:latin typeface="Times New Roman" panose="02020603050405020304" pitchFamily="18" charset="0"/>
                <a:cs typeface="Times New Roman" panose="02020603050405020304" pitchFamily="18" charset="0"/>
              </a:rPr>
              <a:t>This ideas can also be used in the  software development process. </a:t>
            </a:r>
          </a:p>
          <a:p>
            <a:r>
              <a:rPr lang="en-US" dirty="0" smtClean="0">
                <a:solidFill>
                  <a:schemeClr val="tx1"/>
                </a:solidFill>
                <a:latin typeface="Times New Roman" panose="02020603050405020304" pitchFamily="18" charset="0"/>
                <a:cs typeface="Times New Roman" panose="02020603050405020304" pitchFamily="18" charset="0"/>
              </a:rPr>
              <a:t>This approach of the process spare the project into some of the manageable pieces and help them normalize into the deliverable stages.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8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468"/>
            <a:ext cx="10515600" cy="764088"/>
          </a:xfrm>
        </p:spPr>
        <p:txBody>
          <a:bodyPr>
            <a:normAutofit/>
          </a:bodyPr>
          <a:lstStyle/>
          <a:p>
            <a:pPr algn="ctr"/>
            <a:r>
              <a:rPr lang="en-US" b="1" dirty="0" smtClean="0">
                <a:latin typeface="Times New Roman" panose="02020603050405020304" pitchFamily="18" charset="0"/>
                <a:cs typeface="Times New Roman" panose="02020603050405020304" pitchFamily="18" charset="0"/>
              </a:rPr>
              <a:t>Graphical presentation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7760"/>
            <a:ext cx="10515600" cy="4972832"/>
          </a:xfrm>
        </p:spPr>
        <p:style>
          <a:lnRef idx="2">
            <a:schemeClr val="accent1"/>
          </a:lnRef>
          <a:fillRef idx="1">
            <a:schemeClr val="lt1"/>
          </a:fillRef>
          <a:effectRef idx="0">
            <a:schemeClr val="accent1"/>
          </a:effectRef>
          <a:fontRef idx="minor">
            <a:schemeClr val="dk1"/>
          </a:fontRef>
        </p:style>
        <p:txBody>
          <a:bodyPr/>
          <a:lstStyle/>
          <a:p>
            <a:pPr marL="0" indent="0">
              <a:buNone/>
            </a:pPr>
            <a:endParaRPr lang="en-IN" dirty="0"/>
          </a:p>
        </p:txBody>
      </p:sp>
      <p:sp>
        <p:nvSpPr>
          <p:cNvPr id="5" name="Rectangle 4"/>
          <p:cNvSpPr/>
          <p:nvPr/>
        </p:nvSpPr>
        <p:spPr>
          <a:xfrm>
            <a:off x="838200" y="3149600"/>
            <a:ext cx="279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Rough Requirement</a:t>
            </a:r>
            <a:endParaRPr lang="en-IN" dirty="0"/>
          </a:p>
        </p:txBody>
      </p:sp>
      <p:cxnSp>
        <p:nvCxnSpPr>
          <p:cNvPr id="7" name="Straight Arrow Connector 6"/>
          <p:cNvCxnSpPr/>
          <p:nvPr/>
        </p:nvCxnSpPr>
        <p:spPr>
          <a:xfrm>
            <a:off x="3632200" y="3606800"/>
            <a:ext cx="16256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5257800" y="1810360"/>
            <a:ext cx="2794000" cy="656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pecification </a:t>
            </a:r>
            <a:endParaRPr lang="en-IN" dirty="0"/>
          </a:p>
        </p:txBody>
      </p:sp>
      <p:sp>
        <p:nvSpPr>
          <p:cNvPr id="11" name="Rectangle 10"/>
          <p:cNvSpPr/>
          <p:nvPr/>
        </p:nvSpPr>
        <p:spPr>
          <a:xfrm>
            <a:off x="5283200" y="3278340"/>
            <a:ext cx="2794000" cy="656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Development </a:t>
            </a:r>
            <a:endParaRPr lang="en-IN" dirty="0"/>
          </a:p>
        </p:txBody>
      </p:sp>
      <p:sp>
        <p:nvSpPr>
          <p:cNvPr id="12" name="Rectangle 11"/>
          <p:cNvSpPr/>
          <p:nvPr/>
        </p:nvSpPr>
        <p:spPr>
          <a:xfrm>
            <a:off x="5283200" y="4718486"/>
            <a:ext cx="2794000" cy="656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Validation</a:t>
            </a:r>
            <a:endParaRPr lang="en-IN" dirty="0"/>
          </a:p>
        </p:txBody>
      </p:sp>
      <p:cxnSp>
        <p:nvCxnSpPr>
          <p:cNvPr id="14" name="Straight Arrow Connector 13"/>
          <p:cNvCxnSpPr>
            <a:stCxn id="10" idx="2"/>
          </p:cNvCxnSpPr>
          <p:nvPr/>
        </p:nvCxnSpPr>
        <p:spPr>
          <a:xfrm>
            <a:off x="6654800" y="2467280"/>
            <a:ext cx="0" cy="81106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680200" y="3907426"/>
            <a:ext cx="0" cy="81106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9144000" y="1662136"/>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 Version </a:t>
            </a:r>
            <a:endParaRPr lang="en-IN" dirty="0"/>
          </a:p>
        </p:txBody>
      </p:sp>
      <p:sp>
        <p:nvSpPr>
          <p:cNvPr id="18" name="Rectangle 17"/>
          <p:cNvSpPr/>
          <p:nvPr/>
        </p:nvSpPr>
        <p:spPr>
          <a:xfrm>
            <a:off x="9144000" y="3356976"/>
            <a:ext cx="1625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Intermediate Version</a:t>
            </a:r>
            <a:endParaRPr lang="en-IN" dirty="0"/>
          </a:p>
        </p:txBody>
      </p:sp>
      <p:sp>
        <p:nvSpPr>
          <p:cNvPr id="19" name="Rectangle 18"/>
          <p:cNvSpPr/>
          <p:nvPr/>
        </p:nvSpPr>
        <p:spPr>
          <a:xfrm>
            <a:off x="9169400" y="4918206"/>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Version</a:t>
            </a:r>
            <a:endParaRPr lang="en-IN" dirty="0"/>
          </a:p>
        </p:txBody>
      </p:sp>
    </p:spTree>
    <p:extLst>
      <p:ext uri="{BB962C8B-B14F-4D97-AF65-F5344CB8AC3E}">
        <p14:creationId xmlns:p14="http://schemas.microsoft.com/office/powerpoint/2010/main" val="325514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468"/>
            <a:ext cx="10515600" cy="764088"/>
          </a:xfrm>
        </p:spPr>
        <p:txBody>
          <a:bodyPr>
            <a:normAutofit/>
          </a:bodyPr>
          <a:lstStyle/>
          <a:p>
            <a:pPr algn="ctr"/>
            <a:r>
              <a:rPr lang="en-US" b="1" dirty="0" smtClean="0">
                <a:latin typeface="Times New Roman" panose="02020603050405020304" pitchFamily="18" charset="0"/>
                <a:cs typeface="Times New Roman" panose="02020603050405020304" pitchFamily="18" charset="0"/>
              </a:rPr>
              <a:t>Use case diagram </a:t>
            </a:r>
            <a:endParaRPr lang="en-IN" b="1" dirty="0">
              <a:latin typeface="Times New Roman" panose="02020603050405020304" pitchFamily="18" charset="0"/>
              <a:cs typeface="Times New Roman" panose="02020603050405020304" pitchFamily="18" charset="0"/>
            </a:endParaRPr>
          </a:p>
        </p:txBody>
      </p:sp>
      <p:pic>
        <p:nvPicPr>
          <p:cNvPr id="65" name="Picture 64"/>
          <p:cNvPicPr>
            <a:picLocks noChangeAspect="1"/>
          </p:cNvPicPr>
          <p:nvPr/>
        </p:nvPicPr>
        <p:blipFill>
          <a:blip r:embed="rId2"/>
          <a:stretch>
            <a:fillRect/>
          </a:stretch>
        </p:blipFill>
        <p:spPr>
          <a:xfrm>
            <a:off x="1549400" y="1397000"/>
            <a:ext cx="9220200" cy="4775199"/>
          </a:xfrm>
          <a:prstGeom prst="rect">
            <a:avLst/>
          </a:prstGeom>
        </p:spPr>
      </p:pic>
    </p:spTree>
    <p:extLst>
      <p:ext uri="{BB962C8B-B14F-4D97-AF65-F5344CB8AC3E}">
        <p14:creationId xmlns:p14="http://schemas.microsoft.com/office/powerpoint/2010/main" val="231883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468"/>
            <a:ext cx="10515600" cy="764088"/>
          </a:xfrm>
        </p:spPr>
        <p:txBody>
          <a:bodyPr>
            <a:normAutofit/>
          </a:bodyPr>
          <a:lstStyle/>
          <a:p>
            <a:r>
              <a:rPr lang="en-US" dirty="0" smtClean="0"/>
              <a:t>Class Diagram</a:t>
            </a:r>
            <a:endParaRPr lang="en-IN" dirty="0"/>
          </a:p>
        </p:txBody>
      </p:sp>
      <p:pic>
        <p:nvPicPr>
          <p:cNvPr id="8" name="Picture 7"/>
          <p:cNvPicPr>
            <a:picLocks noChangeAspect="1"/>
          </p:cNvPicPr>
          <p:nvPr/>
        </p:nvPicPr>
        <p:blipFill>
          <a:blip r:embed="rId2"/>
          <a:stretch>
            <a:fillRect/>
          </a:stretch>
        </p:blipFill>
        <p:spPr>
          <a:xfrm>
            <a:off x="1625600" y="2130425"/>
            <a:ext cx="7620000" cy="4171950"/>
          </a:xfrm>
          <a:prstGeom prst="rect">
            <a:avLst/>
          </a:prstGeom>
        </p:spPr>
      </p:pic>
    </p:spTree>
    <p:extLst>
      <p:ext uri="{BB962C8B-B14F-4D97-AF65-F5344CB8AC3E}">
        <p14:creationId xmlns:p14="http://schemas.microsoft.com/office/powerpoint/2010/main" val="304514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113" y="624110"/>
            <a:ext cx="9715500" cy="925290"/>
          </a:xfrm>
        </p:spPr>
        <p:txBody>
          <a:bodyPr>
            <a:normAutofit/>
          </a:bodyPr>
          <a:lstStyle/>
          <a:p>
            <a:pPr algn="ctr"/>
            <a:r>
              <a:rPr lang="en-US" sz="3200" b="1" dirty="0">
                <a:latin typeface="Times New Roman" panose="02020603050405020304" pitchFamily="18" charset="0"/>
                <a:cs typeface="Times New Roman" panose="02020603050405020304" pitchFamily="18" charset="0"/>
              </a:rPr>
              <a:t>Deployment Diagram</a:t>
            </a:r>
            <a:endParaRPr lang="en-IN" sz="32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03338" y="1549400"/>
            <a:ext cx="485775" cy="1266825"/>
          </a:xfrm>
          <a:prstGeom prst="rect">
            <a:avLst/>
          </a:prstGeom>
        </p:spPr>
      </p:pic>
      <p:cxnSp>
        <p:nvCxnSpPr>
          <p:cNvPr id="7" name="Straight Arrow Connector 6"/>
          <p:cNvCxnSpPr/>
          <p:nvPr/>
        </p:nvCxnSpPr>
        <p:spPr>
          <a:xfrm flipV="1">
            <a:off x="1546225" y="2182019"/>
            <a:ext cx="2060575" cy="23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3606800" y="1543844"/>
            <a:ext cx="1955800" cy="12723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BROWSER</a:t>
            </a:r>
            <a:endParaRPr lang="en-IN" dirty="0"/>
          </a:p>
        </p:txBody>
      </p:sp>
      <p:sp>
        <p:nvSpPr>
          <p:cNvPr id="10" name="Rectangle 9"/>
          <p:cNvSpPr/>
          <p:nvPr/>
        </p:nvSpPr>
        <p:spPr>
          <a:xfrm>
            <a:off x="7380287" y="1543843"/>
            <a:ext cx="3911600" cy="20883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Web Server</a:t>
            </a:r>
            <a:endParaRPr lang="en-IN" dirty="0"/>
          </a:p>
        </p:txBody>
      </p:sp>
      <p:sp>
        <p:nvSpPr>
          <p:cNvPr id="11" name="Rectangle 10"/>
          <p:cNvSpPr/>
          <p:nvPr/>
        </p:nvSpPr>
        <p:spPr>
          <a:xfrm>
            <a:off x="7593013" y="4551933"/>
            <a:ext cx="3911600" cy="20883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Application server</a:t>
            </a:r>
            <a:endParaRPr lang="en-IN" dirty="0"/>
          </a:p>
        </p:txBody>
      </p:sp>
      <p:sp>
        <p:nvSpPr>
          <p:cNvPr id="12" name="Rectangle 11"/>
          <p:cNvSpPr/>
          <p:nvPr/>
        </p:nvSpPr>
        <p:spPr>
          <a:xfrm>
            <a:off x="1465660" y="4769643"/>
            <a:ext cx="3911600" cy="20883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Database Server</a:t>
            </a:r>
            <a:endParaRPr lang="en-IN" dirty="0"/>
          </a:p>
        </p:txBody>
      </p:sp>
      <p:cxnSp>
        <p:nvCxnSpPr>
          <p:cNvPr id="14" name="Straight Arrow Connector 13"/>
          <p:cNvCxnSpPr>
            <a:stCxn id="9" idx="3"/>
          </p:cNvCxnSpPr>
          <p:nvPr/>
        </p:nvCxnSpPr>
        <p:spPr>
          <a:xfrm>
            <a:off x="5562600" y="2180035"/>
            <a:ext cx="1817687" cy="250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0" idx="2"/>
          </p:cNvCxnSpPr>
          <p:nvPr/>
        </p:nvCxnSpPr>
        <p:spPr>
          <a:xfrm>
            <a:off x="9336087" y="3632200"/>
            <a:ext cx="0" cy="9197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5487987" y="5813821"/>
            <a:ext cx="2105026" cy="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8864600" y="2205038"/>
            <a:ext cx="1593057" cy="9191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Apache</a:t>
            </a:r>
            <a:endParaRPr lang="en-IN" dirty="0"/>
          </a:p>
        </p:txBody>
      </p:sp>
      <p:sp>
        <p:nvSpPr>
          <p:cNvPr id="21" name="Rectangle 20"/>
          <p:cNvSpPr/>
          <p:nvPr/>
        </p:nvSpPr>
        <p:spPr>
          <a:xfrm>
            <a:off x="3572271" y="5461937"/>
            <a:ext cx="1593057" cy="9191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SQL</a:t>
            </a:r>
            <a:endParaRPr lang="en-IN" dirty="0"/>
          </a:p>
        </p:txBody>
      </p:sp>
      <p:sp>
        <p:nvSpPr>
          <p:cNvPr id="22" name="Rectangle 21"/>
          <p:cNvSpPr/>
          <p:nvPr/>
        </p:nvSpPr>
        <p:spPr>
          <a:xfrm>
            <a:off x="5842000" y="1543843"/>
            <a:ext cx="1277938" cy="61674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HTTPS</a:t>
            </a:r>
            <a:endParaRPr lang="en-IN" dirty="0"/>
          </a:p>
        </p:txBody>
      </p:sp>
      <p:sp>
        <p:nvSpPr>
          <p:cNvPr id="23" name="Rectangle 22"/>
          <p:cNvSpPr/>
          <p:nvPr/>
        </p:nvSpPr>
        <p:spPr>
          <a:xfrm>
            <a:off x="5562600" y="3913615"/>
            <a:ext cx="1743074" cy="154832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Database connectivity</a:t>
            </a:r>
            <a:endParaRPr lang="en-IN" dirty="0"/>
          </a:p>
        </p:txBody>
      </p:sp>
      <p:sp>
        <p:nvSpPr>
          <p:cNvPr id="25" name="Rectangle 24"/>
          <p:cNvSpPr/>
          <p:nvPr/>
        </p:nvSpPr>
        <p:spPr>
          <a:xfrm>
            <a:off x="9745664" y="5002355"/>
            <a:ext cx="1546223" cy="11243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Servlet Application</a:t>
            </a:r>
            <a:endParaRPr lang="en-IN" dirty="0"/>
          </a:p>
        </p:txBody>
      </p:sp>
    </p:spTree>
    <p:extLst>
      <p:ext uri="{BB962C8B-B14F-4D97-AF65-F5344CB8AC3E}">
        <p14:creationId xmlns:p14="http://schemas.microsoft.com/office/powerpoint/2010/main" val="300127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52290"/>
          </a:xfrm>
        </p:spPr>
        <p:txBody>
          <a:bodyPr/>
          <a:lstStyle/>
          <a:p>
            <a:r>
              <a:rPr lang="en-US" dirty="0" smtClean="0"/>
              <a:t>State Diagram</a:t>
            </a:r>
            <a:endParaRPr lang="en-IN" dirty="0"/>
          </a:p>
        </p:txBody>
      </p:sp>
      <p:pic>
        <p:nvPicPr>
          <p:cNvPr id="4" name="Picture 3"/>
          <p:cNvPicPr>
            <a:picLocks noChangeAspect="1"/>
          </p:cNvPicPr>
          <p:nvPr/>
        </p:nvPicPr>
        <p:blipFill>
          <a:blip r:embed="rId2"/>
          <a:stretch>
            <a:fillRect/>
          </a:stretch>
        </p:blipFill>
        <p:spPr>
          <a:xfrm>
            <a:off x="1422400" y="1955800"/>
            <a:ext cx="8559800" cy="4394200"/>
          </a:xfrm>
          <a:prstGeom prst="rect">
            <a:avLst/>
          </a:prstGeom>
        </p:spPr>
      </p:pic>
    </p:spTree>
    <p:extLst>
      <p:ext uri="{BB962C8B-B14F-4D97-AF65-F5344CB8AC3E}">
        <p14:creationId xmlns:p14="http://schemas.microsoft.com/office/powerpoint/2010/main" val="9840087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246</TotalTime>
  <Words>411</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Software Engineering Project Wandering in the Woods</vt:lpstr>
      <vt:lpstr>Introduction </vt:lpstr>
      <vt:lpstr>Purpose: Wandering in Woods</vt:lpstr>
      <vt:lpstr>Model of the project</vt:lpstr>
      <vt:lpstr>Graphical presentation</vt:lpstr>
      <vt:lpstr>Use case diagram </vt:lpstr>
      <vt:lpstr>Class Diagram</vt:lpstr>
      <vt:lpstr>Deployment Diagram</vt:lpstr>
      <vt:lpstr>State Diagram</vt:lpstr>
      <vt:lpstr>Customer Journey map</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 Wandering in the Woods</dc:title>
  <dc:creator>Admin</dc:creator>
  <cp:lastModifiedBy>Admin</cp:lastModifiedBy>
  <cp:revision>24</cp:revision>
  <dcterms:created xsi:type="dcterms:W3CDTF">2022-12-14T10:22:19Z</dcterms:created>
  <dcterms:modified xsi:type="dcterms:W3CDTF">2022-12-14T14:28:49Z</dcterms:modified>
</cp:coreProperties>
</file>