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8" r:id="rId2"/>
    <p:sldId id="256" r:id="rId3"/>
    <p:sldId id="269" r:id="rId4"/>
    <p:sldId id="270" r:id="rId5"/>
    <p:sldId id="271" r:id="rId6"/>
    <p:sldId id="272" r:id="rId7"/>
    <p:sldId id="274" r:id="rId8"/>
    <p:sldId id="273" r:id="rId9"/>
    <p:sldId id="275"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46"/>
    <p:restoredTop sz="70580"/>
  </p:normalViewPr>
  <p:slideViewPr>
    <p:cSldViewPr snapToGrid="0">
      <p:cViewPr>
        <p:scale>
          <a:sx n="137" d="100"/>
          <a:sy n="137" d="100"/>
        </p:scale>
        <p:origin x="77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B72E3-683E-6847-8D4C-9E4C26A2B236}" type="datetimeFigureOut">
              <a:rPr lang="en-US" smtClean="0"/>
              <a:t>5/3/24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6F007-F3C2-EE48-8042-57B8AE15C74A}" type="slidenum">
              <a:rPr lang="en-US" smtClean="0"/>
              <a:t>‹#›</a:t>
            </a:fld>
            <a:endParaRPr lang="en-US"/>
          </a:p>
        </p:txBody>
      </p:sp>
    </p:spTree>
    <p:extLst>
      <p:ext uri="{BB962C8B-B14F-4D97-AF65-F5344CB8AC3E}">
        <p14:creationId xmlns:p14="http://schemas.microsoft.com/office/powerpoint/2010/main" val="2936786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AE360-FF46-004C-BFD2-6B36BE4CBC0A}" type="slidenum">
              <a:rPr lang="en-US" smtClean="0"/>
              <a:t>1</a:t>
            </a:fld>
            <a:endParaRPr lang="en-US"/>
          </a:p>
        </p:txBody>
      </p:sp>
    </p:spTree>
    <p:extLst>
      <p:ext uri="{BB962C8B-B14F-4D97-AF65-F5344CB8AC3E}">
        <p14:creationId xmlns:p14="http://schemas.microsoft.com/office/powerpoint/2010/main" val="211327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 queries</a:t>
            </a:r>
          </a:p>
          <a:p>
            <a:r>
              <a:rPr lang="en-US" dirty="0"/>
              <a:t>Weaviate typically performs nearest neighbor (NN) searches of millions of objects in considerably less than 100ms. You can find more information on our benchmark page.</a:t>
            </a:r>
          </a:p>
          <a:p>
            <a:endParaRPr lang="en-US" dirty="0"/>
          </a:p>
          <a:p>
            <a:r>
              <a:rPr lang="en-US" dirty="0"/>
              <a:t>Ingest any media type with Weaviate Modules</a:t>
            </a:r>
          </a:p>
          <a:p>
            <a:r>
              <a:rPr lang="en-US" dirty="0"/>
              <a:t>Use State-of-the-Art AI model inference (e.g., Transformers) for accessing data (text, images, etc.) at search-and-query time to let Weaviate manage the process of vectorizing data for you - or provide your own vectors.</a:t>
            </a:r>
          </a:p>
          <a:p>
            <a:endParaRPr lang="en-US" dirty="0"/>
          </a:p>
          <a:p>
            <a:r>
              <a:rPr lang="en-US" dirty="0"/>
              <a:t>Combine vector and scalar search</a:t>
            </a:r>
          </a:p>
          <a:p>
            <a:r>
              <a:rPr lang="en-US" dirty="0"/>
              <a:t>Weaviate allows for efficient, combined vector and scalar searches. For example, "articles related to the COVID-19 pandemic published within the past 7 days." Weaviate stores both objects and vectors and ensures the retrieval of both is always efficient. There is no need for a third-party object storage.</a:t>
            </a:r>
          </a:p>
          <a:p>
            <a:endParaRPr lang="en-US" dirty="0"/>
          </a:p>
          <a:p>
            <a:r>
              <a:rPr lang="en-US" dirty="0"/>
              <a:t>Real-time and persistent</a:t>
            </a:r>
          </a:p>
          <a:p>
            <a:r>
              <a:rPr lang="en-US" dirty="0"/>
              <a:t>Weaviate lets you search through your data even if it's currently being imported or updated. In addition, every write is written to a Write-Ahead-Log (WAL) for immediately persisted writes - even when a crash occurs.</a:t>
            </a:r>
          </a:p>
          <a:p>
            <a:endParaRPr lang="en-US" dirty="0"/>
          </a:p>
          <a:p>
            <a:r>
              <a:rPr lang="en-US" dirty="0"/>
              <a:t>Horizontal Scalability</a:t>
            </a:r>
          </a:p>
          <a:p>
            <a:r>
              <a:rPr lang="en-US" dirty="0"/>
              <a:t>Scale Weaviate for your exact needs, e.g., maximum ingestion, largest possible dataset size, maximum queries per second, etc.</a:t>
            </a:r>
          </a:p>
          <a:p>
            <a:endParaRPr lang="en-US" dirty="0"/>
          </a:p>
          <a:p>
            <a:r>
              <a:rPr lang="en-US" dirty="0"/>
              <a:t>High-Availability</a:t>
            </a:r>
          </a:p>
          <a:p>
            <a:r>
              <a:rPr lang="en-US" dirty="0"/>
              <a:t>Is on our roadmap and will be released later this year.</a:t>
            </a:r>
          </a:p>
          <a:p>
            <a:endParaRPr lang="en-US" dirty="0"/>
          </a:p>
          <a:p>
            <a:r>
              <a:rPr lang="en-US" dirty="0"/>
              <a:t>Cost-Effectiveness</a:t>
            </a:r>
          </a:p>
          <a:p>
            <a:r>
              <a:rPr lang="en-US" dirty="0"/>
              <a:t>Very large datasets do not need to be kept entirely in-memory in Weaviate. At the same time, available memory can be used to increase the speed of queries. This allows for a conscious speed/cost trade-off to suit every use case.</a:t>
            </a:r>
          </a:p>
          <a:p>
            <a:endParaRPr lang="en-US" dirty="0"/>
          </a:p>
          <a:p>
            <a:r>
              <a:rPr lang="en-US" dirty="0"/>
              <a:t>Graph-like connections between objects</a:t>
            </a:r>
          </a:p>
          <a:p>
            <a:r>
              <a:rPr lang="en-US" dirty="0"/>
              <a:t>Make arbitrary connections between your objects in a graph-like fashion to resemble real-life connections between your data points. Traverse those connections using </a:t>
            </a:r>
            <a:r>
              <a:rPr lang="en-US" dirty="0" err="1"/>
              <a:t>GraphQL</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F6F007-F3C2-EE48-8042-57B8AE15C74A}" type="slidenum">
              <a:rPr lang="en-US" smtClean="0"/>
              <a:t>4</a:t>
            </a:fld>
            <a:endParaRPr lang="en-US"/>
          </a:p>
        </p:txBody>
      </p:sp>
    </p:spTree>
    <p:extLst>
      <p:ext uri="{BB962C8B-B14F-4D97-AF65-F5344CB8AC3E}">
        <p14:creationId xmlns:p14="http://schemas.microsoft.com/office/powerpoint/2010/main" val="112800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Weaviate is NOT OLAP or OLTP. It’s strength lies at querying vectors with a similarity search and it not meant to handle </a:t>
            </a:r>
            <a:br>
              <a:rPr lang="en-US" dirty="0"/>
            </a:br>
            <a:r>
              <a:rPr lang="en-US" dirty="0">
                <a:effectLst/>
              </a:rPr>
              <a:t>Weaviate also does not support OLAP </a:t>
            </a:r>
            <a:r>
              <a:rPr lang="en-US" dirty="0" err="1">
                <a:effectLst/>
              </a:rPr>
              <a:t>operations:</a:t>
            </a:r>
            <a:r>
              <a:rPr lang="en-US" b="0" i="0" dirty="0" err="1">
                <a:solidFill>
                  <a:srgbClr val="E8E8E6"/>
                </a:solidFill>
                <a:effectLst/>
                <a:highlight>
                  <a:srgbClr val="191A1A"/>
                </a:highlight>
                <a:latin typeface="__fkGroteskNeue_a82850"/>
              </a:rPr>
              <a:t>It</a:t>
            </a:r>
            <a:r>
              <a:rPr lang="en-US" b="0" i="0" dirty="0">
                <a:solidFill>
                  <a:srgbClr val="E8E8E6"/>
                </a:solidFill>
                <a:effectLst/>
                <a:highlight>
                  <a:srgbClr val="191A1A"/>
                </a:highlight>
                <a:latin typeface="__fkGroteskNeue_a82850"/>
              </a:rPr>
              <a:t> is not optimized for complex analytical queries and reporting over large volumes of historical data, which is the primary purpose of OLAP systems.</a:t>
            </a:r>
            <a:br>
              <a:rPr lang="en-US" b="0" i="0" u="none" strike="noStrike" dirty="0">
                <a:solidFill>
                  <a:srgbClr val="E8E8E6"/>
                </a:solidFill>
                <a:effectLst/>
                <a:highlight>
                  <a:srgbClr val="191A1A"/>
                </a:highlight>
                <a:latin typeface="var(--font-berkeley-mono)"/>
              </a:rPr>
            </a:br>
            <a:r>
              <a:rPr lang="en-US" b="0" i="0" dirty="0">
                <a:solidFill>
                  <a:srgbClr val="E8E8E6"/>
                </a:solidFill>
                <a:effectLst/>
                <a:highlight>
                  <a:srgbClr val="191A1A"/>
                </a:highlight>
                <a:latin typeface="__fkGroteskNeue_a82850"/>
              </a:rPr>
              <a:t>It is not optimized for handling a high volume of transactional operations like insertions, updates, and deletions of individual records.</a:t>
            </a:r>
          </a:p>
          <a:p>
            <a:pPr>
              <a:buFont typeface="Arial" panose="020B0604020202020204" pitchFamily="34" charset="0"/>
              <a:buChar char="•"/>
            </a:pPr>
            <a:endParaRPr lang="en-US" b="0" i="0" dirty="0">
              <a:solidFill>
                <a:srgbClr val="E8E8E6"/>
              </a:solidFill>
              <a:effectLst/>
              <a:highlight>
                <a:srgbClr val="191A1A"/>
              </a:highlight>
              <a:latin typeface="__fkGroteskNeue_a82850"/>
            </a:endParaRP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2EF6F007-F3C2-EE48-8042-57B8AE15C74A}" type="slidenum">
              <a:rPr lang="en-US" smtClean="0"/>
              <a:t>6</a:t>
            </a:fld>
            <a:endParaRPr lang="en-US"/>
          </a:p>
        </p:txBody>
      </p:sp>
    </p:spTree>
    <p:extLst>
      <p:ext uri="{BB962C8B-B14F-4D97-AF65-F5344CB8AC3E}">
        <p14:creationId xmlns:p14="http://schemas.microsoft.com/office/powerpoint/2010/main" val="390415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2D9E-7A0A-ABBE-09F1-F9F76A8B7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537C3-ABB6-1600-B2CF-A915B382C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5D52B-502E-77FC-2182-4AC034E8EE21}"/>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5" name="Footer Placeholder 4">
            <a:extLst>
              <a:ext uri="{FF2B5EF4-FFF2-40B4-BE49-F238E27FC236}">
                <a16:creationId xmlns:a16="http://schemas.microsoft.com/office/drawing/2014/main" id="{0FDF7AFC-7AE8-19E2-E267-AED9F680A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20FF4-0736-F932-C958-AC42B66B385B}"/>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2435962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CD0-9715-DCA1-2E63-1493C5984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ECBE73-7BD7-1C32-E3D6-2A3DF7BD09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4A053-EF94-C270-45A5-ABC057DACB56}"/>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5" name="Footer Placeholder 4">
            <a:extLst>
              <a:ext uri="{FF2B5EF4-FFF2-40B4-BE49-F238E27FC236}">
                <a16:creationId xmlns:a16="http://schemas.microsoft.com/office/drawing/2014/main" id="{630F03E5-F8C8-62C1-8C5B-44B16AC47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CEB96-39A1-88CF-CB18-8F230564D27C}"/>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3459995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65064E-0889-B200-FFD7-A2F9B94DF5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A25F5-FBC0-05F7-521D-16B599CB4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63674-108D-EBE7-8886-9C5D2DAF3CBD}"/>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5" name="Footer Placeholder 4">
            <a:extLst>
              <a:ext uri="{FF2B5EF4-FFF2-40B4-BE49-F238E27FC236}">
                <a16:creationId xmlns:a16="http://schemas.microsoft.com/office/drawing/2014/main" id="{70A9B5BC-B0F2-C9F4-E0AB-8F29DCABA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41BBC-094A-16E8-E9EA-B2338F13F774}"/>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533716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Orange color field [design object]"/>
          <p:cNvSpPr/>
          <p:nvPr userDrawn="1"/>
        </p:nvSpPr>
        <p:spPr>
          <a:xfrm>
            <a:off x="0" y="0"/>
            <a:ext cx="6096000" cy="6858000"/>
          </a:xfrm>
          <a:prstGeom prst="rect">
            <a:avLst/>
          </a:prstGeom>
          <a:solidFill>
            <a:srgbClr val="D4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cNvSpPr>
            <a:spLocks noGrp="1"/>
          </p:cNvSpPr>
          <p:nvPr>
            <p:ph type="sldNum" sz="quarter" idx="10"/>
          </p:nvPr>
        </p:nvSpPr>
        <p:spPr>
          <a:xfrm>
            <a:off x="10980234" y="6325460"/>
            <a:ext cx="754565" cy="365125"/>
          </a:xfrm>
        </p:spPr>
        <p:txBody>
          <a:bodyPr/>
          <a:lstStyle/>
          <a:p>
            <a:fld id="{F343A32A-436A-8143-8894-653E98457856}" type="slidenum">
              <a:rPr lang="en-US" smtClean="0"/>
              <a:pPr/>
              <a:t>‹#›</a:t>
            </a:fld>
            <a:endParaRPr lang="en-US"/>
          </a:p>
        </p:txBody>
      </p:sp>
      <p:sp>
        <p:nvSpPr>
          <p:cNvPr id="2" name="Presentation Title"/>
          <p:cNvSpPr>
            <a:spLocks noGrp="1"/>
          </p:cNvSpPr>
          <p:nvPr>
            <p:ph type="title" hasCustomPrompt="1"/>
          </p:nvPr>
        </p:nvSpPr>
        <p:spPr>
          <a:xfrm>
            <a:off x="457200" y="2362200"/>
            <a:ext cx="5060092" cy="2444750"/>
          </a:xfrm>
          <a:prstGeom prst="rect">
            <a:avLst/>
          </a:prstGeom>
        </p:spPr>
        <p:txBody>
          <a:bodyPr/>
          <a:lstStyle>
            <a:lvl1pPr>
              <a:lnSpc>
                <a:spcPct val="100000"/>
              </a:lnSpc>
              <a:defRPr sz="4800">
                <a:latin typeface="Sherman Serif Book" charset="0"/>
                <a:ea typeface="Sherman Serif Book" charset="0"/>
                <a:cs typeface="Sherman Serif Book" charset="0"/>
              </a:defRPr>
            </a:lvl1pPr>
          </a:lstStyle>
          <a:p>
            <a:r>
              <a:rPr lang="en-US"/>
              <a:t>Click to edit Presentation Title</a:t>
            </a:r>
          </a:p>
        </p:txBody>
      </p:sp>
      <p:sp>
        <p:nvSpPr>
          <p:cNvPr id="20" name="Picture"/>
          <p:cNvSpPr>
            <a:spLocks noGrp="1"/>
          </p:cNvSpPr>
          <p:nvPr>
            <p:ph type="pic" sz="quarter" idx="15" hasCustomPrompt="1"/>
          </p:nvPr>
        </p:nvSpPr>
        <p:spPr>
          <a:xfrm>
            <a:off x="6091706" y="0"/>
            <a:ext cx="6100293" cy="6858000"/>
          </a:xfrm>
          <a:prstGeom prst="rect">
            <a:avLst/>
          </a:prstGeom>
        </p:spPr>
        <p:txBody>
          <a:bodyPr anchor="t"/>
          <a:lstStyle>
            <a:lvl1pPr marL="0" indent="0">
              <a:buNone/>
              <a:defRPr sz="1800" baseline="0">
                <a:latin typeface="Sherman Sans Book" charset="0"/>
                <a:ea typeface="Sherman Sans Book" charset="0"/>
                <a:cs typeface="Sherman Sans Book" charset="0"/>
              </a:defRPr>
            </a:lvl1pPr>
          </a:lstStyle>
          <a:p>
            <a:r>
              <a:rPr lang="en-US"/>
              <a:t>Drag photo here or click image icon to select a photo</a:t>
            </a:r>
          </a:p>
        </p:txBody>
      </p:sp>
      <p:sp>
        <p:nvSpPr>
          <p:cNvPr id="13" name="Presenter’s Name"/>
          <p:cNvSpPr>
            <a:spLocks noGrp="1"/>
          </p:cNvSpPr>
          <p:nvPr>
            <p:ph type="body" sz="quarter" idx="12" hasCustomPrompt="1"/>
          </p:nvPr>
        </p:nvSpPr>
        <p:spPr>
          <a:xfrm>
            <a:off x="457200" y="5181601"/>
            <a:ext cx="5060092" cy="360784"/>
          </a:xfrm>
          <a:prstGeom prst="rect">
            <a:avLst/>
          </a:prstGeom>
        </p:spPr>
        <p:txBody>
          <a:bodyPr/>
          <a:lstStyle>
            <a:lvl1pPr marL="0" indent="0">
              <a:lnSpc>
                <a:spcPct val="100000"/>
              </a:lnSpc>
              <a:spcBef>
                <a:spcPts val="0"/>
              </a:spcBef>
              <a:buNone/>
              <a:defRPr sz="2000" b="0" baseline="0">
                <a:solidFill>
                  <a:schemeClr val="bg1"/>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Presenter’s Name </a:t>
            </a:r>
          </a:p>
        </p:txBody>
      </p:sp>
      <p:sp>
        <p:nvSpPr>
          <p:cNvPr id="15" name="Presenter’s Title"/>
          <p:cNvSpPr>
            <a:spLocks noGrp="1"/>
          </p:cNvSpPr>
          <p:nvPr>
            <p:ph type="body" sz="quarter" idx="14" hasCustomPrompt="1"/>
          </p:nvPr>
        </p:nvSpPr>
        <p:spPr>
          <a:xfrm>
            <a:off x="457200" y="5567346"/>
            <a:ext cx="5060092" cy="650730"/>
          </a:xfrm>
          <a:prstGeom prst="rect">
            <a:avLst/>
          </a:prstGeom>
        </p:spPr>
        <p:txBody>
          <a:bodyPr/>
          <a:lstStyle>
            <a:lvl1pPr marL="0" indent="0">
              <a:lnSpc>
                <a:spcPct val="100000"/>
              </a:lnSpc>
              <a:spcBef>
                <a:spcPts val="0"/>
              </a:spcBef>
              <a:buNone/>
              <a:defRPr sz="1400" b="0" i="1" baseline="0">
                <a:solidFill>
                  <a:schemeClr val="bg1"/>
                </a:solidFill>
                <a:latin typeface="Sherman Serif Book" charset="0"/>
                <a:ea typeface="Sherman Serif Book" charset="0"/>
                <a:cs typeface="Sherman Serif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Presenter’s Title</a:t>
            </a:r>
          </a:p>
        </p:txBody>
      </p:sp>
      <p:pic>
        <p:nvPicPr>
          <p:cNvPr id="18" name="Syracuse University logo" descr="Official Syracuse University identity wordmark" title="Syracuse University"/>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3617" y="561560"/>
            <a:ext cx="2550368" cy="384302"/>
          </a:xfrm>
          <a:prstGeom prst="rect">
            <a:avLst/>
          </a:prstGeom>
        </p:spPr>
      </p:pic>
      <p:sp>
        <p:nvSpPr>
          <p:cNvPr id="7" name="Syracuse University Division Name"/>
          <p:cNvSpPr>
            <a:spLocks noGrp="1"/>
          </p:cNvSpPr>
          <p:nvPr>
            <p:ph type="body" sz="quarter" idx="19" hasCustomPrompt="1"/>
          </p:nvPr>
        </p:nvSpPr>
        <p:spPr>
          <a:xfrm>
            <a:off x="457200" y="914400"/>
            <a:ext cx="5060092" cy="612214"/>
          </a:xfrm>
          <a:prstGeom prst="rect">
            <a:avLst/>
          </a:prstGeom>
        </p:spPr>
        <p:txBody>
          <a:bodyPr/>
          <a:lstStyle>
            <a:lvl1pPr marL="0" indent="0">
              <a:lnSpc>
                <a:spcPct val="100000"/>
              </a:lnSpc>
              <a:buNone/>
              <a:defRPr sz="1400">
                <a:solidFill>
                  <a:schemeClr val="bg1"/>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School, Division, Office or Department Name, if applicable</a:t>
            </a:r>
          </a:p>
        </p:txBody>
      </p:sp>
      <p:sp>
        <p:nvSpPr>
          <p:cNvPr id="16" name="Date"/>
          <p:cNvSpPr>
            <a:spLocks noGrp="1"/>
          </p:cNvSpPr>
          <p:nvPr>
            <p:ph type="body" sz="quarter" idx="17" hasCustomPrompt="1"/>
          </p:nvPr>
        </p:nvSpPr>
        <p:spPr>
          <a:xfrm>
            <a:off x="457200" y="6369449"/>
            <a:ext cx="5060092" cy="250686"/>
          </a:xfrm>
          <a:prstGeom prst="rect">
            <a:avLst/>
          </a:prstGeom>
        </p:spPr>
        <p:txBody>
          <a:bodyPr/>
          <a:lstStyle>
            <a:lvl1pPr marL="0" indent="0">
              <a:lnSpc>
                <a:spcPct val="100000"/>
              </a:lnSpc>
              <a:spcBef>
                <a:spcPts val="0"/>
              </a:spcBef>
              <a:buNone/>
              <a:defRPr sz="1100" b="0" i="0" baseline="0">
                <a:solidFill>
                  <a:schemeClr val="bg1"/>
                </a:solidFill>
                <a:latin typeface="Sherman Sans Book" charset="0"/>
                <a:ea typeface="Sherman Sans Book" charset="0"/>
                <a:cs typeface="Sherman Sans Book"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DATE</a:t>
            </a:r>
          </a:p>
        </p:txBody>
      </p:sp>
      <p:cxnSp>
        <p:nvCxnSpPr>
          <p:cNvPr id="11" name="Hairline rule [design object]"/>
          <p:cNvCxnSpPr/>
          <p:nvPr userDrawn="1"/>
        </p:nvCxnSpPr>
        <p:spPr>
          <a:xfrm>
            <a:off x="562234" y="6196912"/>
            <a:ext cx="49056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1721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5ADE-AD33-1528-FDCE-A2EF389F2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D20E80-3ACD-7D16-A885-AE9F6B6141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C0A9A-D973-14BC-7D5B-E9E8DECF529C}"/>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5" name="Footer Placeholder 4">
            <a:extLst>
              <a:ext uri="{FF2B5EF4-FFF2-40B4-BE49-F238E27FC236}">
                <a16:creationId xmlns:a16="http://schemas.microsoft.com/office/drawing/2014/main" id="{28264887-D0BA-B4A5-4A2F-53AD054EE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F19D1-9382-09A8-A157-445B3967E629}"/>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222689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601D-4F8A-3BB6-AF91-520593D3A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F3F335-F73B-BB00-993C-42063338C9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30305-572D-CF70-98E1-0E7A06654346}"/>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5" name="Footer Placeholder 4">
            <a:extLst>
              <a:ext uri="{FF2B5EF4-FFF2-40B4-BE49-F238E27FC236}">
                <a16:creationId xmlns:a16="http://schemas.microsoft.com/office/drawing/2014/main" id="{74CADECA-7101-BDFE-FC55-4596607FC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52A6A-05AF-9293-E884-FA433334387B}"/>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370874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C8C2-15A9-5825-8E92-9281FEABE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3D954-9EA3-B1CB-F5ED-4B3E6CE5B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A43B00-320C-609E-71E6-26012CEF61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12B49-7469-A3A1-1EEA-8A7452117B0A}"/>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6" name="Footer Placeholder 5">
            <a:extLst>
              <a:ext uri="{FF2B5EF4-FFF2-40B4-BE49-F238E27FC236}">
                <a16:creationId xmlns:a16="http://schemas.microsoft.com/office/drawing/2014/main" id="{332C4B60-E350-936D-8933-215ADAB35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BBAFF-F4AE-BA9A-1201-2565A3FE0A4D}"/>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67836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6782-814E-659C-4DCC-0966EE1634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63D7C2-65F6-AE6D-3D8A-666877D18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01E01-9685-F565-BE9D-18FF4306D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78C7E5-C26D-0865-DE00-F8BAA3089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32C23-B4F9-CB90-8606-DB0CBC191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1D1191-C131-DE8D-02A2-41843F29B175}"/>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8" name="Footer Placeholder 7">
            <a:extLst>
              <a:ext uri="{FF2B5EF4-FFF2-40B4-BE49-F238E27FC236}">
                <a16:creationId xmlns:a16="http://schemas.microsoft.com/office/drawing/2014/main" id="{A30009AF-DF62-A0B3-C7A2-E50009878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E454B3-0F9F-7DDD-7B5D-BD3EA4CA676A}"/>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29322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9A1F-3858-225D-B131-6A969F99FB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DE8DB-4AA9-5E59-5891-FFCD5CD38921}"/>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4" name="Footer Placeholder 3">
            <a:extLst>
              <a:ext uri="{FF2B5EF4-FFF2-40B4-BE49-F238E27FC236}">
                <a16:creationId xmlns:a16="http://schemas.microsoft.com/office/drawing/2014/main" id="{10CA1B56-5FC6-FF06-D464-B7EE8C375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A967B8-9140-5122-C6C9-C49E126EEC70}"/>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393397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4D177-47BB-C578-5104-8BAEDE1B4595}"/>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3" name="Footer Placeholder 2">
            <a:extLst>
              <a:ext uri="{FF2B5EF4-FFF2-40B4-BE49-F238E27FC236}">
                <a16:creationId xmlns:a16="http://schemas.microsoft.com/office/drawing/2014/main" id="{65EC5344-9864-4314-48BD-A101FBD4B1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462549-A226-65CE-ED5A-56C85F95D37C}"/>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2531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8C68-40EC-F229-DB57-0D882C7F3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D0C5C-A348-259F-CDEA-88DBF96CA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D4F10C-5B09-9593-E08E-864391F2C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10803-221D-5139-AEF3-E8D59C3007C7}"/>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6" name="Footer Placeholder 5">
            <a:extLst>
              <a:ext uri="{FF2B5EF4-FFF2-40B4-BE49-F238E27FC236}">
                <a16:creationId xmlns:a16="http://schemas.microsoft.com/office/drawing/2014/main" id="{A33225A0-4BE6-12A2-DBDC-077083375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742FE-E156-E0A3-5836-396C22579E7F}"/>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342457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B7A4-AE68-B6C9-E81B-B2B9C02EC0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D66A6-BF60-EE66-60C0-EA6A7B9333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EF6292-0C93-74A3-60E3-72DB7CC9B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9F4F1-A582-688B-96FF-3479CDF0E0CF}"/>
              </a:ext>
            </a:extLst>
          </p:cNvPr>
          <p:cNvSpPr>
            <a:spLocks noGrp="1"/>
          </p:cNvSpPr>
          <p:nvPr>
            <p:ph type="dt" sz="half" idx="10"/>
          </p:nvPr>
        </p:nvSpPr>
        <p:spPr/>
        <p:txBody>
          <a:bodyPr/>
          <a:lstStyle/>
          <a:p>
            <a:fld id="{6680D613-E3AD-5C41-901E-1DD3192EB446}" type="datetimeFigureOut">
              <a:rPr lang="en-US" smtClean="0"/>
              <a:t>5/3/24</a:t>
            </a:fld>
            <a:endParaRPr lang="en-US"/>
          </a:p>
        </p:txBody>
      </p:sp>
      <p:sp>
        <p:nvSpPr>
          <p:cNvPr id="6" name="Footer Placeholder 5">
            <a:extLst>
              <a:ext uri="{FF2B5EF4-FFF2-40B4-BE49-F238E27FC236}">
                <a16:creationId xmlns:a16="http://schemas.microsoft.com/office/drawing/2014/main" id="{EDB764F2-5BC7-7834-49F3-6D469218A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44A6C-8596-8F57-EF5D-EEB8EEB3FF47}"/>
              </a:ext>
            </a:extLst>
          </p:cNvPr>
          <p:cNvSpPr>
            <a:spLocks noGrp="1"/>
          </p:cNvSpPr>
          <p:nvPr>
            <p:ph type="sldNum" sz="quarter" idx="12"/>
          </p:nvPr>
        </p:nvSpPr>
        <p:spPr/>
        <p:txBody>
          <a:bodyPr/>
          <a:lstStyle/>
          <a:p>
            <a:fld id="{49FD222A-45E7-FA41-8FC3-7CA2D3CC2109}" type="slidenum">
              <a:rPr lang="en-US" smtClean="0"/>
              <a:t>‹#›</a:t>
            </a:fld>
            <a:endParaRPr lang="en-US"/>
          </a:p>
        </p:txBody>
      </p:sp>
    </p:spTree>
    <p:extLst>
      <p:ext uri="{BB962C8B-B14F-4D97-AF65-F5344CB8AC3E}">
        <p14:creationId xmlns:p14="http://schemas.microsoft.com/office/powerpoint/2010/main" val="2359239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58644-6EF0-433A-4973-FABF40D4CD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CB03BC-B6F7-85AB-34BD-3EE5D015B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A9582-0D09-8016-E0F5-C467BC291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80D613-E3AD-5C41-901E-1DD3192EB446}" type="datetimeFigureOut">
              <a:rPr lang="en-US" smtClean="0"/>
              <a:t>5/3/24</a:t>
            </a:fld>
            <a:endParaRPr lang="en-US"/>
          </a:p>
        </p:txBody>
      </p:sp>
      <p:sp>
        <p:nvSpPr>
          <p:cNvPr id="5" name="Footer Placeholder 4">
            <a:extLst>
              <a:ext uri="{FF2B5EF4-FFF2-40B4-BE49-F238E27FC236}">
                <a16:creationId xmlns:a16="http://schemas.microsoft.com/office/drawing/2014/main" id="{058D3D27-E4DE-D375-E5BD-E09F62EFD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5E7D58-B0B0-FCF5-CC16-37A32D5F54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FD222A-45E7-FA41-8FC3-7CA2D3CC2109}" type="slidenum">
              <a:rPr lang="en-US" smtClean="0"/>
              <a:t>‹#›</a:t>
            </a:fld>
            <a:endParaRPr lang="en-US"/>
          </a:p>
        </p:txBody>
      </p:sp>
    </p:spTree>
    <p:extLst>
      <p:ext uri="{BB962C8B-B14F-4D97-AF65-F5344CB8AC3E}">
        <p14:creationId xmlns:p14="http://schemas.microsoft.com/office/powerpoint/2010/main" val="88172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eaviate.io/developers/weaviate/quickstart" TargetMode="External"/><Relationship Id="rId2" Type="http://schemas.openxmlformats.org/officeDocument/2006/relationships/hyperlink" Target="https://weaviate.io/developers/weaviate/introduction" TargetMode="External"/><Relationship Id="rId1" Type="http://schemas.openxmlformats.org/officeDocument/2006/relationships/slideLayout" Target="../slideLayouts/slideLayout2.xml"/><Relationship Id="rId5" Type="http://schemas.openxmlformats.org/officeDocument/2006/relationships/hyperlink" Target="https://weaviate.io/developers/weaviate/tutorials/spark-connector" TargetMode="External"/><Relationship Id="rId4" Type="http://schemas.openxmlformats.org/officeDocument/2006/relationships/hyperlink" Target="https://weaviate.io/developers/weaviate/concepts/dat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esentation Title"/>
          <p:cNvSpPr>
            <a:spLocks noGrp="1"/>
          </p:cNvSpPr>
          <p:nvPr>
            <p:ph type="title"/>
          </p:nvPr>
        </p:nvSpPr>
        <p:spPr>
          <a:xfrm>
            <a:off x="296000" y="2543059"/>
            <a:ext cx="5382491" cy="1771881"/>
          </a:xfrm>
        </p:spPr>
        <p:txBody>
          <a:bodyPr>
            <a:normAutofit fontScale="90000"/>
          </a:bodyPr>
          <a:lstStyle/>
          <a:p>
            <a:pPr algn="ctr"/>
            <a:r>
              <a:rPr lang="en-US" dirty="0">
                <a:solidFill>
                  <a:schemeClr val="bg1"/>
                </a:solidFill>
                <a:latin typeface="Sherman Serif Book" pitchFamily="50" charset="0"/>
                <a:ea typeface="Sherman Serif Book" pitchFamily="50" charset="0"/>
              </a:rPr>
              <a:t>IST769</a:t>
            </a:r>
            <a:br>
              <a:rPr lang="en-US" dirty="0">
                <a:latin typeface="Sherman Serif Book" pitchFamily="50" charset="0"/>
                <a:ea typeface="Sherman Serif Book" pitchFamily="50" charset="0"/>
              </a:rPr>
            </a:br>
            <a:r>
              <a:rPr lang="en-US" sz="4400" dirty="0">
                <a:solidFill>
                  <a:schemeClr val="bg1"/>
                </a:solidFill>
              </a:rPr>
              <a:t>Advanced Big Data Management</a:t>
            </a:r>
          </a:p>
        </p:txBody>
      </p:sp>
      <p:sp>
        <p:nvSpPr>
          <p:cNvPr id="2" name="Text Placeholder 1"/>
          <p:cNvSpPr>
            <a:spLocks noGrp="1"/>
          </p:cNvSpPr>
          <p:nvPr>
            <p:ph type="body" sz="quarter" idx="14"/>
          </p:nvPr>
        </p:nvSpPr>
        <p:spPr>
          <a:xfrm>
            <a:off x="574768" y="5490719"/>
            <a:ext cx="5221292" cy="731676"/>
          </a:xfrm>
        </p:spPr>
        <p:txBody>
          <a:bodyPr>
            <a:normAutofit/>
          </a:bodyPr>
          <a:lstStyle/>
          <a:p>
            <a:r>
              <a:rPr lang="en-US" sz="900" dirty="0"/>
              <a:t>Kabir Thakur</a:t>
            </a:r>
          </a:p>
          <a:p>
            <a:r>
              <a:rPr lang="en-US" sz="900" dirty="0"/>
              <a:t>Adarsh Shetty Andar</a:t>
            </a:r>
          </a:p>
          <a:p>
            <a:r>
              <a:rPr lang="en-US" sz="900" dirty="0" err="1"/>
              <a:t>Mugdha</a:t>
            </a:r>
            <a:r>
              <a:rPr lang="en-US" sz="900" dirty="0"/>
              <a:t> </a:t>
            </a:r>
            <a:r>
              <a:rPr lang="en-US" sz="900" dirty="0" err="1"/>
              <a:t>Karodkar</a:t>
            </a:r>
            <a:endParaRPr lang="en-US" sz="900" dirty="0"/>
          </a:p>
        </p:txBody>
      </p:sp>
      <p:sp>
        <p:nvSpPr>
          <p:cNvPr id="6" name="TextBox 5"/>
          <p:cNvSpPr txBox="1"/>
          <p:nvPr/>
        </p:nvSpPr>
        <p:spPr>
          <a:xfrm>
            <a:off x="9764877" y="69960"/>
            <a:ext cx="7637384" cy="261610"/>
          </a:xfrm>
          <a:prstGeom prst="rect">
            <a:avLst/>
          </a:prstGeom>
          <a:noFill/>
        </p:spPr>
        <p:txBody>
          <a:bodyPr wrap="square" rtlCol="0">
            <a:spAutoFit/>
          </a:bodyPr>
          <a:lstStyle/>
          <a:p>
            <a:r>
              <a:rPr lang="en-US" sz="1100" dirty="0">
                <a:solidFill>
                  <a:schemeClr val="bg1"/>
                </a:solidFill>
                <a:latin typeface="Sherman Sans Book" pitchFamily="50" charset="0"/>
                <a:ea typeface="Sherman Sans Book" pitchFamily="50" charset="0"/>
              </a:rPr>
              <a:t>Images are </a:t>
            </a:r>
            <a:r>
              <a:rPr lang="en-US" sz="1100" dirty="0" err="1">
                <a:solidFill>
                  <a:schemeClr val="bg1"/>
                </a:solidFill>
                <a:latin typeface="Sherman Sans Book" pitchFamily="50" charset="0"/>
                <a:ea typeface="Sherman Sans Book" pitchFamily="50" charset="0"/>
              </a:rPr>
              <a:t>forillustrative</a:t>
            </a:r>
            <a:r>
              <a:rPr lang="en-US" sz="1100" dirty="0">
                <a:solidFill>
                  <a:schemeClr val="bg1"/>
                </a:solidFill>
                <a:latin typeface="Sherman Sans Book" pitchFamily="50" charset="0"/>
                <a:ea typeface="Sherman Sans Book" pitchFamily="50" charset="0"/>
              </a:rPr>
              <a:t> purposes only.</a:t>
            </a:r>
          </a:p>
        </p:txBody>
      </p:sp>
      <p:sp>
        <p:nvSpPr>
          <p:cNvPr id="3" name="Rectangle 2">
            <a:extLst>
              <a:ext uri="{FF2B5EF4-FFF2-40B4-BE49-F238E27FC236}">
                <a16:creationId xmlns:a16="http://schemas.microsoft.com/office/drawing/2014/main" id="{6409DDFE-546A-82C0-8175-372DCDED1E0A}"/>
              </a:ext>
            </a:extLst>
          </p:cNvPr>
          <p:cNvSpPr/>
          <p:nvPr/>
        </p:nvSpPr>
        <p:spPr>
          <a:xfrm>
            <a:off x="5796060" y="0"/>
            <a:ext cx="6395940" cy="6858000"/>
          </a:xfrm>
          <a:prstGeom prst="rect">
            <a:avLst/>
          </a:prstGeom>
          <a:solidFill>
            <a:srgbClr val="D44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School Launches New Hub For Public Libraries Research — Syracuse University  News">
            <a:extLst>
              <a:ext uri="{FF2B5EF4-FFF2-40B4-BE49-F238E27FC236}">
                <a16:creationId xmlns:a16="http://schemas.microsoft.com/office/drawing/2014/main" id="{3815C58E-4381-C491-58A5-9AC09ACD9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236" y="1983904"/>
            <a:ext cx="3853587" cy="28901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AB176D-15DA-A754-C2E1-09A1D747F361}"/>
              </a:ext>
            </a:extLst>
          </p:cNvPr>
          <p:cNvSpPr txBox="1"/>
          <p:nvPr/>
        </p:nvSpPr>
        <p:spPr>
          <a:xfrm>
            <a:off x="457200" y="921380"/>
            <a:ext cx="3278270" cy="369332"/>
          </a:xfrm>
          <a:prstGeom prst="rect">
            <a:avLst/>
          </a:prstGeom>
          <a:noFill/>
        </p:spPr>
        <p:txBody>
          <a:bodyPr wrap="none" rtlCol="0">
            <a:spAutoFit/>
          </a:bodyPr>
          <a:lstStyle/>
          <a:p>
            <a:r>
              <a:rPr lang="en-US" dirty="0">
                <a:solidFill>
                  <a:schemeClr val="bg1"/>
                </a:solidFill>
              </a:rPr>
              <a:t>School of Information Sciences</a:t>
            </a:r>
          </a:p>
        </p:txBody>
      </p:sp>
    </p:spTree>
    <p:extLst>
      <p:ext uri="{BB962C8B-B14F-4D97-AF65-F5344CB8AC3E}">
        <p14:creationId xmlns:p14="http://schemas.microsoft.com/office/powerpoint/2010/main" val="18500016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AC27589-62CE-96B0-5020-D28EB74B8DD4}"/>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 name="Straight Connector 4">
            <a:extLst>
              <a:ext uri="{FF2B5EF4-FFF2-40B4-BE49-F238E27FC236}">
                <a16:creationId xmlns:a16="http://schemas.microsoft.com/office/drawing/2014/main" id="{DD513230-3CD8-396E-0CAC-3B7660945E8D}"/>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itle 1">
            <a:extLst>
              <a:ext uri="{FF2B5EF4-FFF2-40B4-BE49-F238E27FC236}">
                <a16:creationId xmlns:a16="http://schemas.microsoft.com/office/drawing/2014/main" id="{32BB39FC-EF6C-E7CB-2B0D-513B43840BEA}"/>
              </a:ext>
            </a:extLst>
          </p:cNvPr>
          <p:cNvSpPr txBox="1">
            <a:spLocks/>
          </p:cNvSpPr>
          <p:nvPr/>
        </p:nvSpPr>
        <p:spPr>
          <a:xfrm>
            <a:off x="835873" y="78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Improvements</a:t>
            </a:r>
          </a:p>
        </p:txBody>
      </p:sp>
      <p:sp>
        <p:nvSpPr>
          <p:cNvPr id="7" name="TextBox 6">
            <a:extLst>
              <a:ext uri="{FF2B5EF4-FFF2-40B4-BE49-F238E27FC236}">
                <a16:creationId xmlns:a16="http://schemas.microsoft.com/office/drawing/2014/main" id="{EA591B83-4397-30E5-E822-902368127771}"/>
              </a:ext>
            </a:extLst>
          </p:cNvPr>
          <p:cNvSpPr txBox="1"/>
          <p:nvPr/>
        </p:nvSpPr>
        <p:spPr>
          <a:xfrm>
            <a:off x="865538" y="1403918"/>
            <a:ext cx="10456270" cy="3139321"/>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This project can be a nice end-to-end project where we also run a containerized version of </a:t>
            </a:r>
            <a:r>
              <a:rPr lang="en-US" dirty="0" err="1"/>
              <a:t>Ollama</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Essentially a student would be able to talk to the LLM running on </a:t>
            </a:r>
            <a:r>
              <a:rPr lang="en-US" dirty="0" err="1"/>
              <a:t>Ollama</a:t>
            </a:r>
            <a:r>
              <a:rPr lang="en-US" dirty="0"/>
              <a:t> and ask questions about the courses they can take, what faculty takes those course, what are the office hours for that faculty.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only showed one way to query the database using </a:t>
            </a:r>
            <a:r>
              <a:rPr lang="en-US" dirty="0" err="1"/>
              <a:t>near_vector</a:t>
            </a:r>
            <a:r>
              <a:rPr lang="en-US" dirty="0"/>
              <a:t> format. However, there are many other ways to query data in Weaviate depending on the use case.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event create different collections for faculty or departments and form relationships by cross referencing for a more complicated design.</a:t>
            </a:r>
          </a:p>
        </p:txBody>
      </p:sp>
      <p:sp>
        <p:nvSpPr>
          <p:cNvPr id="8" name="TextBox 7">
            <a:extLst>
              <a:ext uri="{FF2B5EF4-FFF2-40B4-BE49-F238E27FC236}">
                <a16:creationId xmlns:a16="http://schemas.microsoft.com/office/drawing/2014/main" id="{DD5A2790-BDD6-4804-F9F8-0562540D7000}"/>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spTree>
    <p:extLst>
      <p:ext uri="{BB962C8B-B14F-4D97-AF65-F5344CB8AC3E}">
        <p14:creationId xmlns:p14="http://schemas.microsoft.com/office/powerpoint/2010/main" val="68771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EF1D851-E365-87C2-99E0-0975A699780F}"/>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 name="Straight Connector 4">
            <a:extLst>
              <a:ext uri="{FF2B5EF4-FFF2-40B4-BE49-F238E27FC236}">
                <a16:creationId xmlns:a16="http://schemas.microsoft.com/office/drawing/2014/main" id="{F1C27B1A-94B0-674A-E1CA-3DABE99F59C5}"/>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1363183F-9A46-54DA-8FF9-33D5FC12F6DF}"/>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sp>
        <p:nvSpPr>
          <p:cNvPr id="7" name="Title 1">
            <a:extLst>
              <a:ext uri="{FF2B5EF4-FFF2-40B4-BE49-F238E27FC236}">
                <a16:creationId xmlns:a16="http://schemas.microsoft.com/office/drawing/2014/main" id="{1198F8C3-DBC2-964A-DC7F-840198F3F747}"/>
              </a:ext>
            </a:extLst>
          </p:cNvPr>
          <p:cNvSpPr txBox="1">
            <a:spLocks/>
          </p:cNvSpPr>
          <p:nvPr/>
        </p:nvSpPr>
        <p:spPr>
          <a:xfrm>
            <a:off x="835873" y="78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References</a:t>
            </a:r>
          </a:p>
        </p:txBody>
      </p:sp>
      <p:sp>
        <p:nvSpPr>
          <p:cNvPr id="9" name="TextBox 8">
            <a:extLst>
              <a:ext uri="{FF2B5EF4-FFF2-40B4-BE49-F238E27FC236}">
                <a16:creationId xmlns:a16="http://schemas.microsoft.com/office/drawing/2014/main" id="{4155979F-A5A2-8DC0-65BF-EB08F794E145}"/>
              </a:ext>
            </a:extLst>
          </p:cNvPr>
          <p:cNvSpPr txBox="1"/>
          <p:nvPr/>
        </p:nvSpPr>
        <p:spPr>
          <a:xfrm>
            <a:off x="895203" y="1384319"/>
            <a:ext cx="10329524" cy="1477328"/>
          </a:xfrm>
          <a:prstGeom prst="rect">
            <a:avLst/>
          </a:prstGeom>
          <a:noFill/>
        </p:spPr>
        <p:txBody>
          <a:bodyPr wrap="square">
            <a:spAutoFit/>
          </a:bodyPr>
          <a:lstStyle/>
          <a:p>
            <a:pPr marL="285750" indent="-285750">
              <a:buFont typeface="Arial" panose="020B0604020202020204" pitchFamily="34" charset="0"/>
              <a:buChar char="•"/>
            </a:pPr>
            <a:r>
              <a:rPr lang="en-US" dirty="0">
                <a:hlinkClick r:id="rId2"/>
              </a:rPr>
              <a:t>https://weaviate.io/developers/weaviate/introduction</a:t>
            </a:r>
            <a:endParaRPr lang="en-US" dirty="0"/>
          </a:p>
          <a:p>
            <a:pPr marL="285750" indent="-285750">
              <a:buFont typeface="Arial" panose="020B0604020202020204" pitchFamily="34" charset="0"/>
              <a:buChar char="•"/>
            </a:pPr>
            <a:r>
              <a:rPr lang="en-US" dirty="0">
                <a:hlinkClick r:id="rId3"/>
              </a:rPr>
              <a:t>https://weaviate.io/developers/weaviate/quickstart</a:t>
            </a:r>
            <a:endParaRPr lang="en-US" dirty="0"/>
          </a:p>
          <a:p>
            <a:pPr marL="285750" indent="-285750">
              <a:buFont typeface="Arial" panose="020B0604020202020204" pitchFamily="34" charset="0"/>
              <a:buChar char="•"/>
            </a:pPr>
            <a:r>
              <a:rPr lang="en-US" dirty="0">
                <a:hlinkClick r:id="rId4"/>
              </a:rPr>
              <a:t>https://weaviate.io/developers/weaviate/concepts/data</a:t>
            </a:r>
            <a:endParaRPr lang="en-US" dirty="0"/>
          </a:p>
          <a:p>
            <a:pPr marL="285750" indent="-285750">
              <a:buFont typeface="Arial" panose="020B0604020202020204" pitchFamily="34" charset="0"/>
              <a:buChar char="•"/>
            </a:pPr>
            <a:r>
              <a:rPr lang="en-US" dirty="0">
                <a:hlinkClick r:id="rId5"/>
              </a:rPr>
              <a:t>https://weaviate.io/developers/weaviate/tutorials/spark-connector</a:t>
            </a:r>
            <a:endParaRPr lang="en-US" dirty="0"/>
          </a:p>
          <a:p>
            <a:pPr marL="285750" indent="-285750">
              <a:buFont typeface="Arial" panose="020B0604020202020204" pitchFamily="34" charset="0"/>
              <a:buChar char="•"/>
            </a:pPr>
            <a:r>
              <a:rPr lang="en-US" dirty="0"/>
              <a:t>https://</a:t>
            </a:r>
            <a:r>
              <a:rPr lang="en-US" dirty="0" err="1"/>
              <a:t>weaviate.io</a:t>
            </a:r>
            <a:r>
              <a:rPr lang="en-US" dirty="0"/>
              <a:t>/developers/</a:t>
            </a:r>
            <a:r>
              <a:rPr lang="en-US" dirty="0" err="1"/>
              <a:t>weaviate</a:t>
            </a:r>
            <a:r>
              <a:rPr lang="en-US" dirty="0"/>
              <a:t>/starter-guides/schema</a:t>
            </a:r>
          </a:p>
        </p:txBody>
      </p:sp>
    </p:spTree>
    <p:extLst>
      <p:ext uri="{BB962C8B-B14F-4D97-AF65-F5344CB8AC3E}">
        <p14:creationId xmlns:p14="http://schemas.microsoft.com/office/powerpoint/2010/main" val="324543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635FCA-13C7-B91D-C07E-B12E1FCBFD2A}"/>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cxnSp>
        <p:nvCxnSpPr>
          <p:cNvPr id="5" name="Straight Connector 4">
            <a:extLst>
              <a:ext uri="{FF2B5EF4-FFF2-40B4-BE49-F238E27FC236}">
                <a16:creationId xmlns:a16="http://schemas.microsoft.com/office/drawing/2014/main" id="{67CD43D0-65A4-13ED-7C8E-B30707D50ED9}"/>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pic>
        <p:nvPicPr>
          <p:cNvPr id="1026" name="Picture 2" descr="GitHub - weaviate/weaviate: Weaviate is an open-source vector database that  stores both objects and vectors, allowing for the combination of vector  search with structured filtering with the fault tolerance and scalability of">
            <a:extLst>
              <a:ext uri="{FF2B5EF4-FFF2-40B4-BE49-F238E27FC236}">
                <a16:creationId xmlns:a16="http://schemas.microsoft.com/office/drawing/2014/main" id="{8B68547A-BF1A-7A19-FFAA-F779A2E6F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01" y="1253565"/>
            <a:ext cx="8694944" cy="43508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61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C7A6-16B4-B4A2-FB2D-E55C0F796B2A}"/>
              </a:ext>
            </a:extLst>
          </p:cNvPr>
          <p:cNvSpPr>
            <a:spLocks noGrp="1"/>
          </p:cNvSpPr>
          <p:nvPr>
            <p:ph type="title"/>
          </p:nvPr>
        </p:nvSpPr>
        <p:spPr>
          <a:xfrm>
            <a:off x="835873" y="78355"/>
            <a:ext cx="10515600" cy="1325563"/>
          </a:xfrm>
        </p:spPr>
        <p:txBody>
          <a:bodyPr/>
          <a:lstStyle/>
          <a:p>
            <a:pPr algn="ctr"/>
            <a:r>
              <a:rPr lang="en-US" dirty="0"/>
              <a:t>Vector Database</a:t>
            </a:r>
          </a:p>
        </p:txBody>
      </p:sp>
      <p:sp>
        <p:nvSpPr>
          <p:cNvPr id="4" name="TextBox 3">
            <a:extLst>
              <a:ext uri="{FF2B5EF4-FFF2-40B4-BE49-F238E27FC236}">
                <a16:creationId xmlns:a16="http://schemas.microsoft.com/office/drawing/2014/main" id="{8FCECC72-C50C-E6D6-D3B6-323C8DB22B56}"/>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cxnSp>
        <p:nvCxnSpPr>
          <p:cNvPr id="5" name="Straight Connector 4">
            <a:extLst>
              <a:ext uri="{FF2B5EF4-FFF2-40B4-BE49-F238E27FC236}">
                <a16:creationId xmlns:a16="http://schemas.microsoft.com/office/drawing/2014/main" id="{C36B7BA3-C1C0-CC76-0CFA-C38FBD6BDBB8}"/>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a:extLst>
              <a:ext uri="{FF2B5EF4-FFF2-40B4-BE49-F238E27FC236}">
                <a16:creationId xmlns:a16="http://schemas.microsoft.com/office/drawing/2014/main" id="{321AF2BF-ADCB-77F5-3C3F-CB1E4D474F89}"/>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554D071B-EB85-FF0A-A2D6-B11356E849A9}"/>
              </a:ext>
            </a:extLst>
          </p:cNvPr>
          <p:cNvSpPr txBox="1"/>
          <p:nvPr/>
        </p:nvSpPr>
        <p:spPr>
          <a:xfrm>
            <a:off x="835873" y="1613714"/>
            <a:ext cx="260361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 vector database indexes, stores and provides access to structured or unstructured data alongside it’s vector embeddings.</a:t>
            </a:r>
          </a:p>
          <a:p>
            <a:endParaRPr lang="en-US" dirty="0"/>
          </a:p>
          <a:p>
            <a:pPr marL="285750" indent="-285750">
              <a:buFont typeface="Arial" panose="020B0604020202020204" pitchFamily="34" charset="0"/>
              <a:buChar char="•"/>
            </a:pPr>
            <a:r>
              <a:rPr lang="en-US" dirty="0"/>
              <a:t>It allows users to find and retrieve similar objects quickly at scale in production</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B58D8833-36A9-8C33-24BC-04178722AF40}"/>
              </a:ext>
            </a:extLst>
          </p:cNvPr>
          <p:cNvSpPr txBox="1"/>
          <p:nvPr/>
        </p:nvSpPr>
        <p:spPr>
          <a:xfrm>
            <a:off x="7964781" y="1613714"/>
            <a:ext cx="3259732" cy="1200329"/>
          </a:xfrm>
          <a:prstGeom prst="rect">
            <a:avLst/>
          </a:prstGeom>
          <a:noFill/>
        </p:spPr>
        <p:txBody>
          <a:bodyPr wrap="square" rtlCol="0">
            <a:spAutoFit/>
          </a:bodyPr>
          <a:lstStyle/>
          <a:p>
            <a:r>
              <a:rPr lang="en-US" b="1" dirty="0"/>
              <a:t>Vector Embeddings</a:t>
            </a:r>
          </a:p>
          <a:p>
            <a:r>
              <a:rPr lang="en-US" dirty="0"/>
              <a:t>Vector embeddings list of numbers that can capture the semantic meaning of text</a:t>
            </a:r>
          </a:p>
        </p:txBody>
      </p:sp>
      <p:sp>
        <p:nvSpPr>
          <p:cNvPr id="18" name="TextBox 17">
            <a:extLst>
              <a:ext uri="{FF2B5EF4-FFF2-40B4-BE49-F238E27FC236}">
                <a16:creationId xmlns:a16="http://schemas.microsoft.com/office/drawing/2014/main" id="{25B6CCD4-AAD2-604D-4EF5-C47971BF4A6C}"/>
              </a:ext>
            </a:extLst>
          </p:cNvPr>
          <p:cNvSpPr txBox="1"/>
          <p:nvPr/>
        </p:nvSpPr>
        <p:spPr>
          <a:xfrm>
            <a:off x="7920038" y="3194049"/>
            <a:ext cx="4092385" cy="2308324"/>
          </a:xfrm>
          <a:prstGeom prst="rect">
            <a:avLst/>
          </a:prstGeom>
          <a:noFill/>
        </p:spPr>
        <p:txBody>
          <a:bodyPr wrap="square">
            <a:spAutoFit/>
          </a:bodyPr>
          <a:lstStyle/>
          <a:p>
            <a:r>
              <a:rPr lang="en-US" b="1" dirty="0"/>
              <a:t>Vector Search</a:t>
            </a:r>
          </a:p>
          <a:p>
            <a:r>
              <a:rPr lang="en-US" dirty="0"/>
              <a:t>Vector embeddings allow us to find and retrieve similar objects from the vector database by searching for objects that are close to each other in the vector space, which is called vector search, similarity search, or semantic search.</a:t>
            </a:r>
          </a:p>
          <a:p>
            <a:endParaRPr lang="en-US" dirty="0"/>
          </a:p>
        </p:txBody>
      </p:sp>
      <p:pic>
        <p:nvPicPr>
          <p:cNvPr id="2054" name="Picture 6" descr="Vector search">
            <a:extLst>
              <a:ext uri="{FF2B5EF4-FFF2-40B4-BE49-F238E27FC236}">
                <a16:creationId xmlns:a16="http://schemas.microsoft.com/office/drawing/2014/main" id="{26379E2E-CEA7-62CA-20CC-0E4A655AA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391" y="1685597"/>
            <a:ext cx="3838866" cy="392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2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5F6C1D2-A701-537A-6B4C-5350D7FF2568}"/>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4" name="TextBox 3">
            <a:extLst>
              <a:ext uri="{FF2B5EF4-FFF2-40B4-BE49-F238E27FC236}">
                <a16:creationId xmlns:a16="http://schemas.microsoft.com/office/drawing/2014/main" id="{F5CB8D6C-12EF-ED41-D354-23406656AE89}"/>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sp>
        <p:nvSpPr>
          <p:cNvPr id="10" name="Rectangle 9">
            <a:extLst>
              <a:ext uri="{FF2B5EF4-FFF2-40B4-BE49-F238E27FC236}">
                <a16:creationId xmlns:a16="http://schemas.microsoft.com/office/drawing/2014/main" id="{0580ED5E-7E4B-83D4-93D6-025EECD98FD8}"/>
              </a:ext>
            </a:extLst>
          </p:cNvPr>
          <p:cNvSpPr/>
          <p:nvPr/>
        </p:nvSpPr>
        <p:spPr>
          <a:xfrm>
            <a:off x="4454554" y="553674"/>
            <a:ext cx="3254929" cy="11660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3044D62-49DE-37F9-1D86-F5114DD20979}"/>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pic>
        <p:nvPicPr>
          <p:cNvPr id="3074" name="Picture 2" descr="An In-Depth Look at Weaviate: 10 Key Features - WPSOLR">
            <a:extLst>
              <a:ext uri="{FF2B5EF4-FFF2-40B4-BE49-F238E27FC236}">
                <a16:creationId xmlns:a16="http://schemas.microsoft.com/office/drawing/2014/main" id="{66E80F20-3702-00D3-69D7-EC4ECFBC2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076" y="419450"/>
            <a:ext cx="1445193" cy="14445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F11AC3B-EF40-D469-250E-B3B199792931}"/>
              </a:ext>
            </a:extLst>
          </p:cNvPr>
          <p:cNvSpPr txBox="1"/>
          <p:nvPr/>
        </p:nvSpPr>
        <p:spPr>
          <a:xfrm>
            <a:off x="895203" y="1719743"/>
            <a:ext cx="5200797" cy="3416320"/>
          </a:xfrm>
          <a:prstGeom prst="rect">
            <a:avLst/>
          </a:prstGeom>
          <a:noFill/>
        </p:spPr>
        <p:txBody>
          <a:bodyPr wrap="square">
            <a:spAutoFit/>
          </a:bodyPr>
          <a:lstStyle/>
          <a:p>
            <a:r>
              <a:rPr lang="en-US" dirty="0"/>
              <a:t>Weaviate in a nutshell:</a:t>
            </a:r>
          </a:p>
          <a:p>
            <a:endParaRPr lang="en-US" dirty="0"/>
          </a:p>
          <a:p>
            <a:pPr marL="285750" indent="-285750">
              <a:buFont typeface="Arial" panose="020B0604020202020204" pitchFamily="34" charset="0"/>
              <a:buChar char="•"/>
            </a:pPr>
            <a:r>
              <a:rPr lang="en-US" dirty="0"/>
              <a:t>Weaviate is a fast open-source vector database.</a:t>
            </a:r>
          </a:p>
          <a:p>
            <a:pPr marL="285750" indent="-285750">
              <a:buFont typeface="Arial" panose="020B0604020202020204" pitchFamily="34" charset="0"/>
              <a:buChar char="•"/>
            </a:pPr>
            <a:r>
              <a:rPr lang="en-US" dirty="0"/>
              <a:t>Weaviate allows you to store and retrieve data objects based on their semantic properties by indexing them with vectors.</a:t>
            </a:r>
          </a:p>
          <a:p>
            <a:pPr marL="285750" indent="-285750">
              <a:buFont typeface="Arial" panose="020B0604020202020204" pitchFamily="34" charset="0"/>
              <a:buChar char="•"/>
            </a:pPr>
            <a:r>
              <a:rPr lang="en-US" dirty="0"/>
              <a:t>Weaviate can be used stand-alone (aka bring your vectors) or with a variety of modules that can do the vectorization for you and extend the core capabilities.</a:t>
            </a:r>
          </a:p>
          <a:p>
            <a:pPr marL="285750" indent="-285750">
              <a:buFont typeface="Arial" panose="020B0604020202020204" pitchFamily="34" charset="0"/>
              <a:buChar char="•"/>
            </a:pPr>
            <a:r>
              <a:rPr lang="en-US" dirty="0"/>
              <a:t>Weaviate has a </a:t>
            </a:r>
            <a:r>
              <a:rPr lang="en-US" dirty="0" err="1"/>
              <a:t>GraphQL</a:t>
            </a:r>
            <a:r>
              <a:rPr lang="en-US" dirty="0"/>
              <a:t>-API to access your data easily.</a:t>
            </a:r>
          </a:p>
        </p:txBody>
      </p:sp>
      <p:sp>
        <p:nvSpPr>
          <p:cNvPr id="16" name="TextBox 15">
            <a:extLst>
              <a:ext uri="{FF2B5EF4-FFF2-40B4-BE49-F238E27FC236}">
                <a16:creationId xmlns:a16="http://schemas.microsoft.com/office/drawing/2014/main" id="{31341E22-25EF-9991-D4D5-46D0360419B5}"/>
              </a:ext>
            </a:extLst>
          </p:cNvPr>
          <p:cNvSpPr txBox="1"/>
          <p:nvPr/>
        </p:nvSpPr>
        <p:spPr>
          <a:xfrm>
            <a:off x="8852755" y="1814364"/>
            <a:ext cx="1630699" cy="369332"/>
          </a:xfrm>
          <a:prstGeom prst="rect">
            <a:avLst/>
          </a:prstGeom>
          <a:noFill/>
        </p:spPr>
        <p:txBody>
          <a:bodyPr wrap="square">
            <a:spAutoFit/>
          </a:bodyPr>
          <a:lstStyle/>
          <a:p>
            <a:r>
              <a:rPr lang="en-US" dirty="0"/>
              <a:t>Fast Queries</a:t>
            </a:r>
          </a:p>
        </p:txBody>
      </p:sp>
      <p:pic>
        <p:nvPicPr>
          <p:cNvPr id="3076" name="Picture 4" descr="Weaviate Tutorials · GitHub">
            <a:extLst>
              <a:ext uri="{FF2B5EF4-FFF2-40B4-BE49-F238E27FC236}">
                <a16:creationId xmlns:a16="http://schemas.microsoft.com/office/drawing/2014/main" id="{B0D1537D-8C86-AA2C-9BBB-C6812EDE27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4595" y="2556451"/>
            <a:ext cx="1188906" cy="118890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A61ABB1-21D1-CBE9-7E27-B25A0FC1A598}"/>
              </a:ext>
            </a:extLst>
          </p:cNvPr>
          <p:cNvSpPr txBox="1"/>
          <p:nvPr/>
        </p:nvSpPr>
        <p:spPr>
          <a:xfrm>
            <a:off x="7928349" y="4216821"/>
            <a:ext cx="1630699" cy="646331"/>
          </a:xfrm>
          <a:prstGeom prst="rect">
            <a:avLst/>
          </a:prstGeom>
          <a:noFill/>
        </p:spPr>
        <p:txBody>
          <a:bodyPr wrap="square">
            <a:spAutoFit/>
          </a:bodyPr>
          <a:lstStyle/>
          <a:p>
            <a:r>
              <a:rPr lang="en-US" dirty="0"/>
              <a:t>Any Media (Text/images)</a:t>
            </a:r>
          </a:p>
        </p:txBody>
      </p:sp>
      <p:sp>
        <p:nvSpPr>
          <p:cNvPr id="20" name="TextBox 19">
            <a:extLst>
              <a:ext uri="{FF2B5EF4-FFF2-40B4-BE49-F238E27FC236}">
                <a16:creationId xmlns:a16="http://schemas.microsoft.com/office/drawing/2014/main" id="{2AC946D3-7FB8-E5F2-8ED9-5A5680774474}"/>
              </a:ext>
            </a:extLst>
          </p:cNvPr>
          <p:cNvSpPr txBox="1"/>
          <p:nvPr/>
        </p:nvSpPr>
        <p:spPr>
          <a:xfrm>
            <a:off x="10561301" y="2323939"/>
            <a:ext cx="1630699" cy="646331"/>
          </a:xfrm>
          <a:prstGeom prst="rect">
            <a:avLst/>
          </a:prstGeom>
          <a:noFill/>
        </p:spPr>
        <p:txBody>
          <a:bodyPr wrap="square">
            <a:spAutoFit/>
          </a:bodyPr>
          <a:lstStyle/>
          <a:p>
            <a:r>
              <a:rPr lang="en-US" dirty="0"/>
              <a:t>Horizontally scalable</a:t>
            </a:r>
          </a:p>
        </p:txBody>
      </p:sp>
      <p:sp>
        <p:nvSpPr>
          <p:cNvPr id="21" name="TextBox 20">
            <a:extLst>
              <a:ext uri="{FF2B5EF4-FFF2-40B4-BE49-F238E27FC236}">
                <a16:creationId xmlns:a16="http://schemas.microsoft.com/office/drawing/2014/main" id="{A5C7E56F-CB39-1A8A-17E0-5764A5681ED8}"/>
              </a:ext>
            </a:extLst>
          </p:cNvPr>
          <p:cNvSpPr txBox="1"/>
          <p:nvPr/>
        </p:nvSpPr>
        <p:spPr>
          <a:xfrm>
            <a:off x="10632619" y="3345547"/>
            <a:ext cx="1630699" cy="646331"/>
          </a:xfrm>
          <a:prstGeom prst="rect">
            <a:avLst/>
          </a:prstGeom>
          <a:noFill/>
        </p:spPr>
        <p:txBody>
          <a:bodyPr wrap="square">
            <a:spAutoFit/>
          </a:bodyPr>
          <a:lstStyle/>
          <a:p>
            <a:r>
              <a:rPr lang="en-US" dirty="0"/>
              <a:t>High</a:t>
            </a:r>
          </a:p>
          <a:p>
            <a:r>
              <a:rPr lang="en-US" dirty="0"/>
              <a:t>Availability</a:t>
            </a:r>
          </a:p>
        </p:txBody>
      </p:sp>
      <p:sp>
        <p:nvSpPr>
          <p:cNvPr id="22" name="TextBox 21">
            <a:extLst>
              <a:ext uri="{FF2B5EF4-FFF2-40B4-BE49-F238E27FC236}">
                <a16:creationId xmlns:a16="http://schemas.microsoft.com/office/drawing/2014/main" id="{B16B81D3-21F8-F905-319D-13F4C10B84CD}"/>
              </a:ext>
            </a:extLst>
          </p:cNvPr>
          <p:cNvSpPr txBox="1"/>
          <p:nvPr/>
        </p:nvSpPr>
        <p:spPr>
          <a:xfrm>
            <a:off x="7094336" y="2426814"/>
            <a:ext cx="1630699" cy="646331"/>
          </a:xfrm>
          <a:prstGeom prst="rect">
            <a:avLst/>
          </a:prstGeom>
          <a:noFill/>
        </p:spPr>
        <p:txBody>
          <a:bodyPr wrap="square">
            <a:spAutoFit/>
          </a:bodyPr>
          <a:lstStyle/>
          <a:p>
            <a:r>
              <a:rPr lang="en-US" dirty="0"/>
              <a:t>Vector + Scalar Search</a:t>
            </a:r>
          </a:p>
        </p:txBody>
      </p:sp>
      <p:sp>
        <p:nvSpPr>
          <p:cNvPr id="23" name="TextBox 22">
            <a:extLst>
              <a:ext uri="{FF2B5EF4-FFF2-40B4-BE49-F238E27FC236}">
                <a16:creationId xmlns:a16="http://schemas.microsoft.com/office/drawing/2014/main" id="{7BAC14EC-4A8C-2450-DD03-0CED412E4E73}"/>
              </a:ext>
            </a:extLst>
          </p:cNvPr>
          <p:cNvSpPr txBox="1"/>
          <p:nvPr/>
        </p:nvSpPr>
        <p:spPr>
          <a:xfrm>
            <a:off x="7094335" y="3422191"/>
            <a:ext cx="1630699" cy="646331"/>
          </a:xfrm>
          <a:prstGeom prst="rect">
            <a:avLst/>
          </a:prstGeom>
          <a:noFill/>
        </p:spPr>
        <p:txBody>
          <a:bodyPr wrap="square">
            <a:spAutoFit/>
          </a:bodyPr>
          <a:lstStyle/>
          <a:p>
            <a:r>
              <a:rPr lang="en-US" dirty="0"/>
              <a:t>Real Time and </a:t>
            </a:r>
            <a:r>
              <a:rPr lang="en-US" dirty="0" err="1"/>
              <a:t>Persistant</a:t>
            </a:r>
            <a:endParaRPr lang="en-US" dirty="0"/>
          </a:p>
        </p:txBody>
      </p:sp>
      <p:sp>
        <p:nvSpPr>
          <p:cNvPr id="24" name="TextBox 23">
            <a:extLst>
              <a:ext uri="{FF2B5EF4-FFF2-40B4-BE49-F238E27FC236}">
                <a16:creationId xmlns:a16="http://schemas.microsoft.com/office/drawing/2014/main" id="{7AC8866B-6B0A-8C2F-AA26-FE7B4836CE90}"/>
              </a:ext>
            </a:extLst>
          </p:cNvPr>
          <p:cNvSpPr txBox="1"/>
          <p:nvPr/>
        </p:nvSpPr>
        <p:spPr>
          <a:xfrm>
            <a:off x="9884212" y="4210895"/>
            <a:ext cx="1630699" cy="646331"/>
          </a:xfrm>
          <a:prstGeom prst="rect">
            <a:avLst/>
          </a:prstGeom>
          <a:noFill/>
        </p:spPr>
        <p:txBody>
          <a:bodyPr wrap="square">
            <a:spAutoFit/>
          </a:bodyPr>
          <a:lstStyle/>
          <a:p>
            <a:r>
              <a:rPr lang="en-US" dirty="0"/>
              <a:t>Supports </a:t>
            </a:r>
            <a:r>
              <a:rPr lang="en-US" dirty="0" err="1"/>
              <a:t>GraphQL</a:t>
            </a:r>
            <a:endParaRPr lang="en-US" dirty="0"/>
          </a:p>
        </p:txBody>
      </p:sp>
      <p:cxnSp>
        <p:nvCxnSpPr>
          <p:cNvPr id="28" name="Straight Arrow Connector 27">
            <a:extLst>
              <a:ext uri="{FF2B5EF4-FFF2-40B4-BE49-F238E27FC236}">
                <a16:creationId xmlns:a16="http://schemas.microsoft.com/office/drawing/2014/main" id="{4CABD840-2150-55E0-317D-EEF9EACD6712}"/>
              </a:ext>
            </a:extLst>
          </p:cNvPr>
          <p:cNvCxnSpPr>
            <a:cxnSpLocks/>
          </p:cNvCxnSpPr>
          <p:nvPr/>
        </p:nvCxnSpPr>
        <p:spPr>
          <a:xfrm flipH="1" flipV="1">
            <a:off x="8660220" y="2924260"/>
            <a:ext cx="372522" cy="121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4155A6-C550-E477-CC6F-D52AA843E0BD}"/>
              </a:ext>
            </a:extLst>
          </p:cNvPr>
          <p:cNvCxnSpPr>
            <a:cxnSpLocks/>
          </p:cNvCxnSpPr>
          <p:nvPr/>
        </p:nvCxnSpPr>
        <p:spPr>
          <a:xfrm flipH="1">
            <a:off x="8692628" y="3345547"/>
            <a:ext cx="367929" cy="253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BF910E5-7941-5C15-0D5F-4F94546B49CD}"/>
              </a:ext>
            </a:extLst>
          </p:cNvPr>
          <p:cNvCxnSpPr>
            <a:cxnSpLocks/>
          </p:cNvCxnSpPr>
          <p:nvPr/>
        </p:nvCxnSpPr>
        <p:spPr>
          <a:xfrm flipV="1">
            <a:off x="9559048" y="2171561"/>
            <a:ext cx="0" cy="901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12C01A5-A59F-25C2-5CF8-14B21FC211CE}"/>
              </a:ext>
            </a:extLst>
          </p:cNvPr>
          <p:cNvCxnSpPr>
            <a:cxnSpLocks/>
          </p:cNvCxnSpPr>
          <p:nvPr/>
        </p:nvCxnSpPr>
        <p:spPr>
          <a:xfrm flipV="1">
            <a:off x="10094175" y="2887669"/>
            <a:ext cx="389279" cy="157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DFC1102-184D-3DDB-A6FD-1F1F3BCB902B}"/>
              </a:ext>
            </a:extLst>
          </p:cNvPr>
          <p:cNvCxnSpPr>
            <a:cxnSpLocks/>
          </p:cNvCxnSpPr>
          <p:nvPr/>
        </p:nvCxnSpPr>
        <p:spPr>
          <a:xfrm>
            <a:off x="10043327" y="3342250"/>
            <a:ext cx="414906" cy="2388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BFFAD37-694C-DEAE-26D0-E1F8C2404A24}"/>
              </a:ext>
            </a:extLst>
          </p:cNvPr>
          <p:cNvCxnSpPr>
            <a:cxnSpLocks/>
          </p:cNvCxnSpPr>
          <p:nvPr/>
        </p:nvCxnSpPr>
        <p:spPr>
          <a:xfrm flipH="1">
            <a:off x="8964595" y="3472401"/>
            <a:ext cx="294140" cy="6096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B68593D-0A22-A8D4-D383-69F1B9AB19A8}"/>
              </a:ext>
            </a:extLst>
          </p:cNvPr>
          <p:cNvCxnSpPr>
            <a:cxnSpLocks/>
          </p:cNvCxnSpPr>
          <p:nvPr/>
        </p:nvCxnSpPr>
        <p:spPr>
          <a:xfrm>
            <a:off x="9862963" y="3472401"/>
            <a:ext cx="230661" cy="6096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63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498E99E-4B06-F7F1-7C80-DE5109167ACB}"/>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66579EB0-FBEE-7A95-EDA9-041700666DA5}"/>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cxnSp>
        <p:nvCxnSpPr>
          <p:cNvPr id="6" name="Straight Connector 5">
            <a:extLst>
              <a:ext uri="{FF2B5EF4-FFF2-40B4-BE49-F238E27FC236}">
                <a16:creationId xmlns:a16="http://schemas.microsoft.com/office/drawing/2014/main" id="{EE85203A-D8C5-44EF-C938-5A2460CBE856}"/>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150CA080-61B5-51DD-1C9E-F9AA93E1A81D}"/>
              </a:ext>
            </a:extLst>
          </p:cNvPr>
          <p:cNvSpPr txBox="1"/>
          <p:nvPr/>
        </p:nvSpPr>
        <p:spPr>
          <a:xfrm>
            <a:off x="727787" y="1178111"/>
            <a:ext cx="5477070" cy="4801314"/>
          </a:xfrm>
          <a:prstGeom prst="rect">
            <a:avLst/>
          </a:prstGeom>
          <a:noFill/>
        </p:spPr>
        <p:txBody>
          <a:bodyPr wrap="square" rtlCol="0">
            <a:spAutoFit/>
          </a:bodyPr>
          <a:lstStyle/>
          <a:p>
            <a:pPr algn="ctr"/>
            <a:r>
              <a:rPr lang="en-US" b="1" u="sng" dirty="0"/>
              <a:t>Physical Model</a:t>
            </a:r>
          </a:p>
          <a:p>
            <a:pPr algn="ctr"/>
            <a:endParaRPr lang="en-US" b="1" u="sng" dirty="0"/>
          </a:p>
          <a:p>
            <a:pPr marL="285750" indent="-285750">
              <a:buFont typeface="Arial" panose="020B0604020202020204" pitchFamily="34" charset="0"/>
              <a:buChar char="•"/>
            </a:pPr>
            <a:r>
              <a:rPr lang="en-US" b="1" dirty="0"/>
              <a:t>Shards</a:t>
            </a:r>
            <a:r>
              <a:rPr lang="en-US" dirty="0"/>
              <a:t>: Each collection is physically stored as one or more shards. A shard contains:</a:t>
            </a:r>
          </a:p>
          <a:p>
            <a:pPr marL="742950" lvl="1" indent="-285750">
              <a:buFont typeface="Arial" panose="020B0604020202020204" pitchFamily="34" charset="0"/>
              <a:buChar char="•"/>
            </a:pPr>
            <a:r>
              <a:rPr lang="en-US" dirty="0"/>
              <a:t>Object Store (key-value store for object data)</a:t>
            </a:r>
          </a:p>
          <a:p>
            <a:pPr marL="742950" lvl="1" indent="-285750">
              <a:buFont typeface="Arial" panose="020B0604020202020204" pitchFamily="34" charset="0"/>
              <a:buChar char="•"/>
            </a:pPr>
            <a:r>
              <a:rPr lang="en-US" dirty="0"/>
              <a:t>Inverted Index (for text search)</a:t>
            </a:r>
          </a:p>
          <a:p>
            <a:pPr marL="742950" lvl="1" indent="-285750">
              <a:buFont typeface="Arial" panose="020B0604020202020204" pitchFamily="34" charset="0"/>
              <a:buChar char="•"/>
            </a:pPr>
            <a:r>
              <a:rPr lang="en-US" dirty="0"/>
              <a:t>Vector Index (HNSW for vector search)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Efficient Storage</a:t>
            </a:r>
          </a:p>
          <a:p>
            <a:pPr marL="742950" lvl="1" indent="-285750">
              <a:buFont typeface="Arial" panose="020B0604020202020204" pitchFamily="34" charset="0"/>
              <a:buChar char="•"/>
            </a:pPr>
            <a:r>
              <a:rPr lang="en-US" dirty="0"/>
              <a:t>Vector Index is independent for high-performance vector queries</a:t>
            </a:r>
          </a:p>
          <a:p>
            <a:pPr lvl="1"/>
            <a:endParaRPr lang="en-US" dirty="0"/>
          </a:p>
          <a:p>
            <a:pPr marL="285750" indent="-285750">
              <a:buFont typeface="Arial" panose="020B0604020202020204" pitchFamily="34" charset="0"/>
              <a:buChar char="•"/>
            </a:pPr>
            <a:r>
              <a:rPr lang="en-US" b="1" dirty="0"/>
              <a:t>Vector Support</a:t>
            </a:r>
          </a:p>
          <a:p>
            <a:pPr marL="742950" lvl="1" indent="-285750">
              <a:buFont typeface="Arial" panose="020B0604020202020204" pitchFamily="34" charset="0"/>
              <a:buChar char="•"/>
            </a:pPr>
            <a:r>
              <a:rPr lang="en-US" dirty="0"/>
              <a:t>Multiple named vector representations per object</a:t>
            </a:r>
          </a:p>
          <a:p>
            <a:pPr marL="742950" lvl="1" indent="-285750">
              <a:buFont typeface="Arial" panose="020B0604020202020204" pitchFamily="34" charset="0"/>
              <a:buChar char="•"/>
            </a:pPr>
            <a:r>
              <a:rPr lang="en-US" dirty="0"/>
              <a:t>Separate indexes, compression, and vectorizers for each vector</a:t>
            </a:r>
          </a:p>
        </p:txBody>
      </p:sp>
      <p:sp>
        <p:nvSpPr>
          <p:cNvPr id="8" name="TextBox 7">
            <a:extLst>
              <a:ext uri="{FF2B5EF4-FFF2-40B4-BE49-F238E27FC236}">
                <a16:creationId xmlns:a16="http://schemas.microsoft.com/office/drawing/2014/main" id="{20DB1454-73C9-E7D1-8987-63CCFE9171E0}"/>
              </a:ext>
            </a:extLst>
          </p:cNvPr>
          <p:cNvSpPr txBox="1"/>
          <p:nvPr/>
        </p:nvSpPr>
        <p:spPr>
          <a:xfrm>
            <a:off x="6329265" y="1178111"/>
            <a:ext cx="5358882" cy="4524315"/>
          </a:xfrm>
          <a:prstGeom prst="rect">
            <a:avLst/>
          </a:prstGeom>
          <a:noFill/>
        </p:spPr>
        <p:txBody>
          <a:bodyPr wrap="square" rtlCol="0">
            <a:spAutoFit/>
          </a:bodyPr>
          <a:lstStyle/>
          <a:p>
            <a:pPr algn="ctr"/>
            <a:r>
              <a:rPr lang="en-US" b="1" u="sng" dirty="0"/>
              <a:t>Logical Model</a:t>
            </a:r>
          </a:p>
          <a:p>
            <a:endParaRPr lang="en-US" dirty="0"/>
          </a:p>
          <a:p>
            <a:pPr marL="285750" indent="-285750">
              <a:buFont typeface="Arial" panose="020B0604020202020204" pitchFamily="34" charset="0"/>
              <a:buChar char="•"/>
            </a:pPr>
            <a:r>
              <a:rPr lang="en-US" b="1" dirty="0"/>
              <a:t>Data Structures: </a:t>
            </a:r>
            <a:r>
              <a:rPr lang="en-US" dirty="0"/>
              <a:t>Each data object in Weaviate belongs to a collection and has one or more properties.</a:t>
            </a:r>
          </a:p>
          <a:p>
            <a:endParaRPr lang="en-US" dirty="0"/>
          </a:p>
          <a:p>
            <a:pPr marL="285750" indent="-285750">
              <a:buFont typeface="Arial" panose="020B0604020202020204" pitchFamily="34" charset="0"/>
              <a:buChar char="•"/>
            </a:pPr>
            <a:r>
              <a:rPr lang="en-US" b="1" dirty="0"/>
              <a:t>Relationships:</a:t>
            </a:r>
            <a:r>
              <a:rPr lang="en-US" dirty="0"/>
              <a:t> data objects can be related by cross references.</a:t>
            </a:r>
          </a:p>
          <a:p>
            <a:endParaRPr lang="en-US" dirty="0"/>
          </a:p>
          <a:p>
            <a:pPr marL="285750" indent="-285750">
              <a:buFont typeface="Arial" panose="020B0604020202020204" pitchFamily="34" charset="0"/>
              <a:buChar char="•"/>
            </a:pPr>
            <a:r>
              <a:rPr lang="en-US" b="1" dirty="0"/>
              <a:t>Indexing and Querying: </a:t>
            </a:r>
            <a:r>
              <a:rPr lang="en-US" dirty="0"/>
              <a:t>Employs inverted indexes for full-text search and nearest neighbor search for vector data.</a:t>
            </a:r>
          </a:p>
          <a:p>
            <a:endParaRPr lang="en-US" dirty="0"/>
          </a:p>
          <a:p>
            <a:pPr marL="285750" indent="-285750">
              <a:buFont typeface="Arial" panose="020B0604020202020204" pitchFamily="34" charset="0"/>
              <a:buChar char="•"/>
            </a:pPr>
            <a:r>
              <a:rPr lang="en-US" b="1" dirty="0"/>
              <a:t>Schema Definition: </a:t>
            </a:r>
            <a:r>
              <a:rPr lang="en-US" dirty="0"/>
              <a:t>Defined with a </a:t>
            </a:r>
            <a:r>
              <a:rPr lang="en-US" dirty="0" err="1"/>
              <a:t>GraphQL</a:t>
            </a:r>
            <a:r>
              <a:rPr lang="en-US" dirty="0"/>
              <a:t>-like syntax, accommodating both traditional and vector data types.</a:t>
            </a:r>
          </a:p>
        </p:txBody>
      </p:sp>
      <p:sp>
        <p:nvSpPr>
          <p:cNvPr id="9" name="Title 1">
            <a:extLst>
              <a:ext uri="{FF2B5EF4-FFF2-40B4-BE49-F238E27FC236}">
                <a16:creationId xmlns:a16="http://schemas.microsoft.com/office/drawing/2014/main" id="{4D1B38F5-5DC4-24A5-8AB2-7080FF3FD59C}"/>
              </a:ext>
            </a:extLst>
          </p:cNvPr>
          <p:cNvSpPr>
            <a:spLocks noGrp="1"/>
          </p:cNvSpPr>
          <p:nvPr>
            <p:ph type="title"/>
          </p:nvPr>
        </p:nvSpPr>
        <p:spPr>
          <a:xfrm>
            <a:off x="835873" y="78355"/>
            <a:ext cx="10515600" cy="1325563"/>
          </a:xfrm>
        </p:spPr>
        <p:txBody>
          <a:bodyPr/>
          <a:lstStyle/>
          <a:p>
            <a:pPr algn="ctr"/>
            <a:r>
              <a:rPr lang="en-US" dirty="0"/>
              <a:t>Models</a:t>
            </a:r>
          </a:p>
        </p:txBody>
      </p:sp>
      <p:grpSp>
        <p:nvGrpSpPr>
          <p:cNvPr id="12" name="Group 11">
            <a:extLst>
              <a:ext uri="{FF2B5EF4-FFF2-40B4-BE49-F238E27FC236}">
                <a16:creationId xmlns:a16="http://schemas.microsoft.com/office/drawing/2014/main" id="{B18DE7A2-DA18-4BC9-9F86-AD57875D92FB}"/>
              </a:ext>
            </a:extLst>
          </p:cNvPr>
          <p:cNvGrpSpPr/>
          <p:nvPr/>
        </p:nvGrpSpPr>
        <p:grpSpPr>
          <a:xfrm>
            <a:off x="727787" y="78354"/>
            <a:ext cx="3890865" cy="795372"/>
            <a:chOff x="8481527" y="78355"/>
            <a:chExt cx="3890865" cy="795372"/>
          </a:xfrm>
        </p:grpSpPr>
        <p:sp>
          <p:nvSpPr>
            <p:cNvPr id="11" name="Rounded Rectangular Callout 10">
              <a:extLst>
                <a:ext uri="{FF2B5EF4-FFF2-40B4-BE49-F238E27FC236}">
                  <a16:creationId xmlns:a16="http://schemas.microsoft.com/office/drawing/2014/main" id="{4C7295AC-A011-56E3-5163-87A7C50C729E}"/>
                </a:ext>
              </a:extLst>
            </p:cNvPr>
            <p:cNvSpPr/>
            <p:nvPr/>
          </p:nvSpPr>
          <p:spPr>
            <a:xfrm>
              <a:off x="8481527" y="78355"/>
              <a:ext cx="3489649" cy="795372"/>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EE3CAD-4C39-F37E-81B7-1603884FCB7E}"/>
                </a:ext>
              </a:extLst>
            </p:cNvPr>
            <p:cNvSpPr txBox="1"/>
            <p:nvPr/>
          </p:nvSpPr>
          <p:spPr>
            <a:xfrm>
              <a:off x="8742784" y="116281"/>
              <a:ext cx="3629608" cy="646331"/>
            </a:xfrm>
            <a:prstGeom prst="rect">
              <a:avLst/>
            </a:prstGeom>
            <a:noFill/>
          </p:spPr>
          <p:txBody>
            <a:bodyPr wrap="square" rtlCol="0">
              <a:spAutoFit/>
            </a:bodyPr>
            <a:lstStyle/>
            <a:p>
              <a:r>
                <a:rPr lang="en-US" dirty="0"/>
                <a:t>Define the logical and physical storage model of Weaviate</a:t>
              </a:r>
            </a:p>
          </p:txBody>
        </p:sp>
      </p:grpSp>
      <p:pic>
        <p:nvPicPr>
          <p:cNvPr id="14" name="Graphic 13" descr="Man outline">
            <a:extLst>
              <a:ext uri="{FF2B5EF4-FFF2-40B4-BE49-F238E27FC236}">
                <a16:creationId xmlns:a16="http://schemas.microsoft.com/office/drawing/2014/main" id="{D7F59923-5BCE-482F-7285-F59361CC1B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074" y="130657"/>
            <a:ext cx="684257" cy="684257"/>
          </a:xfrm>
          <a:prstGeom prst="rect">
            <a:avLst/>
          </a:prstGeom>
        </p:spPr>
      </p:pic>
      <p:pic>
        <p:nvPicPr>
          <p:cNvPr id="4098" name="Picture 2" descr="Perplexity - Ask Anything - Apps on Google Play">
            <a:extLst>
              <a:ext uri="{FF2B5EF4-FFF2-40B4-BE49-F238E27FC236}">
                <a16:creationId xmlns:a16="http://schemas.microsoft.com/office/drawing/2014/main" id="{48C6F1B1-9922-B1CC-4AD9-4D89F92DC0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1874" y="1123834"/>
            <a:ext cx="453894" cy="45389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erplexity - Ask Anything - Apps on Google Play">
            <a:extLst>
              <a:ext uri="{FF2B5EF4-FFF2-40B4-BE49-F238E27FC236}">
                <a16:creationId xmlns:a16="http://schemas.microsoft.com/office/drawing/2014/main" id="{3C26D405-F033-D7AA-8FFE-570715289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7140" y="1128160"/>
            <a:ext cx="453894" cy="45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54D12FF-8153-C047-98F3-FD32CBAF0782}"/>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72AA4B54-D45B-7B5D-E00E-7EF0B673B5BB}"/>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cxnSp>
        <p:nvCxnSpPr>
          <p:cNvPr id="6" name="Straight Connector 5">
            <a:extLst>
              <a:ext uri="{FF2B5EF4-FFF2-40B4-BE49-F238E27FC236}">
                <a16:creationId xmlns:a16="http://schemas.microsoft.com/office/drawing/2014/main" id="{95E92341-2CCB-CCFD-8D2B-737F5EDB0B6F}"/>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itle 1">
            <a:extLst>
              <a:ext uri="{FF2B5EF4-FFF2-40B4-BE49-F238E27FC236}">
                <a16:creationId xmlns:a16="http://schemas.microsoft.com/office/drawing/2014/main" id="{C307ABD8-2121-B49C-9F55-B5ABCE239E18}"/>
              </a:ext>
            </a:extLst>
          </p:cNvPr>
          <p:cNvSpPr txBox="1">
            <a:spLocks/>
          </p:cNvSpPr>
          <p:nvPr/>
        </p:nvSpPr>
        <p:spPr>
          <a:xfrm>
            <a:off x="835873" y="78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Horizontal Scaling</a:t>
            </a:r>
          </a:p>
        </p:txBody>
      </p:sp>
      <p:sp>
        <p:nvSpPr>
          <p:cNvPr id="9" name="TextBox 8">
            <a:extLst>
              <a:ext uri="{FF2B5EF4-FFF2-40B4-BE49-F238E27FC236}">
                <a16:creationId xmlns:a16="http://schemas.microsoft.com/office/drawing/2014/main" id="{85E2F5B9-9080-1470-55E7-E24FF9328D7D}"/>
              </a:ext>
            </a:extLst>
          </p:cNvPr>
          <p:cNvSpPr txBox="1"/>
          <p:nvPr/>
        </p:nvSpPr>
        <p:spPr>
          <a:xfrm>
            <a:off x="835873" y="1231660"/>
            <a:ext cx="10515600" cy="4247317"/>
          </a:xfrm>
          <a:prstGeom prst="rect">
            <a:avLst/>
          </a:prstGeom>
          <a:noFill/>
        </p:spPr>
        <p:txBody>
          <a:bodyPr wrap="square">
            <a:spAutoFit/>
          </a:bodyPr>
          <a:lstStyle/>
          <a:p>
            <a:r>
              <a:rPr lang="en-US" dirty="0"/>
              <a:t>Weaviate scales horizontally by running on multiple nodes in a cluster. Here's how </a:t>
            </a:r>
          </a:p>
          <a:p>
            <a:endParaRPr lang="en-US" b="1" dirty="0"/>
          </a:p>
          <a:p>
            <a:r>
              <a:rPr lang="en-US" b="1" dirty="0" err="1"/>
              <a:t>Sharding</a:t>
            </a:r>
            <a:endParaRPr lang="en-US" b="1" dirty="0"/>
          </a:p>
          <a:p>
            <a:pPr marL="285750" indent="-285750">
              <a:buFont typeface="Arial" panose="020B0604020202020204" pitchFamily="34" charset="0"/>
              <a:buChar char="•"/>
            </a:pPr>
            <a:r>
              <a:rPr lang="en-US" dirty="0"/>
              <a:t>To handle larger datasets that exceed the capacity of a single node, Weaviate shards the data across multiple nodes in a cluster.</a:t>
            </a:r>
          </a:p>
          <a:p>
            <a:pPr marL="285750" indent="-285750">
              <a:buFont typeface="Arial" panose="020B0604020202020204" pitchFamily="34" charset="0"/>
              <a:buChar char="•"/>
            </a:pPr>
            <a:r>
              <a:rPr lang="en-US" dirty="0"/>
              <a:t>Each class (collection) is divided into multiple shards, and these shards are distributed across the nodes.</a:t>
            </a:r>
          </a:p>
          <a:p>
            <a:pPr marL="285750" indent="-285750">
              <a:buFont typeface="Arial" panose="020B0604020202020204" pitchFamily="34" charset="0"/>
              <a:buChar char="•"/>
            </a:pPr>
            <a:r>
              <a:rPr lang="en-US" dirty="0"/>
              <a:t>Weaviate automatically orchestrates data import and queries across the sharded nodes.</a:t>
            </a:r>
          </a:p>
          <a:p>
            <a:pPr marL="285750" indent="-285750">
              <a:buFont typeface="Arial" panose="020B0604020202020204" pitchFamily="34" charset="0"/>
              <a:buChar char="•"/>
            </a:pPr>
            <a:r>
              <a:rPr lang="en-US" dirty="0"/>
              <a:t>Users only need to specify the desired shard count for a class during setup.</a:t>
            </a:r>
          </a:p>
          <a:p>
            <a:endParaRPr lang="en-US" dirty="0"/>
          </a:p>
          <a:p>
            <a:r>
              <a:rPr lang="en-US" b="1" dirty="0"/>
              <a:t>Replication</a:t>
            </a:r>
          </a:p>
          <a:p>
            <a:pPr marL="285750" indent="-285750">
              <a:buFont typeface="Arial" panose="020B0604020202020204" pitchFamily="34" charset="0"/>
              <a:buChar char="•"/>
            </a:pPr>
            <a:r>
              <a:rPr lang="en-US" dirty="0"/>
              <a:t>For high availability and fault tolerance, Weaviate can replicate class shards across multiple nodes.</a:t>
            </a:r>
          </a:p>
          <a:p>
            <a:pPr marL="285750" indent="-285750">
              <a:buFont typeface="Arial" panose="020B0604020202020204" pitchFamily="34" charset="0"/>
              <a:buChar char="•"/>
            </a:pPr>
            <a:r>
              <a:rPr lang="en-US" dirty="0"/>
              <a:t>If a node fails, the replicated shards on other nodes can continue serving queries.</a:t>
            </a:r>
          </a:p>
          <a:p>
            <a:pPr marL="285750" indent="-285750">
              <a:buFont typeface="Arial" panose="020B0604020202020204" pitchFamily="34" charset="0"/>
              <a:buChar char="•"/>
            </a:pPr>
            <a:r>
              <a:rPr lang="en-US" dirty="0"/>
              <a:t>Replication also enables zero-downtime updates and maintenance.</a:t>
            </a:r>
          </a:p>
          <a:p>
            <a:pPr marL="285750" indent="-285750">
              <a:buFont typeface="Arial" panose="020B0604020202020204" pitchFamily="34" charset="0"/>
              <a:buChar char="•"/>
            </a:pPr>
            <a:r>
              <a:rPr lang="en-US" dirty="0"/>
              <a:t>Users specify the desired replication factor to enable this feature.</a:t>
            </a:r>
          </a:p>
        </p:txBody>
      </p:sp>
      <p:sp>
        <p:nvSpPr>
          <p:cNvPr id="11" name="TextBox 10">
            <a:extLst>
              <a:ext uri="{FF2B5EF4-FFF2-40B4-BE49-F238E27FC236}">
                <a16:creationId xmlns:a16="http://schemas.microsoft.com/office/drawing/2014/main" id="{37472B60-9F4B-113B-AC73-FC74E80F93F5}"/>
              </a:ext>
            </a:extLst>
          </p:cNvPr>
          <p:cNvSpPr txBox="1"/>
          <p:nvPr/>
        </p:nvSpPr>
        <p:spPr>
          <a:xfrm>
            <a:off x="865538" y="324575"/>
            <a:ext cx="3090642" cy="369332"/>
          </a:xfrm>
          <a:prstGeom prst="rect">
            <a:avLst/>
          </a:prstGeom>
          <a:noFill/>
        </p:spPr>
        <p:txBody>
          <a:bodyPr wrap="square">
            <a:spAutoFit/>
          </a:bodyPr>
          <a:lstStyle/>
          <a:p>
            <a:r>
              <a:rPr lang="en-US" dirty="0"/>
              <a:t>Tell me how Weaviate scales</a:t>
            </a:r>
          </a:p>
        </p:txBody>
      </p:sp>
      <p:grpSp>
        <p:nvGrpSpPr>
          <p:cNvPr id="12" name="Group 11">
            <a:extLst>
              <a:ext uri="{FF2B5EF4-FFF2-40B4-BE49-F238E27FC236}">
                <a16:creationId xmlns:a16="http://schemas.microsoft.com/office/drawing/2014/main" id="{1225FA7C-3450-5689-2D7C-364DACFC34EF}"/>
              </a:ext>
            </a:extLst>
          </p:cNvPr>
          <p:cNvGrpSpPr/>
          <p:nvPr/>
        </p:nvGrpSpPr>
        <p:grpSpPr>
          <a:xfrm>
            <a:off x="727788" y="78354"/>
            <a:ext cx="3276419" cy="795372"/>
            <a:chOff x="8481527" y="78355"/>
            <a:chExt cx="3541561" cy="795372"/>
          </a:xfrm>
        </p:grpSpPr>
        <p:sp>
          <p:nvSpPr>
            <p:cNvPr id="13" name="Rounded Rectangular Callout 12">
              <a:extLst>
                <a:ext uri="{FF2B5EF4-FFF2-40B4-BE49-F238E27FC236}">
                  <a16:creationId xmlns:a16="http://schemas.microsoft.com/office/drawing/2014/main" id="{03575A8B-4245-E0CA-F64F-387A336D3CA3}"/>
                </a:ext>
              </a:extLst>
            </p:cNvPr>
            <p:cNvSpPr/>
            <p:nvPr/>
          </p:nvSpPr>
          <p:spPr>
            <a:xfrm>
              <a:off x="8481527" y="78355"/>
              <a:ext cx="3489649" cy="795372"/>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32C504-A2A3-03FE-2222-CA2BFB244707}"/>
                </a:ext>
              </a:extLst>
            </p:cNvPr>
            <p:cNvSpPr txBox="1"/>
            <p:nvPr/>
          </p:nvSpPr>
          <p:spPr>
            <a:xfrm>
              <a:off x="8980393" y="134852"/>
              <a:ext cx="3042695" cy="369332"/>
            </a:xfrm>
            <a:prstGeom prst="rect">
              <a:avLst/>
            </a:prstGeom>
            <a:noFill/>
          </p:spPr>
          <p:txBody>
            <a:bodyPr wrap="square" rtlCol="0">
              <a:spAutoFit/>
            </a:bodyPr>
            <a:lstStyle/>
            <a:p>
              <a:r>
                <a:rPr lang="en-US" dirty="0"/>
                <a:t>Tell me how Weaviate scales</a:t>
              </a:r>
            </a:p>
          </p:txBody>
        </p:sp>
      </p:grpSp>
      <p:pic>
        <p:nvPicPr>
          <p:cNvPr id="15" name="Graphic 14" descr="Man outline">
            <a:extLst>
              <a:ext uri="{FF2B5EF4-FFF2-40B4-BE49-F238E27FC236}">
                <a16:creationId xmlns:a16="http://schemas.microsoft.com/office/drawing/2014/main" id="{00924974-788A-6D34-25CE-10EABAED93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074" y="130657"/>
            <a:ext cx="684257" cy="684257"/>
          </a:xfrm>
          <a:prstGeom prst="rect">
            <a:avLst/>
          </a:prstGeom>
        </p:spPr>
      </p:pic>
      <p:pic>
        <p:nvPicPr>
          <p:cNvPr id="16" name="Picture 2" descr="Perplexity - Ask Anything - Apps on Google Play">
            <a:extLst>
              <a:ext uri="{FF2B5EF4-FFF2-40B4-BE49-F238E27FC236}">
                <a16:creationId xmlns:a16="http://schemas.microsoft.com/office/drawing/2014/main" id="{6916B313-97DA-D739-5683-821EFCFF25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9" y="1172848"/>
            <a:ext cx="453894" cy="45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79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8E0002E-8A28-07AB-04E5-0111CBC6BB75}"/>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144CB2CD-6AAD-6558-3226-537457526004}"/>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cxnSp>
        <p:nvCxnSpPr>
          <p:cNvPr id="6" name="Straight Connector 5">
            <a:extLst>
              <a:ext uri="{FF2B5EF4-FFF2-40B4-BE49-F238E27FC236}">
                <a16:creationId xmlns:a16="http://schemas.microsoft.com/office/drawing/2014/main" id="{C5174B8B-737C-904E-BEA4-D186AC1AC40A}"/>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itle 1">
            <a:extLst>
              <a:ext uri="{FF2B5EF4-FFF2-40B4-BE49-F238E27FC236}">
                <a16:creationId xmlns:a16="http://schemas.microsoft.com/office/drawing/2014/main" id="{EE27BD70-0201-28A4-086E-60F46CC3DCCE}"/>
              </a:ext>
            </a:extLst>
          </p:cNvPr>
          <p:cNvSpPr txBox="1">
            <a:spLocks/>
          </p:cNvSpPr>
          <p:nvPr/>
        </p:nvSpPr>
        <p:spPr>
          <a:xfrm>
            <a:off x="835873" y="78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Implementing RAG</a:t>
            </a:r>
          </a:p>
        </p:txBody>
      </p:sp>
      <p:sp>
        <p:nvSpPr>
          <p:cNvPr id="8" name="TextBox 7">
            <a:extLst>
              <a:ext uri="{FF2B5EF4-FFF2-40B4-BE49-F238E27FC236}">
                <a16:creationId xmlns:a16="http://schemas.microsoft.com/office/drawing/2014/main" id="{407C56D8-3C3E-4ADD-3B2D-EAFAFD50EA5B}"/>
              </a:ext>
            </a:extLst>
          </p:cNvPr>
          <p:cNvSpPr txBox="1"/>
          <p:nvPr/>
        </p:nvSpPr>
        <p:spPr>
          <a:xfrm>
            <a:off x="835873" y="1219253"/>
            <a:ext cx="11004674" cy="2031325"/>
          </a:xfrm>
          <a:prstGeom prst="rect">
            <a:avLst/>
          </a:prstGeom>
          <a:noFill/>
        </p:spPr>
        <p:txBody>
          <a:bodyPr wrap="square" rtlCol="0">
            <a:spAutoFit/>
          </a:bodyPr>
          <a:lstStyle/>
          <a:p>
            <a:pPr algn="just"/>
            <a:r>
              <a:rPr lang="en-US" dirty="0"/>
              <a:t>Retrieval-Augmented Generation (RAG) is a technique that enhances the accuracy and reliability of large language models (LLMs) by allowing them to retrieve and incorporate relevant information from external sources like a vector database during the generation process.</a:t>
            </a:r>
          </a:p>
          <a:p>
            <a:pPr algn="just"/>
            <a:endParaRPr lang="en-US" dirty="0"/>
          </a:p>
          <a:p>
            <a:pPr algn="just"/>
            <a:r>
              <a:rPr lang="en-US" dirty="0"/>
              <a:t>For this project our goal is to store information about course syllabus into Weaviate so that when a student asks a questions about the course, the right course information is pulled from Weaviate and pushed into the language model for answers.</a:t>
            </a:r>
          </a:p>
        </p:txBody>
      </p:sp>
      <p:grpSp>
        <p:nvGrpSpPr>
          <p:cNvPr id="22" name="Group 21">
            <a:extLst>
              <a:ext uri="{FF2B5EF4-FFF2-40B4-BE49-F238E27FC236}">
                <a16:creationId xmlns:a16="http://schemas.microsoft.com/office/drawing/2014/main" id="{16540A81-4F6B-8398-CDAF-B365742A45FB}"/>
              </a:ext>
            </a:extLst>
          </p:cNvPr>
          <p:cNvGrpSpPr/>
          <p:nvPr/>
        </p:nvGrpSpPr>
        <p:grpSpPr>
          <a:xfrm>
            <a:off x="2016097" y="3023893"/>
            <a:ext cx="7500750" cy="3325742"/>
            <a:chOff x="756464" y="3149829"/>
            <a:chExt cx="7500750" cy="3325742"/>
          </a:xfrm>
        </p:grpSpPr>
        <p:pic>
          <p:nvPicPr>
            <p:cNvPr id="7170" name="Picture 2" descr="Ollama: Get up and running with large language models, locally. | Y  Combinator">
              <a:extLst>
                <a:ext uri="{FF2B5EF4-FFF2-40B4-BE49-F238E27FC236}">
                  <a16:creationId xmlns:a16="http://schemas.microsoft.com/office/drawing/2014/main" id="{8F9D1D92-3581-9509-8DDC-DA6BBB0E9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690" y="3149829"/>
              <a:ext cx="1584131" cy="15841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3296FAF-5D5B-D434-7ED2-35E10D79F7D2}"/>
                </a:ext>
              </a:extLst>
            </p:cNvPr>
            <p:cNvSpPr txBox="1"/>
            <p:nvPr/>
          </p:nvSpPr>
          <p:spPr>
            <a:xfrm>
              <a:off x="756464" y="4721245"/>
              <a:ext cx="1584131" cy="1754326"/>
            </a:xfrm>
            <a:prstGeom prst="rect">
              <a:avLst/>
            </a:prstGeom>
            <a:noFill/>
          </p:spPr>
          <p:txBody>
            <a:bodyPr wrap="square" rtlCol="0">
              <a:spAutoFit/>
            </a:bodyPr>
            <a:lstStyle/>
            <a:p>
              <a:pPr algn="ctr"/>
              <a:r>
                <a:rPr lang="en-US" dirty="0"/>
                <a:t>Prompt : Which course teaches me about artificial intelligence?</a:t>
              </a:r>
            </a:p>
          </p:txBody>
        </p:sp>
        <p:cxnSp>
          <p:nvCxnSpPr>
            <p:cNvPr id="11" name="Straight Arrow Connector 10">
              <a:extLst>
                <a:ext uri="{FF2B5EF4-FFF2-40B4-BE49-F238E27FC236}">
                  <a16:creationId xmlns:a16="http://schemas.microsoft.com/office/drawing/2014/main" id="{80E22D62-378F-2E00-0E90-D1E04ED516B1}"/>
                </a:ext>
              </a:extLst>
            </p:cNvPr>
            <p:cNvCxnSpPr/>
            <p:nvPr/>
          </p:nvCxnSpPr>
          <p:spPr>
            <a:xfrm>
              <a:off x="2332368" y="4980180"/>
              <a:ext cx="1374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2ABE2D9-2827-5811-F76A-53A899089ABF}"/>
                </a:ext>
              </a:extLst>
            </p:cNvPr>
            <p:cNvSpPr txBox="1"/>
            <p:nvPr/>
          </p:nvSpPr>
          <p:spPr>
            <a:xfrm>
              <a:off x="2420004" y="4689561"/>
              <a:ext cx="1306571" cy="261610"/>
            </a:xfrm>
            <a:prstGeom prst="rect">
              <a:avLst/>
            </a:prstGeom>
            <a:noFill/>
          </p:spPr>
          <p:txBody>
            <a:bodyPr wrap="square" rtlCol="0">
              <a:spAutoFit/>
            </a:bodyPr>
            <a:lstStyle/>
            <a:p>
              <a:r>
                <a:rPr lang="en-US" sz="1100" dirty="0"/>
                <a:t>[-1.45, 3.23,…]</a:t>
              </a:r>
            </a:p>
          </p:txBody>
        </p:sp>
        <p:pic>
          <p:nvPicPr>
            <p:cNvPr id="13" name="Picture 4" descr="Weaviate Tutorials · GitHub">
              <a:extLst>
                <a:ext uri="{FF2B5EF4-FFF2-40B4-BE49-F238E27FC236}">
                  <a16:creationId xmlns:a16="http://schemas.microsoft.com/office/drawing/2014/main" id="{01031233-8431-343E-368F-8168FBC72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499" y="3797023"/>
              <a:ext cx="1188906" cy="118890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6B9317A-D484-AB2A-A77D-8ACE54ABE897}"/>
                </a:ext>
              </a:extLst>
            </p:cNvPr>
            <p:cNvSpPr txBox="1"/>
            <p:nvPr/>
          </p:nvSpPr>
          <p:spPr>
            <a:xfrm>
              <a:off x="3706461" y="4979152"/>
              <a:ext cx="1584131" cy="1477328"/>
            </a:xfrm>
            <a:prstGeom prst="rect">
              <a:avLst/>
            </a:prstGeom>
            <a:noFill/>
          </p:spPr>
          <p:txBody>
            <a:bodyPr wrap="square" rtlCol="0">
              <a:spAutoFit/>
            </a:bodyPr>
            <a:lstStyle/>
            <a:p>
              <a:pPr algn="ctr"/>
              <a:r>
                <a:rPr lang="en-US" dirty="0"/>
                <a:t>Search for vectors similar to question vector</a:t>
              </a:r>
            </a:p>
          </p:txBody>
        </p:sp>
        <p:cxnSp>
          <p:nvCxnSpPr>
            <p:cNvPr id="15" name="Straight Arrow Connector 14">
              <a:extLst>
                <a:ext uri="{FF2B5EF4-FFF2-40B4-BE49-F238E27FC236}">
                  <a16:creationId xmlns:a16="http://schemas.microsoft.com/office/drawing/2014/main" id="{3E09D7C5-9FBD-0290-FA77-CA45EE25A7C7}"/>
                </a:ext>
              </a:extLst>
            </p:cNvPr>
            <p:cNvCxnSpPr/>
            <p:nvPr/>
          </p:nvCxnSpPr>
          <p:spPr>
            <a:xfrm>
              <a:off x="5290592" y="4942584"/>
              <a:ext cx="1374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8316A110-02B5-F7E0-5FBF-61D64D04562D}"/>
                </a:ext>
              </a:extLst>
            </p:cNvPr>
            <p:cNvSpPr txBox="1"/>
            <p:nvPr/>
          </p:nvSpPr>
          <p:spPr>
            <a:xfrm>
              <a:off x="5382965" y="4630391"/>
              <a:ext cx="1306571" cy="261610"/>
            </a:xfrm>
            <a:prstGeom prst="rect">
              <a:avLst/>
            </a:prstGeom>
            <a:noFill/>
          </p:spPr>
          <p:txBody>
            <a:bodyPr wrap="square" rtlCol="0">
              <a:spAutoFit/>
            </a:bodyPr>
            <a:lstStyle/>
            <a:p>
              <a:r>
                <a:rPr lang="en-US" sz="1100" dirty="0"/>
                <a:t>Top n responses</a:t>
              </a:r>
            </a:p>
          </p:txBody>
        </p:sp>
        <p:pic>
          <p:nvPicPr>
            <p:cNvPr id="19" name="Picture 2" descr="Ollama: Get up and running with large language models, locally. | Y  Combinator">
              <a:extLst>
                <a:ext uri="{FF2B5EF4-FFF2-40B4-BE49-F238E27FC236}">
                  <a16:creationId xmlns:a16="http://schemas.microsoft.com/office/drawing/2014/main" id="{F583C448-EDF5-790D-2028-0E992AEE1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083" y="3175229"/>
              <a:ext cx="1584131" cy="15841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186F7A8-596F-D5B7-48AE-92032928D341}"/>
                </a:ext>
              </a:extLst>
            </p:cNvPr>
            <p:cNvSpPr txBox="1"/>
            <p:nvPr/>
          </p:nvSpPr>
          <p:spPr>
            <a:xfrm>
              <a:off x="6664685" y="5021889"/>
              <a:ext cx="1584131" cy="1200329"/>
            </a:xfrm>
            <a:prstGeom prst="rect">
              <a:avLst/>
            </a:prstGeom>
            <a:noFill/>
          </p:spPr>
          <p:txBody>
            <a:bodyPr wrap="square">
              <a:spAutoFit/>
            </a:bodyPr>
            <a:lstStyle/>
            <a:p>
              <a:pPr algn="ctr"/>
              <a:r>
                <a:rPr lang="en-US" dirty="0"/>
                <a:t>CIS 467/667: Introduction to Artificial Intelligence</a:t>
              </a:r>
            </a:p>
          </p:txBody>
        </p:sp>
      </p:grpSp>
    </p:spTree>
    <p:extLst>
      <p:ext uri="{BB962C8B-B14F-4D97-AF65-F5344CB8AC3E}">
        <p14:creationId xmlns:p14="http://schemas.microsoft.com/office/powerpoint/2010/main" val="325011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C36495D-12C2-5175-A6D0-692C69B78907}"/>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FDEC4C6E-CBB9-1BE3-52F6-849D62A5C175}"/>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cxnSp>
        <p:nvCxnSpPr>
          <p:cNvPr id="6" name="Straight Connector 5">
            <a:extLst>
              <a:ext uri="{FF2B5EF4-FFF2-40B4-BE49-F238E27FC236}">
                <a16:creationId xmlns:a16="http://schemas.microsoft.com/office/drawing/2014/main" id="{44C603F4-D9F7-603B-36DA-CA2FED09203F}"/>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itle 1">
            <a:extLst>
              <a:ext uri="{FF2B5EF4-FFF2-40B4-BE49-F238E27FC236}">
                <a16:creationId xmlns:a16="http://schemas.microsoft.com/office/drawing/2014/main" id="{6D011F4C-5130-1598-8AF2-1703F63D6368}"/>
              </a:ext>
            </a:extLst>
          </p:cNvPr>
          <p:cNvSpPr txBox="1">
            <a:spLocks/>
          </p:cNvSpPr>
          <p:nvPr/>
        </p:nvSpPr>
        <p:spPr>
          <a:xfrm>
            <a:off x="835873" y="78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Implementation</a:t>
            </a:r>
          </a:p>
        </p:txBody>
      </p:sp>
      <p:sp>
        <p:nvSpPr>
          <p:cNvPr id="8" name="TextBox 7">
            <a:extLst>
              <a:ext uri="{FF2B5EF4-FFF2-40B4-BE49-F238E27FC236}">
                <a16:creationId xmlns:a16="http://schemas.microsoft.com/office/drawing/2014/main" id="{6DB5E741-0843-CAD9-AC48-2D46E27C001B}"/>
              </a:ext>
            </a:extLst>
          </p:cNvPr>
          <p:cNvSpPr txBox="1"/>
          <p:nvPr/>
        </p:nvSpPr>
        <p:spPr>
          <a:xfrm>
            <a:off x="865537" y="1219253"/>
            <a:ext cx="10919025" cy="4801314"/>
          </a:xfrm>
          <a:prstGeom prst="rect">
            <a:avLst/>
          </a:prstGeom>
          <a:noFill/>
        </p:spPr>
        <p:txBody>
          <a:bodyPr wrap="square" rtlCol="0">
            <a:spAutoFit/>
          </a:bodyPr>
          <a:lstStyle/>
          <a:p>
            <a:r>
              <a:rPr lang="en-US" dirty="0"/>
              <a:t>We can use </a:t>
            </a:r>
            <a:r>
              <a:rPr lang="en-US" dirty="0" err="1"/>
              <a:t>weaviate</a:t>
            </a:r>
            <a:r>
              <a:rPr lang="en-US" dirty="0"/>
              <a:t>-client to connect to our Weaviate docker container running locally.</a:t>
            </a:r>
          </a:p>
          <a:p>
            <a:endParaRPr lang="en-US" dirty="0"/>
          </a:p>
          <a:p>
            <a:r>
              <a:rPr lang="en-US" dirty="0"/>
              <a:t>The spark jar “io.weaviate:spark-connector_2.12:1.3.2” enables our spark session to talk to Weaviate database.</a:t>
            </a:r>
          </a:p>
          <a:p>
            <a:endParaRPr lang="en-US" dirty="0"/>
          </a:p>
          <a:p>
            <a:r>
              <a:rPr lang="en-US" dirty="0"/>
              <a:t>We start with using the Weaviate client to create a custom schema. We created a custom schema with </a:t>
            </a:r>
            <a:r>
              <a:rPr lang="en-US" dirty="0" err="1"/>
              <a:t>courseName</a:t>
            </a:r>
            <a:r>
              <a:rPr lang="en-US" dirty="0"/>
              <a:t>, </a:t>
            </a:r>
            <a:r>
              <a:rPr lang="en-US" dirty="0" err="1"/>
              <a:t>courseDescription</a:t>
            </a:r>
            <a:r>
              <a:rPr lang="en-US" dirty="0"/>
              <a:t> </a:t>
            </a:r>
            <a:r>
              <a:rPr lang="en-US" dirty="0" err="1"/>
              <a:t>etc</a:t>
            </a:r>
            <a:r>
              <a:rPr lang="en-US" dirty="0"/>
              <a:t> and chose to vectorize the course description column.</a:t>
            </a:r>
          </a:p>
          <a:p>
            <a:endParaRPr lang="en-US" dirty="0"/>
          </a:p>
          <a:p>
            <a:r>
              <a:rPr lang="en-US" dirty="0"/>
              <a:t>We can choose to bring our own vectors which is what we would be doing for this project. To build the vectors I used the distil-</a:t>
            </a:r>
            <a:r>
              <a:rPr lang="en-US" dirty="0" err="1"/>
              <a:t>bert</a:t>
            </a:r>
            <a:r>
              <a:rPr lang="en-US" dirty="0"/>
              <a:t>-base-uncased model which is very lightweight. </a:t>
            </a:r>
          </a:p>
          <a:p>
            <a:br>
              <a:rPr lang="en-US" dirty="0"/>
            </a:br>
            <a:r>
              <a:rPr lang="en-US" dirty="0"/>
              <a:t>We push the data and vectors to Weaviate using </a:t>
            </a:r>
            <a:r>
              <a:rPr lang="en-US" dirty="0" err="1"/>
              <a:t>PySpark</a:t>
            </a:r>
            <a:r>
              <a:rPr lang="en-US" dirty="0"/>
              <a:t>. </a:t>
            </a:r>
          </a:p>
          <a:p>
            <a:endParaRPr lang="en-US" dirty="0"/>
          </a:p>
          <a:p>
            <a:r>
              <a:rPr lang="en-US" dirty="0"/>
              <a:t>We then generate the vectors for our question and run a similarity search using </a:t>
            </a:r>
            <a:r>
              <a:rPr lang="en-US" dirty="0" err="1"/>
              <a:t>near_vector</a:t>
            </a:r>
            <a:r>
              <a:rPr lang="en-US" dirty="0"/>
              <a:t> query mode of Weaviate.</a:t>
            </a:r>
          </a:p>
          <a:p>
            <a:endParaRPr lang="en-US" dirty="0"/>
          </a:p>
          <a:p>
            <a:endParaRPr lang="en-US" dirty="0"/>
          </a:p>
        </p:txBody>
      </p:sp>
    </p:spTree>
    <p:extLst>
      <p:ext uri="{BB962C8B-B14F-4D97-AF65-F5344CB8AC3E}">
        <p14:creationId xmlns:p14="http://schemas.microsoft.com/office/powerpoint/2010/main" val="238504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0185A05-1D24-B042-2561-2803F2663858}"/>
              </a:ext>
            </a:extLst>
          </p:cNvPr>
          <p:cNvCxnSpPr>
            <a:cxnSpLocks/>
          </p:cNvCxnSpPr>
          <p:nvPr/>
        </p:nvCxnSpPr>
        <p:spPr>
          <a:xfrm>
            <a:off x="895203" y="1073781"/>
            <a:ext cx="1045627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 name="Straight Connector 4">
            <a:extLst>
              <a:ext uri="{FF2B5EF4-FFF2-40B4-BE49-F238E27FC236}">
                <a16:creationId xmlns:a16="http://schemas.microsoft.com/office/drawing/2014/main" id="{750F066B-AAA4-1A00-F0BA-8791435E3765}"/>
              </a:ext>
            </a:extLst>
          </p:cNvPr>
          <p:cNvCxnSpPr>
            <a:cxnSpLocks/>
          </p:cNvCxnSpPr>
          <p:nvPr/>
        </p:nvCxnSpPr>
        <p:spPr>
          <a:xfrm>
            <a:off x="865538" y="6533424"/>
            <a:ext cx="1045627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itle 1">
            <a:extLst>
              <a:ext uri="{FF2B5EF4-FFF2-40B4-BE49-F238E27FC236}">
                <a16:creationId xmlns:a16="http://schemas.microsoft.com/office/drawing/2014/main" id="{83136B5B-CD91-5F66-8F78-589E4B6D0E08}"/>
              </a:ext>
            </a:extLst>
          </p:cNvPr>
          <p:cNvSpPr txBox="1">
            <a:spLocks/>
          </p:cNvSpPr>
          <p:nvPr/>
        </p:nvSpPr>
        <p:spPr>
          <a:xfrm>
            <a:off x="835873" y="78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Reflection</a:t>
            </a:r>
          </a:p>
        </p:txBody>
      </p:sp>
      <p:sp>
        <p:nvSpPr>
          <p:cNvPr id="7" name="TextBox 6">
            <a:extLst>
              <a:ext uri="{FF2B5EF4-FFF2-40B4-BE49-F238E27FC236}">
                <a16:creationId xmlns:a16="http://schemas.microsoft.com/office/drawing/2014/main" id="{B9D892F9-A809-7EF5-4E1C-74B6AFFF2754}"/>
              </a:ext>
            </a:extLst>
          </p:cNvPr>
          <p:cNvSpPr txBox="1"/>
          <p:nvPr/>
        </p:nvSpPr>
        <p:spPr>
          <a:xfrm>
            <a:off x="865538" y="1403918"/>
            <a:ext cx="10456270" cy="4524315"/>
          </a:xfrm>
          <a:prstGeom prst="rect">
            <a:avLst/>
          </a:prstGeom>
          <a:noFill/>
        </p:spPr>
        <p:txBody>
          <a:bodyPr wrap="square" rtlCol="0">
            <a:spAutoFit/>
          </a:bodyPr>
          <a:lstStyle/>
          <a:p>
            <a:r>
              <a:rPr lang="en-US" dirty="0"/>
              <a:t>What we learnt</a:t>
            </a:r>
          </a:p>
          <a:p>
            <a:endParaRPr lang="en-US" dirty="0"/>
          </a:p>
          <a:p>
            <a:pPr marL="285750" indent="-285750">
              <a:buFont typeface="Arial" panose="020B0604020202020204" pitchFamily="34" charset="0"/>
              <a:buChar char="•"/>
            </a:pPr>
            <a:r>
              <a:rPr lang="en-US" dirty="0"/>
              <a:t>How to containerize images and ensure that the versioning is correct.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Dockerhub</a:t>
            </a:r>
            <a:r>
              <a:rPr lang="en-US" dirty="0"/>
              <a:t> does not support the latest images for </a:t>
            </a:r>
            <a:r>
              <a:rPr lang="en-US" dirty="0" err="1"/>
              <a:t>jupyterhub</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Finding the right jars from maven.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learnt a lot about how vector databases (Weaviate in particular) 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Designing the schema for a RAG model requires careful consideration of what information would be queried by the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similarity searches don’t always work as expected when using simple custom models. Using inbuilt models would be good and using </a:t>
            </a:r>
            <a:r>
              <a:rPr lang="en-US" dirty="0" err="1"/>
              <a:t>OpenAI</a:t>
            </a:r>
            <a:r>
              <a:rPr lang="en-US" dirty="0"/>
              <a:t> embeddings would be great. In essence similarity search depends on the quality of vectors. </a:t>
            </a:r>
          </a:p>
        </p:txBody>
      </p:sp>
      <p:sp>
        <p:nvSpPr>
          <p:cNvPr id="8" name="TextBox 7">
            <a:extLst>
              <a:ext uri="{FF2B5EF4-FFF2-40B4-BE49-F238E27FC236}">
                <a16:creationId xmlns:a16="http://schemas.microsoft.com/office/drawing/2014/main" id="{0EE24922-E1A0-0397-0BEA-0084E5B2DFC2}"/>
              </a:ext>
            </a:extLst>
          </p:cNvPr>
          <p:cNvSpPr txBox="1"/>
          <p:nvPr/>
        </p:nvSpPr>
        <p:spPr>
          <a:xfrm>
            <a:off x="991181" y="6533424"/>
            <a:ext cx="2715280" cy="246221"/>
          </a:xfrm>
          <a:prstGeom prst="rect">
            <a:avLst/>
          </a:prstGeom>
          <a:noFill/>
        </p:spPr>
        <p:txBody>
          <a:bodyPr wrap="square" rtlCol="0">
            <a:spAutoFit/>
          </a:bodyPr>
          <a:lstStyle/>
          <a:p>
            <a:r>
              <a:rPr lang="en-US" sz="1000" dirty="0">
                <a:solidFill>
                  <a:srgbClr val="D44500"/>
                </a:solidFill>
              </a:rPr>
              <a:t>Syracuse University</a:t>
            </a:r>
          </a:p>
        </p:txBody>
      </p:sp>
    </p:spTree>
    <p:extLst>
      <p:ext uri="{BB962C8B-B14F-4D97-AF65-F5344CB8AC3E}">
        <p14:creationId xmlns:p14="http://schemas.microsoft.com/office/powerpoint/2010/main" val="163632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1014</TotalTime>
  <Words>1454</Words>
  <Application>Microsoft Macintosh PowerPoint</Application>
  <PresentationFormat>Widescreen</PresentationFormat>
  <Paragraphs>156</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__fkGroteskNeue_a82850</vt:lpstr>
      <vt:lpstr>Aptos</vt:lpstr>
      <vt:lpstr>Aptos Display</vt:lpstr>
      <vt:lpstr>Arial</vt:lpstr>
      <vt:lpstr>Sherman Sans Book</vt:lpstr>
      <vt:lpstr>Sherman Serif Book</vt:lpstr>
      <vt:lpstr>var(--font-berkeley-mono)</vt:lpstr>
      <vt:lpstr>Office Theme</vt:lpstr>
      <vt:lpstr>IST769 Advanced Big Data Management</vt:lpstr>
      <vt:lpstr>PowerPoint Presentation</vt:lpstr>
      <vt:lpstr>Vector Database</vt:lpstr>
      <vt:lpstr>PowerPoint Presentation</vt:lpstr>
      <vt:lpstr>Models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IST769 Advanced Big Data Management</dc:title>
  <dc:creator>Kabir Thakur</dc:creator>
  <cp:lastModifiedBy>Kabir Thakur</cp:lastModifiedBy>
  <cp:revision>3</cp:revision>
  <dcterms:created xsi:type="dcterms:W3CDTF">2024-05-03T06:57:15Z</dcterms:created>
  <dcterms:modified xsi:type="dcterms:W3CDTF">2024-05-03T23:51:57Z</dcterms:modified>
</cp:coreProperties>
</file>