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avi" ContentType="video/avi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4"/>
  </p:sldMasterIdLst>
  <p:notesMasterIdLst>
    <p:notesMasterId r:id="rId22"/>
  </p:notesMasterIdLst>
  <p:sldIdLst>
    <p:sldId id="359" r:id="rId5"/>
    <p:sldId id="351" r:id="rId6"/>
    <p:sldId id="365" r:id="rId7"/>
    <p:sldId id="356" r:id="rId8"/>
    <p:sldId id="355" r:id="rId9"/>
    <p:sldId id="357" r:id="rId10"/>
    <p:sldId id="361" r:id="rId11"/>
    <p:sldId id="362" r:id="rId12"/>
    <p:sldId id="366" r:id="rId13"/>
    <p:sldId id="363" r:id="rId14"/>
    <p:sldId id="367" r:id="rId15"/>
    <p:sldId id="364" r:id="rId16"/>
    <p:sldId id="370" r:id="rId17"/>
    <p:sldId id="371" r:id="rId18"/>
    <p:sldId id="368" r:id="rId19"/>
    <p:sldId id="369" r:id="rId20"/>
    <p:sldId id="37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194" autoAdjust="0"/>
  </p:normalViewPr>
  <p:slideViewPr>
    <p:cSldViewPr snapToGrid="0" snapToObjects="1">
      <p:cViewPr varScale="1">
        <p:scale>
          <a:sx n="93" d="100"/>
          <a:sy n="93" d="100"/>
        </p:scale>
        <p:origin x="-73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3C113-52D4-473C-872C-C3BF8E6A0E2F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15DD7-2EB3-41F0-8824-B31FE49C7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1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2562" y="47620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1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A9E7B99-7C3F-4BC3-B7B8-7E1F8C620B24}" type="datetime1">
              <a:rPr lang="en-US" smtClean="0"/>
              <a:pPr/>
              <a:t>25.05.2022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0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7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25.05.2022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708072"/>
            <a:ext cx="9155113" cy="442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5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2805"/>
            <a:ext cx="8229600" cy="369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528180" y="4717320"/>
            <a:ext cx="625158" cy="3785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B8FDE8E-C7F2-544D-89A8-072E7CF17A1D}" type="slidenum">
              <a:rPr lang="en-US" sz="2400" smtClean="0">
                <a:solidFill>
                  <a:schemeClr val="bg1"/>
                </a:solidFill>
                <a:latin typeface="Perpetua" pitchFamily="18" charset="0"/>
              </a:rPr>
              <a:pPr algn="r" rtl="1"/>
              <a:t>‹#›</a:t>
            </a:fld>
            <a:endParaRPr lang="en-US" sz="28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4717320"/>
            <a:ext cx="3928188" cy="3785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rimson" pitchFamily="50" charset="0"/>
                <a:ea typeface="Tahoma" panose="020B0604030504040204" pitchFamily="34" charset="0"/>
                <a:cs typeface="Tahoma" panose="020B0604030504040204" pitchFamily="34" charset="0"/>
              </a:rPr>
              <a:t>Flow Physics Lab, Technion</a:t>
            </a:r>
            <a:endParaRPr lang="en-US" sz="2800" dirty="0">
              <a:solidFill>
                <a:schemeClr val="bg1"/>
              </a:solidFill>
              <a:latin typeface="Crimson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  <p:sldLayoutId id="2147493506" r:id="rId3"/>
    <p:sldLayoutId id="2147493507" r:id="rId4"/>
    <p:sldLayoutId id="2147493508" r:id="rId5"/>
    <p:sldLayoutId id="2147493509" r:id="rId6"/>
    <p:sldLayoutId id="2147493510" r:id="rId7"/>
    <p:sldLayoutId id="2147493511" r:id="rId8"/>
    <p:sldLayoutId id="2147493512" r:id="rId9"/>
    <p:sldLayoutId id="2147493513" r:id="rId10"/>
    <p:sldLayoutId id="2147493514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Meeting – 22/5/2022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805"/>
            <a:ext cx="8229600" cy="379248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Non-modal </a:t>
            </a:r>
            <a:r>
              <a:rPr lang="en-US" sz="1800" dirty="0"/>
              <a:t>(Transient) </a:t>
            </a:r>
            <a:r>
              <a:rPr lang="en-US" sz="1800" dirty="0" smtClean="0"/>
              <a:t>Growth (TG)</a:t>
            </a:r>
          </a:p>
          <a:p>
            <a:r>
              <a:rPr lang="en-US" dirty="0" smtClean="0"/>
              <a:t>Eigenfunction basis</a:t>
            </a:r>
            <a:endParaRPr lang="en-US" sz="1800" dirty="0" smtClean="0"/>
          </a:p>
          <a:p>
            <a:r>
              <a:rPr lang="en-US" sz="1800" dirty="0" smtClean="0"/>
              <a:t>What is SVD?</a:t>
            </a:r>
          </a:p>
          <a:p>
            <a:r>
              <a:rPr lang="en-US" sz="1800" dirty="0" smtClean="0"/>
              <a:t>Why SVD?</a:t>
            </a:r>
          </a:p>
          <a:p>
            <a:r>
              <a:rPr lang="en-US" sz="1800" dirty="0" smtClean="0"/>
              <a:t>Reynolds-Orr equation</a:t>
            </a:r>
          </a:p>
          <a:p>
            <a:r>
              <a:rPr lang="en-US" sz="1800" dirty="0" smtClean="0"/>
              <a:t>Orr mechanism</a:t>
            </a:r>
            <a:endParaRPr lang="en-US" sz="1800" dirty="0" smtClean="0"/>
          </a:p>
          <a:p>
            <a:r>
              <a:rPr lang="en-US" sz="1800" dirty="0" smtClean="0"/>
              <a:t>Lift-up mechanism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Additional </a:t>
            </a:r>
            <a:r>
              <a:rPr lang="en-US" sz="1800" dirty="0" smtClean="0"/>
              <a:t>reading</a:t>
            </a:r>
          </a:p>
          <a:p>
            <a:r>
              <a:rPr lang="en-US" sz="1800" dirty="0"/>
              <a:t>Trefethen &amp; </a:t>
            </a:r>
            <a:r>
              <a:rPr lang="en-US" sz="1800" dirty="0" smtClean="0"/>
              <a:t>Bau – Numerical </a:t>
            </a:r>
            <a:r>
              <a:rPr lang="en-US" sz="1800" dirty="0"/>
              <a:t>Linear </a:t>
            </a:r>
            <a:r>
              <a:rPr lang="en-US" sz="1800" dirty="0" smtClean="0"/>
              <a:t>Algebra</a:t>
            </a:r>
            <a:r>
              <a:rPr lang="en-US" sz="1800" dirty="0"/>
              <a:t> </a:t>
            </a:r>
            <a:r>
              <a:rPr lang="en-US" sz="1800" dirty="0" smtClean="0"/>
              <a:t>(SVD)</a:t>
            </a:r>
          </a:p>
          <a:p>
            <a:r>
              <a:rPr lang="en-US" sz="1800" dirty="0" smtClean="0"/>
              <a:t>Schmid &amp; Henningson (TG)</a:t>
            </a:r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5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transient growth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a two-dimensional disturbance with some </a:t>
            </a:r>
            <a:r>
              <a:rPr lang="en-US" i="1" dirty="0">
                <a:sym typeface="Symbol"/>
              </a:rPr>
              <a:t>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Orr mechanism</a:t>
            </a:r>
            <a:r>
              <a:rPr lang="en-US" dirty="0" smtClean="0"/>
              <a:t>, due to tilting of vortices by the shear</a:t>
            </a:r>
            <a:endParaRPr lang="en-US" dirty="0"/>
          </a:p>
        </p:txBody>
      </p:sp>
      <p:pic>
        <p:nvPicPr>
          <p:cNvPr id="5" name="Orr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34574" y="1240819"/>
            <a:ext cx="3674853" cy="2743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rot="1155009" flipV="1">
            <a:off x="2200803" y="3184180"/>
            <a:ext cx="268288" cy="889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1155009" flipV="1">
            <a:off x="2200765" y="2969213"/>
            <a:ext cx="295275" cy="10953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60614" flipV="1">
            <a:off x="2197420" y="3104716"/>
            <a:ext cx="288925" cy="4921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1155009" flipV="1">
            <a:off x="2193124" y="3539147"/>
            <a:ext cx="119062" cy="4286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1155009" flipV="1">
            <a:off x="2189806" y="3281821"/>
            <a:ext cx="254000" cy="7937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1155009" flipV="1">
            <a:off x="2191925" y="3375581"/>
            <a:ext cx="220662" cy="6667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1155009" flipV="1">
            <a:off x="2189539" y="3458471"/>
            <a:ext cx="180975" cy="61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 bwMode="auto">
          <a:xfrm>
            <a:off x="2181142" y="2997315"/>
            <a:ext cx="352425" cy="664369"/>
          </a:xfrm>
          <a:custGeom>
            <a:avLst/>
            <a:gdLst>
              <a:gd name="connsiteX0" fmla="*/ 0 w 449678"/>
              <a:gd name="connsiteY0" fmla="*/ 728662 h 728662"/>
              <a:gd name="connsiteX1" fmla="*/ 442913 w 449678"/>
              <a:gd name="connsiteY1" fmla="*/ 445293 h 728662"/>
              <a:gd name="connsiteX2" fmla="*/ 261938 w 449678"/>
              <a:gd name="connsiteY2" fmla="*/ 340518 h 728662"/>
              <a:gd name="connsiteX3" fmla="*/ 176213 w 449678"/>
              <a:gd name="connsiteY3" fmla="*/ 0 h 728662"/>
              <a:gd name="connsiteX0" fmla="*/ 0 w 444588"/>
              <a:gd name="connsiteY0" fmla="*/ 728662 h 728662"/>
              <a:gd name="connsiteX1" fmla="*/ 442913 w 444588"/>
              <a:gd name="connsiteY1" fmla="*/ 445293 h 728662"/>
              <a:gd name="connsiteX2" fmla="*/ 261938 w 444588"/>
              <a:gd name="connsiteY2" fmla="*/ 340518 h 728662"/>
              <a:gd name="connsiteX3" fmla="*/ 176213 w 444588"/>
              <a:gd name="connsiteY3" fmla="*/ 0 h 728662"/>
              <a:gd name="connsiteX0" fmla="*/ 0 w 439854"/>
              <a:gd name="connsiteY0" fmla="*/ 728662 h 728662"/>
              <a:gd name="connsiteX1" fmla="*/ 438151 w 439854"/>
              <a:gd name="connsiteY1" fmla="*/ 464343 h 728662"/>
              <a:gd name="connsiteX2" fmla="*/ 261938 w 439854"/>
              <a:gd name="connsiteY2" fmla="*/ 340518 h 728662"/>
              <a:gd name="connsiteX3" fmla="*/ 176213 w 439854"/>
              <a:gd name="connsiteY3" fmla="*/ 0 h 728662"/>
              <a:gd name="connsiteX0" fmla="*/ 0 w 440055"/>
              <a:gd name="connsiteY0" fmla="*/ 728662 h 728662"/>
              <a:gd name="connsiteX1" fmla="*/ 438151 w 440055"/>
              <a:gd name="connsiteY1" fmla="*/ 464343 h 728662"/>
              <a:gd name="connsiteX2" fmla="*/ 261938 w 440055"/>
              <a:gd name="connsiteY2" fmla="*/ 340518 h 728662"/>
              <a:gd name="connsiteX3" fmla="*/ 176213 w 440055"/>
              <a:gd name="connsiteY3" fmla="*/ 0 h 728662"/>
              <a:gd name="connsiteX0" fmla="*/ 0 w 441769"/>
              <a:gd name="connsiteY0" fmla="*/ 728662 h 728662"/>
              <a:gd name="connsiteX1" fmla="*/ 438151 w 441769"/>
              <a:gd name="connsiteY1" fmla="*/ 464343 h 728662"/>
              <a:gd name="connsiteX2" fmla="*/ 261938 w 441769"/>
              <a:gd name="connsiteY2" fmla="*/ 340518 h 728662"/>
              <a:gd name="connsiteX3" fmla="*/ 176213 w 441769"/>
              <a:gd name="connsiteY3" fmla="*/ 0 h 728662"/>
              <a:gd name="connsiteX0" fmla="*/ 0 w 434810"/>
              <a:gd name="connsiteY0" fmla="*/ 728662 h 728662"/>
              <a:gd name="connsiteX1" fmla="*/ 431007 w 434810"/>
              <a:gd name="connsiteY1" fmla="*/ 433387 h 728662"/>
              <a:gd name="connsiteX2" fmla="*/ 261938 w 434810"/>
              <a:gd name="connsiteY2" fmla="*/ 340518 h 728662"/>
              <a:gd name="connsiteX3" fmla="*/ 176213 w 434810"/>
              <a:gd name="connsiteY3" fmla="*/ 0 h 728662"/>
              <a:gd name="connsiteX0" fmla="*/ 0 w 437559"/>
              <a:gd name="connsiteY0" fmla="*/ 728662 h 728662"/>
              <a:gd name="connsiteX1" fmla="*/ 431007 w 437559"/>
              <a:gd name="connsiteY1" fmla="*/ 433387 h 728662"/>
              <a:gd name="connsiteX2" fmla="*/ 254794 w 437559"/>
              <a:gd name="connsiteY2" fmla="*/ 323849 h 728662"/>
              <a:gd name="connsiteX3" fmla="*/ 176213 w 437559"/>
              <a:gd name="connsiteY3" fmla="*/ 0 h 728662"/>
              <a:gd name="connsiteX0" fmla="*/ 0 w 437599"/>
              <a:gd name="connsiteY0" fmla="*/ 728662 h 728662"/>
              <a:gd name="connsiteX1" fmla="*/ 431007 w 437599"/>
              <a:gd name="connsiteY1" fmla="*/ 433387 h 728662"/>
              <a:gd name="connsiteX2" fmla="*/ 254794 w 437599"/>
              <a:gd name="connsiteY2" fmla="*/ 323849 h 728662"/>
              <a:gd name="connsiteX3" fmla="*/ 176213 w 437599"/>
              <a:gd name="connsiteY3" fmla="*/ 0 h 728662"/>
              <a:gd name="connsiteX0" fmla="*/ 0 w 365798"/>
              <a:gd name="connsiteY0" fmla="*/ 714375 h 714375"/>
              <a:gd name="connsiteX1" fmla="*/ 361950 w 365798"/>
              <a:gd name="connsiteY1" fmla="*/ 433387 h 714375"/>
              <a:gd name="connsiteX2" fmla="*/ 185737 w 365798"/>
              <a:gd name="connsiteY2" fmla="*/ 323849 h 714375"/>
              <a:gd name="connsiteX3" fmla="*/ 107156 w 365798"/>
              <a:gd name="connsiteY3" fmla="*/ 0 h 714375"/>
              <a:gd name="connsiteX0" fmla="*/ 0 w 369176"/>
              <a:gd name="connsiteY0" fmla="*/ 714375 h 714375"/>
              <a:gd name="connsiteX1" fmla="*/ 361950 w 369176"/>
              <a:gd name="connsiteY1" fmla="*/ 433387 h 714375"/>
              <a:gd name="connsiteX2" fmla="*/ 185737 w 369176"/>
              <a:gd name="connsiteY2" fmla="*/ 323849 h 714375"/>
              <a:gd name="connsiteX3" fmla="*/ 107156 w 369176"/>
              <a:gd name="connsiteY3" fmla="*/ 0 h 714375"/>
              <a:gd name="connsiteX0" fmla="*/ 0 w 366762"/>
              <a:gd name="connsiteY0" fmla="*/ 714375 h 714375"/>
              <a:gd name="connsiteX1" fmla="*/ 361950 w 366762"/>
              <a:gd name="connsiteY1" fmla="*/ 433387 h 714375"/>
              <a:gd name="connsiteX2" fmla="*/ 185737 w 366762"/>
              <a:gd name="connsiteY2" fmla="*/ 323849 h 714375"/>
              <a:gd name="connsiteX3" fmla="*/ 107156 w 366762"/>
              <a:gd name="connsiteY3" fmla="*/ 0 h 714375"/>
              <a:gd name="connsiteX0" fmla="*/ 0 w 378014"/>
              <a:gd name="connsiteY0" fmla="*/ 714375 h 714375"/>
              <a:gd name="connsiteX1" fmla="*/ 373856 w 378014"/>
              <a:gd name="connsiteY1" fmla="*/ 447675 h 714375"/>
              <a:gd name="connsiteX2" fmla="*/ 185737 w 378014"/>
              <a:gd name="connsiteY2" fmla="*/ 323849 h 714375"/>
              <a:gd name="connsiteX3" fmla="*/ 107156 w 378014"/>
              <a:gd name="connsiteY3" fmla="*/ 0 h 714375"/>
              <a:gd name="connsiteX0" fmla="*/ 0 w 375753"/>
              <a:gd name="connsiteY0" fmla="*/ 714375 h 714375"/>
              <a:gd name="connsiteX1" fmla="*/ 371475 w 375753"/>
              <a:gd name="connsiteY1" fmla="*/ 442912 h 714375"/>
              <a:gd name="connsiteX2" fmla="*/ 185737 w 375753"/>
              <a:gd name="connsiteY2" fmla="*/ 323849 h 714375"/>
              <a:gd name="connsiteX3" fmla="*/ 107156 w 375753"/>
              <a:gd name="connsiteY3" fmla="*/ 0 h 714375"/>
              <a:gd name="connsiteX0" fmla="*/ 0 w 373187"/>
              <a:gd name="connsiteY0" fmla="*/ 714375 h 714375"/>
              <a:gd name="connsiteX1" fmla="*/ 371475 w 373187"/>
              <a:gd name="connsiteY1" fmla="*/ 442912 h 714375"/>
              <a:gd name="connsiteX2" fmla="*/ 185737 w 373187"/>
              <a:gd name="connsiteY2" fmla="*/ 323849 h 714375"/>
              <a:gd name="connsiteX3" fmla="*/ 107156 w 373187"/>
              <a:gd name="connsiteY3" fmla="*/ 0 h 714375"/>
              <a:gd name="connsiteX0" fmla="*/ 0 w 374460"/>
              <a:gd name="connsiteY0" fmla="*/ 714375 h 714375"/>
              <a:gd name="connsiteX1" fmla="*/ 371475 w 374460"/>
              <a:gd name="connsiteY1" fmla="*/ 442912 h 714375"/>
              <a:gd name="connsiteX2" fmla="*/ 185737 w 374460"/>
              <a:gd name="connsiteY2" fmla="*/ 323849 h 714375"/>
              <a:gd name="connsiteX3" fmla="*/ 107156 w 374460"/>
              <a:gd name="connsiteY3" fmla="*/ 0 h 714375"/>
              <a:gd name="connsiteX0" fmla="*/ 0 w 375294"/>
              <a:gd name="connsiteY0" fmla="*/ 714375 h 714375"/>
              <a:gd name="connsiteX1" fmla="*/ 371475 w 375294"/>
              <a:gd name="connsiteY1" fmla="*/ 442912 h 714375"/>
              <a:gd name="connsiteX2" fmla="*/ 188118 w 375294"/>
              <a:gd name="connsiteY2" fmla="*/ 340517 h 714375"/>
              <a:gd name="connsiteX3" fmla="*/ 107156 w 375294"/>
              <a:gd name="connsiteY3" fmla="*/ 0 h 714375"/>
              <a:gd name="connsiteX0" fmla="*/ 0 w 375354"/>
              <a:gd name="connsiteY0" fmla="*/ 714375 h 714375"/>
              <a:gd name="connsiteX1" fmla="*/ 371475 w 375354"/>
              <a:gd name="connsiteY1" fmla="*/ 442912 h 714375"/>
              <a:gd name="connsiteX2" fmla="*/ 188118 w 375354"/>
              <a:gd name="connsiteY2" fmla="*/ 340517 h 714375"/>
              <a:gd name="connsiteX3" fmla="*/ 107156 w 375354"/>
              <a:gd name="connsiteY3" fmla="*/ 0 h 714375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39864"/>
              <a:gd name="connsiteY0" fmla="*/ 731044 h 731044"/>
              <a:gd name="connsiteX1" fmla="*/ 435769 w 439864"/>
              <a:gd name="connsiteY1" fmla="*/ 442912 h 731044"/>
              <a:gd name="connsiteX2" fmla="*/ 252412 w 439864"/>
              <a:gd name="connsiteY2" fmla="*/ 340517 h 731044"/>
              <a:gd name="connsiteX3" fmla="*/ 171450 w 439864"/>
              <a:gd name="connsiteY3" fmla="*/ 0 h 731044"/>
              <a:gd name="connsiteX0" fmla="*/ 0 w 438142"/>
              <a:gd name="connsiteY0" fmla="*/ 731044 h 731044"/>
              <a:gd name="connsiteX1" fmla="*/ 435769 w 438142"/>
              <a:gd name="connsiteY1" fmla="*/ 442912 h 731044"/>
              <a:gd name="connsiteX2" fmla="*/ 171450 w 43814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39524"/>
              <a:gd name="connsiteY0" fmla="*/ 734219 h 734219"/>
              <a:gd name="connsiteX1" fmla="*/ 207169 w 239524"/>
              <a:gd name="connsiteY1" fmla="*/ 496887 h 734219"/>
              <a:gd name="connsiteX2" fmla="*/ 212725 w 239524"/>
              <a:gd name="connsiteY2" fmla="*/ 0 h 734219"/>
              <a:gd name="connsiteX0" fmla="*/ 0 w 247960"/>
              <a:gd name="connsiteY0" fmla="*/ 734219 h 734219"/>
              <a:gd name="connsiteX1" fmla="*/ 207169 w 247960"/>
              <a:gd name="connsiteY1" fmla="*/ 496887 h 734219"/>
              <a:gd name="connsiteX2" fmla="*/ 212725 w 247960"/>
              <a:gd name="connsiteY2" fmla="*/ 0 h 734219"/>
              <a:gd name="connsiteX0" fmla="*/ 0 w 236717"/>
              <a:gd name="connsiteY0" fmla="*/ 734219 h 734219"/>
              <a:gd name="connsiteX1" fmla="*/ 207169 w 236717"/>
              <a:gd name="connsiteY1" fmla="*/ 496887 h 734219"/>
              <a:gd name="connsiteX2" fmla="*/ 212725 w 236717"/>
              <a:gd name="connsiteY2" fmla="*/ 0 h 734219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9391"/>
              <a:gd name="connsiteY0" fmla="*/ 718344 h 718344"/>
              <a:gd name="connsiteX1" fmla="*/ 191294 w 219391"/>
              <a:gd name="connsiteY1" fmla="*/ 439737 h 718344"/>
              <a:gd name="connsiteX2" fmla="*/ 187325 w 219391"/>
              <a:gd name="connsiteY2" fmla="*/ 0 h 718344"/>
              <a:gd name="connsiteX0" fmla="*/ 0 w 215173"/>
              <a:gd name="connsiteY0" fmla="*/ 718344 h 718344"/>
              <a:gd name="connsiteX1" fmla="*/ 191294 w 215173"/>
              <a:gd name="connsiteY1" fmla="*/ 439737 h 718344"/>
              <a:gd name="connsiteX2" fmla="*/ 187325 w 215173"/>
              <a:gd name="connsiteY2" fmla="*/ 0 h 718344"/>
              <a:gd name="connsiteX0" fmla="*/ 66675 w 259037"/>
              <a:gd name="connsiteY0" fmla="*/ 626269 h 626269"/>
              <a:gd name="connsiteX1" fmla="*/ 257969 w 259037"/>
              <a:gd name="connsiteY1" fmla="*/ 347662 h 626269"/>
              <a:gd name="connsiteX2" fmla="*/ 0 w 259037"/>
              <a:gd name="connsiteY2" fmla="*/ 0 h 626269"/>
              <a:gd name="connsiteX0" fmla="*/ 171499 w 194007"/>
              <a:gd name="connsiteY0" fmla="*/ 626269 h 626269"/>
              <a:gd name="connsiteX1" fmla="*/ 843 w 194007"/>
              <a:gd name="connsiteY1" fmla="*/ 414337 h 626269"/>
              <a:gd name="connsiteX2" fmla="*/ 104824 w 194007"/>
              <a:gd name="connsiteY2" fmla="*/ 0 h 6262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63700"/>
              <a:gd name="connsiteY0" fmla="*/ 638969 h 638969"/>
              <a:gd name="connsiteX1" fmla="*/ 242094 w 363700"/>
              <a:gd name="connsiteY1" fmla="*/ 414337 h 638969"/>
              <a:gd name="connsiteX2" fmla="*/ 346075 w 363700"/>
              <a:gd name="connsiteY2" fmla="*/ 0 h 638969"/>
              <a:gd name="connsiteX0" fmla="*/ 0 w 358133"/>
              <a:gd name="connsiteY0" fmla="*/ 638969 h 638969"/>
              <a:gd name="connsiteX1" fmla="*/ 242094 w 358133"/>
              <a:gd name="connsiteY1" fmla="*/ 414337 h 638969"/>
              <a:gd name="connsiteX2" fmla="*/ 346075 w 358133"/>
              <a:gd name="connsiteY2" fmla="*/ 0 h 638969"/>
              <a:gd name="connsiteX0" fmla="*/ 0 w 358881"/>
              <a:gd name="connsiteY0" fmla="*/ 638969 h 638969"/>
              <a:gd name="connsiteX1" fmla="*/ 242094 w 358881"/>
              <a:gd name="connsiteY1" fmla="*/ 414337 h 638969"/>
              <a:gd name="connsiteX2" fmla="*/ 346075 w 358881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664369">
                <a:moveTo>
                  <a:pt x="0" y="664369"/>
                </a:moveTo>
                <a:cubicBezTo>
                  <a:pt x="177404" y="567729"/>
                  <a:pt x="211932" y="493315"/>
                  <a:pt x="242094" y="439737"/>
                </a:cubicBezTo>
                <a:cubicBezTo>
                  <a:pt x="272256" y="386159"/>
                  <a:pt x="347166" y="193873"/>
                  <a:pt x="352425" y="0"/>
                </a:cubicBezTo>
              </a:path>
            </a:pathLst>
          </a:custGeom>
          <a:ln w="19050"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2166062" y="3023981"/>
            <a:ext cx="0" cy="637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transient growth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growth envelope, and few representative i.c.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7" y="1224802"/>
            <a:ext cx="4635726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7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Lift-up mechanism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 us take a streamwise independent disturbance, </a:t>
            </a:r>
            <a:r>
              <a:rPr lang="en-US" i="1" dirty="0" smtClean="0">
                <a:sym typeface="Symbol"/>
              </a:rPr>
              <a:t></a:t>
            </a:r>
            <a:r>
              <a:rPr lang="en-US" dirty="0" smtClean="0">
                <a:sym typeface="Symbol"/>
              </a:rPr>
              <a:t>=0, with some </a:t>
            </a:r>
            <a:r>
              <a:rPr lang="en-US" i="1" dirty="0" smtClean="0">
                <a:sym typeface="Symbol"/>
              </a:rPr>
              <a:t></a:t>
            </a:r>
          </a:p>
          <a:p>
            <a:r>
              <a:rPr lang="en-US" dirty="0" smtClean="0">
                <a:sym typeface="Symbol"/>
              </a:rPr>
              <a:t>This is a very efficient growth mechanism, since cross-stream velocity </a:t>
            </a:r>
            <a:r>
              <a:rPr lang="en-US" i="1" dirty="0" smtClean="0">
                <a:sym typeface="Symbol"/>
              </a:rPr>
              <a:t>v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leads to </a:t>
            </a:r>
            <a:r>
              <a:rPr lang="en-US" i="1" dirty="0" smtClean="0">
                <a:sym typeface="Symbol"/>
              </a:rPr>
              <a:t>u</a:t>
            </a:r>
            <a:r>
              <a:rPr lang="en-US" dirty="0" smtClean="0">
                <a:sym typeface="Symbol"/>
              </a:rPr>
              <a:t>=</a:t>
            </a:r>
            <a:r>
              <a:rPr lang="en-US" i="1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Re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v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pic>
        <p:nvPicPr>
          <p:cNvPr id="4" name="liftup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2423" y="1641511"/>
            <a:ext cx="4042338" cy="30175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738284" y="3165476"/>
            <a:ext cx="164511" cy="85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74697" y="3846621"/>
            <a:ext cx="504793" cy="38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493064" y="3015769"/>
            <a:ext cx="314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y</a:t>
            </a:r>
            <a:endParaRPr lang="en-US" sz="3200" i="1" dirty="0">
              <a:latin typeface="Times" pitchFamily="18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117561" y="3876676"/>
            <a:ext cx="27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z</a:t>
            </a:r>
            <a:endParaRPr lang="en-US" sz="3200" i="1" dirty="0">
              <a:latin typeface="Times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05814" y="3762447"/>
            <a:ext cx="687177" cy="24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542004" y="3545317"/>
            <a:ext cx="314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x</a:t>
            </a:r>
            <a:endParaRPr lang="en-US" sz="3200" i="1" dirty="0">
              <a:latin typeface="Times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251910" flipV="1">
            <a:off x="1827716" y="3507105"/>
            <a:ext cx="268288" cy="88900"/>
          </a:xfrm>
          <a:prstGeom prst="line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251910" flipV="1">
            <a:off x="1792370" y="3304393"/>
            <a:ext cx="295275" cy="109537"/>
          </a:xfrm>
          <a:prstGeom prst="line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21257515" flipV="1">
            <a:off x="1809157" y="3430126"/>
            <a:ext cx="288925" cy="49213"/>
          </a:xfrm>
          <a:prstGeom prst="line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flipV="1">
            <a:off x="1889939" y="3889979"/>
            <a:ext cx="121881" cy="32870"/>
          </a:xfrm>
          <a:prstGeom prst="line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251910" flipV="1">
            <a:off x="1845044" y="3600400"/>
            <a:ext cx="254000" cy="79375"/>
          </a:xfrm>
          <a:prstGeom prst="line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251910" flipV="1">
            <a:off x="1863601" y="3692471"/>
            <a:ext cx="220662" cy="66675"/>
          </a:xfrm>
          <a:prstGeom prst="line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251910" flipV="1">
            <a:off x="1875762" y="3781689"/>
            <a:ext cx="180975" cy="61912"/>
          </a:xfrm>
          <a:prstGeom prst="line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 bwMode="auto">
          <a:xfrm>
            <a:off x="1902795" y="3285222"/>
            <a:ext cx="215173" cy="718344"/>
          </a:xfrm>
          <a:custGeom>
            <a:avLst/>
            <a:gdLst>
              <a:gd name="connsiteX0" fmla="*/ 0 w 449678"/>
              <a:gd name="connsiteY0" fmla="*/ 728662 h 728662"/>
              <a:gd name="connsiteX1" fmla="*/ 442913 w 449678"/>
              <a:gd name="connsiteY1" fmla="*/ 445293 h 728662"/>
              <a:gd name="connsiteX2" fmla="*/ 261938 w 449678"/>
              <a:gd name="connsiteY2" fmla="*/ 340518 h 728662"/>
              <a:gd name="connsiteX3" fmla="*/ 176213 w 449678"/>
              <a:gd name="connsiteY3" fmla="*/ 0 h 728662"/>
              <a:gd name="connsiteX0" fmla="*/ 0 w 444588"/>
              <a:gd name="connsiteY0" fmla="*/ 728662 h 728662"/>
              <a:gd name="connsiteX1" fmla="*/ 442913 w 444588"/>
              <a:gd name="connsiteY1" fmla="*/ 445293 h 728662"/>
              <a:gd name="connsiteX2" fmla="*/ 261938 w 444588"/>
              <a:gd name="connsiteY2" fmla="*/ 340518 h 728662"/>
              <a:gd name="connsiteX3" fmla="*/ 176213 w 444588"/>
              <a:gd name="connsiteY3" fmla="*/ 0 h 728662"/>
              <a:gd name="connsiteX0" fmla="*/ 0 w 439854"/>
              <a:gd name="connsiteY0" fmla="*/ 728662 h 728662"/>
              <a:gd name="connsiteX1" fmla="*/ 438151 w 439854"/>
              <a:gd name="connsiteY1" fmla="*/ 464343 h 728662"/>
              <a:gd name="connsiteX2" fmla="*/ 261938 w 439854"/>
              <a:gd name="connsiteY2" fmla="*/ 340518 h 728662"/>
              <a:gd name="connsiteX3" fmla="*/ 176213 w 439854"/>
              <a:gd name="connsiteY3" fmla="*/ 0 h 728662"/>
              <a:gd name="connsiteX0" fmla="*/ 0 w 440055"/>
              <a:gd name="connsiteY0" fmla="*/ 728662 h 728662"/>
              <a:gd name="connsiteX1" fmla="*/ 438151 w 440055"/>
              <a:gd name="connsiteY1" fmla="*/ 464343 h 728662"/>
              <a:gd name="connsiteX2" fmla="*/ 261938 w 440055"/>
              <a:gd name="connsiteY2" fmla="*/ 340518 h 728662"/>
              <a:gd name="connsiteX3" fmla="*/ 176213 w 440055"/>
              <a:gd name="connsiteY3" fmla="*/ 0 h 728662"/>
              <a:gd name="connsiteX0" fmla="*/ 0 w 441769"/>
              <a:gd name="connsiteY0" fmla="*/ 728662 h 728662"/>
              <a:gd name="connsiteX1" fmla="*/ 438151 w 441769"/>
              <a:gd name="connsiteY1" fmla="*/ 464343 h 728662"/>
              <a:gd name="connsiteX2" fmla="*/ 261938 w 441769"/>
              <a:gd name="connsiteY2" fmla="*/ 340518 h 728662"/>
              <a:gd name="connsiteX3" fmla="*/ 176213 w 441769"/>
              <a:gd name="connsiteY3" fmla="*/ 0 h 728662"/>
              <a:gd name="connsiteX0" fmla="*/ 0 w 434810"/>
              <a:gd name="connsiteY0" fmla="*/ 728662 h 728662"/>
              <a:gd name="connsiteX1" fmla="*/ 431007 w 434810"/>
              <a:gd name="connsiteY1" fmla="*/ 433387 h 728662"/>
              <a:gd name="connsiteX2" fmla="*/ 261938 w 434810"/>
              <a:gd name="connsiteY2" fmla="*/ 340518 h 728662"/>
              <a:gd name="connsiteX3" fmla="*/ 176213 w 434810"/>
              <a:gd name="connsiteY3" fmla="*/ 0 h 728662"/>
              <a:gd name="connsiteX0" fmla="*/ 0 w 437559"/>
              <a:gd name="connsiteY0" fmla="*/ 728662 h 728662"/>
              <a:gd name="connsiteX1" fmla="*/ 431007 w 437559"/>
              <a:gd name="connsiteY1" fmla="*/ 433387 h 728662"/>
              <a:gd name="connsiteX2" fmla="*/ 254794 w 437559"/>
              <a:gd name="connsiteY2" fmla="*/ 323849 h 728662"/>
              <a:gd name="connsiteX3" fmla="*/ 176213 w 437559"/>
              <a:gd name="connsiteY3" fmla="*/ 0 h 728662"/>
              <a:gd name="connsiteX0" fmla="*/ 0 w 437599"/>
              <a:gd name="connsiteY0" fmla="*/ 728662 h 728662"/>
              <a:gd name="connsiteX1" fmla="*/ 431007 w 437599"/>
              <a:gd name="connsiteY1" fmla="*/ 433387 h 728662"/>
              <a:gd name="connsiteX2" fmla="*/ 254794 w 437599"/>
              <a:gd name="connsiteY2" fmla="*/ 323849 h 728662"/>
              <a:gd name="connsiteX3" fmla="*/ 176213 w 437599"/>
              <a:gd name="connsiteY3" fmla="*/ 0 h 728662"/>
              <a:gd name="connsiteX0" fmla="*/ 0 w 365798"/>
              <a:gd name="connsiteY0" fmla="*/ 714375 h 714375"/>
              <a:gd name="connsiteX1" fmla="*/ 361950 w 365798"/>
              <a:gd name="connsiteY1" fmla="*/ 433387 h 714375"/>
              <a:gd name="connsiteX2" fmla="*/ 185737 w 365798"/>
              <a:gd name="connsiteY2" fmla="*/ 323849 h 714375"/>
              <a:gd name="connsiteX3" fmla="*/ 107156 w 365798"/>
              <a:gd name="connsiteY3" fmla="*/ 0 h 714375"/>
              <a:gd name="connsiteX0" fmla="*/ 0 w 369176"/>
              <a:gd name="connsiteY0" fmla="*/ 714375 h 714375"/>
              <a:gd name="connsiteX1" fmla="*/ 361950 w 369176"/>
              <a:gd name="connsiteY1" fmla="*/ 433387 h 714375"/>
              <a:gd name="connsiteX2" fmla="*/ 185737 w 369176"/>
              <a:gd name="connsiteY2" fmla="*/ 323849 h 714375"/>
              <a:gd name="connsiteX3" fmla="*/ 107156 w 369176"/>
              <a:gd name="connsiteY3" fmla="*/ 0 h 714375"/>
              <a:gd name="connsiteX0" fmla="*/ 0 w 366762"/>
              <a:gd name="connsiteY0" fmla="*/ 714375 h 714375"/>
              <a:gd name="connsiteX1" fmla="*/ 361950 w 366762"/>
              <a:gd name="connsiteY1" fmla="*/ 433387 h 714375"/>
              <a:gd name="connsiteX2" fmla="*/ 185737 w 366762"/>
              <a:gd name="connsiteY2" fmla="*/ 323849 h 714375"/>
              <a:gd name="connsiteX3" fmla="*/ 107156 w 366762"/>
              <a:gd name="connsiteY3" fmla="*/ 0 h 714375"/>
              <a:gd name="connsiteX0" fmla="*/ 0 w 378014"/>
              <a:gd name="connsiteY0" fmla="*/ 714375 h 714375"/>
              <a:gd name="connsiteX1" fmla="*/ 373856 w 378014"/>
              <a:gd name="connsiteY1" fmla="*/ 447675 h 714375"/>
              <a:gd name="connsiteX2" fmla="*/ 185737 w 378014"/>
              <a:gd name="connsiteY2" fmla="*/ 323849 h 714375"/>
              <a:gd name="connsiteX3" fmla="*/ 107156 w 378014"/>
              <a:gd name="connsiteY3" fmla="*/ 0 h 714375"/>
              <a:gd name="connsiteX0" fmla="*/ 0 w 375753"/>
              <a:gd name="connsiteY0" fmla="*/ 714375 h 714375"/>
              <a:gd name="connsiteX1" fmla="*/ 371475 w 375753"/>
              <a:gd name="connsiteY1" fmla="*/ 442912 h 714375"/>
              <a:gd name="connsiteX2" fmla="*/ 185737 w 375753"/>
              <a:gd name="connsiteY2" fmla="*/ 323849 h 714375"/>
              <a:gd name="connsiteX3" fmla="*/ 107156 w 375753"/>
              <a:gd name="connsiteY3" fmla="*/ 0 h 714375"/>
              <a:gd name="connsiteX0" fmla="*/ 0 w 373187"/>
              <a:gd name="connsiteY0" fmla="*/ 714375 h 714375"/>
              <a:gd name="connsiteX1" fmla="*/ 371475 w 373187"/>
              <a:gd name="connsiteY1" fmla="*/ 442912 h 714375"/>
              <a:gd name="connsiteX2" fmla="*/ 185737 w 373187"/>
              <a:gd name="connsiteY2" fmla="*/ 323849 h 714375"/>
              <a:gd name="connsiteX3" fmla="*/ 107156 w 373187"/>
              <a:gd name="connsiteY3" fmla="*/ 0 h 714375"/>
              <a:gd name="connsiteX0" fmla="*/ 0 w 374460"/>
              <a:gd name="connsiteY0" fmla="*/ 714375 h 714375"/>
              <a:gd name="connsiteX1" fmla="*/ 371475 w 374460"/>
              <a:gd name="connsiteY1" fmla="*/ 442912 h 714375"/>
              <a:gd name="connsiteX2" fmla="*/ 185737 w 374460"/>
              <a:gd name="connsiteY2" fmla="*/ 323849 h 714375"/>
              <a:gd name="connsiteX3" fmla="*/ 107156 w 374460"/>
              <a:gd name="connsiteY3" fmla="*/ 0 h 714375"/>
              <a:gd name="connsiteX0" fmla="*/ 0 w 375294"/>
              <a:gd name="connsiteY0" fmla="*/ 714375 h 714375"/>
              <a:gd name="connsiteX1" fmla="*/ 371475 w 375294"/>
              <a:gd name="connsiteY1" fmla="*/ 442912 h 714375"/>
              <a:gd name="connsiteX2" fmla="*/ 188118 w 375294"/>
              <a:gd name="connsiteY2" fmla="*/ 340517 h 714375"/>
              <a:gd name="connsiteX3" fmla="*/ 107156 w 375294"/>
              <a:gd name="connsiteY3" fmla="*/ 0 h 714375"/>
              <a:gd name="connsiteX0" fmla="*/ 0 w 375354"/>
              <a:gd name="connsiteY0" fmla="*/ 714375 h 714375"/>
              <a:gd name="connsiteX1" fmla="*/ 371475 w 375354"/>
              <a:gd name="connsiteY1" fmla="*/ 442912 h 714375"/>
              <a:gd name="connsiteX2" fmla="*/ 188118 w 375354"/>
              <a:gd name="connsiteY2" fmla="*/ 340517 h 714375"/>
              <a:gd name="connsiteX3" fmla="*/ 107156 w 375354"/>
              <a:gd name="connsiteY3" fmla="*/ 0 h 714375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39864"/>
              <a:gd name="connsiteY0" fmla="*/ 731044 h 731044"/>
              <a:gd name="connsiteX1" fmla="*/ 435769 w 439864"/>
              <a:gd name="connsiteY1" fmla="*/ 442912 h 731044"/>
              <a:gd name="connsiteX2" fmla="*/ 252412 w 439864"/>
              <a:gd name="connsiteY2" fmla="*/ 340517 h 731044"/>
              <a:gd name="connsiteX3" fmla="*/ 171450 w 439864"/>
              <a:gd name="connsiteY3" fmla="*/ 0 h 731044"/>
              <a:gd name="connsiteX0" fmla="*/ 0 w 438142"/>
              <a:gd name="connsiteY0" fmla="*/ 731044 h 731044"/>
              <a:gd name="connsiteX1" fmla="*/ 435769 w 438142"/>
              <a:gd name="connsiteY1" fmla="*/ 442912 h 731044"/>
              <a:gd name="connsiteX2" fmla="*/ 171450 w 43814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39524"/>
              <a:gd name="connsiteY0" fmla="*/ 734219 h 734219"/>
              <a:gd name="connsiteX1" fmla="*/ 207169 w 239524"/>
              <a:gd name="connsiteY1" fmla="*/ 496887 h 734219"/>
              <a:gd name="connsiteX2" fmla="*/ 212725 w 239524"/>
              <a:gd name="connsiteY2" fmla="*/ 0 h 734219"/>
              <a:gd name="connsiteX0" fmla="*/ 0 w 247960"/>
              <a:gd name="connsiteY0" fmla="*/ 734219 h 734219"/>
              <a:gd name="connsiteX1" fmla="*/ 207169 w 247960"/>
              <a:gd name="connsiteY1" fmla="*/ 496887 h 734219"/>
              <a:gd name="connsiteX2" fmla="*/ 212725 w 247960"/>
              <a:gd name="connsiteY2" fmla="*/ 0 h 734219"/>
              <a:gd name="connsiteX0" fmla="*/ 0 w 236717"/>
              <a:gd name="connsiteY0" fmla="*/ 734219 h 734219"/>
              <a:gd name="connsiteX1" fmla="*/ 207169 w 236717"/>
              <a:gd name="connsiteY1" fmla="*/ 496887 h 734219"/>
              <a:gd name="connsiteX2" fmla="*/ 212725 w 236717"/>
              <a:gd name="connsiteY2" fmla="*/ 0 h 734219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9391"/>
              <a:gd name="connsiteY0" fmla="*/ 718344 h 718344"/>
              <a:gd name="connsiteX1" fmla="*/ 191294 w 219391"/>
              <a:gd name="connsiteY1" fmla="*/ 439737 h 718344"/>
              <a:gd name="connsiteX2" fmla="*/ 187325 w 219391"/>
              <a:gd name="connsiteY2" fmla="*/ 0 h 718344"/>
              <a:gd name="connsiteX0" fmla="*/ 0 w 215173"/>
              <a:gd name="connsiteY0" fmla="*/ 718344 h 718344"/>
              <a:gd name="connsiteX1" fmla="*/ 191294 w 215173"/>
              <a:gd name="connsiteY1" fmla="*/ 439737 h 718344"/>
              <a:gd name="connsiteX2" fmla="*/ 187325 w 215173"/>
              <a:gd name="connsiteY2" fmla="*/ 0 h 7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73" h="718344">
                <a:moveTo>
                  <a:pt x="0" y="718344"/>
                </a:moveTo>
                <a:cubicBezTo>
                  <a:pt x="104379" y="662979"/>
                  <a:pt x="172773" y="518186"/>
                  <a:pt x="191294" y="439737"/>
                </a:cubicBezTo>
                <a:cubicBezTo>
                  <a:pt x="209815" y="361288"/>
                  <a:pt x="236041" y="260548"/>
                  <a:pt x="187325" y="0"/>
                </a:cubicBezTo>
              </a:path>
            </a:pathLst>
          </a:cu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Lift-up mechanism (2)</a:t>
            </a:r>
            <a:endParaRPr lang="en-US" dirty="0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5" y="958975"/>
            <a:ext cx="3233905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 bwMode="auto">
          <a:xfrm flipH="1">
            <a:off x="5057920" y="2270836"/>
            <a:ext cx="3108960" cy="2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10482" y="173092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6008395" y="173092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09279" y="181060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72119" y="227288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4271118" y="1571785"/>
            <a:ext cx="314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y</a:t>
            </a:r>
            <a:endParaRPr lang="en-US" sz="3200" i="1" dirty="0">
              <a:latin typeface="Times" pitchFamily="18" charset="0"/>
            </a:endParaRPr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4728319" y="2130585"/>
            <a:ext cx="27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z</a:t>
            </a:r>
            <a:endParaRPr lang="en-US" sz="3200" i="1" dirty="0">
              <a:latin typeface="Times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6760778" y="2655027"/>
            <a:ext cx="503867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 bwMode="auto">
          <a:xfrm>
            <a:off x="6746798" y="2637855"/>
            <a:ext cx="541967" cy="1084589"/>
          </a:xfrm>
          <a:custGeom>
            <a:avLst/>
            <a:gdLst>
              <a:gd name="connsiteX0" fmla="*/ 0 w 449678"/>
              <a:gd name="connsiteY0" fmla="*/ 728662 h 728662"/>
              <a:gd name="connsiteX1" fmla="*/ 442913 w 449678"/>
              <a:gd name="connsiteY1" fmla="*/ 445293 h 728662"/>
              <a:gd name="connsiteX2" fmla="*/ 261938 w 449678"/>
              <a:gd name="connsiteY2" fmla="*/ 340518 h 728662"/>
              <a:gd name="connsiteX3" fmla="*/ 176213 w 449678"/>
              <a:gd name="connsiteY3" fmla="*/ 0 h 728662"/>
              <a:gd name="connsiteX0" fmla="*/ 0 w 444588"/>
              <a:gd name="connsiteY0" fmla="*/ 728662 h 728662"/>
              <a:gd name="connsiteX1" fmla="*/ 442913 w 444588"/>
              <a:gd name="connsiteY1" fmla="*/ 445293 h 728662"/>
              <a:gd name="connsiteX2" fmla="*/ 261938 w 444588"/>
              <a:gd name="connsiteY2" fmla="*/ 340518 h 728662"/>
              <a:gd name="connsiteX3" fmla="*/ 176213 w 444588"/>
              <a:gd name="connsiteY3" fmla="*/ 0 h 728662"/>
              <a:gd name="connsiteX0" fmla="*/ 0 w 439854"/>
              <a:gd name="connsiteY0" fmla="*/ 728662 h 728662"/>
              <a:gd name="connsiteX1" fmla="*/ 438151 w 439854"/>
              <a:gd name="connsiteY1" fmla="*/ 464343 h 728662"/>
              <a:gd name="connsiteX2" fmla="*/ 261938 w 439854"/>
              <a:gd name="connsiteY2" fmla="*/ 340518 h 728662"/>
              <a:gd name="connsiteX3" fmla="*/ 176213 w 439854"/>
              <a:gd name="connsiteY3" fmla="*/ 0 h 728662"/>
              <a:gd name="connsiteX0" fmla="*/ 0 w 440055"/>
              <a:gd name="connsiteY0" fmla="*/ 728662 h 728662"/>
              <a:gd name="connsiteX1" fmla="*/ 438151 w 440055"/>
              <a:gd name="connsiteY1" fmla="*/ 464343 h 728662"/>
              <a:gd name="connsiteX2" fmla="*/ 261938 w 440055"/>
              <a:gd name="connsiteY2" fmla="*/ 340518 h 728662"/>
              <a:gd name="connsiteX3" fmla="*/ 176213 w 440055"/>
              <a:gd name="connsiteY3" fmla="*/ 0 h 728662"/>
              <a:gd name="connsiteX0" fmla="*/ 0 w 441769"/>
              <a:gd name="connsiteY0" fmla="*/ 728662 h 728662"/>
              <a:gd name="connsiteX1" fmla="*/ 438151 w 441769"/>
              <a:gd name="connsiteY1" fmla="*/ 464343 h 728662"/>
              <a:gd name="connsiteX2" fmla="*/ 261938 w 441769"/>
              <a:gd name="connsiteY2" fmla="*/ 340518 h 728662"/>
              <a:gd name="connsiteX3" fmla="*/ 176213 w 441769"/>
              <a:gd name="connsiteY3" fmla="*/ 0 h 728662"/>
              <a:gd name="connsiteX0" fmla="*/ 0 w 434810"/>
              <a:gd name="connsiteY0" fmla="*/ 728662 h 728662"/>
              <a:gd name="connsiteX1" fmla="*/ 431007 w 434810"/>
              <a:gd name="connsiteY1" fmla="*/ 433387 h 728662"/>
              <a:gd name="connsiteX2" fmla="*/ 261938 w 434810"/>
              <a:gd name="connsiteY2" fmla="*/ 340518 h 728662"/>
              <a:gd name="connsiteX3" fmla="*/ 176213 w 434810"/>
              <a:gd name="connsiteY3" fmla="*/ 0 h 728662"/>
              <a:gd name="connsiteX0" fmla="*/ 0 w 437559"/>
              <a:gd name="connsiteY0" fmla="*/ 728662 h 728662"/>
              <a:gd name="connsiteX1" fmla="*/ 431007 w 437559"/>
              <a:gd name="connsiteY1" fmla="*/ 433387 h 728662"/>
              <a:gd name="connsiteX2" fmla="*/ 254794 w 437559"/>
              <a:gd name="connsiteY2" fmla="*/ 323849 h 728662"/>
              <a:gd name="connsiteX3" fmla="*/ 176213 w 437559"/>
              <a:gd name="connsiteY3" fmla="*/ 0 h 728662"/>
              <a:gd name="connsiteX0" fmla="*/ 0 w 437599"/>
              <a:gd name="connsiteY0" fmla="*/ 728662 h 728662"/>
              <a:gd name="connsiteX1" fmla="*/ 431007 w 437599"/>
              <a:gd name="connsiteY1" fmla="*/ 433387 h 728662"/>
              <a:gd name="connsiteX2" fmla="*/ 254794 w 437599"/>
              <a:gd name="connsiteY2" fmla="*/ 323849 h 728662"/>
              <a:gd name="connsiteX3" fmla="*/ 176213 w 437599"/>
              <a:gd name="connsiteY3" fmla="*/ 0 h 728662"/>
              <a:gd name="connsiteX0" fmla="*/ 0 w 365798"/>
              <a:gd name="connsiteY0" fmla="*/ 714375 h 714375"/>
              <a:gd name="connsiteX1" fmla="*/ 361950 w 365798"/>
              <a:gd name="connsiteY1" fmla="*/ 433387 h 714375"/>
              <a:gd name="connsiteX2" fmla="*/ 185737 w 365798"/>
              <a:gd name="connsiteY2" fmla="*/ 323849 h 714375"/>
              <a:gd name="connsiteX3" fmla="*/ 107156 w 365798"/>
              <a:gd name="connsiteY3" fmla="*/ 0 h 714375"/>
              <a:gd name="connsiteX0" fmla="*/ 0 w 369176"/>
              <a:gd name="connsiteY0" fmla="*/ 714375 h 714375"/>
              <a:gd name="connsiteX1" fmla="*/ 361950 w 369176"/>
              <a:gd name="connsiteY1" fmla="*/ 433387 h 714375"/>
              <a:gd name="connsiteX2" fmla="*/ 185737 w 369176"/>
              <a:gd name="connsiteY2" fmla="*/ 323849 h 714375"/>
              <a:gd name="connsiteX3" fmla="*/ 107156 w 369176"/>
              <a:gd name="connsiteY3" fmla="*/ 0 h 714375"/>
              <a:gd name="connsiteX0" fmla="*/ 0 w 366762"/>
              <a:gd name="connsiteY0" fmla="*/ 714375 h 714375"/>
              <a:gd name="connsiteX1" fmla="*/ 361950 w 366762"/>
              <a:gd name="connsiteY1" fmla="*/ 433387 h 714375"/>
              <a:gd name="connsiteX2" fmla="*/ 185737 w 366762"/>
              <a:gd name="connsiteY2" fmla="*/ 323849 h 714375"/>
              <a:gd name="connsiteX3" fmla="*/ 107156 w 366762"/>
              <a:gd name="connsiteY3" fmla="*/ 0 h 714375"/>
              <a:gd name="connsiteX0" fmla="*/ 0 w 378014"/>
              <a:gd name="connsiteY0" fmla="*/ 714375 h 714375"/>
              <a:gd name="connsiteX1" fmla="*/ 373856 w 378014"/>
              <a:gd name="connsiteY1" fmla="*/ 447675 h 714375"/>
              <a:gd name="connsiteX2" fmla="*/ 185737 w 378014"/>
              <a:gd name="connsiteY2" fmla="*/ 323849 h 714375"/>
              <a:gd name="connsiteX3" fmla="*/ 107156 w 378014"/>
              <a:gd name="connsiteY3" fmla="*/ 0 h 714375"/>
              <a:gd name="connsiteX0" fmla="*/ 0 w 375753"/>
              <a:gd name="connsiteY0" fmla="*/ 714375 h 714375"/>
              <a:gd name="connsiteX1" fmla="*/ 371475 w 375753"/>
              <a:gd name="connsiteY1" fmla="*/ 442912 h 714375"/>
              <a:gd name="connsiteX2" fmla="*/ 185737 w 375753"/>
              <a:gd name="connsiteY2" fmla="*/ 323849 h 714375"/>
              <a:gd name="connsiteX3" fmla="*/ 107156 w 375753"/>
              <a:gd name="connsiteY3" fmla="*/ 0 h 714375"/>
              <a:gd name="connsiteX0" fmla="*/ 0 w 373187"/>
              <a:gd name="connsiteY0" fmla="*/ 714375 h 714375"/>
              <a:gd name="connsiteX1" fmla="*/ 371475 w 373187"/>
              <a:gd name="connsiteY1" fmla="*/ 442912 h 714375"/>
              <a:gd name="connsiteX2" fmla="*/ 185737 w 373187"/>
              <a:gd name="connsiteY2" fmla="*/ 323849 h 714375"/>
              <a:gd name="connsiteX3" fmla="*/ 107156 w 373187"/>
              <a:gd name="connsiteY3" fmla="*/ 0 h 714375"/>
              <a:gd name="connsiteX0" fmla="*/ 0 w 374460"/>
              <a:gd name="connsiteY0" fmla="*/ 714375 h 714375"/>
              <a:gd name="connsiteX1" fmla="*/ 371475 w 374460"/>
              <a:gd name="connsiteY1" fmla="*/ 442912 h 714375"/>
              <a:gd name="connsiteX2" fmla="*/ 185737 w 374460"/>
              <a:gd name="connsiteY2" fmla="*/ 323849 h 714375"/>
              <a:gd name="connsiteX3" fmla="*/ 107156 w 374460"/>
              <a:gd name="connsiteY3" fmla="*/ 0 h 714375"/>
              <a:gd name="connsiteX0" fmla="*/ 0 w 375294"/>
              <a:gd name="connsiteY0" fmla="*/ 714375 h 714375"/>
              <a:gd name="connsiteX1" fmla="*/ 371475 w 375294"/>
              <a:gd name="connsiteY1" fmla="*/ 442912 h 714375"/>
              <a:gd name="connsiteX2" fmla="*/ 188118 w 375294"/>
              <a:gd name="connsiteY2" fmla="*/ 340517 h 714375"/>
              <a:gd name="connsiteX3" fmla="*/ 107156 w 375294"/>
              <a:gd name="connsiteY3" fmla="*/ 0 h 714375"/>
              <a:gd name="connsiteX0" fmla="*/ 0 w 375354"/>
              <a:gd name="connsiteY0" fmla="*/ 714375 h 714375"/>
              <a:gd name="connsiteX1" fmla="*/ 371475 w 375354"/>
              <a:gd name="connsiteY1" fmla="*/ 442912 h 714375"/>
              <a:gd name="connsiteX2" fmla="*/ 188118 w 375354"/>
              <a:gd name="connsiteY2" fmla="*/ 340517 h 714375"/>
              <a:gd name="connsiteX3" fmla="*/ 107156 w 375354"/>
              <a:gd name="connsiteY3" fmla="*/ 0 h 714375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39864"/>
              <a:gd name="connsiteY0" fmla="*/ 731044 h 731044"/>
              <a:gd name="connsiteX1" fmla="*/ 435769 w 439864"/>
              <a:gd name="connsiteY1" fmla="*/ 442912 h 731044"/>
              <a:gd name="connsiteX2" fmla="*/ 252412 w 439864"/>
              <a:gd name="connsiteY2" fmla="*/ 340517 h 731044"/>
              <a:gd name="connsiteX3" fmla="*/ 171450 w 439864"/>
              <a:gd name="connsiteY3" fmla="*/ 0 h 731044"/>
              <a:gd name="connsiteX0" fmla="*/ 0 w 438142"/>
              <a:gd name="connsiteY0" fmla="*/ 731044 h 731044"/>
              <a:gd name="connsiteX1" fmla="*/ 435769 w 438142"/>
              <a:gd name="connsiteY1" fmla="*/ 442912 h 731044"/>
              <a:gd name="connsiteX2" fmla="*/ 171450 w 43814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39524"/>
              <a:gd name="connsiteY0" fmla="*/ 734219 h 734219"/>
              <a:gd name="connsiteX1" fmla="*/ 207169 w 239524"/>
              <a:gd name="connsiteY1" fmla="*/ 496887 h 734219"/>
              <a:gd name="connsiteX2" fmla="*/ 212725 w 239524"/>
              <a:gd name="connsiteY2" fmla="*/ 0 h 734219"/>
              <a:gd name="connsiteX0" fmla="*/ 0 w 247960"/>
              <a:gd name="connsiteY0" fmla="*/ 734219 h 734219"/>
              <a:gd name="connsiteX1" fmla="*/ 207169 w 247960"/>
              <a:gd name="connsiteY1" fmla="*/ 496887 h 734219"/>
              <a:gd name="connsiteX2" fmla="*/ 212725 w 247960"/>
              <a:gd name="connsiteY2" fmla="*/ 0 h 734219"/>
              <a:gd name="connsiteX0" fmla="*/ 0 w 236717"/>
              <a:gd name="connsiteY0" fmla="*/ 734219 h 734219"/>
              <a:gd name="connsiteX1" fmla="*/ 207169 w 236717"/>
              <a:gd name="connsiteY1" fmla="*/ 496887 h 734219"/>
              <a:gd name="connsiteX2" fmla="*/ 212725 w 236717"/>
              <a:gd name="connsiteY2" fmla="*/ 0 h 734219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9391"/>
              <a:gd name="connsiteY0" fmla="*/ 718344 h 718344"/>
              <a:gd name="connsiteX1" fmla="*/ 191294 w 219391"/>
              <a:gd name="connsiteY1" fmla="*/ 439737 h 718344"/>
              <a:gd name="connsiteX2" fmla="*/ 187325 w 219391"/>
              <a:gd name="connsiteY2" fmla="*/ 0 h 718344"/>
              <a:gd name="connsiteX0" fmla="*/ 0 w 215173"/>
              <a:gd name="connsiteY0" fmla="*/ 718344 h 718344"/>
              <a:gd name="connsiteX1" fmla="*/ 191294 w 215173"/>
              <a:gd name="connsiteY1" fmla="*/ 439737 h 718344"/>
              <a:gd name="connsiteX2" fmla="*/ 187325 w 215173"/>
              <a:gd name="connsiteY2" fmla="*/ 0 h 718344"/>
              <a:gd name="connsiteX0" fmla="*/ 66675 w 259037"/>
              <a:gd name="connsiteY0" fmla="*/ 626269 h 626269"/>
              <a:gd name="connsiteX1" fmla="*/ 257969 w 259037"/>
              <a:gd name="connsiteY1" fmla="*/ 347662 h 626269"/>
              <a:gd name="connsiteX2" fmla="*/ 0 w 259037"/>
              <a:gd name="connsiteY2" fmla="*/ 0 h 626269"/>
              <a:gd name="connsiteX0" fmla="*/ 171499 w 194007"/>
              <a:gd name="connsiteY0" fmla="*/ 626269 h 626269"/>
              <a:gd name="connsiteX1" fmla="*/ 843 w 194007"/>
              <a:gd name="connsiteY1" fmla="*/ 414337 h 626269"/>
              <a:gd name="connsiteX2" fmla="*/ 104824 w 194007"/>
              <a:gd name="connsiteY2" fmla="*/ 0 h 6262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63700"/>
              <a:gd name="connsiteY0" fmla="*/ 638969 h 638969"/>
              <a:gd name="connsiteX1" fmla="*/ 242094 w 363700"/>
              <a:gd name="connsiteY1" fmla="*/ 414337 h 638969"/>
              <a:gd name="connsiteX2" fmla="*/ 346075 w 363700"/>
              <a:gd name="connsiteY2" fmla="*/ 0 h 638969"/>
              <a:gd name="connsiteX0" fmla="*/ 0 w 358133"/>
              <a:gd name="connsiteY0" fmla="*/ 638969 h 638969"/>
              <a:gd name="connsiteX1" fmla="*/ 242094 w 358133"/>
              <a:gd name="connsiteY1" fmla="*/ 414337 h 638969"/>
              <a:gd name="connsiteX2" fmla="*/ 346075 w 358133"/>
              <a:gd name="connsiteY2" fmla="*/ 0 h 638969"/>
              <a:gd name="connsiteX0" fmla="*/ 0 w 358881"/>
              <a:gd name="connsiteY0" fmla="*/ 638969 h 638969"/>
              <a:gd name="connsiteX1" fmla="*/ 242094 w 358881"/>
              <a:gd name="connsiteY1" fmla="*/ 414337 h 638969"/>
              <a:gd name="connsiteX2" fmla="*/ 346075 w 358881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664369">
                <a:moveTo>
                  <a:pt x="0" y="664369"/>
                </a:moveTo>
                <a:cubicBezTo>
                  <a:pt x="177404" y="567729"/>
                  <a:pt x="211932" y="493315"/>
                  <a:pt x="242094" y="439737"/>
                </a:cubicBezTo>
                <a:cubicBezTo>
                  <a:pt x="272256" y="386159"/>
                  <a:pt x="347166" y="193873"/>
                  <a:pt x="352425" y="0"/>
                </a:cubicBezTo>
              </a:path>
            </a:pathLst>
          </a:custGeom>
          <a:ln w="19050"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6747913" y="2637854"/>
            <a:ext cx="13174" cy="1084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6764878" y="2921889"/>
            <a:ext cx="46741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6759771" y="3188750"/>
            <a:ext cx="424901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6752173" y="3455610"/>
            <a:ext cx="29343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flipV="1">
            <a:off x="7021790" y="3384486"/>
            <a:ext cx="91440" cy="9144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067510" y="3430206"/>
            <a:ext cx="1" cy="2052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V="1">
            <a:off x="5937668" y="2663589"/>
            <a:ext cx="503867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 bwMode="auto">
          <a:xfrm>
            <a:off x="5923688" y="2646417"/>
            <a:ext cx="541967" cy="1084589"/>
          </a:xfrm>
          <a:custGeom>
            <a:avLst/>
            <a:gdLst>
              <a:gd name="connsiteX0" fmla="*/ 0 w 449678"/>
              <a:gd name="connsiteY0" fmla="*/ 728662 h 728662"/>
              <a:gd name="connsiteX1" fmla="*/ 442913 w 449678"/>
              <a:gd name="connsiteY1" fmla="*/ 445293 h 728662"/>
              <a:gd name="connsiteX2" fmla="*/ 261938 w 449678"/>
              <a:gd name="connsiteY2" fmla="*/ 340518 h 728662"/>
              <a:gd name="connsiteX3" fmla="*/ 176213 w 449678"/>
              <a:gd name="connsiteY3" fmla="*/ 0 h 728662"/>
              <a:gd name="connsiteX0" fmla="*/ 0 w 444588"/>
              <a:gd name="connsiteY0" fmla="*/ 728662 h 728662"/>
              <a:gd name="connsiteX1" fmla="*/ 442913 w 444588"/>
              <a:gd name="connsiteY1" fmla="*/ 445293 h 728662"/>
              <a:gd name="connsiteX2" fmla="*/ 261938 w 444588"/>
              <a:gd name="connsiteY2" fmla="*/ 340518 h 728662"/>
              <a:gd name="connsiteX3" fmla="*/ 176213 w 444588"/>
              <a:gd name="connsiteY3" fmla="*/ 0 h 728662"/>
              <a:gd name="connsiteX0" fmla="*/ 0 w 439854"/>
              <a:gd name="connsiteY0" fmla="*/ 728662 h 728662"/>
              <a:gd name="connsiteX1" fmla="*/ 438151 w 439854"/>
              <a:gd name="connsiteY1" fmla="*/ 464343 h 728662"/>
              <a:gd name="connsiteX2" fmla="*/ 261938 w 439854"/>
              <a:gd name="connsiteY2" fmla="*/ 340518 h 728662"/>
              <a:gd name="connsiteX3" fmla="*/ 176213 w 439854"/>
              <a:gd name="connsiteY3" fmla="*/ 0 h 728662"/>
              <a:gd name="connsiteX0" fmla="*/ 0 w 440055"/>
              <a:gd name="connsiteY0" fmla="*/ 728662 h 728662"/>
              <a:gd name="connsiteX1" fmla="*/ 438151 w 440055"/>
              <a:gd name="connsiteY1" fmla="*/ 464343 h 728662"/>
              <a:gd name="connsiteX2" fmla="*/ 261938 w 440055"/>
              <a:gd name="connsiteY2" fmla="*/ 340518 h 728662"/>
              <a:gd name="connsiteX3" fmla="*/ 176213 w 440055"/>
              <a:gd name="connsiteY3" fmla="*/ 0 h 728662"/>
              <a:gd name="connsiteX0" fmla="*/ 0 w 441769"/>
              <a:gd name="connsiteY0" fmla="*/ 728662 h 728662"/>
              <a:gd name="connsiteX1" fmla="*/ 438151 w 441769"/>
              <a:gd name="connsiteY1" fmla="*/ 464343 h 728662"/>
              <a:gd name="connsiteX2" fmla="*/ 261938 w 441769"/>
              <a:gd name="connsiteY2" fmla="*/ 340518 h 728662"/>
              <a:gd name="connsiteX3" fmla="*/ 176213 w 441769"/>
              <a:gd name="connsiteY3" fmla="*/ 0 h 728662"/>
              <a:gd name="connsiteX0" fmla="*/ 0 w 434810"/>
              <a:gd name="connsiteY0" fmla="*/ 728662 h 728662"/>
              <a:gd name="connsiteX1" fmla="*/ 431007 w 434810"/>
              <a:gd name="connsiteY1" fmla="*/ 433387 h 728662"/>
              <a:gd name="connsiteX2" fmla="*/ 261938 w 434810"/>
              <a:gd name="connsiteY2" fmla="*/ 340518 h 728662"/>
              <a:gd name="connsiteX3" fmla="*/ 176213 w 434810"/>
              <a:gd name="connsiteY3" fmla="*/ 0 h 728662"/>
              <a:gd name="connsiteX0" fmla="*/ 0 w 437559"/>
              <a:gd name="connsiteY0" fmla="*/ 728662 h 728662"/>
              <a:gd name="connsiteX1" fmla="*/ 431007 w 437559"/>
              <a:gd name="connsiteY1" fmla="*/ 433387 h 728662"/>
              <a:gd name="connsiteX2" fmla="*/ 254794 w 437559"/>
              <a:gd name="connsiteY2" fmla="*/ 323849 h 728662"/>
              <a:gd name="connsiteX3" fmla="*/ 176213 w 437559"/>
              <a:gd name="connsiteY3" fmla="*/ 0 h 728662"/>
              <a:gd name="connsiteX0" fmla="*/ 0 w 437599"/>
              <a:gd name="connsiteY0" fmla="*/ 728662 h 728662"/>
              <a:gd name="connsiteX1" fmla="*/ 431007 w 437599"/>
              <a:gd name="connsiteY1" fmla="*/ 433387 h 728662"/>
              <a:gd name="connsiteX2" fmla="*/ 254794 w 437599"/>
              <a:gd name="connsiteY2" fmla="*/ 323849 h 728662"/>
              <a:gd name="connsiteX3" fmla="*/ 176213 w 437599"/>
              <a:gd name="connsiteY3" fmla="*/ 0 h 728662"/>
              <a:gd name="connsiteX0" fmla="*/ 0 w 365798"/>
              <a:gd name="connsiteY0" fmla="*/ 714375 h 714375"/>
              <a:gd name="connsiteX1" fmla="*/ 361950 w 365798"/>
              <a:gd name="connsiteY1" fmla="*/ 433387 h 714375"/>
              <a:gd name="connsiteX2" fmla="*/ 185737 w 365798"/>
              <a:gd name="connsiteY2" fmla="*/ 323849 h 714375"/>
              <a:gd name="connsiteX3" fmla="*/ 107156 w 365798"/>
              <a:gd name="connsiteY3" fmla="*/ 0 h 714375"/>
              <a:gd name="connsiteX0" fmla="*/ 0 w 369176"/>
              <a:gd name="connsiteY0" fmla="*/ 714375 h 714375"/>
              <a:gd name="connsiteX1" fmla="*/ 361950 w 369176"/>
              <a:gd name="connsiteY1" fmla="*/ 433387 h 714375"/>
              <a:gd name="connsiteX2" fmla="*/ 185737 w 369176"/>
              <a:gd name="connsiteY2" fmla="*/ 323849 h 714375"/>
              <a:gd name="connsiteX3" fmla="*/ 107156 w 369176"/>
              <a:gd name="connsiteY3" fmla="*/ 0 h 714375"/>
              <a:gd name="connsiteX0" fmla="*/ 0 w 366762"/>
              <a:gd name="connsiteY0" fmla="*/ 714375 h 714375"/>
              <a:gd name="connsiteX1" fmla="*/ 361950 w 366762"/>
              <a:gd name="connsiteY1" fmla="*/ 433387 h 714375"/>
              <a:gd name="connsiteX2" fmla="*/ 185737 w 366762"/>
              <a:gd name="connsiteY2" fmla="*/ 323849 h 714375"/>
              <a:gd name="connsiteX3" fmla="*/ 107156 w 366762"/>
              <a:gd name="connsiteY3" fmla="*/ 0 h 714375"/>
              <a:gd name="connsiteX0" fmla="*/ 0 w 378014"/>
              <a:gd name="connsiteY0" fmla="*/ 714375 h 714375"/>
              <a:gd name="connsiteX1" fmla="*/ 373856 w 378014"/>
              <a:gd name="connsiteY1" fmla="*/ 447675 h 714375"/>
              <a:gd name="connsiteX2" fmla="*/ 185737 w 378014"/>
              <a:gd name="connsiteY2" fmla="*/ 323849 h 714375"/>
              <a:gd name="connsiteX3" fmla="*/ 107156 w 378014"/>
              <a:gd name="connsiteY3" fmla="*/ 0 h 714375"/>
              <a:gd name="connsiteX0" fmla="*/ 0 w 375753"/>
              <a:gd name="connsiteY0" fmla="*/ 714375 h 714375"/>
              <a:gd name="connsiteX1" fmla="*/ 371475 w 375753"/>
              <a:gd name="connsiteY1" fmla="*/ 442912 h 714375"/>
              <a:gd name="connsiteX2" fmla="*/ 185737 w 375753"/>
              <a:gd name="connsiteY2" fmla="*/ 323849 h 714375"/>
              <a:gd name="connsiteX3" fmla="*/ 107156 w 375753"/>
              <a:gd name="connsiteY3" fmla="*/ 0 h 714375"/>
              <a:gd name="connsiteX0" fmla="*/ 0 w 373187"/>
              <a:gd name="connsiteY0" fmla="*/ 714375 h 714375"/>
              <a:gd name="connsiteX1" fmla="*/ 371475 w 373187"/>
              <a:gd name="connsiteY1" fmla="*/ 442912 h 714375"/>
              <a:gd name="connsiteX2" fmla="*/ 185737 w 373187"/>
              <a:gd name="connsiteY2" fmla="*/ 323849 h 714375"/>
              <a:gd name="connsiteX3" fmla="*/ 107156 w 373187"/>
              <a:gd name="connsiteY3" fmla="*/ 0 h 714375"/>
              <a:gd name="connsiteX0" fmla="*/ 0 w 374460"/>
              <a:gd name="connsiteY0" fmla="*/ 714375 h 714375"/>
              <a:gd name="connsiteX1" fmla="*/ 371475 w 374460"/>
              <a:gd name="connsiteY1" fmla="*/ 442912 h 714375"/>
              <a:gd name="connsiteX2" fmla="*/ 185737 w 374460"/>
              <a:gd name="connsiteY2" fmla="*/ 323849 h 714375"/>
              <a:gd name="connsiteX3" fmla="*/ 107156 w 374460"/>
              <a:gd name="connsiteY3" fmla="*/ 0 h 714375"/>
              <a:gd name="connsiteX0" fmla="*/ 0 w 375294"/>
              <a:gd name="connsiteY0" fmla="*/ 714375 h 714375"/>
              <a:gd name="connsiteX1" fmla="*/ 371475 w 375294"/>
              <a:gd name="connsiteY1" fmla="*/ 442912 h 714375"/>
              <a:gd name="connsiteX2" fmla="*/ 188118 w 375294"/>
              <a:gd name="connsiteY2" fmla="*/ 340517 h 714375"/>
              <a:gd name="connsiteX3" fmla="*/ 107156 w 375294"/>
              <a:gd name="connsiteY3" fmla="*/ 0 h 714375"/>
              <a:gd name="connsiteX0" fmla="*/ 0 w 375354"/>
              <a:gd name="connsiteY0" fmla="*/ 714375 h 714375"/>
              <a:gd name="connsiteX1" fmla="*/ 371475 w 375354"/>
              <a:gd name="connsiteY1" fmla="*/ 442912 h 714375"/>
              <a:gd name="connsiteX2" fmla="*/ 188118 w 375354"/>
              <a:gd name="connsiteY2" fmla="*/ 340517 h 714375"/>
              <a:gd name="connsiteX3" fmla="*/ 107156 w 375354"/>
              <a:gd name="connsiteY3" fmla="*/ 0 h 714375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42051"/>
              <a:gd name="connsiteY0" fmla="*/ 731044 h 731044"/>
              <a:gd name="connsiteX1" fmla="*/ 435769 w 442051"/>
              <a:gd name="connsiteY1" fmla="*/ 442912 h 731044"/>
              <a:gd name="connsiteX2" fmla="*/ 252412 w 442051"/>
              <a:gd name="connsiteY2" fmla="*/ 340517 h 731044"/>
              <a:gd name="connsiteX3" fmla="*/ 171450 w 442051"/>
              <a:gd name="connsiteY3" fmla="*/ 0 h 731044"/>
              <a:gd name="connsiteX0" fmla="*/ 0 w 439864"/>
              <a:gd name="connsiteY0" fmla="*/ 731044 h 731044"/>
              <a:gd name="connsiteX1" fmla="*/ 435769 w 439864"/>
              <a:gd name="connsiteY1" fmla="*/ 442912 h 731044"/>
              <a:gd name="connsiteX2" fmla="*/ 252412 w 439864"/>
              <a:gd name="connsiteY2" fmla="*/ 340517 h 731044"/>
              <a:gd name="connsiteX3" fmla="*/ 171450 w 439864"/>
              <a:gd name="connsiteY3" fmla="*/ 0 h 731044"/>
              <a:gd name="connsiteX0" fmla="*/ 0 w 438142"/>
              <a:gd name="connsiteY0" fmla="*/ 731044 h 731044"/>
              <a:gd name="connsiteX1" fmla="*/ 435769 w 438142"/>
              <a:gd name="connsiteY1" fmla="*/ 442912 h 731044"/>
              <a:gd name="connsiteX2" fmla="*/ 171450 w 43814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01512"/>
              <a:gd name="connsiteY0" fmla="*/ 731044 h 731044"/>
              <a:gd name="connsiteX1" fmla="*/ 165894 w 201512"/>
              <a:gd name="connsiteY1" fmla="*/ 496887 h 731044"/>
              <a:gd name="connsiteX2" fmla="*/ 171450 w 201512"/>
              <a:gd name="connsiteY2" fmla="*/ 0 h 731044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44830"/>
              <a:gd name="connsiteY0" fmla="*/ 734219 h 734219"/>
              <a:gd name="connsiteX1" fmla="*/ 207169 w 244830"/>
              <a:gd name="connsiteY1" fmla="*/ 496887 h 734219"/>
              <a:gd name="connsiteX2" fmla="*/ 212725 w 244830"/>
              <a:gd name="connsiteY2" fmla="*/ 0 h 734219"/>
              <a:gd name="connsiteX0" fmla="*/ 0 w 239524"/>
              <a:gd name="connsiteY0" fmla="*/ 734219 h 734219"/>
              <a:gd name="connsiteX1" fmla="*/ 207169 w 239524"/>
              <a:gd name="connsiteY1" fmla="*/ 496887 h 734219"/>
              <a:gd name="connsiteX2" fmla="*/ 212725 w 239524"/>
              <a:gd name="connsiteY2" fmla="*/ 0 h 734219"/>
              <a:gd name="connsiteX0" fmla="*/ 0 w 247960"/>
              <a:gd name="connsiteY0" fmla="*/ 734219 h 734219"/>
              <a:gd name="connsiteX1" fmla="*/ 207169 w 247960"/>
              <a:gd name="connsiteY1" fmla="*/ 496887 h 734219"/>
              <a:gd name="connsiteX2" fmla="*/ 212725 w 247960"/>
              <a:gd name="connsiteY2" fmla="*/ 0 h 734219"/>
              <a:gd name="connsiteX0" fmla="*/ 0 w 236717"/>
              <a:gd name="connsiteY0" fmla="*/ 734219 h 734219"/>
              <a:gd name="connsiteX1" fmla="*/ 207169 w 236717"/>
              <a:gd name="connsiteY1" fmla="*/ 496887 h 734219"/>
              <a:gd name="connsiteX2" fmla="*/ 212725 w 236717"/>
              <a:gd name="connsiteY2" fmla="*/ 0 h 734219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5441"/>
              <a:gd name="connsiteY0" fmla="*/ 718344 h 718344"/>
              <a:gd name="connsiteX1" fmla="*/ 181769 w 215441"/>
              <a:gd name="connsiteY1" fmla="*/ 496887 h 718344"/>
              <a:gd name="connsiteX2" fmla="*/ 187325 w 215441"/>
              <a:gd name="connsiteY2" fmla="*/ 0 h 718344"/>
              <a:gd name="connsiteX0" fmla="*/ 0 w 219391"/>
              <a:gd name="connsiteY0" fmla="*/ 718344 h 718344"/>
              <a:gd name="connsiteX1" fmla="*/ 191294 w 219391"/>
              <a:gd name="connsiteY1" fmla="*/ 439737 h 718344"/>
              <a:gd name="connsiteX2" fmla="*/ 187325 w 219391"/>
              <a:gd name="connsiteY2" fmla="*/ 0 h 718344"/>
              <a:gd name="connsiteX0" fmla="*/ 0 w 215173"/>
              <a:gd name="connsiteY0" fmla="*/ 718344 h 718344"/>
              <a:gd name="connsiteX1" fmla="*/ 191294 w 215173"/>
              <a:gd name="connsiteY1" fmla="*/ 439737 h 718344"/>
              <a:gd name="connsiteX2" fmla="*/ 187325 w 215173"/>
              <a:gd name="connsiteY2" fmla="*/ 0 h 718344"/>
              <a:gd name="connsiteX0" fmla="*/ 66675 w 259037"/>
              <a:gd name="connsiteY0" fmla="*/ 626269 h 626269"/>
              <a:gd name="connsiteX1" fmla="*/ 257969 w 259037"/>
              <a:gd name="connsiteY1" fmla="*/ 347662 h 626269"/>
              <a:gd name="connsiteX2" fmla="*/ 0 w 259037"/>
              <a:gd name="connsiteY2" fmla="*/ 0 h 626269"/>
              <a:gd name="connsiteX0" fmla="*/ 171499 w 194007"/>
              <a:gd name="connsiteY0" fmla="*/ 626269 h 626269"/>
              <a:gd name="connsiteX1" fmla="*/ 843 w 194007"/>
              <a:gd name="connsiteY1" fmla="*/ 414337 h 626269"/>
              <a:gd name="connsiteX2" fmla="*/ 104824 w 194007"/>
              <a:gd name="connsiteY2" fmla="*/ 0 h 6262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56661"/>
              <a:gd name="connsiteY0" fmla="*/ 638969 h 638969"/>
              <a:gd name="connsiteX1" fmla="*/ 242094 w 356661"/>
              <a:gd name="connsiteY1" fmla="*/ 414337 h 638969"/>
              <a:gd name="connsiteX2" fmla="*/ 346075 w 356661"/>
              <a:gd name="connsiteY2" fmla="*/ 0 h 638969"/>
              <a:gd name="connsiteX0" fmla="*/ 0 w 363700"/>
              <a:gd name="connsiteY0" fmla="*/ 638969 h 638969"/>
              <a:gd name="connsiteX1" fmla="*/ 242094 w 363700"/>
              <a:gd name="connsiteY1" fmla="*/ 414337 h 638969"/>
              <a:gd name="connsiteX2" fmla="*/ 346075 w 363700"/>
              <a:gd name="connsiteY2" fmla="*/ 0 h 638969"/>
              <a:gd name="connsiteX0" fmla="*/ 0 w 358133"/>
              <a:gd name="connsiteY0" fmla="*/ 638969 h 638969"/>
              <a:gd name="connsiteX1" fmla="*/ 242094 w 358133"/>
              <a:gd name="connsiteY1" fmla="*/ 414337 h 638969"/>
              <a:gd name="connsiteX2" fmla="*/ 346075 w 358133"/>
              <a:gd name="connsiteY2" fmla="*/ 0 h 638969"/>
              <a:gd name="connsiteX0" fmla="*/ 0 w 358881"/>
              <a:gd name="connsiteY0" fmla="*/ 638969 h 638969"/>
              <a:gd name="connsiteX1" fmla="*/ 242094 w 358881"/>
              <a:gd name="connsiteY1" fmla="*/ 414337 h 638969"/>
              <a:gd name="connsiteX2" fmla="*/ 346075 w 358881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46075"/>
              <a:gd name="connsiteY0" fmla="*/ 638969 h 638969"/>
              <a:gd name="connsiteX1" fmla="*/ 242094 w 346075"/>
              <a:gd name="connsiteY1" fmla="*/ 414337 h 638969"/>
              <a:gd name="connsiteX2" fmla="*/ 346075 w 346075"/>
              <a:gd name="connsiteY2" fmla="*/ 0 h 6389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  <a:gd name="connsiteX0" fmla="*/ 0 w 352425"/>
              <a:gd name="connsiteY0" fmla="*/ 664369 h 664369"/>
              <a:gd name="connsiteX1" fmla="*/ 242094 w 352425"/>
              <a:gd name="connsiteY1" fmla="*/ 439737 h 664369"/>
              <a:gd name="connsiteX2" fmla="*/ 352425 w 352425"/>
              <a:gd name="connsiteY2" fmla="*/ 0 h 66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664369">
                <a:moveTo>
                  <a:pt x="0" y="664369"/>
                </a:moveTo>
                <a:cubicBezTo>
                  <a:pt x="177404" y="567729"/>
                  <a:pt x="211932" y="493315"/>
                  <a:pt x="242094" y="439737"/>
                </a:cubicBezTo>
                <a:cubicBezTo>
                  <a:pt x="272256" y="386159"/>
                  <a:pt x="347166" y="193873"/>
                  <a:pt x="352425" y="0"/>
                </a:cubicBezTo>
              </a:path>
            </a:pathLst>
          </a:custGeom>
          <a:ln w="19050"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5924803" y="2646416"/>
            <a:ext cx="13174" cy="1084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5941768" y="2930451"/>
            <a:ext cx="46741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5936661" y="3197312"/>
            <a:ext cx="424901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5929063" y="3464172"/>
            <a:ext cx="29343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V="1">
            <a:off x="6198680" y="3393048"/>
            <a:ext cx="91440" cy="9144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6242495" y="3224440"/>
            <a:ext cx="1905" cy="2143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40699" y="2204305"/>
            <a:ext cx="137160" cy="13716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217329" y="2146495"/>
            <a:ext cx="27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x</a:t>
            </a:r>
            <a:endParaRPr lang="en-US" sz="3200" i="1" dirty="0">
              <a:latin typeface="Times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458987" y="2222593"/>
            <a:ext cx="100584" cy="100584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458987" y="2222593"/>
            <a:ext cx="100584" cy="100584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H="1">
            <a:off x="5806080" y="3731005"/>
            <a:ext cx="64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6463037" y="1784261"/>
            <a:ext cx="274320" cy="274320"/>
          </a:xfrm>
          <a:custGeom>
            <a:avLst/>
            <a:gdLst>
              <a:gd name="connsiteX0" fmla="*/ 756276 w 756276"/>
              <a:gd name="connsiteY0" fmla="*/ 799169 h 799169"/>
              <a:gd name="connsiteX1" fmla="*/ 1896 w 756276"/>
              <a:gd name="connsiteY1" fmla="*/ 166709 h 799169"/>
              <a:gd name="connsiteX2" fmla="*/ 542916 w 756276"/>
              <a:gd name="connsiteY2" fmla="*/ 14309 h 799169"/>
              <a:gd name="connsiteX3" fmla="*/ 611496 w 756276"/>
              <a:gd name="connsiteY3" fmla="*/ 441029 h 799169"/>
              <a:gd name="connsiteX0" fmla="*/ 354436 w 633481"/>
              <a:gd name="connsiteY0" fmla="*/ 382605 h 435945"/>
              <a:gd name="connsiteX1" fmla="*/ 11536 w 633481"/>
              <a:gd name="connsiteY1" fmla="*/ 161625 h 435945"/>
              <a:gd name="connsiteX2" fmla="*/ 552556 w 633481"/>
              <a:gd name="connsiteY2" fmla="*/ 9225 h 435945"/>
              <a:gd name="connsiteX3" fmla="*/ 621136 w 633481"/>
              <a:gd name="connsiteY3" fmla="*/ 435945 h 435945"/>
              <a:gd name="connsiteX0" fmla="*/ 462127 w 746760"/>
              <a:gd name="connsiteY0" fmla="*/ 830018 h 883358"/>
              <a:gd name="connsiteX1" fmla="*/ 4927 w 746760"/>
              <a:gd name="connsiteY1" fmla="*/ 7058 h 883358"/>
              <a:gd name="connsiteX2" fmla="*/ 660247 w 746760"/>
              <a:gd name="connsiteY2" fmla="*/ 456638 h 883358"/>
              <a:gd name="connsiteX3" fmla="*/ 728827 w 746760"/>
              <a:gd name="connsiteY3" fmla="*/ 883358 h 883358"/>
              <a:gd name="connsiteX0" fmla="*/ 460048 w 744681"/>
              <a:gd name="connsiteY0" fmla="*/ 830018 h 883358"/>
              <a:gd name="connsiteX1" fmla="*/ 2848 w 744681"/>
              <a:gd name="connsiteY1" fmla="*/ 7058 h 883358"/>
              <a:gd name="connsiteX2" fmla="*/ 658168 w 744681"/>
              <a:gd name="connsiteY2" fmla="*/ 456638 h 883358"/>
              <a:gd name="connsiteX3" fmla="*/ 726748 w 744681"/>
              <a:gd name="connsiteY3" fmla="*/ 883358 h 883358"/>
              <a:gd name="connsiteX0" fmla="*/ 253300 w 528553"/>
              <a:gd name="connsiteY0" fmla="*/ 383434 h 436774"/>
              <a:gd name="connsiteX1" fmla="*/ 9460 w 528553"/>
              <a:gd name="connsiteY1" fmla="*/ 154834 h 436774"/>
              <a:gd name="connsiteX2" fmla="*/ 451420 w 528553"/>
              <a:gd name="connsiteY2" fmla="*/ 10054 h 436774"/>
              <a:gd name="connsiteX3" fmla="*/ 520000 w 528553"/>
              <a:gd name="connsiteY3" fmla="*/ 436774 h 436774"/>
              <a:gd name="connsiteX0" fmla="*/ 243848 w 511486"/>
              <a:gd name="connsiteY0" fmla="*/ 369019 h 422359"/>
              <a:gd name="connsiteX1" fmla="*/ 8 w 511486"/>
              <a:gd name="connsiteY1" fmla="*/ 140419 h 422359"/>
              <a:gd name="connsiteX2" fmla="*/ 236228 w 511486"/>
              <a:gd name="connsiteY2" fmla="*/ 10879 h 422359"/>
              <a:gd name="connsiteX3" fmla="*/ 510548 w 511486"/>
              <a:gd name="connsiteY3" fmla="*/ 422359 h 422359"/>
              <a:gd name="connsiteX0" fmla="*/ 243870 w 510570"/>
              <a:gd name="connsiteY0" fmla="*/ 358832 h 412172"/>
              <a:gd name="connsiteX1" fmla="*/ 30 w 510570"/>
              <a:gd name="connsiteY1" fmla="*/ 130232 h 412172"/>
              <a:gd name="connsiteX2" fmla="*/ 236250 w 510570"/>
              <a:gd name="connsiteY2" fmla="*/ 692 h 412172"/>
              <a:gd name="connsiteX3" fmla="*/ 510570 w 510570"/>
              <a:gd name="connsiteY3" fmla="*/ 412172 h 412172"/>
              <a:gd name="connsiteX0" fmla="*/ 243848 w 428106"/>
              <a:gd name="connsiteY0" fmla="*/ 358832 h 358833"/>
              <a:gd name="connsiteX1" fmla="*/ 8 w 428106"/>
              <a:gd name="connsiteY1" fmla="*/ 130232 h 358833"/>
              <a:gd name="connsiteX2" fmla="*/ 236228 w 428106"/>
              <a:gd name="connsiteY2" fmla="*/ 692 h 358833"/>
              <a:gd name="connsiteX3" fmla="*/ 426728 w 428106"/>
              <a:gd name="connsiteY3" fmla="*/ 183572 h 358833"/>
              <a:gd name="connsiteX0" fmla="*/ 228608 w 412843"/>
              <a:gd name="connsiteY0" fmla="*/ 358184 h 358186"/>
              <a:gd name="connsiteX1" fmla="*/ 8 w 412843"/>
              <a:gd name="connsiteY1" fmla="*/ 167684 h 358186"/>
              <a:gd name="connsiteX2" fmla="*/ 220988 w 412843"/>
              <a:gd name="connsiteY2" fmla="*/ 44 h 358186"/>
              <a:gd name="connsiteX3" fmla="*/ 411488 w 412843"/>
              <a:gd name="connsiteY3" fmla="*/ 182924 h 358186"/>
              <a:gd name="connsiteX0" fmla="*/ 228608 w 412843"/>
              <a:gd name="connsiteY0" fmla="*/ 359216 h 359242"/>
              <a:gd name="connsiteX1" fmla="*/ 8 w 412843"/>
              <a:gd name="connsiteY1" fmla="*/ 168716 h 359242"/>
              <a:gd name="connsiteX2" fmla="*/ 220988 w 412843"/>
              <a:gd name="connsiteY2" fmla="*/ 1076 h 359242"/>
              <a:gd name="connsiteX3" fmla="*/ 411488 w 412843"/>
              <a:gd name="connsiteY3" fmla="*/ 183956 h 359242"/>
              <a:gd name="connsiteX0" fmla="*/ 228608 w 382635"/>
              <a:gd name="connsiteY0" fmla="*/ 359216 h 359242"/>
              <a:gd name="connsiteX1" fmla="*/ 8 w 382635"/>
              <a:gd name="connsiteY1" fmla="*/ 168716 h 359242"/>
              <a:gd name="connsiteX2" fmla="*/ 220988 w 382635"/>
              <a:gd name="connsiteY2" fmla="*/ 1076 h 359242"/>
              <a:gd name="connsiteX3" fmla="*/ 381008 w 382635"/>
              <a:gd name="connsiteY3" fmla="*/ 183956 h 359242"/>
              <a:gd name="connsiteX0" fmla="*/ 228608 w 381008"/>
              <a:gd name="connsiteY0" fmla="*/ 359216 h 359242"/>
              <a:gd name="connsiteX1" fmla="*/ 8 w 381008"/>
              <a:gd name="connsiteY1" fmla="*/ 168716 h 359242"/>
              <a:gd name="connsiteX2" fmla="*/ 220988 w 381008"/>
              <a:gd name="connsiteY2" fmla="*/ 1076 h 359242"/>
              <a:gd name="connsiteX3" fmla="*/ 381008 w 381008"/>
              <a:gd name="connsiteY3" fmla="*/ 183956 h 359242"/>
              <a:gd name="connsiteX0" fmla="*/ 184771 w 337171"/>
              <a:gd name="connsiteY0" fmla="*/ 358929 h 358960"/>
              <a:gd name="connsiteX1" fmla="*/ 3796 w 337171"/>
              <a:gd name="connsiteY1" fmla="*/ 170810 h 358960"/>
              <a:gd name="connsiteX2" fmla="*/ 177151 w 337171"/>
              <a:gd name="connsiteY2" fmla="*/ 789 h 358960"/>
              <a:gd name="connsiteX3" fmla="*/ 337171 w 337171"/>
              <a:gd name="connsiteY3" fmla="*/ 183669 h 358960"/>
              <a:gd name="connsiteX0" fmla="*/ 184771 w 337171"/>
              <a:gd name="connsiteY0" fmla="*/ 358199 h 358203"/>
              <a:gd name="connsiteX1" fmla="*/ 3796 w 337171"/>
              <a:gd name="connsiteY1" fmla="*/ 170080 h 358203"/>
              <a:gd name="connsiteX2" fmla="*/ 177151 w 337171"/>
              <a:gd name="connsiteY2" fmla="*/ 59 h 358203"/>
              <a:gd name="connsiteX3" fmla="*/ 337171 w 337171"/>
              <a:gd name="connsiteY3" fmla="*/ 182939 h 358203"/>
              <a:gd name="connsiteX0" fmla="*/ 185819 w 338219"/>
              <a:gd name="connsiteY0" fmla="*/ 358180 h 358182"/>
              <a:gd name="connsiteX1" fmla="*/ 4844 w 338219"/>
              <a:gd name="connsiteY1" fmla="*/ 170061 h 358182"/>
              <a:gd name="connsiteX2" fmla="*/ 178199 w 338219"/>
              <a:gd name="connsiteY2" fmla="*/ 40 h 358182"/>
              <a:gd name="connsiteX3" fmla="*/ 338219 w 338219"/>
              <a:gd name="connsiteY3" fmla="*/ 182920 h 358182"/>
              <a:gd name="connsiteX0" fmla="*/ 184771 w 337171"/>
              <a:gd name="connsiteY0" fmla="*/ 348645 h 348647"/>
              <a:gd name="connsiteX1" fmla="*/ 3796 w 337171"/>
              <a:gd name="connsiteY1" fmla="*/ 170051 h 348647"/>
              <a:gd name="connsiteX2" fmla="*/ 177151 w 337171"/>
              <a:gd name="connsiteY2" fmla="*/ 30 h 348647"/>
              <a:gd name="connsiteX3" fmla="*/ 337171 w 337171"/>
              <a:gd name="connsiteY3" fmla="*/ 182910 h 348647"/>
              <a:gd name="connsiteX0" fmla="*/ 180986 w 333386"/>
              <a:gd name="connsiteY0" fmla="*/ 348645 h 348645"/>
              <a:gd name="connsiteX1" fmla="*/ 11 w 333386"/>
              <a:gd name="connsiteY1" fmla="*/ 170051 h 348645"/>
              <a:gd name="connsiteX2" fmla="*/ 173366 w 333386"/>
              <a:gd name="connsiteY2" fmla="*/ 30 h 348645"/>
              <a:gd name="connsiteX3" fmla="*/ 333386 w 333386"/>
              <a:gd name="connsiteY3" fmla="*/ 182910 h 348645"/>
              <a:gd name="connsiteX0" fmla="*/ 181029 w 333429"/>
              <a:gd name="connsiteY0" fmla="*/ 348645 h 348645"/>
              <a:gd name="connsiteX1" fmla="*/ 54 w 333429"/>
              <a:gd name="connsiteY1" fmla="*/ 170051 h 348645"/>
              <a:gd name="connsiteX2" fmla="*/ 163884 w 333429"/>
              <a:gd name="connsiteY2" fmla="*/ 30 h 348645"/>
              <a:gd name="connsiteX3" fmla="*/ 333429 w 333429"/>
              <a:gd name="connsiteY3" fmla="*/ 182910 h 348645"/>
              <a:gd name="connsiteX0" fmla="*/ 181103 w 333503"/>
              <a:gd name="connsiteY0" fmla="*/ 348732 h 348732"/>
              <a:gd name="connsiteX1" fmla="*/ 128 w 333503"/>
              <a:gd name="connsiteY1" fmla="*/ 170138 h 348732"/>
              <a:gd name="connsiteX2" fmla="*/ 163958 w 333503"/>
              <a:gd name="connsiteY2" fmla="*/ 117 h 348732"/>
              <a:gd name="connsiteX3" fmla="*/ 333503 w 333503"/>
              <a:gd name="connsiteY3" fmla="*/ 182997 h 348732"/>
              <a:gd name="connsiteX0" fmla="*/ 181030 w 333430"/>
              <a:gd name="connsiteY0" fmla="*/ 348618 h 348618"/>
              <a:gd name="connsiteX1" fmla="*/ 55 w 333430"/>
              <a:gd name="connsiteY1" fmla="*/ 170024 h 348618"/>
              <a:gd name="connsiteX2" fmla="*/ 163885 w 333430"/>
              <a:gd name="connsiteY2" fmla="*/ 3 h 348618"/>
              <a:gd name="connsiteX3" fmla="*/ 333430 w 333430"/>
              <a:gd name="connsiteY3" fmla="*/ 173358 h 348618"/>
              <a:gd name="connsiteX0" fmla="*/ 171414 w 333386"/>
              <a:gd name="connsiteY0" fmla="*/ 348618 h 348618"/>
              <a:gd name="connsiteX1" fmla="*/ 11 w 333386"/>
              <a:gd name="connsiteY1" fmla="*/ 170024 h 348618"/>
              <a:gd name="connsiteX2" fmla="*/ 163841 w 333386"/>
              <a:gd name="connsiteY2" fmla="*/ 3 h 348618"/>
              <a:gd name="connsiteX3" fmla="*/ 333386 w 333386"/>
              <a:gd name="connsiteY3" fmla="*/ 173358 h 348618"/>
              <a:gd name="connsiteX0" fmla="*/ 171425 w 333397"/>
              <a:gd name="connsiteY0" fmla="*/ 348618 h 348618"/>
              <a:gd name="connsiteX1" fmla="*/ 22 w 333397"/>
              <a:gd name="connsiteY1" fmla="*/ 170024 h 348618"/>
              <a:gd name="connsiteX2" fmla="*/ 163852 w 333397"/>
              <a:gd name="connsiteY2" fmla="*/ 3 h 348618"/>
              <a:gd name="connsiteX3" fmla="*/ 333397 w 333397"/>
              <a:gd name="connsiteY3" fmla="*/ 173358 h 348618"/>
              <a:gd name="connsiteX0" fmla="*/ 171425 w 333397"/>
              <a:gd name="connsiteY0" fmla="*/ 348618 h 348618"/>
              <a:gd name="connsiteX1" fmla="*/ 22 w 333397"/>
              <a:gd name="connsiteY1" fmla="*/ 170024 h 348618"/>
              <a:gd name="connsiteX2" fmla="*/ 163852 w 333397"/>
              <a:gd name="connsiteY2" fmla="*/ 3 h 348618"/>
              <a:gd name="connsiteX3" fmla="*/ 333397 w 333397"/>
              <a:gd name="connsiteY3" fmla="*/ 173358 h 348618"/>
              <a:gd name="connsiteX0" fmla="*/ 171425 w 333397"/>
              <a:gd name="connsiteY0" fmla="*/ 362314 h 362314"/>
              <a:gd name="connsiteX1" fmla="*/ 22 w 333397"/>
              <a:gd name="connsiteY1" fmla="*/ 183720 h 362314"/>
              <a:gd name="connsiteX2" fmla="*/ 163852 w 333397"/>
              <a:gd name="connsiteY2" fmla="*/ 1 h 362314"/>
              <a:gd name="connsiteX3" fmla="*/ 333397 w 333397"/>
              <a:gd name="connsiteY3" fmla="*/ 187054 h 362314"/>
              <a:gd name="connsiteX0" fmla="*/ 171414 w 333386"/>
              <a:gd name="connsiteY0" fmla="*/ 362336 h 362336"/>
              <a:gd name="connsiteX1" fmla="*/ 11 w 333386"/>
              <a:gd name="connsiteY1" fmla="*/ 183742 h 362336"/>
              <a:gd name="connsiteX2" fmla="*/ 163841 w 333386"/>
              <a:gd name="connsiteY2" fmla="*/ 23 h 362336"/>
              <a:gd name="connsiteX3" fmla="*/ 333386 w 333386"/>
              <a:gd name="connsiteY3" fmla="*/ 195637 h 362336"/>
              <a:gd name="connsiteX0" fmla="*/ 171414 w 333386"/>
              <a:gd name="connsiteY0" fmla="*/ 362336 h 362336"/>
              <a:gd name="connsiteX1" fmla="*/ 11 w 333386"/>
              <a:gd name="connsiteY1" fmla="*/ 183742 h 362336"/>
              <a:gd name="connsiteX2" fmla="*/ 163841 w 333386"/>
              <a:gd name="connsiteY2" fmla="*/ 23 h 362336"/>
              <a:gd name="connsiteX3" fmla="*/ 333386 w 333386"/>
              <a:gd name="connsiteY3" fmla="*/ 195637 h 362336"/>
              <a:gd name="connsiteX0" fmla="*/ 171550 w 333522"/>
              <a:gd name="connsiteY0" fmla="*/ 362345 h 362345"/>
              <a:gd name="connsiteX1" fmla="*/ 147 w 333522"/>
              <a:gd name="connsiteY1" fmla="*/ 183751 h 362345"/>
              <a:gd name="connsiteX2" fmla="*/ 163977 w 333522"/>
              <a:gd name="connsiteY2" fmla="*/ 32 h 362345"/>
              <a:gd name="connsiteX3" fmla="*/ 333522 w 333522"/>
              <a:gd name="connsiteY3" fmla="*/ 195646 h 362345"/>
              <a:gd name="connsiteX0" fmla="*/ 171550 w 333522"/>
              <a:gd name="connsiteY0" fmla="*/ 362314 h 362314"/>
              <a:gd name="connsiteX1" fmla="*/ 147 w 333522"/>
              <a:gd name="connsiteY1" fmla="*/ 183720 h 362314"/>
              <a:gd name="connsiteX2" fmla="*/ 163977 w 333522"/>
              <a:gd name="connsiteY2" fmla="*/ 1 h 362314"/>
              <a:gd name="connsiteX3" fmla="*/ 333522 w 333522"/>
              <a:gd name="connsiteY3" fmla="*/ 195615 h 362314"/>
              <a:gd name="connsiteX0" fmla="*/ 171440 w 333412"/>
              <a:gd name="connsiteY0" fmla="*/ 362314 h 362314"/>
              <a:gd name="connsiteX1" fmla="*/ 37 w 333412"/>
              <a:gd name="connsiteY1" fmla="*/ 183720 h 362314"/>
              <a:gd name="connsiteX2" fmla="*/ 163867 w 333412"/>
              <a:gd name="connsiteY2" fmla="*/ 1 h 362314"/>
              <a:gd name="connsiteX3" fmla="*/ 333412 w 333412"/>
              <a:gd name="connsiteY3" fmla="*/ 195615 h 362314"/>
              <a:gd name="connsiteX0" fmla="*/ 171440 w 333412"/>
              <a:gd name="connsiteY0" fmla="*/ 362330 h 362330"/>
              <a:gd name="connsiteX1" fmla="*/ 37 w 333412"/>
              <a:gd name="connsiteY1" fmla="*/ 183736 h 362330"/>
              <a:gd name="connsiteX2" fmla="*/ 163867 w 333412"/>
              <a:gd name="connsiteY2" fmla="*/ 17 h 362330"/>
              <a:gd name="connsiteX3" fmla="*/ 333412 w 333412"/>
              <a:gd name="connsiteY3" fmla="*/ 195631 h 362330"/>
              <a:gd name="connsiteX0" fmla="*/ 171440 w 333412"/>
              <a:gd name="connsiteY0" fmla="*/ 362338 h 362338"/>
              <a:gd name="connsiteX1" fmla="*/ 37 w 333412"/>
              <a:gd name="connsiteY1" fmla="*/ 183744 h 362338"/>
              <a:gd name="connsiteX2" fmla="*/ 163867 w 333412"/>
              <a:gd name="connsiteY2" fmla="*/ 25 h 362338"/>
              <a:gd name="connsiteX3" fmla="*/ 333412 w 333412"/>
              <a:gd name="connsiteY3" fmla="*/ 195639 h 362338"/>
              <a:gd name="connsiteX0" fmla="*/ 171440 w 333412"/>
              <a:gd name="connsiteY0" fmla="*/ 362335 h 362335"/>
              <a:gd name="connsiteX1" fmla="*/ 37 w 333412"/>
              <a:gd name="connsiteY1" fmla="*/ 183741 h 362335"/>
              <a:gd name="connsiteX2" fmla="*/ 163867 w 333412"/>
              <a:gd name="connsiteY2" fmla="*/ 22 h 362335"/>
              <a:gd name="connsiteX3" fmla="*/ 333412 w 333412"/>
              <a:gd name="connsiteY3" fmla="*/ 195636 h 362335"/>
              <a:gd name="connsiteX0" fmla="*/ 171405 w 333377"/>
              <a:gd name="connsiteY0" fmla="*/ 362335 h 362335"/>
              <a:gd name="connsiteX1" fmla="*/ 2 w 333377"/>
              <a:gd name="connsiteY1" fmla="*/ 183741 h 362335"/>
              <a:gd name="connsiteX2" fmla="*/ 163832 w 333377"/>
              <a:gd name="connsiteY2" fmla="*/ 22 h 362335"/>
              <a:gd name="connsiteX3" fmla="*/ 333377 w 333377"/>
              <a:gd name="connsiteY3" fmla="*/ 195636 h 362335"/>
              <a:gd name="connsiteX0" fmla="*/ 171418 w 333390"/>
              <a:gd name="connsiteY0" fmla="*/ 362335 h 362335"/>
              <a:gd name="connsiteX1" fmla="*/ 15 w 333390"/>
              <a:gd name="connsiteY1" fmla="*/ 183741 h 362335"/>
              <a:gd name="connsiteX2" fmla="*/ 163845 w 333390"/>
              <a:gd name="connsiteY2" fmla="*/ 22 h 362335"/>
              <a:gd name="connsiteX3" fmla="*/ 333390 w 333390"/>
              <a:gd name="connsiteY3" fmla="*/ 195636 h 362335"/>
              <a:gd name="connsiteX0" fmla="*/ 171418 w 333390"/>
              <a:gd name="connsiteY0" fmla="*/ 362335 h 362335"/>
              <a:gd name="connsiteX1" fmla="*/ 15 w 333390"/>
              <a:gd name="connsiteY1" fmla="*/ 183741 h 362335"/>
              <a:gd name="connsiteX2" fmla="*/ 163845 w 333390"/>
              <a:gd name="connsiteY2" fmla="*/ 22 h 362335"/>
              <a:gd name="connsiteX3" fmla="*/ 333390 w 333390"/>
              <a:gd name="connsiteY3" fmla="*/ 195636 h 362335"/>
              <a:gd name="connsiteX0" fmla="*/ 171422 w 333394"/>
              <a:gd name="connsiteY0" fmla="*/ 362434 h 362434"/>
              <a:gd name="connsiteX1" fmla="*/ 19 w 333394"/>
              <a:gd name="connsiteY1" fmla="*/ 183840 h 362434"/>
              <a:gd name="connsiteX2" fmla="*/ 163849 w 333394"/>
              <a:gd name="connsiteY2" fmla="*/ 121 h 362434"/>
              <a:gd name="connsiteX3" fmla="*/ 333394 w 333394"/>
              <a:gd name="connsiteY3" fmla="*/ 195735 h 362434"/>
              <a:gd name="connsiteX0" fmla="*/ 171417 w 333389"/>
              <a:gd name="connsiteY0" fmla="*/ 362350 h 362350"/>
              <a:gd name="connsiteX1" fmla="*/ 14 w 333389"/>
              <a:gd name="connsiteY1" fmla="*/ 183756 h 362350"/>
              <a:gd name="connsiteX2" fmla="*/ 163844 w 333389"/>
              <a:gd name="connsiteY2" fmla="*/ 37 h 362350"/>
              <a:gd name="connsiteX3" fmla="*/ 333389 w 333389"/>
              <a:gd name="connsiteY3" fmla="*/ 195651 h 362350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91" h="362314">
                <a:moveTo>
                  <a:pt x="171419" y="362314"/>
                </a:moveTo>
                <a:cubicBezTo>
                  <a:pt x="68823" y="361681"/>
                  <a:pt x="1278" y="285304"/>
                  <a:pt x="16" y="183720"/>
                </a:cubicBezTo>
                <a:cubicBezTo>
                  <a:pt x="-1246" y="82136"/>
                  <a:pt x="71591" y="-304"/>
                  <a:pt x="163846" y="1"/>
                </a:cubicBezTo>
                <a:cubicBezTo>
                  <a:pt x="256101" y="306"/>
                  <a:pt x="333422" y="69636"/>
                  <a:pt x="333391" y="195615"/>
                </a:cubicBezTo>
              </a:path>
            </a:pathLst>
          </a:custGeom>
          <a:ln w="381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811000" y="173092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51" name="Freeform 50"/>
          <p:cNvSpPr/>
          <p:nvPr/>
        </p:nvSpPr>
        <p:spPr>
          <a:xfrm flipH="1">
            <a:off x="5665124" y="1784261"/>
            <a:ext cx="269629" cy="274320"/>
          </a:xfrm>
          <a:custGeom>
            <a:avLst/>
            <a:gdLst>
              <a:gd name="connsiteX0" fmla="*/ 756276 w 756276"/>
              <a:gd name="connsiteY0" fmla="*/ 799169 h 799169"/>
              <a:gd name="connsiteX1" fmla="*/ 1896 w 756276"/>
              <a:gd name="connsiteY1" fmla="*/ 166709 h 799169"/>
              <a:gd name="connsiteX2" fmla="*/ 542916 w 756276"/>
              <a:gd name="connsiteY2" fmla="*/ 14309 h 799169"/>
              <a:gd name="connsiteX3" fmla="*/ 611496 w 756276"/>
              <a:gd name="connsiteY3" fmla="*/ 441029 h 799169"/>
              <a:gd name="connsiteX0" fmla="*/ 354436 w 633481"/>
              <a:gd name="connsiteY0" fmla="*/ 382605 h 435945"/>
              <a:gd name="connsiteX1" fmla="*/ 11536 w 633481"/>
              <a:gd name="connsiteY1" fmla="*/ 161625 h 435945"/>
              <a:gd name="connsiteX2" fmla="*/ 552556 w 633481"/>
              <a:gd name="connsiteY2" fmla="*/ 9225 h 435945"/>
              <a:gd name="connsiteX3" fmla="*/ 621136 w 633481"/>
              <a:gd name="connsiteY3" fmla="*/ 435945 h 435945"/>
              <a:gd name="connsiteX0" fmla="*/ 462127 w 746760"/>
              <a:gd name="connsiteY0" fmla="*/ 830018 h 883358"/>
              <a:gd name="connsiteX1" fmla="*/ 4927 w 746760"/>
              <a:gd name="connsiteY1" fmla="*/ 7058 h 883358"/>
              <a:gd name="connsiteX2" fmla="*/ 660247 w 746760"/>
              <a:gd name="connsiteY2" fmla="*/ 456638 h 883358"/>
              <a:gd name="connsiteX3" fmla="*/ 728827 w 746760"/>
              <a:gd name="connsiteY3" fmla="*/ 883358 h 883358"/>
              <a:gd name="connsiteX0" fmla="*/ 460048 w 744681"/>
              <a:gd name="connsiteY0" fmla="*/ 830018 h 883358"/>
              <a:gd name="connsiteX1" fmla="*/ 2848 w 744681"/>
              <a:gd name="connsiteY1" fmla="*/ 7058 h 883358"/>
              <a:gd name="connsiteX2" fmla="*/ 658168 w 744681"/>
              <a:gd name="connsiteY2" fmla="*/ 456638 h 883358"/>
              <a:gd name="connsiteX3" fmla="*/ 726748 w 744681"/>
              <a:gd name="connsiteY3" fmla="*/ 883358 h 883358"/>
              <a:gd name="connsiteX0" fmla="*/ 253300 w 528553"/>
              <a:gd name="connsiteY0" fmla="*/ 383434 h 436774"/>
              <a:gd name="connsiteX1" fmla="*/ 9460 w 528553"/>
              <a:gd name="connsiteY1" fmla="*/ 154834 h 436774"/>
              <a:gd name="connsiteX2" fmla="*/ 451420 w 528553"/>
              <a:gd name="connsiteY2" fmla="*/ 10054 h 436774"/>
              <a:gd name="connsiteX3" fmla="*/ 520000 w 528553"/>
              <a:gd name="connsiteY3" fmla="*/ 436774 h 436774"/>
              <a:gd name="connsiteX0" fmla="*/ 243848 w 511486"/>
              <a:gd name="connsiteY0" fmla="*/ 369019 h 422359"/>
              <a:gd name="connsiteX1" fmla="*/ 8 w 511486"/>
              <a:gd name="connsiteY1" fmla="*/ 140419 h 422359"/>
              <a:gd name="connsiteX2" fmla="*/ 236228 w 511486"/>
              <a:gd name="connsiteY2" fmla="*/ 10879 h 422359"/>
              <a:gd name="connsiteX3" fmla="*/ 510548 w 511486"/>
              <a:gd name="connsiteY3" fmla="*/ 422359 h 422359"/>
              <a:gd name="connsiteX0" fmla="*/ 243870 w 510570"/>
              <a:gd name="connsiteY0" fmla="*/ 358832 h 412172"/>
              <a:gd name="connsiteX1" fmla="*/ 30 w 510570"/>
              <a:gd name="connsiteY1" fmla="*/ 130232 h 412172"/>
              <a:gd name="connsiteX2" fmla="*/ 236250 w 510570"/>
              <a:gd name="connsiteY2" fmla="*/ 692 h 412172"/>
              <a:gd name="connsiteX3" fmla="*/ 510570 w 510570"/>
              <a:gd name="connsiteY3" fmla="*/ 412172 h 412172"/>
              <a:gd name="connsiteX0" fmla="*/ 243848 w 428106"/>
              <a:gd name="connsiteY0" fmla="*/ 358832 h 358833"/>
              <a:gd name="connsiteX1" fmla="*/ 8 w 428106"/>
              <a:gd name="connsiteY1" fmla="*/ 130232 h 358833"/>
              <a:gd name="connsiteX2" fmla="*/ 236228 w 428106"/>
              <a:gd name="connsiteY2" fmla="*/ 692 h 358833"/>
              <a:gd name="connsiteX3" fmla="*/ 426728 w 428106"/>
              <a:gd name="connsiteY3" fmla="*/ 183572 h 358833"/>
              <a:gd name="connsiteX0" fmla="*/ 228608 w 412843"/>
              <a:gd name="connsiteY0" fmla="*/ 358184 h 358186"/>
              <a:gd name="connsiteX1" fmla="*/ 8 w 412843"/>
              <a:gd name="connsiteY1" fmla="*/ 167684 h 358186"/>
              <a:gd name="connsiteX2" fmla="*/ 220988 w 412843"/>
              <a:gd name="connsiteY2" fmla="*/ 44 h 358186"/>
              <a:gd name="connsiteX3" fmla="*/ 411488 w 412843"/>
              <a:gd name="connsiteY3" fmla="*/ 182924 h 358186"/>
              <a:gd name="connsiteX0" fmla="*/ 228608 w 412843"/>
              <a:gd name="connsiteY0" fmla="*/ 359216 h 359242"/>
              <a:gd name="connsiteX1" fmla="*/ 8 w 412843"/>
              <a:gd name="connsiteY1" fmla="*/ 168716 h 359242"/>
              <a:gd name="connsiteX2" fmla="*/ 220988 w 412843"/>
              <a:gd name="connsiteY2" fmla="*/ 1076 h 359242"/>
              <a:gd name="connsiteX3" fmla="*/ 411488 w 412843"/>
              <a:gd name="connsiteY3" fmla="*/ 183956 h 359242"/>
              <a:gd name="connsiteX0" fmla="*/ 228608 w 382635"/>
              <a:gd name="connsiteY0" fmla="*/ 359216 h 359242"/>
              <a:gd name="connsiteX1" fmla="*/ 8 w 382635"/>
              <a:gd name="connsiteY1" fmla="*/ 168716 h 359242"/>
              <a:gd name="connsiteX2" fmla="*/ 220988 w 382635"/>
              <a:gd name="connsiteY2" fmla="*/ 1076 h 359242"/>
              <a:gd name="connsiteX3" fmla="*/ 381008 w 382635"/>
              <a:gd name="connsiteY3" fmla="*/ 183956 h 359242"/>
              <a:gd name="connsiteX0" fmla="*/ 228608 w 381008"/>
              <a:gd name="connsiteY0" fmla="*/ 359216 h 359242"/>
              <a:gd name="connsiteX1" fmla="*/ 8 w 381008"/>
              <a:gd name="connsiteY1" fmla="*/ 168716 h 359242"/>
              <a:gd name="connsiteX2" fmla="*/ 220988 w 381008"/>
              <a:gd name="connsiteY2" fmla="*/ 1076 h 359242"/>
              <a:gd name="connsiteX3" fmla="*/ 381008 w 381008"/>
              <a:gd name="connsiteY3" fmla="*/ 183956 h 359242"/>
              <a:gd name="connsiteX0" fmla="*/ 184771 w 337171"/>
              <a:gd name="connsiteY0" fmla="*/ 358929 h 358960"/>
              <a:gd name="connsiteX1" fmla="*/ 3796 w 337171"/>
              <a:gd name="connsiteY1" fmla="*/ 170810 h 358960"/>
              <a:gd name="connsiteX2" fmla="*/ 177151 w 337171"/>
              <a:gd name="connsiteY2" fmla="*/ 789 h 358960"/>
              <a:gd name="connsiteX3" fmla="*/ 337171 w 337171"/>
              <a:gd name="connsiteY3" fmla="*/ 183669 h 358960"/>
              <a:gd name="connsiteX0" fmla="*/ 184771 w 337171"/>
              <a:gd name="connsiteY0" fmla="*/ 358199 h 358203"/>
              <a:gd name="connsiteX1" fmla="*/ 3796 w 337171"/>
              <a:gd name="connsiteY1" fmla="*/ 170080 h 358203"/>
              <a:gd name="connsiteX2" fmla="*/ 177151 w 337171"/>
              <a:gd name="connsiteY2" fmla="*/ 59 h 358203"/>
              <a:gd name="connsiteX3" fmla="*/ 337171 w 337171"/>
              <a:gd name="connsiteY3" fmla="*/ 182939 h 358203"/>
              <a:gd name="connsiteX0" fmla="*/ 185819 w 338219"/>
              <a:gd name="connsiteY0" fmla="*/ 358180 h 358182"/>
              <a:gd name="connsiteX1" fmla="*/ 4844 w 338219"/>
              <a:gd name="connsiteY1" fmla="*/ 170061 h 358182"/>
              <a:gd name="connsiteX2" fmla="*/ 178199 w 338219"/>
              <a:gd name="connsiteY2" fmla="*/ 40 h 358182"/>
              <a:gd name="connsiteX3" fmla="*/ 338219 w 338219"/>
              <a:gd name="connsiteY3" fmla="*/ 182920 h 358182"/>
              <a:gd name="connsiteX0" fmla="*/ 184771 w 337171"/>
              <a:gd name="connsiteY0" fmla="*/ 348645 h 348647"/>
              <a:gd name="connsiteX1" fmla="*/ 3796 w 337171"/>
              <a:gd name="connsiteY1" fmla="*/ 170051 h 348647"/>
              <a:gd name="connsiteX2" fmla="*/ 177151 w 337171"/>
              <a:gd name="connsiteY2" fmla="*/ 30 h 348647"/>
              <a:gd name="connsiteX3" fmla="*/ 337171 w 337171"/>
              <a:gd name="connsiteY3" fmla="*/ 182910 h 348647"/>
              <a:gd name="connsiteX0" fmla="*/ 180986 w 333386"/>
              <a:gd name="connsiteY0" fmla="*/ 348645 h 348645"/>
              <a:gd name="connsiteX1" fmla="*/ 11 w 333386"/>
              <a:gd name="connsiteY1" fmla="*/ 170051 h 348645"/>
              <a:gd name="connsiteX2" fmla="*/ 173366 w 333386"/>
              <a:gd name="connsiteY2" fmla="*/ 30 h 348645"/>
              <a:gd name="connsiteX3" fmla="*/ 333386 w 333386"/>
              <a:gd name="connsiteY3" fmla="*/ 182910 h 348645"/>
              <a:gd name="connsiteX0" fmla="*/ 181029 w 333429"/>
              <a:gd name="connsiteY0" fmla="*/ 348645 h 348645"/>
              <a:gd name="connsiteX1" fmla="*/ 54 w 333429"/>
              <a:gd name="connsiteY1" fmla="*/ 170051 h 348645"/>
              <a:gd name="connsiteX2" fmla="*/ 163884 w 333429"/>
              <a:gd name="connsiteY2" fmla="*/ 30 h 348645"/>
              <a:gd name="connsiteX3" fmla="*/ 333429 w 333429"/>
              <a:gd name="connsiteY3" fmla="*/ 182910 h 348645"/>
              <a:gd name="connsiteX0" fmla="*/ 181103 w 333503"/>
              <a:gd name="connsiteY0" fmla="*/ 348732 h 348732"/>
              <a:gd name="connsiteX1" fmla="*/ 128 w 333503"/>
              <a:gd name="connsiteY1" fmla="*/ 170138 h 348732"/>
              <a:gd name="connsiteX2" fmla="*/ 163958 w 333503"/>
              <a:gd name="connsiteY2" fmla="*/ 117 h 348732"/>
              <a:gd name="connsiteX3" fmla="*/ 333503 w 333503"/>
              <a:gd name="connsiteY3" fmla="*/ 182997 h 348732"/>
              <a:gd name="connsiteX0" fmla="*/ 181030 w 333430"/>
              <a:gd name="connsiteY0" fmla="*/ 348618 h 348618"/>
              <a:gd name="connsiteX1" fmla="*/ 55 w 333430"/>
              <a:gd name="connsiteY1" fmla="*/ 170024 h 348618"/>
              <a:gd name="connsiteX2" fmla="*/ 163885 w 333430"/>
              <a:gd name="connsiteY2" fmla="*/ 3 h 348618"/>
              <a:gd name="connsiteX3" fmla="*/ 333430 w 333430"/>
              <a:gd name="connsiteY3" fmla="*/ 173358 h 348618"/>
              <a:gd name="connsiteX0" fmla="*/ 171414 w 333386"/>
              <a:gd name="connsiteY0" fmla="*/ 348618 h 348618"/>
              <a:gd name="connsiteX1" fmla="*/ 11 w 333386"/>
              <a:gd name="connsiteY1" fmla="*/ 170024 h 348618"/>
              <a:gd name="connsiteX2" fmla="*/ 163841 w 333386"/>
              <a:gd name="connsiteY2" fmla="*/ 3 h 348618"/>
              <a:gd name="connsiteX3" fmla="*/ 333386 w 333386"/>
              <a:gd name="connsiteY3" fmla="*/ 173358 h 348618"/>
              <a:gd name="connsiteX0" fmla="*/ 171425 w 333397"/>
              <a:gd name="connsiteY0" fmla="*/ 348618 h 348618"/>
              <a:gd name="connsiteX1" fmla="*/ 22 w 333397"/>
              <a:gd name="connsiteY1" fmla="*/ 170024 h 348618"/>
              <a:gd name="connsiteX2" fmla="*/ 163852 w 333397"/>
              <a:gd name="connsiteY2" fmla="*/ 3 h 348618"/>
              <a:gd name="connsiteX3" fmla="*/ 333397 w 333397"/>
              <a:gd name="connsiteY3" fmla="*/ 173358 h 348618"/>
              <a:gd name="connsiteX0" fmla="*/ 171425 w 333397"/>
              <a:gd name="connsiteY0" fmla="*/ 348618 h 348618"/>
              <a:gd name="connsiteX1" fmla="*/ 22 w 333397"/>
              <a:gd name="connsiteY1" fmla="*/ 170024 h 348618"/>
              <a:gd name="connsiteX2" fmla="*/ 163852 w 333397"/>
              <a:gd name="connsiteY2" fmla="*/ 3 h 348618"/>
              <a:gd name="connsiteX3" fmla="*/ 333397 w 333397"/>
              <a:gd name="connsiteY3" fmla="*/ 173358 h 348618"/>
              <a:gd name="connsiteX0" fmla="*/ 171425 w 333397"/>
              <a:gd name="connsiteY0" fmla="*/ 362314 h 362314"/>
              <a:gd name="connsiteX1" fmla="*/ 22 w 333397"/>
              <a:gd name="connsiteY1" fmla="*/ 183720 h 362314"/>
              <a:gd name="connsiteX2" fmla="*/ 163852 w 333397"/>
              <a:gd name="connsiteY2" fmla="*/ 1 h 362314"/>
              <a:gd name="connsiteX3" fmla="*/ 333397 w 333397"/>
              <a:gd name="connsiteY3" fmla="*/ 187054 h 362314"/>
              <a:gd name="connsiteX0" fmla="*/ 171414 w 333386"/>
              <a:gd name="connsiteY0" fmla="*/ 362336 h 362336"/>
              <a:gd name="connsiteX1" fmla="*/ 11 w 333386"/>
              <a:gd name="connsiteY1" fmla="*/ 183742 h 362336"/>
              <a:gd name="connsiteX2" fmla="*/ 163841 w 333386"/>
              <a:gd name="connsiteY2" fmla="*/ 23 h 362336"/>
              <a:gd name="connsiteX3" fmla="*/ 333386 w 333386"/>
              <a:gd name="connsiteY3" fmla="*/ 195637 h 362336"/>
              <a:gd name="connsiteX0" fmla="*/ 171414 w 333386"/>
              <a:gd name="connsiteY0" fmla="*/ 362336 h 362336"/>
              <a:gd name="connsiteX1" fmla="*/ 11 w 333386"/>
              <a:gd name="connsiteY1" fmla="*/ 183742 h 362336"/>
              <a:gd name="connsiteX2" fmla="*/ 163841 w 333386"/>
              <a:gd name="connsiteY2" fmla="*/ 23 h 362336"/>
              <a:gd name="connsiteX3" fmla="*/ 333386 w 333386"/>
              <a:gd name="connsiteY3" fmla="*/ 195637 h 362336"/>
              <a:gd name="connsiteX0" fmla="*/ 171550 w 333522"/>
              <a:gd name="connsiteY0" fmla="*/ 362345 h 362345"/>
              <a:gd name="connsiteX1" fmla="*/ 147 w 333522"/>
              <a:gd name="connsiteY1" fmla="*/ 183751 h 362345"/>
              <a:gd name="connsiteX2" fmla="*/ 163977 w 333522"/>
              <a:gd name="connsiteY2" fmla="*/ 32 h 362345"/>
              <a:gd name="connsiteX3" fmla="*/ 333522 w 333522"/>
              <a:gd name="connsiteY3" fmla="*/ 195646 h 362345"/>
              <a:gd name="connsiteX0" fmla="*/ 171550 w 333522"/>
              <a:gd name="connsiteY0" fmla="*/ 362314 h 362314"/>
              <a:gd name="connsiteX1" fmla="*/ 147 w 333522"/>
              <a:gd name="connsiteY1" fmla="*/ 183720 h 362314"/>
              <a:gd name="connsiteX2" fmla="*/ 163977 w 333522"/>
              <a:gd name="connsiteY2" fmla="*/ 1 h 362314"/>
              <a:gd name="connsiteX3" fmla="*/ 333522 w 333522"/>
              <a:gd name="connsiteY3" fmla="*/ 195615 h 362314"/>
              <a:gd name="connsiteX0" fmla="*/ 171440 w 333412"/>
              <a:gd name="connsiteY0" fmla="*/ 362314 h 362314"/>
              <a:gd name="connsiteX1" fmla="*/ 37 w 333412"/>
              <a:gd name="connsiteY1" fmla="*/ 183720 h 362314"/>
              <a:gd name="connsiteX2" fmla="*/ 163867 w 333412"/>
              <a:gd name="connsiteY2" fmla="*/ 1 h 362314"/>
              <a:gd name="connsiteX3" fmla="*/ 333412 w 333412"/>
              <a:gd name="connsiteY3" fmla="*/ 195615 h 362314"/>
              <a:gd name="connsiteX0" fmla="*/ 171440 w 333412"/>
              <a:gd name="connsiteY0" fmla="*/ 362330 h 362330"/>
              <a:gd name="connsiteX1" fmla="*/ 37 w 333412"/>
              <a:gd name="connsiteY1" fmla="*/ 183736 h 362330"/>
              <a:gd name="connsiteX2" fmla="*/ 163867 w 333412"/>
              <a:gd name="connsiteY2" fmla="*/ 17 h 362330"/>
              <a:gd name="connsiteX3" fmla="*/ 333412 w 333412"/>
              <a:gd name="connsiteY3" fmla="*/ 195631 h 362330"/>
              <a:gd name="connsiteX0" fmla="*/ 171440 w 333412"/>
              <a:gd name="connsiteY0" fmla="*/ 362338 h 362338"/>
              <a:gd name="connsiteX1" fmla="*/ 37 w 333412"/>
              <a:gd name="connsiteY1" fmla="*/ 183744 h 362338"/>
              <a:gd name="connsiteX2" fmla="*/ 163867 w 333412"/>
              <a:gd name="connsiteY2" fmla="*/ 25 h 362338"/>
              <a:gd name="connsiteX3" fmla="*/ 333412 w 333412"/>
              <a:gd name="connsiteY3" fmla="*/ 195639 h 362338"/>
              <a:gd name="connsiteX0" fmla="*/ 171440 w 333412"/>
              <a:gd name="connsiteY0" fmla="*/ 362335 h 362335"/>
              <a:gd name="connsiteX1" fmla="*/ 37 w 333412"/>
              <a:gd name="connsiteY1" fmla="*/ 183741 h 362335"/>
              <a:gd name="connsiteX2" fmla="*/ 163867 w 333412"/>
              <a:gd name="connsiteY2" fmla="*/ 22 h 362335"/>
              <a:gd name="connsiteX3" fmla="*/ 333412 w 333412"/>
              <a:gd name="connsiteY3" fmla="*/ 195636 h 362335"/>
              <a:gd name="connsiteX0" fmla="*/ 171405 w 333377"/>
              <a:gd name="connsiteY0" fmla="*/ 362335 h 362335"/>
              <a:gd name="connsiteX1" fmla="*/ 2 w 333377"/>
              <a:gd name="connsiteY1" fmla="*/ 183741 h 362335"/>
              <a:gd name="connsiteX2" fmla="*/ 163832 w 333377"/>
              <a:gd name="connsiteY2" fmla="*/ 22 h 362335"/>
              <a:gd name="connsiteX3" fmla="*/ 333377 w 333377"/>
              <a:gd name="connsiteY3" fmla="*/ 195636 h 362335"/>
              <a:gd name="connsiteX0" fmla="*/ 171418 w 333390"/>
              <a:gd name="connsiteY0" fmla="*/ 362335 h 362335"/>
              <a:gd name="connsiteX1" fmla="*/ 15 w 333390"/>
              <a:gd name="connsiteY1" fmla="*/ 183741 h 362335"/>
              <a:gd name="connsiteX2" fmla="*/ 163845 w 333390"/>
              <a:gd name="connsiteY2" fmla="*/ 22 h 362335"/>
              <a:gd name="connsiteX3" fmla="*/ 333390 w 333390"/>
              <a:gd name="connsiteY3" fmla="*/ 195636 h 362335"/>
              <a:gd name="connsiteX0" fmla="*/ 171418 w 333390"/>
              <a:gd name="connsiteY0" fmla="*/ 362335 h 362335"/>
              <a:gd name="connsiteX1" fmla="*/ 15 w 333390"/>
              <a:gd name="connsiteY1" fmla="*/ 183741 h 362335"/>
              <a:gd name="connsiteX2" fmla="*/ 163845 w 333390"/>
              <a:gd name="connsiteY2" fmla="*/ 22 h 362335"/>
              <a:gd name="connsiteX3" fmla="*/ 333390 w 333390"/>
              <a:gd name="connsiteY3" fmla="*/ 195636 h 362335"/>
              <a:gd name="connsiteX0" fmla="*/ 171422 w 333394"/>
              <a:gd name="connsiteY0" fmla="*/ 362434 h 362434"/>
              <a:gd name="connsiteX1" fmla="*/ 19 w 333394"/>
              <a:gd name="connsiteY1" fmla="*/ 183840 h 362434"/>
              <a:gd name="connsiteX2" fmla="*/ 163849 w 333394"/>
              <a:gd name="connsiteY2" fmla="*/ 121 h 362434"/>
              <a:gd name="connsiteX3" fmla="*/ 333394 w 333394"/>
              <a:gd name="connsiteY3" fmla="*/ 195735 h 362434"/>
              <a:gd name="connsiteX0" fmla="*/ 171417 w 333389"/>
              <a:gd name="connsiteY0" fmla="*/ 362350 h 362350"/>
              <a:gd name="connsiteX1" fmla="*/ 14 w 333389"/>
              <a:gd name="connsiteY1" fmla="*/ 183756 h 362350"/>
              <a:gd name="connsiteX2" fmla="*/ 163844 w 333389"/>
              <a:gd name="connsiteY2" fmla="*/ 37 h 362350"/>
              <a:gd name="connsiteX3" fmla="*/ 333389 w 333389"/>
              <a:gd name="connsiteY3" fmla="*/ 195651 h 362350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91" h="362314">
                <a:moveTo>
                  <a:pt x="171419" y="362314"/>
                </a:moveTo>
                <a:cubicBezTo>
                  <a:pt x="68823" y="361681"/>
                  <a:pt x="1278" y="285304"/>
                  <a:pt x="16" y="183720"/>
                </a:cubicBezTo>
                <a:cubicBezTo>
                  <a:pt x="-1246" y="82136"/>
                  <a:pt x="71591" y="-304"/>
                  <a:pt x="163846" y="1"/>
                </a:cubicBezTo>
                <a:cubicBezTo>
                  <a:pt x="256101" y="306"/>
                  <a:pt x="333422" y="69636"/>
                  <a:pt x="333391" y="195615"/>
                </a:cubicBezTo>
              </a:path>
            </a:pathLst>
          </a:custGeom>
          <a:ln w="381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608915" y="173092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53" name="Freeform 52"/>
          <p:cNvSpPr/>
          <p:nvPr/>
        </p:nvSpPr>
        <p:spPr>
          <a:xfrm flipH="1">
            <a:off x="7265642" y="1784261"/>
            <a:ext cx="269629" cy="274320"/>
          </a:xfrm>
          <a:custGeom>
            <a:avLst/>
            <a:gdLst>
              <a:gd name="connsiteX0" fmla="*/ 756276 w 756276"/>
              <a:gd name="connsiteY0" fmla="*/ 799169 h 799169"/>
              <a:gd name="connsiteX1" fmla="*/ 1896 w 756276"/>
              <a:gd name="connsiteY1" fmla="*/ 166709 h 799169"/>
              <a:gd name="connsiteX2" fmla="*/ 542916 w 756276"/>
              <a:gd name="connsiteY2" fmla="*/ 14309 h 799169"/>
              <a:gd name="connsiteX3" fmla="*/ 611496 w 756276"/>
              <a:gd name="connsiteY3" fmla="*/ 441029 h 799169"/>
              <a:gd name="connsiteX0" fmla="*/ 354436 w 633481"/>
              <a:gd name="connsiteY0" fmla="*/ 382605 h 435945"/>
              <a:gd name="connsiteX1" fmla="*/ 11536 w 633481"/>
              <a:gd name="connsiteY1" fmla="*/ 161625 h 435945"/>
              <a:gd name="connsiteX2" fmla="*/ 552556 w 633481"/>
              <a:gd name="connsiteY2" fmla="*/ 9225 h 435945"/>
              <a:gd name="connsiteX3" fmla="*/ 621136 w 633481"/>
              <a:gd name="connsiteY3" fmla="*/ 435945 h 435945"/>
              <a:gd name="connsiteX0" fmla="*/ 462127 w 746760"/>
              <a:gd name="connsiteY0" fmla="*/ 830018 h 883358"/>
              <a:gd name="connsiteX1" fmla="*/ 4927 w 746760"/>
              <a:gd name="connsiteY1" fmla="*/ 7058 h 883358"/>
              <a:gd name="connsiteX2" fmla="*/ 660247 w 746760"/>
              <a:gd name="connsiteY2" fmla="*/ 456638 h 883358"/>
              <a:gd name="connsiteX3" fmla="*/ 728827 w 746760"/>
              <a:gd name="connsiteY3" fmla="*/ 883358 h 883358"/>
              <a:gd name="connsiteX0" fmla="*/ 460048 w 744681"/>
              <a:gd name="connsiteY0" fmla="*/ 830018 h 883358"/>
              <a:gd name="connsiteX1" fmla="*/ 2848 w 744681"/>
              <a:gd name="connsiteY1" fmla="*/ 7058 h 883358"/>
              <a:gd name="connsiteX2" fmla="*/ 658168 w 744681"/>
              <a:gd name="connsiteY2" fmla="*/ 456638 h 883358"/>
              <a:gd name="connsiteX3" fmla="*/ 726748 w 744681"/>
              <a:gd name="connsiteY3" fmla="*/ 883358 h 883358"/>
              <a:gd name="connsiteX0" fmla="*/ 253300 w 528553"/>
              <a:gd name="connsiteY0" fmla="*/ 383434 h 436774"/>
              <a:gd name="connsiteX1" fmla="*/ 9460 w 528553"/>
              <a:gd name="connsiteY1" fmla="*/ 154834 h 436774"/>
              <a:gd name="connsiteX2" fmla="*/ 451420 w 528553"/>
              <a:gd name="connsiteY2" fmla="*/ 10054 h 436774"/>
              <a:gd name="connsiteX3" fmla="*/ 520000 w 528553"/>
              <a:gd name="connsiteY3" fmla="*/ 436774 h 436774"/>
              <a:gd name="connsiteX0" fmla="*/ 243848 w 511486"/>
              <a:gd name="connsiteY0" fmla="*/ 369019 h 422359"/>
              <a:gd name="connsiteX1" fmla="*/ 8 w 511486"/>
              <a:gd name="connsiteY1" fmla="*/ 140419 h 422359"/>
              <a:gd name="connsiteX2" fmla="*/ 236228 w 511486"/>
              <a:gd name="connsiteY2" fmla="*/ 10879 h 422359"/>
              <a:gd name="connsiteX3" fmla="*/ 510548 w 511486"/>
              <a:gd name="connsiteY3" fmla="*/ 422359 h 422359"/>
              <a:gd name="connsiteX0" fmla="*/ 243870 w 510570"/>
              <a:gd name="connsiteY0" fmla="*/ 358832 h 412172"/>
              <a:gd name="connsiteX1" fmla="*/ 30 w 510570"/>
              <a:gd name="connsiteY1" fmla="*/ 130232 h 412172"/>
              <a:gd name="connsiteX2" fmla="*/ 236250 w 510570"/>
              <a:gd name="connsiteY2" fmla="*/ 692 h 412172"/>
              <a:gd name="connsiteX3" fmla="*/ 510570 w 510570"/>
              <a:gd name="connsiteY3" fmla="*/ 412172 h 412172"/>
              <a:gd name="connsiteX0" fmla="*/ 243848 w 428106"/>
              <a:gd name="connsiteY0" fmla="*/ 358832 h 358833"/>
              <a:gd name="connsiteX1" fmla="*/ 8 w 428106"/>
              <a:gd name="connsiteY1" fmla="*/ 130232 h 358833"/>
              <a:gd name="connsiteX2" fmla="*/ 236228 w 428106"/>
              <a:gd name="connsiteY2" fmla="*/ 692 h 358833"/>
              <a:gd name="connsiteX3" fmla="*/ 426728 w 428106"/>
              <a:gd name="connsiteY3" fmla="*/ 183572 h 358833"/>
              <a:gd name="connsiteX0" fmla="*/ 228608 w 412843"/>
              <a:gd name="connsiteY0" fmla="*/ 358184 h 358186"/>
              <a:gd name="connsiteX1" fmla="*/ 8 w 412843"/>
              <a:gd name="connsiteY1" fmla="*/ 167684 h 358186"/>
              <a:gd name="connsiteX2" fmla="*/ 220988 w 412843"/>
              <a:gd name="connsiteY2" fmla="*/ 44 h 358186"/>
              <a:gd name="connsiteX3" fmla="*/ 411488 w 412843"/>
              <a:gd name="connsiteY3" fmla="*/ 182924 h 358186"/>
              <a:gd name="connsiteX0" fmla="*/ 228608 w 412843"/>
              <a:gd name="connsiteY0" fmla="*/ 359216 h 359242"/>
              <a:gd name="connsiteX1" fmla="*/ 8 w 412843"/>
              <a:gd name="connsiteY1" fmla="*/ 168716 h 359242"/>
              <a:gd name="connsiteX2" fmla="*/ 220988 w 412843"/>
              <a:gd name="connsiteY2" fmla="*/ 1076 h 359242"/>
              <a:gd name="connsiteX3" fmla="*/ 411488 w 412843"/>
              <a:gd name="connsiteY3" fmla="*/ 183956 h 359242"/>
              <a:gd name="connsiteX0" fmla="*/ 228608 w 382635"/>
              <a:gd name="connsiteY0" fmla="*/ 359216 h 359242"/>
              <a:gd name="connsiteX1" fmla="*/ 8 w 382635"/>
              <a:gd name="connsiteY1" fmla="*/ 168716 h 359242"/>
              <a:gd name="connsiteX2" fmla="*/ 220988 w 382635"/>
              <a:gd name="connsiteY2" fmla="*/ 1076 h 359242"/>
              <a:gd name="connsiteX3" fmla="*/ 381008 w 382635"/>
              <a:gd name="connsiteY3" fmla="*/ 183956 h 359242"/>
              <a:gd name="connsiteX0" fmla="*/ 228608 w 381008"/>
              <a:gd name="connsiteY0" fmla="*/ 359216 h 359242"/>
              <a:gd name="connsiteX1" fmla="*/ 8 w 381008"/>
              <a:gd name="connsiteY1" fmla="*/ 168716 h 359242"/>
              <a:gd name="connsiteX2" fmla="*/ 220988 w 381008"/>
              <a:gd name="connsiteY2" fmla="*/ 1076 h 359242"/>
              <a:gd name="connsiteX3" fmla="*/ 381008 w 381008"/>
              <a:gd name="connsiteY3" fmla="*/ 183956 h 359242"/>
              <a:gd name="connsiteX0" fmla="*/ 184771 w 337171"/>
              <a:gd name="connsiteY0" fmla="*/ 358929 h 358960"/>
              <a:gd name="connsiteX1" fmla="*/ 3796 w 337171"/>
              <a:gd name="connsiteY1" fmla="*/ 170810 h 358960"/>
              <a:gd name="connsiteX2" fmla="*/ 177151 w 337171"/>
              <a:gd name="connsiteY2" fmla="*/ 789 h 358960"/>
              <a:gd name="connsiteX3" fmla="*/ 337171 w 337171"/>
              <a:gd name="connsiteY3" fmla="*/ 183669 h 358960"/>
              <a:gd name="connsiteX0" fmla="*/ 184771 w 337171"/>
              <a:gd name="connsiteY0" fmla="*/ 358199 h 358203"/>
              <a:gd name="connsiteX1" fmla="*/ 3796 w 337171"/>
              <a:gd name="connsiteY1" fmla="*/ 170080 h 358203"/>
              <a:gd name="connsiteX2" fmla="*/ 177151 w 337171"/>
              <a:gd name="connsiteY2" fmla="*/ 59 h 358203"/>
              <a:gd name="connsiteX3" fmla="*/ 337171 w 337171"/>
              <a:gd name="connsiteY3" fmla="*/ 182939 h 358203"/>
              <a:gd name="connsiteX0" fmla="*/ 185819 w 338219"/>
              <a:gd name="connsiteY0" fmla="*/ 358180 h 358182"/>
              <a:gd name="connsiteX1" fmla="*/ 4844 w 338219"/>
              <a:gd name="connsiteY1" fmla="*/ 170061 h 358182"/>
              <a:gd name="connsiteX2" fmla="*/ 178199 w 338219"/>
              <a:gd name="connsiteY2" fmla="*/ 40 h 358182"/>
              <a:gd name="connsiteX3" fmla="*/ 338219 w 338219"/>
              <a:gd name="connsiteY3" fmla="*/ 182920 h 358182"/>
              <a:gd name="connsiteX0" fmla="*/ 184771 w 337171"/>
              <a:gd name="connsiteY0" fmla="*/ 348645 h 348647"/>
              <a:gd name="connsiteX1" fmla="*/ 3796 w 337171"/>
              <a:gd name="connsiteY1" fmla="*/ 170051 h 348647"/>
              <a:gd name="connsiteX2" fmla="*/ 177151 w 337171"/>
              <a:gd name="connsiteY2" fmla="*/ 30 h 348647"/>
              <a:gd name="connsiteX3" fmla="*/ 337171 w 337171"/>
              <a:gd name="connsiteY3" fmla="*/ 182910 h 348647"/>
              <a:gd name="connsiteX0" fmla="*/ 180986 w 333386"/>
              <a:gd name="connsiteY0" fmla="*/ 348645 h 348645"/>
              <a:gd name="connsiteX1" fmla="*/ 11 w 333386"/>
              <a:gd name="connsiteY1" fmla="*/ 170051 h 348645"/>
              <a:gd name="connsiteX2" fmla="*/ 173366 w 333386"/>
              <a:gd name="connsiteY2" fmla="*/ 30 h 348645"/>
              <a:gd name="connsiteX3" fmla="*/ 333386 w 333386"/>
              <a:gd name="connsiteY3" fmla="*/ 182910 h 348645"/>
              <a:gd name="connsiteX0" fmla="*/ 181029 w 333429"/>
              <a:gd name="connsiteY0" fmla="*/ 348645 h 348645"/>
              <a:gd name="connsiteX1" fmla="*/ 54 w 333429"/>
              <a:gd name="connsiteY1" fmla="*/ 170051 h 348645"/>
              <a:gd name="connsiteX2" fmla="*/ 163884 w 333429"/>
              <a:gd name="connsiteY2" fmla="*/ 30 h 348645"/>
              <a:gd name="connsiteX3" fmla="*/ 333429 w 333429"/>
              <a:gd name="connsiteY3" fmla="*/ 182910 h 348645"/>
              <a:gd name="connsiteX0" fmla="*/ 181103 w 333503"/>
              <a:gd name="connsiteY0" fmla="*/ 348732 h 348732"/>
              <a:gd name="connsiteX1" fmla="*/ 128 w 333503"/>
              <a:gd name="connsiteY1" fmla="*/ 170138 h 348732"/>
              <a:gd name="connsiteX2" fmla="*/ 163958 w 333503"/>
              <a:gd name="connsiteY2" fmla="*/ 117 h 348732"/>
              <a:gd name="connsiteX3" fmla="*/ 333503 w 333503"/>
              <a:gd name="connsiteY3" fmla="*/ 182997 h 348732"/>
              <a:gd name="connsiteX0" fmla="*/ 181030 w 333430"/>
              <a:gd name="connsiteY0" fmla="*/ 348618 h 348618"/>
              <a:gd name="connsiteX1" fmla="*/ 55 w 333430"/>
              <a:gd name="connsiteY1" fmla="*/ 170024 h 348618"/>
              <a:gd name="connsiteX2" fmla="*/ 163885 w 333430"/>
              <a:gd name="connsiteY2" fmla="*/ 3 h 348618"/>
              <a:gd name="connsiteX3" fmla="*/ 333430 w 333430"/>
              <a:gd name="connsiteY3" fmla="*/ 173358 h 348618"/>
              <a:gd name="connsiteX0" fmla="*/ 171414 w 333386"/>
              <a:gd name="connsiteY0" fmla="*/ 348618 h 348618"/>
              <a:gd name="connsiteX1" fmla="*/ 11 w 333386"/>
              <a:gd name="connsiteY1" fmla="*/ 170024 h 348618"/>
              <a:gd name="connsiteX2" fmla="*/ 163841 w 333386"/>
              <a:gd name="connsiteY2" fmla="*/ 3 h 348618"/>
              <a:gd name="connsiteX3" fmla="*/ 333386 w 333386"/>
              <a:gd name="connsiteY3" fmla="*/ 173358 h 348618"/>
              <a:gd name="connsiteX0" fmla="*/ 171425 w 333397"/>
              <a:gd name="connsiteY0" fmla="*/ 348618 h 348618"/>
              <a:gd name="connsiteX1" fmla="*/ 22 w 333397"/>
              <a:gd name="connsiteY1" fmla="*/ 170024 h 348618"/>
              <a:gd name="connsiteX2" fmla="*/ 163852 w 333397"/>
              <a:gd name="connsiteY2" fmla="*/ 3 h 348618"/>
              <a:gd name="connsiteX3" fmla="*/ 333397 w 333397"/>
              <a:gd name="connsiteY3" fmla="*/ 173358 h 348618"/>
              <a:gd name="connsiteX0" fmla="*/ 171425 w 333397"/>
              <a:gd name="connsiteY0" fmla="*/ 348618 h 348618"/>
              <a:gd name="connsiteX1" fmla="*/ 22 w 333397"/>
              <a:gd name="connsiteY1" fmla="*/ 170024 h 348618"/>
              <a:gd name="connsiteX2" fmla="*/ 163852 w 333397"/>
              <a:gd name="connsiteY2" fmla="*/ 3 h 348618"/>
              <a:gd name="connsiteX3" fmla="*/ 333397 w 333397"/>
              <a:gd name="connsiteY3" fmla="*/ 173358 h 348618"/>
              <a:gd name="connsiteX0" fmla="*/ 171425 w 333397"/>
              <a:gd name="connsiteY0" fmla="*/ 362314 h 362314"/>
              <a:gd name="connsiteX1" fmla="*/ 22 w 333397"/>
              <a:gd name="connsiteY1" fmla="*/ 183720 h 362314"/>
              <a:gd name="connsiteX2" fmla="*/ 163852 w 333397"/>
              <a:gd name="connsiteY2" fmla="*/ 1 h 362314"/>
              <a:gd name="connsiteX3" fmla="*/ 333397 w 333397"/>
              <a:gd name="connsiteY3" fmla="*/ 187054 h 362314"/>
              <a:gd name="connsiteX0" fmla="*/ 171414 w 333386"/>
              <a:gd name="connsiteY0" fmla="*/ 362336 h 362336"/>
              <a:gd name="connsiteX1" fmla="*/ 11 w 333386"/>
              <a:gd name="connsiteY1" fmla="*/ 183742 h 362336"/>
              <a:gd name="connsiteX2" fmla="*/ 163841 w 333386"/>
              <a:gd name="connsiteY2" fmla="*/ 23 h 362336"/>
              <a:gd name="connsiteX3" fmla="*/ 333386 w 333386"/>
              <a:gd name="connsiteY3" fmla="*/ 195637 h 362336"/>
              <a:gd name="connsiteX0" fmla="*/ 171414 w 333386"/>
              <a:gd name="connsiteY0" fmla="*/ 362336 h 362336"/>
              <a:gd name="connsiteX1" fmla="*/ 11 w 333386"/>
              <a:gd name="connsiteY1" fmla="*/ 183742 h 362336"/>
              <a:gd name="connsiteX2" fmla="*/ 163841 w 333386"/>
              <a:gd name="connsiteY2" fmla="*/ 23 h 362336"/>
              <a:gd name="connsiteX3" fmla="*/ 333386 w 333386"/>
              <a:gd name="connsiteY3" fmla="*/ 195637 h 362336"/>
              <a:gd name="connsiteX0" fmla="*/ 171550 w 333522"/>
              <a:gd name="connsiteY0" fmla="*/ 362345 h 362345"/>
              <a:gd name="connsiteX1" fmla="*/ 147 w 333522"/>
              <a:gd name="connsiteY1" fmla="*/ 183751 h 362345"/>
              <a:gd name="connsiteX2" fmla="*/ 163977 w 333522"/>
              <a:gd name="connsiteY2" fmla="*/ 32 h 362345"/>
              <a:gd name="connsiteX3" fmla="*/ 333522 w 333522"/>
              <a:gd name="connsiteY3" fmla="*/ 195646 h 362345"/>
              <a:gd name="connsiteX0" fmla="*/ 171550 w 333522"/>
              <a:gd name="connsiteY0" fmla="*/ 362314 h 362314"/>
              <a:gd name="connsiteX1" fmla="*/ 147 w 333522"/>
              <a:gd name="connsiteY1" fmla="*/ 183720 h 362314"/>
              <a:gd name="connsiteX2" fmla="*/ 163977 w 333522"/>
              <a:gd name="connsiteY2" fmla="*/ 1 h 362314"/>
              <a:gd name="connsiteX3" fmla="*/ 333522 w 333522"/>
              <a:gd name="connsiteY3" fmla="*/ 195615 h 362314"/>
              <a:gd name="connsiteX0" fmla="*/ 171440 w 333412"/>
              <a:gd name="connsiteY0" fmla="*/ 362314 h 362314"/>
              <a:gd name="connsiteX1" fmla="*/ 37 w 333412"/>
              <a:gd name="connsiteY1" fmla="*/ 183720 h 362314"/>
              <a:gd name="connsiteX2" fmla="*/ 163867 w 333412"/>
              <a:gd name="connsiteY2" fmla="*/ 1 h 362314"/>
              <a:gd name="connsiteX3" fmla="*/ 333412 w 333412"/>
              <a:gd name="connsiteY3" fmla="*/ 195615 h 362314"/>
              <a:gd name="connsiteX0" fmla="*/ 171440 w 333412"/>
              <a:gd name="connsiteY0" fmla="*/ 362330 h 362330"/>
              <a:gd name="connsiteX1" fmla="*/ 37 w 333412"/>
              <a:gd name="connsiteY1" fmla="*/ 183736 h 362330"/>
              <a:gd name="connsiteX2" fmla="*/ 163867 w 333412"/>
              <a:gd name="connsiteY2" fmla="*/ 17 h 362330"/>
              <a:gd name="connsiteX3" fmla="*/ 333412 w 333412"/>
              <a:gd name="connsiteY3" fmla="*/ 195631 h 362330"/>
              <a:gd name="connsiteX0" fmla="*/ 171440 w 333412"/>
              <a:gd name="connsiteY0" fmla="*/ 362338 h 362338"/>
              <a:gd name="connsiteX1" fmla="*/ 37 w 333412"/>
              <a:gd name="connsiteY1" fmla="*/ 183744 h 362338"/>
              <a:gd name="connsiteX2" fmla="*/ 163867 w 333412"/>
              <a:gd name="connsiteY2" fmla="*/ 25 h 362338"/>
              <a:gd name="connsiteX3" fmla="*/ 333412 w 333412"/>
              <a:gd name="connsiteY3" fmla="*/ 195639 h 362338"/>
              <a:gd name="connsiteX0" fmla="*/ 171440 w 333412"/>
              <a:gd name="connsiteY0" fmla="*/ 362335 h 362335"/>
              <a:gd name="connsiteX1" fmla="*/ 37 w 333412"/>
              <a:gd name="connsiteY1" fmla="*/ 183741 h 362335"/>
              <a:gd name="connsiteX2" fmla="*/ 163867 w 333412"/>
              <a:gd name="connsiteY2" fmla="*/ 22 h 362335"/>
              <a:gd name="connsiteX3" fmla="*/ 333412 w 333412"/>
              <a:gd name="connsiteY3" fmla="*/ 195636 h 362335"/>
              <a:gd name="connsiteX0" fmla="*/ 171405 w 333377"/>
              <a:gd name="connsiteY0" fmla="*/ 362335 h 362335"/>
              <a:gd name="connsiteX1" fmla="*/ 2 w 333377"/>
              <a:gd name="connsiteY1" fmla="*/ 183741 h 362335"/>
              <a:gd name="connsiteX2" fmla="*/ 163832 w 333377"/>
              <a:gd name="connsiteY2" fmla="*/ 22 h 362335"/>
              <a:gd name="connsiteX3" fmla="*/ 333377 w 333377"/>
              <a:gd name="connsiteY3" fmla="*/ 195636 h 362335"/>
              <a:gd name="connsiteX0" fmla="*/ 171418 w 333390"/>
              <a:gd name="connsiteY0" fmla="*/ 362335 h 362335"/>
              <a:gd name="connsiteX1" fmla="*/ 15 w 333390"/>
              <a:gd name="connsiteY1" fmla="*/ 183741 h 362335"/>
              <a:gd name="connsiteX2" fmla="*/ 163845 w 333390"/>
              <a:gd name="connsiteY2" fmla="*/ 22 h 362335"/>
              <a:gd name="connsiteX3" fmla="*/ 333390 w 333390"/>
              <a:gd name="connsiteY3" fmla="*/ 195636 h 362335"/>
              <a:gd name="connsiteX0" fmla="*/ 171418 w 333390"/>
              <a:gd name="connsiteY0" fmla="*/ 362335 h 362335"/>
              <a:gd name="connsiteX1" fmla="*/ 15 w 333390"/>
              <a:gd name="connsiteY1" fmla="*/ 183741 h 362335"/>
              <a:gd name="connsiteX2" fmla="*/ 163845 w 333390"/>
              <a:gd name="connsiteY2" fmla="*/ 22 h 362335"/>
              <a:gd name="connsiteX3" fmla="*/ 333390 w 333390"/>
              <a:gd name="connsiteY3" fmla="*/ 195636 h 362335"/>
              <a:gd name="connsiteX0" fmla="*/ 171422 w 333394"/>
              <a:gd name="connsiteY0" fmla="*/ 362434 h 362434"/>
              <a:gd name="connsiteX1" fmla="*/ 19 w 333394"/>
              <a:gd name="connsiteY1" fmla="*/ 183840 h 362434"/>
              <a:gd name="connsiteX2" fmla="*/ 163849 w 333394"/>
              <a:gd name="connsiteY2" fmla="*/ 121 h 362434"/>
              <a:gd name="connsiteX3" fmla="*/ 333394 w 333394"/>
              <a:gd name="connsiteY3" fmla="*/ 195735 h 362434"/>
              <a:gd name="connsiteX0" fmla="*/ 171417 w 333389"/>
              <a:gd name="connsiteY0" fmla="*/ 362350 h 362350"/>
              <a:gd name="connsiteX1" fmla="*/ 14 w 333389"/>
              <a:gd name="connsiteY1" fmla="*/ 183756 h 362350"/>
              <a:gd name="connsiteX2" fmla="*/ 163844 w 333389"/>
              <a:gd name="connsiteY2" fmla="*/ 37 h 362350"/>
              <a:gd name="connsiteX3" fmla="*/ 333389 w 333389"/>
              <a:gd name="connsiteY3" fmla="*/ 195651 h 362350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  <a:gd name="connsiteX0" fmla="*/ 171419 w 333391"/>
              <a:gd name="connsiteY0" fmla="*/ 362314 h 362314"/>
              <a:gd name="connsiteX1" fmla="*/ 16 w 333391"/>
              <a:gd name="connsiteY1" fmla="*/ 183720 h 362314"/>
              <a:gd name="connsiteX2" fmla="*/ 163846 w 333391"/>
              <a:gd name="connsiteY2" fmla="*/ 1 h 362314"/>
              <a:gd name="connsiteX3" fmla="*/ 333391 w 333391"/>
              <a:gd name="connsiteY3" fmla="*/ 195615 h 36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91" h="362314">
                <a:moveTo>
                  <a:pt x="171419" y="362314"/>
                </a:moveTo>
                <a:cubicBezTo>
                  <a:pt x="68823" y="361681"/>
                  <a:pt x="1278" y="285304"/>
                  <a:pt x="16" y="183720"/>
                </a:cubicBezTo>
                <a:cubicBezTo>
                  <a:pt x="-1246" y="82136"/>
                  <a:pt x="71591" y="-304"/>
                  <a:pt x="163846" y="1"/>
                </a:cubicBezTo>
                <a:cubicBezTo>
                  <a:pt x="256101" y="306"/>
                  <a:pt x="333422" y="69636"/>
                  <a:pt x="333391" y="195615"/>
                </a:cubicBezTo>
              </a:path>
            </a:pathLst>
          </a:custGeom>
          <a:ln w="381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6657093" y="3731005"/>
            <a:ext cx="64008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502923" y="323495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365763" y="369723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4264762" y="2996137"/>
            <a:ext cx="314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y</a:t>
            </a:r>
            <a:endParaRPr lang="en-US" sz="3200" i="1" dirty="0">
              <a:latin typeface="Times" pitchFamily="18" charset="0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4208510" y="3574765"/>
            <a:ext cx="27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z</a:t>
            </a:r>
            <a:endParaRPr lang="en-US" sz="3200" i="1" dirty="0">
              <a:latin typeface="Times" pitchFamily="18" charset="0"/>
            </a:endParaRPr>
          </a:p>
        </p:txBody>
      </p:sp>
      <p:sp>
        <p:nvSpPr>
          <p:cNvPr id="59" name="TextBox 1"/>
          <p:cNvSpPr txBox="1">
            <a:spLocks noChangeArrowheads="1"/>
          </p:cNvSpPr>
          <p:nvPr/>
        </p:nvSpPr>
        <p:spPr bwMode="auto">
          <a:xfrm>
            <a:off x="4743398" y="3548120"/>
            <a:ext cx="314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 smtClean="0">
                <a:latin typeface="Times" pitchFamily="18" charset="0"/>
              </a:rPr>
              <a:t>x</a:t>
            </a:r>
            <a:endParaRPr lang="en-US" sz="3200" i="1" dirty="0">
              <a:latin typeface="Times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34343" y="3628657"/>
            <a:ext cx="137160" cy="13716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Lift-up mechanism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Linearized equations (streamwise independent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Cross-stream components decay, while energizing streamwise component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73793"/>
              </p:ext>
            </p:extLst>
          </p:nvPr>
        </p:nvGraphicFramePr>
        <p:xfrm>
          <a:off x="2044824" y="1338531"/>
          <a:ext cx="5172075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869920" imgH="1473120" progId="Equation.DSMT4">
                  <p:embed/>
                </p:oleObj>
              </mc:Choice>
              <mc:Fallback>
                <p:oleObj name="Equation" r:id="rId3" imgW="2869920" imgH="1473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824" y="1338531"/>
                        <a:ext cx="5172075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1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Lift-up mechanism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growth envelope, and few representative i.c.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9" y="1224802"/>
            <a:ext cx="4635723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8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three-dimensional cases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51" y="70114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640458" y="20445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6737" y="42106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73097"/>
              </p:ext>
            </p:extLst>
          </p:nvPr>
        </p:nvGraphicFramePr>
        <p:xfrm>
          <a:off x="200416" y="1689100"/>
          <a:ext cx="20510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1231560" imgH="482400" progId="Equation.DSMT4">
                  <p:embed/>
                </p:oleObj>
              </mc:Choice>
              <mc:Fallback>
                <p:oleObj name="Equation" r:id="rId4" imgW="12315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16" y="1689100"/>
                        <a:ext cx="20510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074151" y="2110823"/>
            <a:ext cx="566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TG, for some (</a:t>
            </a:r>
            <a:r>
              <a:rPr lang="en-US" i="1" dirty="0" smtClean="0">
                <a:sym typeface="Symbol"/>
              </a:rPr>
              <a:t></a:t>
            </a:r>
            <a:r>
              <a:rPr lang="en-US" dirty="0" smtClean="0">
                <a:sym typeface="Symbol"/>
              </a:rPr>
              <a:t>,</a:t>
            </a:r>
            <a:r>
              <a:rPr lang="en-US" i="1" dirty="0" smtClean="0">
                <a:sym typeface="Symbol"/>
              </a:rPr>
              <a:t>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Compressible flows (many ways to define energy)</a:t>
            </a:r>
          </a:p>
          <a:p>
            <a:r>
              <a:rPr lang="en-US" dirty="0" smtClean="0"/>
              <a:t>Curved surfaces (effect of centrifugal force, relation to </a:t>
            </a:r>
            <a:r>
              <a:rPr lang="en-US" dirty="0" err="1" smtClean="0"/>
              <a:t>Gortler</a:t>
            </a:r>
            <a:r>
              <a:rPr lang="en-US" dirty="0" smtClean="0"/>
              <a:t> vortices)</a:t>
            </a:r>
          </a:p>
        </p:txBody>
      </p:sp>
    </p:spTree>
    <p:extLst>
      <p:ext uri="{BB962C8B-B14F-4D97-AF65-F5344CB8AC3E}">
        <p14:creationId xmlns:p14="http://schemas.microsoft.com/office/powerpoint/2010/main" val="740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Non-modal (Transient) Growth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805"/>
            <a:ext cx="8229600" cy="379248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Modal analysis actually describes an asymptotic response (long time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r>
              <a:rPr lang="en-US" sz="1800" dirty="0"/>
              <a:t>General response of a linear system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solution 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transient response is the solution behavior at short times</a:t>
            </a:r>
          </a:p>
          <a:p>
            <a:endParaRPr lang="en-US" sz="18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71619"/>
              </p:ext>
            </p:extLst>
          </p:nvPr>
        </p:nvGraphicFramePr>
        <p:xfrm>
          <a:off x="1844675" y="1633538"/>
          <a:ext cx="52212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3213000" imgH="634680" progId="Equation.DSMT4">
                  <p:embed/>
                </p:oleObj>
              </mc:Choice>
              <mc:Fallback>
                <p:oleObj name="Equation" r:id="rId3" imgW="32130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675" y="1633538"/>
                        <a:ext cx="5221288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3440751" y="257201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Sans Pro"/>
              </a:rPr>
              <a:t>Eigensolutions</a:t>
            </a:r>
            <a:endParaRPr lang="en-US" dirty="0">
              <a:latin typeface="Source Sans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98325" y="257549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Sans Pro"/>
              </a:rPr>
              <a:t>Decompose I.C.</a:t>
            </a:r>
            <a:endParaRPr lang="en-US" dirty="0">
              <a:latin typeface="Source Sans Pro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55943"/>
              </p:ext>
            </p:extLst>
          </p:nvPr>
        </p:nvGraphicFramePr>
        <p:xfrm>
          <a:off x="3420940" y="3254074"/>
          <a:ext cx="19192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940" y="3254074"/>
                        <a:ext cx="19192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Eigenfunction basis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805"/>
            <a:ext cx="8229600" cy="379248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fact, the response is analyzed by moving to the ‘eigenfunction basis’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In the ‘eigenfunction basis’ the coefficients respond independently</a:t>
            </a:r>
          </a:p>
          <a:p>
            <a:endParaRPr lang="en-US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dirty="0" smtClean="0"/>
              <a:t>In matrix form					, where </a:t>
            </a:r>
            <a:r>
              <a:rPr lang="en-US" i="1" dirty="0" smtClean="0"/>
              <a:t>e</a:t>
            </a:r>
            <a:r>
              <a:rPr lang="en-US" i="1" baseline="30000" dirty="0" smtClean="0"/>
              <a:t>A</a:t>
            </a:r>
            <a:r>
              <a:rPr lang="en-US" baseline="30000" dirty="0" smtClean="0"/>
              <a:t>  </a:t>
            </a:r>
            <a:r>
              <a:rPr lang="en-US" dirty="0" smtClean="0"/>
              <a:t>is a matrix exponential (</a:t>
            </a:r>
            <a:r>
              <a:rPr lang="en-US" sz="2000" dirty="0" smtClean="0">
                <a:latin typeface="Courier" pitchFamily="49" charset="0"/>
              </a:rPr>
              <a:t>expm</a:t>
            </a:r>
            <a:r>
              <a:rPr lang="en-US" dirty="0" smtClean="0"/>
              <a:t>)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84785"/>
              </p:ext>
            </p:extLst>
          </p:nvPr>
        </p:nvGraphicFramePr>
        <p:xfrm>
          <a:off x="1700213" y="1282700"/>
          <a:ext cx="56959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3504960" imgH="736560" progId="Equation.DSMT4">
                  <p:embed/>
                </p:oleObj>
              </mc:Choice>
              <mc:Fallback>
                <p:oleObj name="Equation" r:id="rId3" imgW="3504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213" y="1282700"/>
                        <a:ext cx="5695950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07962"/>
              </p:ext>
            </p:extLst>
          </p:nvPr>
        </p:nvGraphicFramePr>
        <p:xfrm>
          <a:off x="1482493" y="3077541"/>
          <a:ext cx="61706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3797280" imgH="393480" progId="Equation.DSMT4">
                  <p:embed/>
                </p:oleObj>
              </mc:Choice>
              <mc:Fallback>
                <p:oleObj name="Equation" r:id="rId5" imgW="379728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493" y="3077541"/>
                        <a:ext cx="61706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910458"/>
              </p:ext>
            </p:extLst>
          </p:nvPr>
        </p:nvGraphicFramePr>
        <p:xfrm>
          <a:off x="2435351" y="3878048"/>
          <a:ext cx="16303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7" imgW="1002960" imgH="253800" progId="Equation.DSMT4">
                  <p:embed/>
                </p:oleObj>
              </mc:Choice>
              <mc:Fallback>
                <p:oleObj name="Equation" r:id="rId7" imgW="10029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351" y="3878048"/>
                        <a:ext cx="16303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8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 is SVD?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805"/>
            <a:ext cx="8229600" cy="3792485"/>
          </a:xfrm>
        </p:spPr>
        <p:txBody>
          <a:bodyPr>
            <a:normAutofit/>
          </a:bodyPr>
          <a:lstStyle/>
          <a:p>
            <a:r>
              <a:rPr lang="en-US" sz="1800" dirty="0"/>
              <a:t>The singular value decomposition (SVD) </a:t>
            </a:r>
            <a:r>
              <a:rPr lang="en-US" sz="1800" dirty="0" smtClean="0"/>
              <a:t>is a useful factorization of matrix A</a:t>
            </a:r>
          </a:p>
          <a:p>
            <a:r>
              <a:rPr lang="en-US" sz="1800" dirty="0" smtClean="0"/>
              <a:t>Given a unit sphere ‘S’, the image of the unit sphere, AS, is a hyperellipse</a:t>
            </a:r>
            <a:endParaRPr lang="en-US" sz="1800" dirty="0"/>
          </a:p>
          <a:p>
            <a:r>
              <a:rPr lang="en-US" sz="1800" dirty="0" smtClean="0"/>
              <a:t>The singular values of A are the principal semiaxes of the hyperellipse, these are </a:t>
            </a:r>
            <a:r>
              <a:rPr lang="en-US" sz="1800" i="1" dirty="0" smtClean="0">
                <a:sym typeface="Symbol"/>
              </a:rPr>
              <a:t></a:t>
            </a:r>
            <a:r>
              <a:rPr lang="en-US" sz="1800" i="1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</a:t>
            </a:r>
            <a:r>
              <a:rPr lang="en-US" sz="1800" i="1" dirty="0" smtClean="0">
                <a:sym typeface="Symbol"/>
              </a:rPr>
              <a:t></a:t>
            </a:r>
            <a:r>
              <a:rPr lang="en-US" sz="1800" i="1" baseline="-25000" dirty="0" smtClean="0">
                <a:sym typeface="Symbol"/>
              </a:rPr>
              <a:t>2</a:t>
            </a:r>
            <a:r>
              <a:rPr lang="en-US" sz="1800" dirty="0" smtClean="0"/>
              <a:t> …(usually numbered in decreasing order)</a:t>
            </a:r>
          </a:p>
          <a:p>
            <a:r>
              <a:rPr lang="en-US" sz="1800" dirty="0" smtClean="0"/>
              <a:t>The left singular vectors, </a:t>
            </a:r>
            <a:r>
              <a:rPr lang="en-US" sz="1800" i="1" dirty="0" smtClean="0"/>
              <a:t>u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, </a:t>
            </a:r>
            <a:r>
              <a:rPr lang="en-US" sz="1800" i="1" dirty="0" smtClean="0"/>
              <a:t>u</a:t>
            </a:r>
            <a:r>
              <a:rPr lang="en-US" sz="1800" i="1" baseline="-25000" dirty="0" smtClean="0"/>
              <a:t>2</a:t>
            </a:r>
            <a:r>
              <a:rPr lang="en-US" sz="1800" i="1" dirty="0" smtClean="0"/>
              <a:t> </a:t>
            </a:r>
            <a:r>
              <a:rPr lang="en-US" sz="1800" dirty="0" smtClean="0"/>
              <a:t>…,</a:t>
            </a:r>
            <a:r>
              <a:rPr lang="en-US" sz="1800" i="1" dirty="0" smtClean="0"/>
              <a:t> </a:t>
            </a:r>
            <a:r>
              <a:rPr lang="en-US" sz="1800" dirty="0" smtClean="0"/>
              <a:t>are unit vectors along the principal axes</a:t>
            </a:r>
            <a:endParaRPr lang="en-US" sz="1800" i="1" baseline="-25000" dirty="0" smtClean="0"/>
          </a:p>
          <a:p>
            <a:r>
              <a:rPr lang="en-US" sz="1800" dirty="0" smtClean="0"/>
              <a:t>The right singular vectors, </a:t>
            </a:r>
            <a:r>
              <a:rPr lang="en-US" sz="1800" i="1" dirty="0" smtClean="0"/>
              <a:t>v</a:t>
            </a:r>
            <a:r>
              <a:rPr lang="en-US" sz="1800" i="1" baseline="-25000" dirty="0" smtClean="0"/>
              <a:t>1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i="1" baseline="-25000" dirty="0" smtClean="0"/>
              <a:t>2</a:t>
            </a:r>
            <a:r>
              <a:rPr lang="en-US" sz="1800" i="1" dirty="0" smtClean="0"/>
              <a:t> </a:t>
            </a:r>
            <a:r>
              <a:rPr lang="en-US" sz="1800" dirty="0" smtClean="0"/>
              <a:t>…, </a:t>
            </a:r>
            <a:br>
              <a:rPr lang="en-US" sz="1800" dirty="0" smtClean="0"/>
            </a:br>
            <a:r>
              <a:rPr lang="en-US" sz="1800" dirty="0" smtClean="0"/>
              <a:t>are the (unit) preimages of </a:t>
            </a:r>
            <a:r>
              <a:rPr lang="en-US" sz="1800" i="1" dirty="0"/>
              <a:t>u</a:t>
            </a:r>
            <a:r>
              <a:rPr lang="en-US" sz="1800" i="1" baseline="-25000" dirty="0"/>
              <a:t>1</a:t>
            </a:r>
            <a:r>
              <a:rPr lang="en-US" sz="1800" dirty="0"/>
              <a:t>, </a:t>
            </a:r>
            <a:r>
              <a:rPr lang="en-US" sz="1800" i="1" dirty="0" smtClean="0"/>
              <a:t>u</a:t>
            </a:r>
            <a:r>
              <a:rPr lang="en-US" sz="1800" i="1" baseline="-25000" dirty="0" smtClean="0"/>
              <a:t>2</a:t>
            </a:r>
          </a:p>
          <a:p>
            <a:r>
              <a:rPr lang="en-US" sz="1800" i="1" dirty="0" smtClean="0"/>
              <a:t>u</a:t>
            </a:r>
            <a:r>
              <a:rPr lang="en-US" sz="1800" i="1" baseline="-25000" dirty="0" smtClean="0"/>
              <a:t>j</a:t>
            </a:r>
            <a:r>
              <a:rPr lang="en-US" sz="1800" dirty="0" smtClean="0"/>
              <a:t> are orthonormal</a:t>
            </a:r>
          </a:p>
          <a:p>
            <a:r>
              <a:rPr lang="en-US" sz="1800" i="1" dirty="0" smtClean="0"/>
              <a:t>v</a:t>
            </a:r>
            <a:r>
              <a:rPr lang="en-US" sz="1800" i="1" baseline="-25000" dirty="0" smtClean="0"/>
              <a:t>j</a:t>
            </a:r>
            <a:r>
              <a:rPr lang="en-US" sz="1800" dirty="0" smtClean="0"/>
              <a:t> </a:t>
            </a:r>
            <a:r>
              <a:rPr lang="en-US" sz="1800" dirty="0"/>
              <a:t>are orthonormal</a:t>
            </a:r>
          </a:p>
          <a:p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98" y="2647415"/>
            <a:ext cx="4505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97661"/>
              </p:ext>
            </p:extLst>
          </p:nvPr>
        </p:nvGraphicFramePr>
        <p:xfrm>
          <a:off x="1284288" y="4012541"/>
          <a:ext cx="2371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1269720" imgH="241200" progId="Equation.DSMT4">
                  <p:embed/>
                </p:oleObj>
              </mc:Choice>
              <mc:Fallback>
                <p:oleObj name="Equation" r:id="rId4" imgW="126972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012541"/>
                        <a:ext cx="23717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0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 is SVD?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805"/>
            <a:ext cx="8229600" cy="3792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Rewrite</a:t>
            </a:r>
          </a:p>
          <a:p>
            <a:endParaRPr lang="en-US" sz="1800" i="1" dirty="0" smtClean="0">
              <a:sym typeface="Symbol"/>
            </a:endParaRPr>
          </a:p>
          <a:p>
            <a:r>
              <a:rPr lang="en-US" sz="1800" i="1" dirty="0" smtClean="0">
                <a:sym typeface="Symbol"/>
              </a:rPr>
              <a:t>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/>
              <a:t>–</a:t>
            </a:r>
            <a:r>
              <a:rPr lang="en-US" sz="1800" dirty="0" smtClean="0">
                <a:sym typeface="Symbol"/>
              </a:rPr>
              <a:t> singular values</a:t>
            </a:r>
            <a:endParaRPr lang="en-US" sz="1800" dirty="0" smtClean="0"/>
          </a:p>
          <a:p>
            <a:r>
              <a:rPr lang="en-US" sz="1800" i="1" dirty="0" smtClean="0"/>
              <a:t>V</a:t>
            </a:r>
            <a:r>
              <a:rPr lang="en-US" sz="1800" dirty="0" smtClean="0"/>
              <a:t> </a:t>
            </a:r>
            <a:r>
              <a:rPr lang="en-US" sz="1800" dirty="0"/>
              <a:t>–</a:t>
            </a:r>
            <a:r>
              <a:rPr lang="en-US" sz="1800" dirty="0" smtClean="0"/>
              <a:t> right singular vectors</a:t>
            </a:r>
          </a:p>
          <a:p>
            <a:r>
              <a:rPr lang="en-US" sz="1800" i="1" dirty="0" smtClean="0"/>
              <a:t>U</a:t>
            </a:r>
            <a:r>
              <a:rPr lang="en-US" sz="1800" dirty="0" smtClean="0"/>
              <a:t> – left singular vectors</a:t>
            </a:r>
          </a:p>
          <a:p>
            <a:endParaRPr lang="en-US" sz="1800" dirty="0" smtClean="0"/>
          </a:p>
          <a:p>
            <a:r>
              <a:rPr lang="en-US" sz="1800" i="1" dirty="0" smtClean="0"/>
              <a:t>U</a:t>
            </a:r>
            <a:r>
              <a:rPr lang="en-US" sz="1800" dirty="0" smtClean="0"/>
              <a:t> and </a:t>
            </a:r>
            <a:r>
              <a:rPr lang="en-US" sz="1800" i="1" dirty="0" smtClean="0"/>
              <a:t>V</a:t>
            </a:r>
            <a:r>
              <a:rPr lang="en-US" sz="1800" dirty="0" smtClean="0"/>
              <a:t> are unitary matrices (</a:t>
            </a:r>
            <a:r>
              <a:rPr lang="en-US" sz="1800" i="1" dirty="0" smtClean="0"/>
              <a:t>U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=</a:t>
            </a:r>
            <a:r>
              <a:rPr lang="en-US" sz="1800" i="1" dirty="0" smtClean="0"/>
              <a:t>U</a:t>
            </a:r>
            <a:r>
              <a:rPr lang="en-US" sz="1800" dirty="0" smtClean="0"/>
              <a:t>*, </a:t>
            </a:r>
            <a:r>
              <a:rPr lang="en-US" sz="1800" i="1" dirty="0" smtClean="0"/>
              <a:t>V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=</a:t>
            </a:r>
            <a:r>
              <a:rPr lang="en-US" sz="1800" i="1" dirty="0" smtClean="0"/>
              <a:t>V</a:t>
            </a:r>
            <a:r>
              <a:rPr lang="en-US" sz="1800" dirty="0" smtClean="0"/>
              <a:t>*)</a:t>
            </a:r>
            <a:br>
              <a:rPr lang="en-US" sz="1800" dirty="0" smtClean="0"/>
            </a:br>
            <a:r>
              <a:rPr lang="en-US" sz="1800" dirty="0" smtClean="0"/>
              <a:t>where *  is the Hermitian (conjugate) transpose</a:t>
            </a:r>
            <a:endParaRPr lang="en-US" sz="1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163453"/>
              </p:ext>
            </p:extLst>
          </p:nvPr>
        </p:nvGraphicFramePr>
        <p:xfrm>
          <a:off x="6249633" y="2956019"/>
          <a:ext cx="1811515" cy="116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749160" imgH="482400" progId="Equation.DSMT4">
                  <p:embed/>
                </p:oleObj>
              </mc:Choice>
              <mc:Fallback>
                <p:oleObj name="Equation" r:id="rId3" imgW="7491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633" y="2956019"/>
                        <a:ext cx="1811515" cy="1165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4400"/>
              </p:ext>
            </p:extLst>
          </p:nvPr>
        </p:nvGraphicFramePr>
        <p:xfrm>
          <a:off x="2076273" y="902805"/>
          <a:ext cx="5984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3593880" imgH="863280" progId="Equation.DSMT4">
                  <p:embed/>
                </p:oleObj>
              </mc:Choice>
              <mc:Fallback>
                <p:oleObj name="Equation" r:id="rId5" imgW="3593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273" y="902805"/>
                        <a:ext cx="598487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Why SVD?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805"/>
            <a:ext cx="8229600" cy="379248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Allows moving to a diagonal basis:</a:t>
            </a:r>
            <a:br>
              <a:rPr lang="en-US" sz="1800" dirty="0" smtClean="0"/>
            </a:br>
            <a:r>
              <a:rPr lang="en-US" sz="1800" dirty="0" smtClean="0"/>
              <a:t>if b’=</a:t>
            </a:r>
            <a:r>
              <a:rPr lang="en-US" sz="1800" i="1" dirty="0" smtClean="0"/>
              <a:t>U</a:t>
            </a:r>
            <a:r>
              <a:rPr lang="en-US" sz="1800" dirty="0" smtClean="0"/>
              <a:t>*b and x’=</a:t>
            </a:r>
            <a:r>
              <a:rPr lang="en-US" sz="1800" i="1" dirty="0" smtClean="0"/>
              <a:t>V</a:t>
            </a:r>
            <a:r>
              <a:rPr lang="en-US" sz="1800" dirty="0" smtClean="0"/>
              <a:t>*x then b=</a:t>
            </a:r>
            <a:r>
              <a:rPr lang="en-US" sz="1800" i="1" dirty="0" smtClean="0"/>
              <a:t>A</a:t>
            </a:r>
            <a:r>
              <a:rPr lang="en-US" sz="1800" dirty="0" smtClean="0"/>
              <a:t>x </a:t>
            </a:r>
            <a:r>
              <a:rPr lang="en-US" sz="1800" dirty="0" smtClean="0">
                <a:sym typeface="Symbol"/>
              </a:rPr>
              <a:t></a:t>
            </a:r>
            <a:r>
              <a:rPr lang="en-US" sz="1800" dirty="0" smtClean="0"/>
              <a:t> b’=</a:t>
            </a:r>
            <a:r>
              <a:rPr lang="en-US" sz="1800" i="1" dirty="0" smtClean="0">
                <a:sym typeface="Symbol"/>
              </a:rPr>
              <a:t> </a:t>
            </a:r>
            <a:r>
              <a:rPr lang="en-US" sz="1800" dirty="0" smtClean="0">
                <a:sym typeface="Symbol"/>
              </a:rPr>
              <a:t>x’</a:t>
            </a:r>
            <a:br>
              <a:rPr lang="en-US" sz="1800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>which can be helpful when solving for x (calc b’, then x’, then x)</a:t>
            </a:r>
          </a:p>
          <a:p>
            <a:endParaRPr lang="en-US" sz="1800" dirty="0">
              <a:sym typeface="Symbol"/>
            </a:endParaRPr>
          </a:p>
          <a:p>
            <a:r>
              <a:rPr lang="en-US" sz="1800" dirty="0" smtClean="0">
                <a:sym typeface="Symbol"/>
              </a:rPr>
              <a:t>But, the real power of SVD is low-rank approximation – each singular value captures as much of the “energy” of A as possible, where</a:t>
            </a:r>
            <a:br>
              <a:rPr lang="en-US" sz="1800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>“energy” can represent some norm (usually L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-norm)</a:t>
            </a:r>
            <a:br>
              <a:rPr lang="en-US" sz="1800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/>
            </a:r>
            <a:br>
              <a:rPr lang="en-US" sz="1800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>e.g. what is the best approximation of a 2-d ellipse by a line? longest axis</a:t>
            </a:r>
            <a:br>
              <a:rPr lang="en-US" sz="1800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>what is the best approximation of an ellipsoid by a 2-d ellipse? </a:t>
            </a:r>
            <a:r>
              <a:rPr lang="en-US" sz="1800" i="1" dirty="0">
                <a:sym typeface="Symbol"/>
              </a:rPr>
              <a:t></a:t>
            </a:r>
            <a:r>
              <a:rPr lang="en-US" sz="1800" i="1" baseline="-25000" dirty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and </a:t>
            </a:r>
            <a:r>
              <a:rPr lang="en-US" sz="1800" i="1" dirty="0" smtClean="0">
                <a:sym typeface="Symbol"/>
              </a:rPr>
              <a:t></a:t>
            </a:r>
            <a:r>
              <a:rPr lang="en-US" sz="1800" i="1" baseline="-25000" dirty="0" smtClean="0">
                <a:sym typeface="Symbol"/>
              </a:rPr>
              <a:t>2</a:t>
            </a:r>
            <a:r>
              <a:rPr lang="en-US" sz="1800" i="1" dirty="0" smtClean="0">
                <a:sym typeface="Symbol"/>
              </a:rPr>
              <a:t/>
            </a:r>
            <a:br>
              <a:rPr lang="en-US" sz="1800" i="1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>in general, each step we add the largest remaining axis</a:t>
            </a:r>
            <a:endParaRPr lang="en-US" sz="1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019162"/>
              </p:ext>
            </p:extLst>
          </p:nvPr>
        </p:nvGraphicFramePr>
        <p:xfrm>
          <a:off x="7053496" y="184109"/>
          <a:ext cx="1717531" cy="52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3496" y="184109"/>
                        <a:ext cx="1717531" cy="528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89512"/>
              </p:ext>
            </p:extLst>
          </p:nvPr>
        </p:nvGraphicFramePr>
        <p:xfrm>
          <a:off x="7099441" y="2513995"/>
          <a:ext cx="1181527" cy="45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787320" imgH="304560" progId="Equation.DSMT4">
                  <p:embed/>
                </p:oleObj>
              </mc:Choice>
              <mc:Fallback>
                <p:oleObj name="Equation" r:id="rId5" imgW="78732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441" y="2513995"/>
                        <a:ext cx="1181527" cy="457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4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Reynolds Orr eq.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equation for the disturbance kinetic energy in a volume </a:t>
            </a:r>
            <a:r>
              <a:rPr lang="en-US" i="1" dirty="0" smtClean="0"/>
              <a:t>V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Nonlinear terms zero-out, implying that they do not generate energy, only redistribute it between different wavelengths</a:t>
            </a:r>
          </a:p>
          <a:p>
            <a:endParaRPr lang="en-US" dirty="0"/>
          </a:p>
          <a:p>
            <a:r>
              <a:rPr lang="en-US" dirty="0" smtClean="0"/>
              <a:t>What is the disturbance leading to the largest (transient) energy growth?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9866"/>
              </p:ext>
            </p:extLst>
          </p:nvPr>
        </p:nvGraphicFramePr>
        <p:xfrm>
          <a:off x="1610519" y="1403171"/>
          <a:ext cx="59229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3555720" imgH="622080" progId="Equation.DSMT4">
                  <p:embed/>
                </p:oleObj>
              </mc:Choice>
              <mc:Fallback>
                <p:oleObj name="Equation" r:id="rId3" imgW="3555720" imgH="622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519" y="1403171"/>
                        <a:ext cx="592296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growth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disturbance maximizing the energy gain at some target time 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smtClean="0"/>
              <a:t>F</a:t>
            </a:r>
            <a:r>
              <a:rPr lang="en-US" dirty="0" smtClean="0"/>
              <a:t> is the Cholesky factorization </a:t>
            </a:r>
            <a:r>
              <a:rPr lang="en-US" dirty="0" smtClean="0"/>
              <a:t>(</a:t>
            </a:r>
            <a:r>
              <a:rPr lang="en-US" dirty="0" err="1" smtClean="0">
                <a:latin typeface="Courier" pitchFamily="49" charset="0"/>
              </a:rPr>
              <a:t>chol</a:t>
            </a:r>
            <a:r>
              <a:rPr lang="en-US" dirty="0" smtClean="0"/>
              <a:t>)</a:t>
            </a:r>
            <a:r>
              <a:rPr lang="en-US" sz="1600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the symmetric matrix </a:t>
            </a:r>
            <a:r>
              <a:rPr lang="en-US" i="1" dirty="0" smtClean="0"/>
              <a:t>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i="1" dirty="0" smtClean="0"/>
              <a:t>M</a:t>
            </a:r>
            <a:r>
              <a:rPr lang="en-US" dirty="0" smtClean="0"/>
              <a:t> is the energy norm matrix, given by </a:t>
            </a:r>
            <a:r>
              <a:rPr lang="en-US" i="1" dirty="0" smtClean="0"/>
              <a:t>M</a:t>
            </a:r>
            <a:r>
              <a:rPr lang="en-US" i="1" baseline="-25000" dirty="0" smtClean="0"/>
              <a:t>i,j</a:t>
            </a:r>
            <a:r>
              <a:rPr lang="en-US" i="1" dirty="0" smtClean="0"/>
              <a:t>=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i="1" dirty="0" smtClean="0"/>
              <a:t>,q</a:t>
            </a:r>
            <a:r>
              <a:rPr lang="en-US" i="1" baseline="-25000" dirty="0" smtClean="0"/>
              <a:t>j</a:t>
            </a:r>
            <a:r>
              <a:rPr lang="en-US" dirty="0" smtClean="0"/>
              <a:t>), thus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39392"/>
              </p:ext>
            </p:extLst>
          </p:nvPr>
        </p:nvGraphicFramePr>
        <p:xfrm>
          <a:off x="891850" y="1480049"/>
          <a:ext cx="16589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1041120" imgH="469800" progId="Equation.DSMT4">
                  <p:embed/>
                </p:oleObj>
              </mc:Choice>
              <mc:Fallback>
                <p:oleObj name="Equation" r:id="rId3" imgW="104112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50" y="1480049"/>
                        <a:ext cx="16589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707526"/>
              </p:ext>
            </p:extLst>
          </p:nvPr>
        </p:nvGraphicFramePr>
        <p:xfrm>
          <a:off x="2919413" y="1344613"/>
          <a:ext cx="5867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5" imgW="3251160" imgH="558720" progId="Equation.DSMT4">
                  <p:embed/>
                </p:oleObj>
              </mc:Choice>
              <mc:Fallback>
                <p:oleObj name="Equation" r:id="rId5" imgW="325116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344613"/>
                        <a:ext cx="5867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28673"/>
              </p:ext>
            </p:extLst>
          </p:nvPr>
        </p:nvGraphicFramePr>
        <p:xfrm>
          <a:off x="1100138" y="4060825"/>
          <a:ext cx="6943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7" imgW="3974760" imgH="304560" progId="Equation.DSMT4">
                  <p:embed/>
                </p:oleObj>
              </mc:Choice>
              <mc:Fallback>
                <p:oleObj name="Equation" r:id="rId7" imgW="3974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0138" y="4060825"/>
                        <a:ext cx="69437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27795"/>
              </p:ext>
            </p:extLst>
          </p:nvPr>
        </p:nvGraphicFramePr>
        <p:xfrm>
          <a:off x="3906838" y="3011488"/>
          <a:ext cx="11318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9" imgW="647640" imgH="190440" progId="Equation.DSMT4">
                  <p:embed/>
                </p:oleObj>
              </mc:Choice>
              <mc:Fallback>
                <p:oleObj name="Equation" r:id="rId9" imgW="647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06838" y="3011488"/>
                        <a:ext cx="1131887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5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growth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disturbance maximizing the energy gain at some target time 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answer is given by the SVD of the </a:t>
            </a:r>
            <a:r>
              <a:rPr lang="en-US" dirty="0" smtClean="0"/>
              <a:t>right-hand-side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exists an energy stability Reynolds number, below which no growth occurring at all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49316"/>
              </p:ext>
            </p:extLst>
          </p:nvPr>
        </p:nvGraphicFramePr>
        <p:xfrm>
          <a:off x="3422650" y="1311275"/>
          <a:ext cx="2476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1371600" imgH="317160" progId="Equation.DSMT4">
                  <p:embed/>
                </p:oleObj>
              </mc:Choice>
              <mc:Fallback>
                <p:oleObj name="Equation" r:id="rId3" imgW="1371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311275"/>
                        <a:ext cx="2476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891850" y="4027475"/>
            <a:ext cx="7337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34292" y="3935006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38135" y="3943568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04595"/>
              </p:ext>
            </p:extLst>
          </p:nvPr>
        </p:nvGraphicFramePr>
        <p:xfrm>
          <a:off x="6495247" y="3623636"/>
          <a:ext cx="4857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5" imgW="304560" imgH="228600" progId="Equation.DSMT4">
                  <p:embed/>
                </p:oleObj>
              </mc:Choice>
              <mc:Fallback>
                <p:oleObj name="Equation" r:id="rId5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247" y="3623636"/>
                        <a:ext cx="4857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09910"/>
              </p:ext>
            </p:extLst>
          </p:nvPr>
        </p:nvGraphicFramePr>
        <p:xfrm>
          <a:off x="3343026" y="3623636"/>
          <a:ext cx="4651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026" y="3623636"/>
                        <a:ext cx="4651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6200"/>
              </p:ext>
            </p:extLst>
          </p:nvPr>
        </p:nvGraphicFramePr>
        <p:xfrm>
          <a:off x="811123" y="3664118"/>
          <a:ext cx="2032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23" y="3664118"/>
                        <a:ext cx="2032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90138" y="3943568"/>
            <a:ext cx="0" cy="18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8846" y="3620739"/>
            <a:ext cx="189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Sans Pro"/>
              </a:rPr>
              <a:t>Transient growth</a:t>
            </a:r>
            <a:endParaRPr lang="en-US" dirty="0">
              <a:latin typeface="Source Sans Pro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51434"/>
              </p:ext>
            </p:extLst>
          </p:nvPr>
        </p:nvGraphicFramePr>
        <p:xfrm>
          <a:off x="8225375" y="3879605"/>
          <a:ext cx="3444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1" imgW="215640" imgH="177480" progId="Equation.DSMT4">
                  <p:embed/>
                </p:oleObj>
              </mc:Choice>
              <mc:Fallback>
                <p:oleObj name="Equation" r:id="rId11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5375" y="3879605"/>
                        <a:ext cx="34448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118792" y="362073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Sans Pro"/>
              </a:rPr>
              <a:t>Monotonic decay</a:t>
            </a:r>
            <a:endParaRPr lang="en-US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214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fo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stanford_title_wide.potx</Template>
  <TotalTime>8903</TotalTime>
  <Words>552</Words>
  <Application>Microsoft Office PowerPoint</Application>
  <PresentationFormat>On-screen Show (16:9)</PresentationFormat>
  <Paragraphs>143</Paragraphs>
  <Slides>17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stanford</vt:lpstr>
      <vt:lpstr>Equation</vt:lpstr>
      <vt:lpstr>Meeting – 22/5/2022</vt:lpstr>
      <vt:lpstr>Non-modal (Transient) Growth</vt:lpstr>
      <vt:lpstr>Eigenfunction basis</vt:lpstr>
      <vt:lpstr>What is SVD?</vt:lpstr>
      <vt:lpstr>What is SVD?</vt:lpstr>
      <vt:lpstr>Why SVD?</vt:lpstr>
      <vt:lpstr>Reynolds Orr eq.</vt:lpstr>
      <vt:lpstr>Transient growth (1)</vt:lpstr>
      <vt:lpstr>Transient growth (2)</vt:lpstr>
      <vt:lpstr>Two-dimensional transient growth (1)</vt:lpstr>
      <vt:lpstr>Two-dimensional transient growth (2)</vt:lpstr>
      <vt:lpstr>Lift-up mechanism (1)</vt:lpstr>
      <vt:lpstr>Lift-up mechanism (2)</vt:lpstr>
      <vt:lpstr>Lift-up mechanism (3)</vt:lpstr>
      <vt:lpstr>Lift-up mechanism (4)</vt:lpstr>
      <vt:lpstr>General three-dimensional cases</vt:lpstr>
      <vt:lpstr>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Michael</cp:lastModifiedBy>
  <cp:revision>195</cp:revision>
  <dcterms:created xsi:type="dcterms:W3CDTF">2010-04-12T23:12:02Z</dcterms:created>
  <dcterms:modified xsi:type="dcterms:W3CDTF">2022-05-25T05:07:05Z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