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0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95" r:id="rId11"/>
    <p:sldId id="296" r:id="rId12"/>
    <p:sldId id="297" r:id="rId13"/>
    <p:sldId id="294" r:id="rId14"/>
    <p:sldId id="266" r:id="rId15"/>
    <p:sldId id="267" r:id="rId16"/>
    <p:sldId id="299" r:id="rId17"/>
    <p:sldId id="269" r:id="rId18"/>
    <p:sldId id="270" r:id="rId19"/>
    <p:sldId id="271" r:id="rId20"/>
    <p:sldId id="30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3" r:id="rId29"/>
    <p:sldId id="302" r:id="rId30"/>
    <p:sldId id="306" r:id="rId31"/>
    <p:sldId id="284" r:id="rId32"/>
    <p:sldId id="303" r:id="rId33"/>
    <p:sldId id="304" r:id="rId34"/>
    <p:sldId id="305" r:id="rId35"/>
    <p:sldId id="285" r:id="rId36"/>
    <p:sldId id="286" r:id="rId37"/>
    <p:sldId id="307" r:id="rId38"/>
    <p:sldId id="316" r:id="rId39"/>
    <p:sldId id="317" r:id="rId40"/>
    <p:sldId id="318" r:id="rId41"/>
    <p:sldId id="322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20" r:id="rId51"/>
    <p:sldId id="331" r:id="rId52"/>
    <p:sldId id="332" r:id="rId53"/>
    <p:sldId id="333" r:id="rId54"/>
    <p:sldId id="323" r:id="rId55"/>
    <p:sldId id="334" r:id="rId56"/>
    <p:sldId id="321" r:id="rId57"/>
    <p:sldId id="324" r:id="rId58"/>
    <p:sldId id="335" r:id="rId59"/>
    <p:sldId id="336" r:id="rId60"/>
    <p:sldId id="325" r:id="rId61"/>
    <p:sldId id="326" r:id="rId62"/>
    <p:sldId id="327" r:id="rId63"/>
    <p:sldId id="328" r:id="rId64"/>
    <p:sldId id="329" r:id="rId65"/>
    <p:sldId id="330" r:id="rId66"/>
    <p:sldId id="337" r:id="rId67"/>
    <p:sldId id="338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39" r:id="rId76"/>
    <p:sldId id="348" r:id="rId77"/>
    <p:sldId id="349" r:id="rId78"/>
    <p:sldId id="347" r:id="rId79"/>
    <p:sldId id="350" r:id="rId80"/>
    <p:sldId id="352" r:id="rId81"/>
    <p:sldId id="353" r:id="rId82"/>
    <p:sldId id="359" r:id="rId83"/>
    <p:sldId id="354" r:id="rId84"/>
    <p:sldId id="358" r:id="rId85"/>
    <p:sldId id="355" r:id="rId86"/>
    <p:sldId id="360" r:id="rId87"/>
    <p:sldId id="356" r:id="rId88"/>
    <p:sldId id="357" r:id="rId89"/>
    <p:sldId id="362" r:id="rId90"/>
    <p:sldId id="363" r:id="rId91"/>
    <p:sldId id="364" r:id="rId92"/>
    <p:sldId id="365" r:id="rId93"/>
    <p:sldId id="371" r:id="rId94"/>
    <p:sldId id="370" r:id="rId95"/>
    <p:sldId id="361" r:id="rId96"/>
    <p:sldId id="366" r:id="rId97"/>
    <p:sldId id="377" r:id="rId98"/>
    <p:sldId id="378" r:id="rId99"/>
    <p:sldId id="367" r:id="rId100"/>
    <p:sldId id="372" r:id="rId101"/>
    <p:sldId id="376" r:id="rId102"/>
    <p:sldId id="373" r:id="rId103"/>
    <p:sldId id="374" r:id="rId104"/>
    <p:sldId id="379" r:id="rId105"/>
    <p:sldId id="380" r:id="rId106"/>
    <p:sldId id="375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0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28F4-7B23-4356-B9B2-4CE17234FFAD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62B8-B273-4F8B-80ED-7E49D200E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939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 algn="r"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05.03.2016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8610600" y="647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AD2228-343D-4D65-8786-A3C644E39BFA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1" eaLnBrk="1" latinLnBrk="0" hangingPunct="1">
        <a:spcBef>
          <a:spcPct val="0"/>
        </a:spcBef>
        <a:buNone/>
        <a:defRPr kumimoji="0" lang="en-US" sz="5000" b="0" kern="1200" dirty="0">
          <a:ln>
            <a:noFill/>
          </a:ln>
          <a:solidFill>
            <a:schemeClr val="tx2"/>
          </a:solidFill>
          <a:effectLst/>
          <a:latin typeface="David" pitchFamily="34" charset="-79"/>
          <a:ea typeface="+mj-ea"/>
          <a:cs typeface="David" pitchFamily="34" charset="-79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ecs.umich.edu/~aey/eecs216/.html" TargetMode="External"/><Relationship Id="rId3" Type="http://schemas.openxmlformats.org/officeDocument/2006/relationships/hyperlink" Target="http://webee.technion.ac.il/people/dorip/Introduction%20to%20Matlab.pdf" TargetMode="External"/><Relationship Id="rId7" Type="http://schemas.openxmlformats.org/officeDocument/2006/relationships/hyperlink" Target="http://www.mit.edu/~pwb/css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h.ucsd.edu/~driver/21d%20-s99/MATLAB-primer.html" TargetMode="External"/><Relationship Id="rId5" Type="http://schemas.openxmlformats.org/officeDocument/2006/relationships/hyperlink" Target="http://www.math.siu.edu/MATLAB/tutorials.html" TargetMode="External"/><Relationship Id="rId4" Type="http://schemas.openxmlformats.org/officeDocument/2006/relationships/hyperlink" Target="http://www.mathworks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0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9.e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1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0.bin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מבוא ל-</a:t>
            </a:r>
            <a:r>
              <a:rPr lang="en-US" sz="8000" dirty="0" smtClean="0"/>
              <a:t>MATLAB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638864"/>
          </a:xfrm>
        </p:spPr>
        <p:txBody>
          <a:bodyPr>
            <a:normAutofit/>
          </a:bodyPr>
          <a:lstStyle/>
          <a:p>
            <a:pPr algn="ctr"/>
            <a:r>
              <a:rPr lang="he-IL" dirty="0" smtClean="0">
                <a:latin typeface="David" pitchFamily="34" charset="-79"/>
                <a:cs typeface="David" pitchFamily="34" charset="-79"/>
              </a:rPr>
              <a:t>מיכאל קרפ</a:t>
            </a:r>
            <a:endParaRPr lang="en-US" b="0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en-US" dirty="0" smtClean="0"/>
              <a:t>mkarp@technion.ac.il</a:t>
            </a:r>
          </a:p>
          <a:p>
            <a:pPr algn="ctr"/>
            <a:endParaRPr lang="he-IL" dirty="0" smtClean="0"/>
          </a:p>
          <a:p>
            <a:pPr algn="ctr"/>
            <a:r>
              <a:rPr lang="he-IL" dirty="0" smtClean="0"/>
              <a:t>* ניתן להעתיק/לשכפל באופן חופשי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אינדקסים של איברי מטריצה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שימו לב, האינדקס הראשון הוא 1 ולא 0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841743" cy="36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תכנון מערכת בקרה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נבחר בהגבר</a:t>
            </a:r>
            <a:r>
              <a:rPr lang="en-US" sz="2000" dirty="0" smtClean="0"/>
              <a:t>K=33 </a:t>
            </a:r>
            <a:r>
              <a:rPr lang="he-IL" sz="2000" dirty="0" smtClean="0"/>
              <a:t> עבורו הקטבים בחוג סגור יציבים (ב-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rlocus(G*H)</a:t>
            </a:r>
            <a:r>
              <a:rPr lang="he-IL" sz="2000" dirty="0" smtClean="0"/>
              <a:t>):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/>
          <a:srcRect l="8820" t="7344" r="8495"/>
          <a:stretch>
            <a:fillRect/>
          </a:stretch>
        </p:blipFill>
        <p:spPr bwMode="auto">
          <a:xfrm>
            <a:off x="1582384" y="1828800"/>
            <a:ext cx="597923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err="1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תחילה נבצע סימולציה של מערכת הדוגמא בחוג פתוח</a:t>
            </a:r>
            <a:endParaRPr lang="en-US" sz="2000" dirty="0" smtClean="0"/>
          </a:p>
          <a:p>
            <a:r>
              <a:rPr lang="he-IL" sz="2000" dirty="0" smtClean="0"/>
              <a:t>נפתח את </a:t>
            </a:r>
            <a:r>
              <a:rPr lang="en-US" sz="2000" dirty="0" smtClean="0"/>
              <a:t>simulink</a:t>
            </a:r>
            <a:r>
              <a:rPr lang="he-IL" sz="2000" dirty="0" smtClean="0"/>
              <a:t> ונגרור את הרכיבים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(בהמשך יסומן בקיצור כ-</a:t>
            </a:r>
            <a:r>
              <a:rPr lang="en-US" sz="1800" dirty="0" smtClean="0"/>
              <a:t>TF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constant</a:t>
            </a:r>
            <a:r>
              <a:rPr lang="he-IL" sz="1800" dirty="0" smtClean="0"/>
              <a:t> מתוך </a:t>
            </a:r>
            <a:r>
              <a:rPr lang="en-US" sz="1800" dirty="0" smtClean="0"/>
              <a:t>sources</a:t>
            </a:r>
          </a:p>
          <a:p>
            <a:pPr lvl="1"/>
            <a:r>
              <a:rPr lang="en-US" sz="1800" dirty="0" smtClean="0"/>
              <a:t>Scope</a:t>
            </a:r>
            <a:r>
              <a:rPr lang="he-IL" sz="1800" dirty="0" smtClean="0"/>
              <a:t> מתוך </a:t>
            </a:r>
            <a:r>
              <a:rPr lang="en-US" sz="1800" dirty="0" smtClean="0"/>
              <a:t>sinks</a:t>
            </a:r>
          </a:p>
          <a:p>
            <a:r>
              <a:rPr lang="he-IL" sz="2000" dirty="0" smtClean="0"/>
              <a:t>נחבר ביניהם ע"י בחירה ב-</a:t>
            </a:r>
            <a:r>
              <a:rPr lang="en-US" sz="2000" dirty="0" smtClean="0"/>
              <a:t>constant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TF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scope</a:t>
            </a:r>
          </a:p>
          <a:p>
            <a:r>
              <a:rPr lang="he-IL" sz="2000" dirty="0" smtClean="0"/>
              <a:t>נגדיר את פנק התמסורת ע"י לחיצה כפולה על </a:t>
            </a:r>
            <a:r>
              <a:rPr lang="en-US" sz="2000" dirty="0" smtClean="0"/>
              <a:t>TF</a:t>
            </a:r>
            <a:r>
              <a:rPr lang="he-IL" sz="2000" dirty="0" smtClean="0"/>
              <a:t> והכנסת מקדמי הפולינומים במונה ובמכנה</a:t>
            </a:r>
            <a:endParaRPr lang="en-US" sz="2000" dirty="0" smtClean="0"/>
          </a:p>
          <a:p>
            <a:r>
              <a:rPr lang="he-IL" sz="2000" dirty="0" smtClean="0"/>
              <a:t>נזין זמן סיום בחלונית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המתאימה בצד ימין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למעלה ונלחץ על </a:t>
            </a:r>
            <a:r>
              <a:rPr lang="en-US" sz="2000" dirty="0" smtClean="0"/>
              <a:t>play</a:t>
            </a:r>
          </a:p>
          <a:p>
            <a:endParaRPr lang="en-US" sz="2000" dirty="0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4343400"/>
            <a:ext cx="4743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err="1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נמשיך לסימולציה של המערכת בחוג סגור</a:t>
            </a:r>
            <a:endParaRPr lang="en-US" sz="2000" dirty="0" smtClean="0"/>
          </a:p>
          <a:p>
            <a:r>
              <a:rPr lang="he-IL" sz="2000" dirty="0" smtClean="0"/>
              <a:t>תחילה נשכפל את המערכת בחוג פתוח ע"י סימון כלל הבלוקים וגרירה שלהם עם לחיצה ימנית על העכבר. נוסיף את הבלוקים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(בשביל ה-</a:t>
            </a:r>
            <a:r>
              <a:rPr lang="en-US" sz="1800" dirty="0" smtClean="0"/>
              <a:t>washout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Gain</a:t>
            </a:r>
            <a:r>
              <a:rPr lang="he-IL" sz="1800" dirty="0" smtClean="0"/>
              <a:t> ו-</a:t>
            </a:r>
            <a:r>
              <a:rPr lang="en-US" sz="1800" dirty="0" smtClean="0"/>
              <a:t>sum</a:t>
            </a:r>
            <a:r>
              <a:rPr lang="he-IL" sz="1800" dirty="0" smtClean="0"/>
              <a:t> מתוך </a:t>
            </a:r>
            <a:r>
              <a:rPr lang="en-US" sz="1800" dirty="0" smtClean="0"/>
              <a:t>math operations</a:t>
            </a:r>
          </a:p>
          <a:p>
            <a:pPr lvl="1"/>
            <a:r>
              <a:rPr lang="en-US" sz="1800" dirty="0" smtClean="0"/>
              <a:t>Mux</a:t>
            </a:r>
            <a:r>
              <a:rPr lang="he-IL" sz="1800" dirty="0" smtClean="0"/>
              <a:t> מתוך </a:t>
            </a:r>
            <a:r>
              <a:rPr lang="en-US" sz="1800" dirty="0" smtClean="0"/>
              <a:t>Signal Routing</a:t>
            </a:r>
          </a:p>
          <a:p>
            <a:r>
              <a:rPr lang="he-IL" sz="2000" dirty="0" smtClean="0"/>
              <a:t>נגדיר את ה-</a:t>
            </a:r>
            <a:r>
              <a:rPr lang="en-US" sz="2000" dirty="0" smtClean="0"/>
              <a:t>washout </a:t>
            </a:r>
            <a:r>
              <a:rPr lang="he-IL" sz="2000" dirty="0" smtClean="0"/>
              <a:t>(בדומה למתואר עבור </a:t>
            </a:r>
            <a:r>
              <a:rPr lang="en-US" sz="2000" dirty="0" smtClean="0"/>
              <a:t>TF</a:t>
            </a:r>
            <a:r>
              <a:rPr lang="he-IL" sz="2000" dirty="0" smtClean="0"/>
              <a:t> בשקף הקודם)</a:t>
            </a:r>
          </a:p>
          <a:p>
            <a:r>
              <a:rPr lang="he-IL" sz="2000" dirty="0" smtClean="0"/>
              <a:t>נשנה את הסימנים ב-</a:t>
            </a:r>
            <a:r>
              <a:rPr lang="en-US" sz="2000" dirty="0" smtClean="0"/>
              <a:t>sum</a:t>
            </a:r>
            <a:r>
              <a:rPr lang="he-IL" sz="2000" dirty="0" smtClean="0"/>
              <a:t> ע"י לחיצה כפולה ושינוי של '++' ל '-+'</a:t>
            </a:r>
            <a:endParaRPr lang="en-US" sz="2000" dirty="0" smtClean="0"/>
          </a:p>
          <a:p>
            <a:r>
              <a:rPr lang="he-IL" sz="2000" dirty="0" smtClean="0"/>
              <a:t>נשנה את ההגבר ע"י לחיצה כפולה על </a:t>
            </a:r>
            <a:r>
              <a:rPr lang="en-US" sz="2000" dirty="0" smtClean="0"/>
              <a:t>Gain</a:t>
            </a:r>
            <a:r>
              <a:rPr lang="he-IL" sz="2000" dirty="0" smtClean="0"/>
              <a:t> והזנת </a:t>
            </a:r>
            <a:r>
              <a:rPr lang="en-US" sz="2000" dirty="0" smtClean="0"/>
              <a:t>33</a:t>
            </a:r>
            <a:r>
              <a:rPr lang="he-IL" sz="2000" dirty="0" smtClean="0"/>
              <a:t> (ניתן להזין </a:t>
            </a:r>
            <a:r>
              <a:rPr lang="en-US" sz="2000" dirty="0" smtClean="0"/>
              <a:t>G</a:t>
            </a:r>
            <a:r>
              <a:rPr lang="he-IL" sz="2000" dirty="0" smtClean="0"/>
              <a:t> בתנאי שהוגדר  משתנה  </a:t>
            </a:r>
            <a:r>
              <a:rPr lang="en-US" sz="2000" dirty="0" smtClean="0"/>
              <a:t>G=33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r>
              <a:rPr lang="he-IL" sz="2000" dirty="0" smtClean="0"/>
              <a:t>נחבר ה-</a:t>
            </a:r>
            <a:r>
              <a:rPr lang="en-US" sz="2000" dirty="0" smtClean="0"/>
              <a:t>mux</a:t>
            </a:r>
            <a:r>
              <a:rPr lang="he-IL" sz="2000" dirty="0" smtClean="0"/>
              <a:t> ל-</a:t>
            </a:r>
            <a:r>
              <a:rPr lang="en-US" sz="2000" dirty="0" smtClean="0"/>
              <a:t>scope</a:t>
            </a:r>
            <a:r>
              <a:rPr lang="he-IL" sz="2000" dirty="0" smtClean="0"/>
              <a:t> ונחבר בין הבלוקים כמתואר בשקף הבא ליצירת חוג סגור</a:t>
            </a:r>
            <a:endParaRPr lang="en-US" sz="20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err="1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בעת סימולציה של המערכת נקבל שבחוג פתוח המערכת לא יציבה ואילו בחוג סגור המערכת מתייצבת. ניתן להריץ את המודל גם ע"י קוד </a:t>
            </a:r>
            <a:r>
              <a:rPr lang="en-US" sz="2000" dirty="0" smtClean="0"/>
              <a:t>matlab</a:t>
            </a:r>
            <a:r>
              <a:rPr lang="he-IL" sz="2000" dirty="0" smtClean="0"/>
              <a:t> וניתן להגדיר את ההגבר </a:t>
            </a:r>
            <a:r>
              <a:rPr lang="en-US" sz="2000" dirty="0" smtClean="0"/>
              <a:t>G</a:t>
            </a:r>
            <a:r>
              <a:rPr lang="he-IL" sz="2000" dirty="0" smtClean="0"/>
              <a:t> מחוץ למודל. דוגמא לכך ניתן למצוא בקובץ </a:t>
            </a:r>
            <a:r>
              <a:rPr lang="en-US" sz="2000" dirty="0" smtClean="0"/>
              <a:t>model_sim.m</a:t>
            </a:r>
          </a:p>
          <a:p>
            <a:endParaRPr lang="en-US" sz="2000" dirty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67000"/>
            <a:ext cx="5203416" cy="34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בהקשר של בקרה לפעמים נדרשים לבצע אכספוננט של מטריצה – לצורך כך קיימת הפונקציה </a:t>
            </a:r>
            <a:r>
              <a:rPr lang="en-US" sz="2400" dirty="0" smtClean="0"/>
              <a:t>expm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שימו לב שיש הבדל בין </a:t>
            </a:r>
            <a:r>
              <a:rPr lang="en-US" sz="2400" dirty="0" smtClean="0"/>
              <a:t>exp(A)</a:t>
            </a:r>
            <a:r>
              <a:rPr lang="he-IL" sz="2400" dirty="0" smtClean="0"/>
              <a:t> שפועל איבר-איבר לבין </a:t>
            </a:r>
            <a:r>
              <a:rPr lang="en-US" sz="2400" dirty="0" smtClean="0"/>
              <a:t>expm(A)</a:t>
            </a:r>
          </a:p>
          <a:p>
            <a:pPr algn="l" rtl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A=[1 2; -1 1];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2.7183    7.3891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0.3679    2.7183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0.4239    3.7972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-1.8986    0.4239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2917210"/>
            <a:ext cx="3352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A = [1 0;0 2];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2.7183    1.0000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1.0000    7.3891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2.7183         0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0    7.3891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טעימה קטנה מהיכולות של תוכנת </a:t>
            </a:r>
            <a:r>
              <a:rPr lang="en-US" sz="2800" dirty="0" smtClean="0"/>
              <a:t>Matlab</a:t>
            </a:r>
            <a:endParaRPr lang="he-IL" sz="2800" dirty="0" smtClean="0"/>
          </a:p>
          <a:p>
            <a:r>
              <a:rPr lang="he-IL" sz="2800" dirty="0" smtClean="0"/>
              <a:t>הפונקציה השימושית ביותר: </a:t>
            </a:r>
            <a:r>
              <a:rPr lang="en-US" sz="2800" dirty="0" smtClean="0"/>
              <a:t>help</a:t>
            </a:r>
            <a:endParaRPr lang="he-IL" sz="2800" dirty="0" smtClean="0"/>
          </a:p>
          <a:p>
            <a:r>
              <a:rPr lang="he-IL" sz="2800" dirty="0" smtClean="0"/>
              <a:t>לרוב, החלק הקשה ביותר הוא למצוא את השם של הפונקציה שאנחנו רוצים (סיכוי גבוה שהיא קיימת)</a:t>
            </a:r>
          </a:p>
          <a:p>
            <a:endParaRPr lang="he-IL" sz="2800" dirty="0" smtClean="0"/>
          </a:p>
          <a:p>
            <a:pPr>
              <a:buNone/>
            </a:pPr>
            <a:r>
              <a:rPr lang="he-IL" sz="2800" dirty="0" smtClean="0"/>
              <a:t>בהצלחה!</a:t>
            </a:r>
          </a:p>
          <a:p>
            <a:endParaRPr lang="he-IL" sz="2800" dirty="0" smtClean="0"/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2766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 smtClean="0"/>
              <a:t>שאלות?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400" dirty="0" smtClean="0"/>
              <a:t>אינדקסים של איזורים במטריצה</a:t>
            </a:r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r>
              <a:rPr lang="he-IL" sz="2400" dirty="0" smtClean="0"/>
              <a:t>אופרטור " : " פורש את כל האינדקסים הקיימים במימד הנתון</a:t>
            </a:r>
          </a:p>
          <a:p>
            <a:r>
              <a:rPr lang="he-IL" sz="2400" dirty="0" smtClean="0"/>
              <a:t>אופרטור </a:t>
            </a:r>
            <a:r>
              <a:rPr lang="en-US" sz="2400" dirty="0" smtClean="0"/>
              <a:t>end</a:t>
            </a:r>
            <a:r>
              <a:rPr lang="he-IL" sz="2400" dirty="0" smtClean="0"/>
              <a:t> בתור אינדקס נותן את הערך המקסימלי במימד הנתון</a:t>
            </a:r>
            <a:endParaRPr lang="en-US" sz="2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7019925" cy="319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400" dirty="0" smtClean="0"/>
              <a:t>שימושי האופרטור " : "</a:t>
            </a:r>
            <a:endParaRPr lang="en-US" sz="2400" dirty="0" smtClean="0"/>
          </a:p>
          <a:p>
            <a:r>
              <a:rPr lang="he-IL" sz="2000" dirty="0" smtClean="0"/>
              <a:t>קריאה לשורה/עמודה שלמה     </a:t>
            </a:r>
            <a:r>
              <a:rPr lang="en-US" sz="2000" dirty="0" smtClean="0"/>
              <a:t>  </a:t>
            </a:r>
            <a:r>
              <a:rPr lang="he-IL" sz="2000" dirty="0" smtClean="0"/>
              <a:t>      </a:t>
            </a:r>
            <a:r>
              <a:rPr lang="en-US" sz="2000" dirty="0" smtClean="0"/>
              <a:t>&gt;&gt;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A(2,:);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2</a:t>
            </a:r>
            <a:r>
              <a:rPr lang="en-US" sz="1600" i="1" baseline="30000" dirty="0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row, all columns</a:t>
            </a:r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פורש כל מערך על פי סדר המימדים שלו לוקטור עמודה </a:t>
            </a:r>
          </a:p>
          <a:p>
            <a:r>
              <a:rPr lang="he-IL" sz="2000" dirty="0" smtClean="0"/>
              <a:t>מניעת שגיאות – כאשר אין וודאות בכיוון וקטורים הניתנים ככניסה לפונקציה. למשל, אם רוצים לצרף ווקטור בתור עמודה נוספת למטריצה קיימת באותו אורך: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total_mat = [total_mat user_vector(:)];</a:t>
            </a:r>
          </a:p>
          <a:p>
            <a:endParaRPr lang="he-IL" sz="1800" dirty="0" smtClean="0"/>
          </a:p>
          <a:p>
            <a:r>
              <a:rPr lang="he-IL" sz="1800" dirty="0" smtClean="0"/>
              <a:t>נחזור למטריצה </a:t>
            </a:r>
            <a:r>
              <a:rPr lang="en-US" sz="1800" dirty="0" smtClean="0"/>
              <a:t>A</a:t>
            </a:r>
            <a:r>
              <a:rPr lang="he-IL" sz="1800" dirty="0" smtClean="0"/>
              <a:t>:</a:t>
            </a:r>
          </a:p>
          <a:p>
            <a:pPr lvl="0" algn="l"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  <a:endParaRPr lang="he-IL" sz="1600" dirty="0" smtClean="0"/>
          </a:p>
          <a:p>
            <a:r>
              <a:rPr lang="he-IL" sz="1800" dirty="0" smtClean="0"/>
              <a:t>מה התוצאה של הביטויים?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(3,2)   A(1,:)   A(:,2)   A([1 2],1)   A(1,[1 end])</a:t>
            </a:r>
            <a:endParaRPr lang="he-IL" sz="1600" dirty="0" smtClean="0"/>
          </a:p>
          <a:p>
            <a:endParaRPr lang="he-IL" sz="1800" dirty="0" smtClean="0"/>
          </a:p>
          <a:p>
            <a:r>
              <a:rPr lang="he-IL" sz="1800" dirty="0" smtClean="0"/>
              <a:t>צרו וקטור עמודה </a:t>
            </a:r>
            <a:r>
              <a:rPr lang="en-US" sz="1800" dirty="0" smtClean="0"/>
              <a:t>C</a:t>
            </a:r>
            <a:r>
              <a:rPr lang="he-IL" sz="1800" dirty="0" smtClean="0"/>
              <a:t> ווקטור שורה </a:t>
            </a:r>
            <a:r>
              <a:rPr lang="en-US" sz="1800" dirty="0" smtClean="0"/>
              <a:t>R</a:t>
            </a:r>
            <a:r>
              <a:rPr lang="he-IL" sz="1800" dirty="0" smtClean="0"/>
              <a:t>, המכילים את העמודה והשורה השלישית של </a:t>
            </a:r>
            <a:r>
              <a:rPr lang="en-US" sz="1800" dirty="0" smtClean="0"/>
              <a:t>A</a:t>
            </a:r>
            <a:r>
              <a:rPr lang="he-IL" sz="1800" dirty="0" smtClean="0"/>
              <a:t> בהתאמה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להגדיר מטריצות ע"י שמות משתנים קיימים או ביטויים: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a=2;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 A = [ a R exp(0) j^2 3+5 ]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	A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1 -1 8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B=[A ; A]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B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		   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r>
              <a:rPr lang="he-IL" dirty="0" smtClean="0"/>
              <a:t>איזה מהביטויים ייתן תוצאה?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D=[R; C] or &gt;&gt;D=[R transpose(C)]</a:t>
            </a:r>
          </a:p>
          <a:p>
            <a:r>
              <a:rPr lang="he-IL" dirty="0" smtClean="0"/>
              <a:t>מחקו את המתשנים שהוגדרו עד כה: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 B R C D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all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shorter, but could be dangerous inside a script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קבלת מימדי מטריצה (מקרה כללי)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&gt;&gt;A = [ 1 2 3 ; 4 5 6];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&gt;&gt;[m,n] = size(A)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= 2 n = 3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 = length(A)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length(A) = max(size(A))</a:t>
            </a:r>
          </a:p>
          <a:p>
            <a:r>
              <a:rPr lang="he-IL" sz="1800" dirty="0" smtClean="0"/>
              <a:t>פונקציות להגדרת מטריצות</a:t>
            </a:r>
          </a:p>
          <a:p>
            <a:pPr lvl="1"/>
            <a:r>
              <a:rPr lang="he-IL" sz="1600" dirty="0" smtClean="0"/>
              <a:t>מטריצת אפסים – יעיל להקצאת מקום בזכרון 		</a:t>
            </a:r>
            <a:r>
              <a:rPr lang="en-US" sz="1600" dirty="0" smtClean="0"/>
              <a:t>         </a:t>
            </a:r>
            <a:r>
              <a:rPr lang="he-IL" sz="1600" dirty="0" smtClean="0"/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zeros(m,n)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אחדות 		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ones(m,n)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יחידה 		         		                                     </a:t>
            </a:r>
            <a:r>
              <a:rPr lang="en-US" sz="1600" dirty="0" smtClean="0"/>
              <a:t>        </a:t>
            </a:r>
            <a:r>
              <a:rPr lang="he-IL" sz="1600" dirty="0" smtClean="0"/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eye(n)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he-IL" sz="1600" dirty="0" smtClean="0"/>
          </a:p>
          <a:p>
            <a:pPr lvl="1"/>
            <a:r>
              <a:rPr lang="he-IL" sz="1600" dirty="0" smtClean="0"/>
              <a:t>מטריצות של מספרים אקראיים</a:t>
            </a:r>
            <a:r>
              <a:rPr lang="en-US" sz="1600" dirty="0" smtClean="0"/>
              <a:t>  </a:t>
            </a:r>
            <a:r>
              <a:rPr lang="he-IL" sz="1600" dirty="0" smtClean="0"/>
              <a:t>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randn(m,n)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rand(m,n)</a:t>
            </a:r>
            <a:endParaRPr lang="en-US" sz="1600" dirty="0" smtClean="0"/>
          </a:p>
          <a:p>
            <a:pPr lvl="1"/>
            <a:r>
              <a:rPr lang="he-IL" sz="1600" dirty="0" smtClean="0"/>
              <a:t>מטריצה אלכסונית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 = [4 1 9 2.5]’; A = diag(d)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4 0 0 0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0 1 0 0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0 0 9 0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0 0 0 2.5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יצירת וקטור עוקב:</a:t>
            </a:r>
          </a:p>
          <a:p>
            <a:pPr lvl="1"/>
            <a:r>
              <a:rPr lang="he-IL" sz="1800" dirty="0" smtClean="0"/>
              <a:t>וקטור עולה במרווחי יחידה: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s:d:f -&gt; x=[s s+d s+2d … s+(n-1)d]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&gt;&gt; x = 1:4 -&gt; x= 1 2 3 4</a:t>
            </a:r>
          </a:p>
          <a:p>
            <a:r>
              <a:rPr lang="en-US" sz="1800" dirty="0" smtClean="0"/>
              <a:t> </a:t>
            </a:r>
            <a:r>
              <a:rPr lang="he-IL" sz="1800" dirty="0" smtClean="0"/>
              <a:t>ניתן לקבוע את גודל הקפיצות:	</a:t>
            </a:r>
            <a:r>
              <a:rPr lang="en-US" sz="1800" dirty="0" smtClean="0"/>
              <a:t>    </a:t>
            </a:r>
            <a:r>
              <a:rPr lang="he-IL" sz="1800" dirty="0" smtClean="0"/>
              <a:t>                         </a:t>
            </a:r>
            <a:r>
              <a:rPr lang="en-US" sz="1800" dirty="0" smtClean="0"/>
              <a:t>         </a:t>
            </a:r>
            <a:r>
              <a:rPr lang="he-IL" sz="1800" dirty="0" smtClean="0"/>
              <a:t>               </a:t>
            </a:r>
            <a:r>
              <a:rPr lang="en-US" sz="18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0:10:100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 = 0 10 20 30 40 50 60 70 80 90 100</a:t>
            </a:r>
          </a:p>
          <a:p>
            <a:r>
              <a:rPr lang="he-IL" sz="1800" dirty="0" smtClean="0"/>
              <a:t>כדי לקבוע וקטור יורד יש להגדיר קפיצות שליליות                   </a:t>
            </a:r>
            <a:r>
              <a:rPr lang="en-US" sz="1800" dirty="0" smtClean="0"/>
              <a:t>                 </a:t>
            </a:r>
            <a:r>
              <a:rPr lang="he-IL" sz="1800" dirty="0" smtClean="0"/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10:-1:1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1800" dirty="0" smtClean="0"/>
              <a:t>נסו את הביטויים הבאים:</a:t>
            </a:r>
          </a:p>
          <a:p>
            <a:pPr lvl="1"/>
            <a:r>
              <a:rPr lang="he-IL" sz="1800" dirty="0" smtClean="0"/>
              <a:t>מה יהיה האיבר האחרון בוקטור:</a:t>
            </a:r>
            <a:r>
              <a:rPr lang="en-US" sz="1800" dirty="0" smtClean="0"/>
              <a:t>   </a:t>
            </a:r>
            <a:r>
              <a:rPr lang="he-IL" sz="1800" dirty="0" smtClean="0"/>
              <a:t> 0:3:10</a:t>
            </a:r>
            <a:endParaRPr lang="en-US" sz="1800" dirty="0" smtClean="0"/>
          </a:p>
          <a:p>
            <a:pPr lvl="1"/>
            <a:r>
              <a:rPr lang="he-IL" sz="1800" dirty="0" smtClean="0"/>
              <a:t>מה תהיה תוצאת הביטוי:</a:t>
            </a:r>
            <a:r>
              <a:rPr lang="en-US" sz="1800" dirty="0" smtClean="0"/>
              <a:t>   </a:t>
            </a:r>
            <a:r>
              <a:rPr lang="he-IL" sz="1800" dirty="0" smtClean="0"/>
              <a:t> 10:5</a:t>
            </a:r>
          </a:p>
          <a:p>
            <a:pPr lvl="1"/>
            <a:r>
              <a:rPr lang="he-IL" sz="1800" dirty="0" smtClean="0"/>
              <a:t>הזינו בצורה הקצרה ביותר את המטריצה:</a:t>
            </a:r>
          </a:p>
          <a:p>
            <a:pPr>
              <a:buNone/>
            </a:pPr>
            <a:endParaRPr lang="en-US" sz="1800" dirty="0" smtClean="0"/>
          </a:p>
          <a:p>
            <a:r>
              <a:rPr lang="he-IL" sz="1800" dirty="0" smtClean="0"/>
              <a:t>היעזרו בפקודה  </a:t>
            </a:r>
            <a:r>
              <a:rPr lang="en-US" sz="1800" dirty="0" smtClean="0"/>
              <a:t>round</a:t>
            </a:r>
            <a:r>
              <a:rPr lang="he-IL" sz="1800" dirty="0" smtClean="0"/>
              <a:t> ו-</a:t>
            </a:r>
            <a:r>
              <a:rPr lang="en-US" sz="1800" dirty="0" smtClean="0"/>
              <a:t>rand</a:t>
            </a:r>
            <a:r>
              <a:rPr lang="he-IL" sz="1800" dirty="0" smtClean="0"/>
              <a:t> וצרו וקטור עמודה אשר מתחיל בערך 1 ונגמר בערך 10 והינו בעל אורך (מספר איברים) אקראי בין 1 ל-100</a:t>
            </a:r>
            <a:endParaRPr lang="en-US" sz="1800" dirty="0" smtClean="0"/>
          </a:p>
          <a:p>
            <a:pPr lvl="1"/>
            <a:r>
              <a:rPr lang="en-US" sz="1600" dirty="0" smtClean="0"/>
              <a:t>rand(m,n)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אחיד בתחום  </a:t>
            </a:r>
            <a:r>
              <a:rPr lang="en-US" sz="1600" dirty="0" smtClean="0"/>
              <a:t>[0 1]</a:t>
            </a:r>
            <a:r>
              <a:rPr lang="he-IL" sz="1600" dirty="0" smtClean="0"/>
              <a:t> </a:t>
            </a:r>
          </a:p>
          <a:p>
            <a:pPr lvl="1"/>
            <a:r>
              <a:rPr lang="en-US" sz="1600" dirty="0" smtClean="0"/>
              <a:t>randn(m,n)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נורמלי (גאוסייני) ממוצע 0 ושונות 1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86000" y="3505200"/>
          <a:ext cx="1752600" cy="1313167"/>
        </p:xfrm>
        <a:graphic>
          <a:graphicData uri="http://schemas.openxmlformats.org/presentationml/2006/ole">
            <p:oleObj spid="_x0000_s3077" name="Equation" r:id="rId3" imgW="1536700" imgH="1143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לשלוט במדויק בכמות האיברים ע"י הפקודה </a:t>
            </a:r>
            <a:r>
              <a:rPr lang="en-US" sz="32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linspace(s,f,N)</a:t>
            </a:r>
            <a:r>
              <a:rPr lang="en-US" sz="1800" dirty="0" smtClean="0"/>
              <a:t> </a:t>
            </a:r>
          </a:p>
          <a:p>
            <a:r>
              <a:rPr lang="he-IL" sz="2000" dirty="0" smtClean="0"/>
              <a:t>שימוש ב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he-IL" sz="1800" dirty="0" smtClean="0"/>
              <a:t> </a:t>
            </a:r>
            <a:r>
              <a:rPr lang="he-IL" sz="2000" dirty="0" smtClean="0"/>
              <a:t>מקשה על השליטה בגודל המדויק של מרווח הסדרה, פרמטר מאוד חשוב בתחום עיבוד האותות והנומריקה</a:t>
            </a:r>
          </a:p>
          <a:p>
            <a:pPr>
              <a:buNone/>
            </a:pPr>
            <a:endParaRPr lang="he-IL" sz="2000" dirty="0" smtClean="0"/>
          </a:p>
          <a:p>
            <a:pPr algn="l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&gt;&gt;x=0.1:0.1:1; </a:t>
            </a:r>
            <a:endParaRPr lang="en-US" sz="2000" dirty="0" smtClean="0"/>
          </a:p>
          <a:p>
            <a:r>
              <a:rPr lang="he-IL" sz="2000" dirty="0" smtClean="0"/>
              <a:t>דצימציה – לקיחת כל איבר שני שביצענו היא למעשה דגימה/דצימציה בפקטור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&gt;&gt;x_sampled = x(1:2:end)</a:t>
            </a:r>
          </a:p>
          <a:p>
            <a:r>
              <a:rPr lang="he-IL" sz="2000" dirty="0" smtClean="0"/>
              <a:t>דילול – הפעולה ההפוכה לדצימציה הינה ריווח הסדרה הנתונה </a:t>
            </a:r>
            <a:endParaRPr lang="he-IL" sz="2000" b="1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&gt;&gt;x_dilul(1:2:2*length(x)) = x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היפוך סדר מערך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&gt;&gt;x_rev = x(end:-1:1)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לבצע את כל הפעולות האלגבריות תחת שמירה על מימדים נכונים:</a:t>
            </a:r>
          </a:p>
          <a:p>
            <a:r>
              <a:rPr lang="he-IL" sz="2000" dirty="0" smtClean="0"/>
              <a:t>פעולת חיבור/חיסור</a:t>
            </a:r>
          </a:p>
          <a:p>
            <a:pPr algn="l" rtl="0">
              <a:buNone/>
            </a:pPr>
            <a:r>
              <a:rPr lang="pt-BR" sz="1600" dirty="0" smtClean="0"/>
              <a:t>&gt;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 A = [1 2 ; 3 4]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B = A + 1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B = A + [1 1 ; 1 1]</a:t>
            </a:r>
            <a:endParaRPr lang="he-IL" sz="2400" dirty="0" smtClean="0"/>
          </a:p>
          <a:p>
            <a:r>
              <a:rPr lang="he-IL" sz="2000" dirty="0" smtClean="0"/>
              <a:t>שתי הפעולות שקולות. חיבור מטריצות במימדים שונים מותר רק כשאחת מהן היא סקלר.</a:t>
            </a:r>
          </a:p>
          <a:p>
            <a:r>
              <a:rPr lang="he-IL" sz="2000" dirty="0" smtClean="0"/>
              <a:t>משימה: הוסיפו את וקטור השורה </a:t>
            </a:r>
            <a:r>
              <a:rPr lang="en-US" sz="2000" dirty="0" smtClean="0"/>
              <a:t>[2+i   1/3]</a:t>
            </a:r>
            <a:r>
              <a:rPr lang="he-IL" sz="2000" dirty="0" smtClean="0"/>
              <a:t> לשורה הראשונה במטריצה  </a:t>
            </a:r>
            <a:r>
              <a:rPr lang="en-US" sz="2000" dirty="0" smtClean="0"/>
              <a:t>A</a:t>
            </a:r>
          </a:p>
          <a:p>
            <a:endParaRPr lang="he-IL" sz="2000" dirty="0" smtClean="0"/>
          </a:p>
          <a:p>
            <a:r>
              <a:rPr lang="he-IL" sz="2000" dirty="0" smtClean="0"/>
              <a:t>אופרטור שחלוף (</a:t>
            </a:r>
            <a:r>
              <a:rPr lang="en-US" sz="2000" dirty="0" smtClean="0"/>
              <a:t> ' = conjugate transpose</a:t>
            </a:r>
            <a:r>
              <a:rPr lang="he-IL" sz="2000" dirty="0" smtClean="0"/>
              <a:t>). שימושי כי נהוג להגדיר וקטור כעמודה</a:t>
            </a: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ממשית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מרוכבת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A.’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מכפלת מטריצות בסקלר: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/>
              <a:t>&gt;&gt; B = 2*A</a:t>
            </a: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286000" y="5603845"/>
          <a:ext cx="927100" cy="658843"/>
        </p:xfrm>
        <a:graphic>
          <a:graphicData uri="http://schemas.openxmlformats.org/presentationml/2006/ole">
            <p:oleObj spid="_x0000_s22531" name="Equation" r:id="rId3" imgW="6477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כפל מטריצות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450" y="2005013"/>
            <a:ext cx="34671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he-IL" sz="2000" dirty="0" smtClean="0"/>
              <a:t>כפל מטריצות</a:t>
            </a:r>
          </a:p>
          <a:p>
            <a:pPr algn="l" rtl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&gt;&gt; A = [1 2 ; 3 4 ; 5 6]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&gt;&gt; B = [7 8 ; 9 10 ; 11 12]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C = A * B’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כפל מטריצות/וקטורים</a:t>
            </a:r>
            <a:endParaRPr lang="en-US" sz="2000" dirty="0" smtClean="0"/>
          </a:p>
          <a:p>
            <a:pPr lvl="0"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a = [1 2 3]’; b = [10 20 30]’</a:t>
            </a:r>
            <a:endParaRPr lang="he-IL" sz="1600" dirty="0" smtClean="0"/>
          </a:p>
          <a:p>
            <a:pPr lvl="1"/>
            <a:r>
              <a:rPr lang="he-IL" sz="1800" dirty="0" smtClean="0"/>
              <a:t>מכפלה פנימית </a:t>
            </a:r>
            <a:r>
              <a:rPr lang="en-US" sz="1800" dirty="0" smtClean="0"/>
              <a:t>&lt;a,b&gt;</a:t>
            </a:r>
            <a:r>
              <a:rPr lang="he-IL" sz="1800" dirty="0" smtClean="0"/>
              <a:t>: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= a’*b</a:t>
            </a:r>
          </a:p>
          <a:p>
            <a:pPr lvl="0" algn="l" rtl="0">
              <a:buNone/>
            </a:pPr>
            <a:endParaRPr lang="he-IL" sz="1600" dirty="0" smtClean="0"/>
          </a:p>
          <a:p>
            <a:pPr lvl="1"/>
            <a:r>
              <a:rPr lang="he-IL" sz="1800" dirty="0" smtClean="0"/>
              <a:t>מכפלה חיצונית: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 = a*b’</a:t>
            </a:r>
            <a:endParaRPr lang="he-IL" sz="16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r>
              <a:rPr lang="he-IL" sz="2000" dirty="0" smtClean="0"/>
              <a:t>תרגילים</a:t>
            </a:r>
          </a:p>
          <a:p>
            <a:r>
              <a:rPr lang="he-IL" sz="2000" dirty="0" smtClean="0"/>
              <a:t>בעזרת הוקטור </a:t>
            </a:r>
            <a:r>
              <a:rPr lang="en-US" sz="2000" dirty="0" smtClean="0"/>
              <a:t>x=1:10</a:t>
            </a:r>
            <a:r>
              <a:rPr lang="he-IL" sz="2000" dirty="0" smtClean="0"/>
              <a:t> יצרו 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שהיא לוח הכפל</a:t>
            </a:r>
          </a:p>
          <a:p>
            <a:r>
              <a:rPr lang="he-IL" sz="2000" dirty="0" smtClean="0"/>
              <a:t>השמו את האיברים האי-זוגיים של השורה החמישית של </a:t>
            </a:r>
            <a:r>
              <a:rPr lang="en-US" sz="2000" dirty="0" smtClean="0"/>
              <a:t>kefel</a:t>
            </a:r>
            <a:r>
              <a:rPr lang="he-IL" sz="2000" dirty="0" smtClean="0"/>
              <a:t> בוקטור הנקרא </a:t>
            </a:r>
            <a:r>
              <a:rPr lang="en-US" sz="2000" dirty="0" smtClean="0"/>
              <a:t>r2</a:t>
            </a:r>
            <a:endParaRPr lang="he-IL" sz="2000" dirty="0" smtClean="0"/>
          </a:p>
          <a:p>
            <a:r>
              <a:rPr lang="he-IL" sz="2000" dirty="0" smtClean="0"/>
              <a:t>אפסו ערכי </a:t>
            </a:r>
            <a:r>
              <a:rPr lang="en-US" sz="2000" dirty="0" smtClean="0"/>
              <a:t>kefel</a:t>
            </a:r>
            <a:r>
              <a:rPr lang="he-IL" sz="2000" dirty="0" smtClean="0"/>
              <a:t> בעמודות הזוגיות</a:t>
            </a:r>
          </a:p>
          <a:p>
            <a:r>
              <a:rPr lang="he-IL" sz="2000" dirty="0" smtClean="0"/>
              <a:t>מחקו את השורה והעמודה האחרונות של </a:t>
            </a:r>
            <a:r>
              <a:rPr lang="en-US" sz="2000" dirty="0" smtClean="0"/>
              <a:t>kefel</a:t>
            </a:r>
            <a:r>
              <a:rPr lang="he-IL" sz="2000" dirty="0" smtClean="0"/>
              <a:t>, כלומר שנו אותה לגודל </a:t>
            </a:r>
            <a:r>
              <a:rPr lang="en-US" sz="2000" dirty="0" smtClean="0"/>
              <a:t>9x9</a:t>
            </a:r>
            <a:endParaRPr lang="he-IL" sz="2000" dirty="0" smtClean="0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3797300" y="1716743"/>
          <a:ext cx="2527300" cy="787952"/>
        </p:xfrm>
        <a:graphic>
          <a:graphicData uri="http://schemas.openxmlformats.org/presentationml/2006/ole">
            <p:oleObj spid="_x0000_s20487" name="Equation" r:id="rId3" imgW="2298700" imgH="711200" progId="Equation.DSMT4">
              <p:embed/>
            </p:oleObj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671882" y="3209368"/>
          <a:ext cx="1471683" cy="734704"/>
        </p:xfrm>
        <a:graphic>
          <a:graphicData uri="http://schemas.openxmlformats.org/presentationml/2006/ole">
            <p:oleObj spid="_x0000_s20488" name="Equation" r:id="rId4" imgW="1435100" imgH="711200" progId="Equation.DSMT4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667000" y="4026680"/>
          <a:ext cx="1892300" cy="697720"/>
        </p:xfrm>
        <a:graphic>
          <a:graphicData uri="http://schemas.openxmlformats.org/presentationml/2006/ole">
            <p:oleObj spid="_x0000_s20489" name="Equation" r:id="rId5" imgW="1943100" imgH="71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algn="r"/>
            <a:r>
              <a:rPr lang="he-IL" dirty="0" smtClean="0"/>
              <a:t>תכנים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יישומים הנדסיים</a:t>
            </a:r>
          </a:p>
          <a:p>
            <a:r>
              <a:rPr lang="he-IL" dirty="0" smtClean="0"/>
              <a:t>פתרון מערכות לינאריות</a:t>
            </a:r>
          </a:p>
          <a:p>
            <a:r>
              <a:rPr lang="he-IL" dirty="0" smtClean="0"/>
              <a:t>גזירה ואינטגרציה</a:t>
            </a:r>
          </a:p>
          <a:p>
            <a:r>
              <a:rPr lang="he-IL" dirty="0" smtClean="0"/>
              <a:t>טרנספורמציות לינאריות</a:t>
            </a:r>
          </a:p>
          <a:p>
            <a:r>
              <a:rPr lang="he-IL" dirty="0" smtClean="0"/>
              <a:t>הצגת תוצאות ניסוייות</a:t>
            </a:r>
          </a:p>
          <a:p>
            <a:r>
              <a:rPr lang="he-IL" dirty="0" smtClean="0"/>
              <a:t>פתרון משוואות דיפרנציאליות</a:t>
            </a:r>
          </a:p>
          <a:p>
            <a:r>
              <a:rPr lang="he-IL" dirty="0" smtClean="0"/>
              <a:t>מתמטיקה עם המנוע הסימבולי</a:t>
            </a:r>
          </a:p>
          <a:p>
            <a:r>
              <a:rPr lang="he-IL" dirty="0" smtClean="0"/>
              <a:t>סטטיסטיקה ושערוך פרמטרים</a:t>
            </a:r>
          </a:p>
          <a:p>
            <a:r>
              <a:rPr lang="he-IL" dirty="0" smtClean="0"/>
              <a:t>ניצול מידע חזותי</a:t>
            </a:r>
          </a:p>
          <a:p>
            <a:r>
              <a:rPr lang="he-IL" dirty="0" smtClean="0"/>
              <a:t>פתרון מערכות לא לינאריות</a:t>
            </a:r>
          </a:p>
          <a:p>
            <a:r>
              <a:rPr lang="he-IL" dirty="0" smtClean="0"/>
              <a:t>בניית ממשקים עצמאיים</a:t>
            </a:r>
          </a:p>
          <a:p>
            <a:r>
              <a:rPr lang="he-IL" dirty="0" smtClean="0"/>
              <a:t>מידול מערכות דינמיות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תכני </a:t>
            </a:r>
            <a:r>
              <a:rPr lang="en-US" b="1" dirty="0" smtClean="0"/>
              <a:t>MATLAB</a:t>
            </a:r>
            <a:endParaRPr lang="he-IL" b="1" dirty="0" smtClean="0"/>
          </a:p>
          <a:p>
            <a:r>
              <a:rPr lang="he-IL" dirty="0" smtClean="0"/>
              <a:t>היכרות וסביבת עבודה</a:t>
            </a:r>
          </a:p>
          <a:p>
            <a:r>
              <a:rPr lang="he-IL" dirty="0" smtClean="0"/>
              <a:t>ביטויים ומערכים ופעולות נומריות</a:t>
            </a:r>
          </a:p>
          <a:p>
            <a:r>
              <a:rPr lang="he-IL" dirty="0" smtClean="0"/>
              <a:t>מבני מידע וארגון נתונים</a:t>
            </a:r>
          </a:p>
          <a:p>
            <a:r>
              <a:rPr lang="he-IL" dirty="0" smtClean="0"/>
              <a:t>פעולות גרפיות בסיסיות</a:t>
            </a:r>
          </a:p>
          <a:p>
            <a:r>
              <a:rPr lang="he-IL" dirty="0" smtClean="0"/>
              <a:t>תכנות וכתיבת פונקציות</a:t>
            </a:r>
          </a:p>
          <a:p>
            <a:r>
              <a:rPr lang="he-IL" dirty="0" smtClean="0"/>
              <a:t>פעולות לוגיות ובקרת זרימה</a:t>
            </a:r>
          </a:p>
          <a:p>
            <a:r>
              <a:rPr lang="he-IL" dirty="0" smtClean="0"/>
              <a:t>נושאים מתקדמים:</a:t>
            </a:r>
          </a:p>
          <a:p>
            <a:r>
              <a:rPr lang="he-IL" dirty="0" smtClean="0"/>
              <a:t>קריאת וכתיבת קבצים</a:t>
            </a:r>
          </a:p>
          <a:p>
            <a:r>
              <a:rPr lang="he-IL" dirty="0" smtClean="0"/>
              <a:t>הכרת </a:t>
            </a:r>
            <a:r>
              <a:rPr lang="en-US" dirty="0" smtClean="0"/>
              <a:t>toolboxes</a:t>
            </a:r>
            <a:endParaRPr lang="he-IL" dirty="0" smtClean="0"/>
          </a:p>
          <a:p>
            <a:r>
              <a:rPr lang="he-IL" dirty="0" smtClean="0"/>
              <a:t>גרפיקה מתקדמת</a:t>
            </a:r>
          </a:p>
          <a:p>
            <a:r>
              <a:rPr lang="he-IL" dirty="0" smtClean="0"/>
              <a:t>ממשקי משתמש גרפיים </a:t>
            </a:r>
            <a:r>
              <a:rPr lang="en-US" dirty="0" smtClean="0"/>
              <a:t>(GUI)</a:t>
            </a:r>
            <a:endParaRPr lang="he-IL" dirty="0" smtClean="0"/>
          </a:p>
          <a:p>
            <a:r>
              <a:rPr lang="en-US" dirty="0" smtClean="0"/>
              <a:t>Simulink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מציאת דרגה של מטריצה - </a:t>
            </a:r>
            <a:r>
              <a:rPr lang="en-US" sz="2000" dirty="0" smtClean="0"/>
              <a:t>rank()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מציאת דטרמיננטה - </a:t>
            </a:r>
            <a:r>
              <a:rPr lang="en-US" sz="2000" dirty="0" smtClean="0"/>
              <a:t>det()</a:t>
            </a:r>
          </a:p>
          <a:p>
            <a:r>
              <a:rPr lang="he-IL" sz="2000" dirty="0" smtClean="0"/>
              <a:t>היפוך מטריצה ריבועית</a:t>
            </a:r>
          </a:p>
          <a:p>
            <a:pPr lvl="1"/>
            <a:r>
              <a:rPr lang="he-IL" sz="1800" dirty="0" smtClean="0"/>
              <a:t>פונקצית   </a:t>
            </a:r>
            <a:r>
              <a:rPr lang="en-US" sz="1800" dirty="0" smtClean="0"/>
              <a:t>inv</a:t>
            </a:r>
            <a:r>
              <a:rPr lang="he-IL" sz="1800" dirty="0" smtClean="0"/>
              <a:t> או העלאה בחזקה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&gt;&gt;A = [1 2; 3 4]; inv(A) or A^(-1)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חלוקה שמאלית - \</a:t>
            </a:r>
            <a:endParaRPr lang="en-US" sz="1800" dirty="0" smtClean="0"/>
          </a:p>
          <a:p>
            <a:pPr lvl="1"/>
            <a:r>
              <a:rPr lang="he-IL" sz="1800" dirty="0" smtClean="0"/>
              <a:t>חלוקה ימנית - /</a:t>
            </a:r>
            <a:r>
              <a:rPr lang="en-US" sz="1800" dirty="0" smtClean="0"/>
              <a:t> </a:t>
            </a:r>
            <a:r>
              <a:rPr lang="he-IL" sz="1800" dirty="0" smtClean="0"/>
              <a:t> (פחות שימושי)</a:t>
            </a:r>
          </a:p>
          <a:p>
            <a:endParaRPr lang="en-US" sz="2000" dirty="0" smtClean="0"/>
          </a:p>
          <a:p>
            <a:r>
              <a:rPr lang="he-IL" sz="2000" dirty="0" smtClean="0"/>
              <a:t>תרגילים</a:t>
            </a:r>
          </a:p>
          <a:p>
            <a:pPr lvl="1"/>
            <a:r>
              <a:rPr lang="he-IL" sz="1800" dirty="0" smtClean="0"/>
              <a:t>חשבו את הביטוי </a:t>
            </a:r>
            <a:r>
              <a:rPr lang="en-US" sz="1800" dirty="0" smtClean="0"/>
              <a:t>B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A</a:t>
            </a:r>
            <a:r>
              <a:rPr lang="he-IL" sz="1800" dirty="0" smtClean="0"/>
              <a:t> בעזרת אופרטור החלוקה כאשר </a:t>
            </a:r>
            <a:r>
              <a:rPr lang="en-US" sz="1800" dirty="0" smtClean="0"/>
              <a:t>B=[5 1;6 4]</a:t>
            </a:r>
            <a:endParaRPr lang="he-IL" sz="1800" dirty="0" smtClean="0"/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      </a:t>
            </a:r>
            <a:r>
              <a:rPr lang="he-IL" sz="1800" dirty="0" smtClean="0"/>
              <a:t> </a:t>
            </a:r>
            <a:r>
              <a:rPr lang="en-US" sz="1800" dirty="0" smtClean="0"/>
              <a:t>Ax=[4;2]</a:t>
            </a:r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</a:t>
            </a:r>
            <a:r>
              <a:rPr lang="he-IL" sz="1800" dirty="0" smtClean="0"/>
              <a:t> </a:t>
            </a:r>
            <a:r>
              <a:rPr lang="en-US" sz="1800" dirty="0" smtClean="0"/>
              <a:t>xA=[5 7;6 8]</a:t>
            </a:r>
          </a:p>
          <a:p>
            <a:pPr lvl="1"/>
            <a:r>
              <a:rPr lang="he-IL" sz="1800" dirty="0" smtClean="0"/>
              <a:t>חזרו על הסעיף הקודם בעזרת חלוקה שמאלית. רמז:     </a:t>
            </a:r>
            <a:r>
              <a:rPr lang="en-US" sz="1800" dirty="0" smtClean="0"/>
              <a:t>(xA)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=A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x</a:t>
            </a:r>
            <a:r>
              <a:rPr lang="en-US" sz="1800" baseline="30000" dirty="0" smtClean="0"/>
              <a:t>T</a:t>
            </a:r>
            <a:endParaRPr lang="he-IL" sz="1800" dirty="0" smtClean="0"/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סינגולריות של מטריצות</a:t>
            </a:r>
          </a:p>
          <a:p>
            <a:r>
              <a:rPr lang="he-IL" sz="2000" dirty="0" smtClean="0"/>
              <a:t>"מספר המצב" – באופן מעשי, מטריצות יכולות להיות קרובות לסינגולריות והפיכתן גוררת שגיאות נומריות גדולות. נהוג לאמוד את "חולי" המטריצות ע"י - </a:t>
            </a:r>
            <a:r>
              <a:rPr lang="en-US" sz="2000" dirty="0" smtClean="0"/>
              <a:t>cond()</a:t>
            </a:r>
            <a:r>
              <a:rPr lang="he-IL" sz="2000" dirty="0" smtClean="0"/>
              <a:t>: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cond(A)&gt;&gt;1</a:t>
            </a:r>
            <a:r>
              <a:rPr lang="he-IL" sz="1800" dirty="0" smtClean="0"/>
              <a:t> = מטריצה חולה</a:t>
            </a:r>
            <a:endParaRPr lang="en-US" sz="18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magic(4)</a:t>
            </a:r>
          </a:p>
          <a:p>
            <a:pPr lvl="2">
              <a:buNone/>
            </a:pPr>
            <a:r>
              <a:rPr lang="he-IL" sz="1800" dirty="0" smtClean="0"/>
              <a:t>הדרגה קטנה מהמימד                                            </a:t>
            </a:r>
            <a:r>
              <a:rPr lang="he-IL" sz="2400" dirty="0" smtClean="0"/>
              <a:t>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rank(A)  -&gt; 3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he-IL" sz="1800" dirty="0" smtClean="0"/>
              <a:t>ואכן הדטרמיננטה מתאפסת                                 </a:t>
            </a:r>
            <a:r>
              <a:rPr lang="he-IL" sz="2400" dirty="0" smtClean="0"/>
              <a:t>  </a:t>
            </a:r>
            <a:r>
              <a:rPr lang="en-US" sz="2400" dirty="0" smtClean="0"/>
              <a:t>  </a:t>
            </a:r>
            <a:r>
              <a:rPr lang="he-IL" sz="2400" dirty="0" smtClean="0"/>
              <a:t>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det(A)  -&gt; 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800" dirty="0" smtClean="0"/>
              <a:t>inv</a:t>
            </a:r>
            <a:r>
              <a:rPr lang="he-IL" sz="1800" dirty="0" smtClean="0"/>
              <a:t> מחזיר תשובה עם אזהרה      </a:t>
            </a:r>
            <a:r>
              <a:rPr lang="he-IL" sz="2400" dirty="0" smtClean="0"/>
              <a:t>                   </a:t>
            </a:r>
            <a:r>
              <a:rPr lang="en-US" sz="2400" dirty="0" smtClean="0"/>
              <a:t>       </a:t>
            </a:r>
            <a:r>
              <a:rPr lang="he-IL" sz="2400" dirty="0" smtClean="0"/>
              <a:t>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inv(A)</a:t>
            </a:r>
            <a:endParaRPr lang="he-IL" sz="2400" dirty="0" smtClean="0"/>
          </a:p>
          <a:p>
            <a:r>
              <a:rPr lang="he-IL" sz="2000" dirty="0" smtClean="0"/>
              <a:t>האם צריך לסמוך על התשובה שחזרה מהפונקציה?</a:t>
            </a:r>
          </a:p>
          <a:p>
            <a:r>
              <a:rPr lang="he-IL" sz="2000" dirty="0" smtClean="0"/>
              <a:t>אלגוריתם </a:t>
            </a:r>
            <a:r>
              <a:rPr lang="en-US" sz="2000" dirty="0" smtClean="0"/>
              <a:t>inv</a:t>
            </a:r>
            <a:r>
              <a:rPr lang="he-IL" sz="2000" dirty="0" smtClean="0"/>
              <a:t> לא אמור לפעול</a:t>
            </a:r>
            <a:r>
              <a:rPr lang="en-US" sz="2000" dirty="0" smtClean="0"/>
              <a:t> </a:t>
            </a:r>
            <a:r>
              <a:rPr lang="he-IL" sz="2000" dirty="0" smtClean="0"/>
              <a:t>על מטריצות סינגולריות. אם נבדוק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&gt;&gt;cond(A)   -&gt;  ~1e17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וקטורים עצמיים וערכים עצמיים</a:t>
            </a:r>
          </a:p>
          <a:p>
            <a:r>
              <a:rPr lang="he-IL" sz="2000" dirty="0" smtClean="0"/>
              <a:t>למטריצה ריבועית  </a:t>
            </a:r>
            <a:r>
              <a:rPr lang="en-US" sz="2000" dirty="0" smtClean="0"/>
              <a:t>A</a:t>
            </a:r>
            <a:r>
              <a:rPr lang="he-IL" sz="2000" dirty="0" smtClean="0"/>
              <a:t> קיימים ו"ע וע"ע כדרגת המטריצה – </a:t>
            </a:r>
          </a:p>
          <a:p>
            <a:r>
              <a:rPr lang="he-IL" sz="2000" dirty="0" smtClean="0"/>
              <a:t>לכסון מטריצה מתבצע בעזרת הוקטורים העצמיים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ישנן מספר פונקציות שמבצעות פירוק ע"ע, הנפוצה הינה – </a:t>
            </a:r>
            <a:r>
              <a:rPr lang="en-US" sz="2000" dirty="0" smtClean="0"/>
              <a:t>eig()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&gt;&gt;A = [1 2 3 ; 0 4 5 ; 0 0 6];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&gt;&gt;[V,D] = eig(A)</a:t>
            </a:r>
          </a:p>
          <a:p>
            <a:pPr algn="l" rtl="0">
              <a:buNone/>
            </a:pP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V = 1.0000    0.5547    0.5108      D = 1     0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0    0.8321    0.7982          0     4     0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0         0    0.3193          0     0     6</a:t>
            </a:r>
          </a:p>
          <a:p>
            <a:endParaRPr lang="he-IL" sz="2000" dirty="0" smtClean="0"/>
          </a:p>
          <a:p>
            <a:r>
              <a:rPr lang="he-IL" sz="2000" dirty="0" smtClean="0"/>
              <a:t>קבלו חזרה את </a:t>
            </a:r>
            <a:r>
              <a:rPr lang="en-US" sz="2000" dirty="0" smtClean="0"/>
              <a:t>A</a:t>
            </a:r>
            <a:r>
              <a:rPr lang="he-IL" sz="2000" dirty="0" smtClean="0"/>
              <a:t> מהמטריצות </a:t>
            </a:r>
            <a:r>
              <a:rPr lang="en-US" sz="2000" dirty="0" smtClean="0"/>
              <a:t>V</a:t>
            </a:r>
            <a:r>
              <a:rPr lang="he-IL" sz="2000" dirty="0" smtClean="0"/>
              <a:t> ו- </a:t>
            </a:r>
            <a:r>
              <a:rPr lang="en-US" sz="2000" dirty="0" smtClean="0"/>
              <a:t>D</a:t>
            </a:r>
            <a:endParaRPr lang="he-IL" sz="2000" dirty="0" smtClean="0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867833" y="1828800"/>
          <a:ext cx="1037167" cy="333375"/>
        </p:xfrm>
        <a:graphic>
          <a:graphicData uri="http://schemas.openxmlformats.org/presentationml/2006/ole">
            <p:oleObj spid="_x0000_s18437" name="Equation" r:id="rId3" imgW="558558" imgH="177723" progId="Equation.DSMT4">
              <p:embed/>
            </p:oleObj>
          </a:graphicData>
        </a:graphic>
      </p:graphicFrame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19900" y="2133600"/>
          <a:ext cx="1137500" cy="322262"/>
        </p:xfrm>
        <a:graphic>
          <a:graphicData uri="http://schemas.openxmlformats.org/presentationml/2006/ole">
            <p:oleObj spid="_x0000_s18438" name="Equation" r:id="rId4" imgW="723586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פונקציות מטריציות נוספות</a:t>
            </a:r>
            <a:r>
              <a:rPr lang="en-US" sz="2000" dirty="0" smtClean="0"/>
              <a:t>:</a:t>
            </a:r>
            <a:endParaRPr lang="he-IL" sz="2000" dirty="0" smtClean="0"/>
          </a:p>
          <a:p>
            <a:r>
              <a:rPr lang="he-IL" sz="2000" dirty="0" smtClean="0"/>
              <a:t>קבלת מטריצה מדורגת </a:t>
            </a:r>
            <a:r>
              <a:rPr lang="en-US" sz="2000" dirty="0" smtClean="0"/>
              <a:t>rref()</a:t>
            </a:r>
            <a:endParaRPr lang="he-IL" sz="2000" dirty="0" smtClean="0"/>
          </a:p>
          <a:p>
            <a:r>
              <a:rPr lang="he-IL" sz="2000" dirty="0" smtClean="0"/>
              <a:t>עכבת מטריצה </a:t>
            </a:r>
            <a:r>
              <a:rPr lang="en-US" sz="2000" dirty="0" smtClean="0"/>
              <a:t>trace()</a:t>
            </a:r>
            <a:endParaRPr lang="he-IL" sz="2000" dirty="0" smtClean="0"/>
          </a:p>
          <a:p>
            <a:r>
              <a:rPr lang="he-IL" sz="2000" dirty="0" smtClean="0"/>
              <a:t>פירוק מטריצה למכפלת משולשת עליונה ומשולשת תחתונה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lu() – (A=L*U)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היפוך מטריצה לא ריבועית </a:t>
            </a:r>
            <a:r>
              <a:rPr lang="en-US" sz="2000" dirty="0" smtClean="0"/>
              <a:t>pinv()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he-IL" sz="2000" dirty="0" smtClean="0"/>
              <a:t>פעולות חד ממדיות נפוצות:</a:t>
            </a:r>
          </a:p>
          <a:p>
            <a:r>
              <a:rPr lang="he-IL" sz="2000" dirty="0" smtClean="0"/>
              <a:t>סכום </a:t>
            </a:r>
            <a:r>
              <a:rPr lang="en-US" sz="2000" dirty="0" smtClean="0"/>
              <a:t>sum(X,dim)</a:t>
            </a:r>
            <a:r>
              <a:rPr lang="he-IL" sz="2000" dirty="0" smtClean="0"/>
              <a:t>, אם  </a:t>
            </a:r>
            <a:r>
              <a:rPr lang="en-US" sz="2000" dirty="0" smtClean="0"/>
              <a:t>dim</a:t>
            </a:r>
            <a:r>
              <a:rPr lang="he-IL" sz="2000" dirty="0" smtClean="0"/>
              <a:t> לא נתון, הפנק' תפעל על המימד הראשון שאינו באורך 1</a:t>
            </a:r>
          </a:p>
          <a:p>
            <a:r>
              <a:rPr lang="he-IL" sz="2000" dirty="0" smtClean="0"/>
              <a:t>סכום מצטבר </a:t>
            </a:r>
            <a:r>
              <a:rPr lang="en-US" sz="2000" dirty="0" smtClean="0"/>
              <a:t>cumsum()</a:t>
            </a:r>
            <a:endParaRPr lang="he-IL" sz="2000" dirty="0" smtClean="0"/>
          </a:p>
          <a:p>
            <a:r>
              <a:rPr lang="he-IL" sz="2000" dirty="0" smtClean="0"/>
              <a:t>ממוצע </a:t>
            </a:r>
            <a:r>
              <a:rPr lang="en-US" sz="2000" dirty="0" smtClean="0"/>
              <a:t>mean()</a:t>
            </a:r>
            <a:endParaRPr lang="he-IL" sz="2000" dirty="0" smtClean="0"/>
          </a:p>
          <a:p>
            <a:r>
              <a:rPr lang="he-IL" sz="2000" dirty="0" smtClean="0"/>
              <a:t>כפל </a:t>
            </a:r>
            <a:r>
              <a:rPr lang="en-US" sz="2000" dirty="0" smtClean="0"/>
              <a:t>prod()</a:t>
            </a:r>
            <a:endParaRPr lang="he-IL" sz="2000" dirty="0" smtClean="0"/>
          </a:p>
          <a:p>
            <a:r>
              <a:rPr lang="he-IL" sz="2000" dirty="0" smtClean="0"/>
              <a:t>מה יהיה  מימד התוצאה של </a:t>
            </a:r>
            <a:r>
              <a:rPr lang="en-US" sz="2000" dirty="0" smtClean="0"/>
              <a:t>prod([1 2 ; 3 4])</a:t>
            </a:r>
            <a:r>
              <a:rPr lang="he-IL" sz="2000" dirty="0" smtClean="0"/>
              <a:t>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876800"/>
          <a:ext cx="32766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יישום – הפחתת רעש לבן ממדידות חוזרות</a:t>
            </a:r>
          </a:p>
          <a:p>
            <a:r>
              <a:rPr lang="he-IL" sz="2400" dirty="0" smtClean="0"/>
              <a:t>נדגים את יעילות השימוש במטריצה לשם טיפול במדידות חוזרות בעזרת אות א.ק.ג רועש</a:t>
            </a:r>
          </a:p>
          <a:p>
            <a:r>
              <a:rPr lang="he-IL" sz="2400" dirty="0" smtClean="0"/>
              <a:t>השפעת רעש לבן עם ממוצע אפס יורדת במיצוע מדידות חוזרות</a:t>
            </a:r>
            <a:r>
              <a:rPr lang="en-US" sz="2400" dirty="0" smtClean="0"/>
              <a:t> </a:t>
            </a:r>
            <a:r>
              <a:rPr lang="he-IL" sz="2400" dirty="0" smtClean="0"/>
              <a:t>בעלות תבנית קבועה</a:t>
            </a:r>
          </a:p>
          <a:p>
            <a:r>
              <a:rPr lang="he-IL" sz="2400" dirty="0" smtClean="0"/>
              <a:t>הורידו את הקובץ </a:t>
            </a:r>
            <a:r>
              <a:rPr lang="en-US" sz="2400" dirty="0" smtClean="0"/>
              <a:t>sig.mat</a:t>
            </a:r>
            <a:r>
              <a:rPr lang="he-IL" sz="2400" dirty="0" smtClean="0"/>
              <a:t> והעלו אותו ע"י </a:t>
            </a:r>
            <a:r>
              <a:rPr lang="en-US" sz="2400" dirty="0" smtClean="0"/>
              <a:t>load sig.mat</a:t>
            </a:r>
            <a:endParaRPr lang="he-IL" sz="2400" dirty="0" smtClean="0"/>
          </a:p>
          <a:p>
            <a:r>
              <a:rPr lang="he-IL" sz="2400" dirty="0" smtClean="0"/>
              <a:t>הקובץ משתנה </a:t>
            </a:r>
            <a:r>
              <a:rPr lang="en-US" sz="2400" dirty="0" smtClean="0"/>
              <a:t>x</a:t>
            </a:r>
            <a:r>
              <a:rPr lang="he-IL" sz="2400" dirty="0" smtClean="0"/>
              <a:t> המכיל 1000 מדידות של סיגנל באורך 300, ציירו </a:t>
            </a:r>
            <a:r>
              <a:rPr lang="en-US" sz="2400" dirty="0" smtClean="0"/>
              <a:t>plot(x)</a:t>
            </a:r>
            <a:endParaRPr lang="he-IL" sz="2400" dirty="0" smtClean="0"/>
          </a:p>
          <a:p>
            <a:pPr lvl="1"/>
            <a:r>
              <a:rPr lang="he-IL" sz="2200" dirty="0" smtClean="0"/>
              <a:t>בצעו ממוצע על מנת "לבטל" את הרעש, הכניסו את התוצאה ל-</a:t>
            </a:r>
            <a:r>
              <a:rPr lang="en-US" sz="2200" dirty="0" smtClean="0"/>
              <a:t>x0</a:t>
            </a:r>
          </a:p>
          <a:p>
            <a:pPr lvl="1"/>
            <a:r>
              <a:rPr lang="he-IL" sz="2200" dirty="0" smtClean="0"/>
              <a:t>ציירו את  </a:t>
            </a:r>
            <a:r>
              <a:rPr lang="en-US" sz="2200" dirty="0" smtClean="0"/>
              <a:t>x0</a:t>
            </a:r>
            <a:r>
              <a:rPr lang="he-IL" sz="2200" dirty="0" smtClean="0"/>
              <a:t> ע"י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hold on; plot(x0,'k--','linewidth',3)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נחזור לאות הא.ק.ג. </a:t>
            </a:r>
          </a:p>
          <a:p>
            <a:r>
              <a:rPr lang="he-IL" sz="2000" dirty="0" smtClean="0"/>
              <a:t>מצאתם את הממוצע של 1000 מדידות ע"י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load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x0 = mean(x,2);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hold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plot(x0,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'k--'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'linewidth'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,3)</a:t>
            </a:r>
          </a:p>
          <a:p>
            <a:r>
              <a:rPr lang="he-IL" sz="2000" dirty="0" smtClean="0"/>
              <a:t>עתה מצאו את מספר המדידות הנדרש כדי לקבל שגיאה מכסימלית של </a:t>
            </a:r>
            <a:r>
              <a:rPr lang="en-US" sz="2000" dirty="0" smtClean="0"/>
              <a:t>0.01</a:t>
            </a:r>
            <a:r>
              <a:rPr lang="he-IL" sz="2000" dirty="0" smtClean="0"/>
              <a:t> מ-</a:t>
            </a:r>
            <a:r>
              <a:rPr lang="en-US" sz="2000" dirty="0" smtClean="0"/>
              <a:t>x0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i=1;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max(abs(mean(x(:,1:i),2)-x0))&gt;0.01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i=i+1;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Hadamar’s product</a:t>
            </a:r>
            <a:r>
              <a:rPr lang="he-IL" dirty="0" smtClean="0"/>
              <a:t> - הפעולה תבוצע איבר איבר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81200"/>
            <a:ext cx="21991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3940" y="1981200"/>
            <a:ext cx="21850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0013" y="3124200"/>
            <a:ext cx="4019387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מיישם פעולה אריתמטית על כל איבר במערך בנפרד</a:t>
            </a:r>
          </a:p>
          <a:p>
            <a:r>
              <a:rPr lang="he-IL" sz="2400" dirty="0" smtClean="0"/>
              <a:t>ממוקם לפני אופרטור הפעולה המתמטית</a:t>
            </a:r>
          </a:p>
          <a:p>
            <a:pPr algn="l" rtl="0">
              <a:buNone/>
            </a:pPr>
            <a:r>
              <a:rPr lang="pt-BR" sz="1600" dirty="0" smtClean="0">
                <a:solidFill>
                  <a:srgbClr val="000000"/>
                </a:solidFill>
                <a:latin typeface="Courier New"/>
              </a:rPr>
              <a:t>&gt;&gt;A = [1 2 ; 3 4]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&gt;&gt;A^2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&gt;&gt;A.^2</a:t>
            </a:r>
          </a:p>
          <a:p>
            <a:pPr algn="l" rtl="0"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ans = 7 10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 ans = 1 4</a:t>
            </a:r>
          </a:p>
          <a:p>
            <a:pPr algn="l" rtl="0">
              <a:buNone/>
            </a:pP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15 22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9 16</a:t>
            </a:r>
          </a:p>
          <a:p>
            <a:r>
              <a:rPr lang="he-IL" sz="2400" dirty="0" smtClean="0"/>
              <a:t>כאשר משתמשים בפעולה זו, חשוב להקפיד על גודל מערכים זהה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&gt;&gt;t = [0:1e-3:10]; % time base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 = 5; % constant scalar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[a*t^2]; % won’t work. Where shall we place the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dot?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[a*t.^2];</a:t>
            </a:r>
            <a:endParaRPr lang="he-IL" sz="2400" dirty="0" smtClean="0"/>
          </a:p>
          <a:p>
            <a:r>
              <a:rPr lang="he-IL" sz="2400" dirty="0" smtClean="0"/>
              <a:t>צרו את סדרת מספרים שמבטאת את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x=sin(t)/t</a:t>
            </a:r>
          </a:p>
          <a:p>
            <a:r>
              <a:rPr lang="he-IL" sz="2400" dirty="0" smtClean="0"/>
              <a:t>ציירו: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plot(t,x)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2000" dirty="0" smtClean="0"/>
              <a:t>= , &lt; , &gt; , =&lt; , =&gt; , ~ (</a:t>
            </a:r>
            <a:r>
              <a:rPr lang="en-US" sz="2000" dirty="0" smtClean="0"/>
              <a:t>not</a:t>
            </a:r>
            <a:r>
              <a:rPr lang="he-IL" sz="2000" dirty="0" smtClean="0"/>
              <a:t>) , &amp; , &amp;&amp; (</a:t>
            </a:r>
            <a:r>
              <a:rPr lang="en-US" sz="2000" dirty="0" smtClean="0"/>
              <a:t>and</a:t>
            </a:r>
            <a:r>
              <a:rPr lang="he-IL" sz="2000" dirty="0" smtClean="0"/>
              <a:t>) , |, | |  (</a:t>
            </a:r>
            <a:r>
              <a:rPr lang="en-US" sz="2000" dirty="0" smtClean="0"/>
              <a:t>or</a:t>
            </a:r>
            <a:r>
              <a:rPr lang="he-IL" sz="2000" dirty="0" smtClean="0"/>
              <a:t>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r=1:5;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ab = logical([1 0 0 0 1])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r(ab)</a:t>
            </a:r>
            <a:endParaRPr lang="he-IL" sz="1700" dirty="0" smtClean="0"/>
          </a:p>
          <a:p>
            <a:r>
              <a:rPr lang="he-IL" sz="2000" dirty="0" smtClean="0"/>
              <a:t>קריאה לאיברי מערך:</a:t>
            </a:r>
          </a:p>
          <a:p>
            <a:r>
              <a:rPr lang="he-IL" sz="2000" dirty="0" smtClean="0"/>
              <a:t>דרך תנאים על איברי המערך</a:t>
            </a:r>
            <a:endParaRPr lang="en-US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 = rand(100,1);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[r&lt;0.75 &amp; r&gt;0.25];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r_top = r(my_cond);</a:t>
            </a:r>
          </a:p>
          <a:p>
            <a:r>
              <a:rPr lang="he-IL" sz="2000" dirty="0" smtClean="0"/>
              <a:t>דרך תנאים על האינדקסים של המערך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 = 1:length(r);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[ind/4==round(ind/4) |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ind/3==round(ind/3) ]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r( my_cond 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דרך תנאים על מערך מקביל אחר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t = [0:0.1:50]’;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cos_t = sin(2*pi/50*t).*(t&lt;=max(t)/2);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is***()</a:t>
            </a:r>
            <a:r>
              <a:rPr lang="he-IL" sz="2000" dirty="0" smtClean="0"/>
              <a:t> (</a:t>
            </a:r>
            <a:r>
              <a:rPr lang="en-US" sz="2000" dirty="0" smtClean="0"/>
              <a:t>isreal, isnan</a:t>
            </a:r>
            <a:r>
              <a:rPr lang="he-IL" sz="2000" dirty="0" smtClean="0"/>
              <a:t>)</a:t>
            </a:r>
            <a:r>
              <a:rPr lang="en-US" sz="2000" dirty="0" smtClean="0"/>
              <a:t> </a:t>
            </a:r>
            <a:r>
              <a:rPr lang="he-IL" sz="2000" dirty="0" smtClean="0"/>
              <a:t>, </a:t>
            </a:r>
            <a:r>
              <a:rPr lang="en-US" sz="2000" dirty="0" smtClean="0"/>
              <a:t>all()</a:t>
            </a:r>
            <a:r>
              <a:rPr lang="he-IL" sz="2000" dirty="0" smtClean="0"/>
              <a:t> ,  </a:t>
            </a:r>
            <a:r>
              <a:rPr lang="en-US" sz="2000" dirty="0" smtClean="0"/>
              <a:t>any()</a:t>
            </a:r>
            <a:endParaRPr lang="he-IL" sz="2000" dirty="0" smtClean="0"/>
          </a:p>
          <a:p>
            <a:r>
              <a:rPr lang="en-US" sz="2000" dirty="0" smtClean="0"/>
              <a:t>find()</a:t>
            </a:r>
            <a:r>
              <a:rPr lang="he-IL" sz="2000" dirty="0" smtClean="0"/>
              <a:t> - מחזירה את האינדקסים עצמם במקום מערך </a:t>
            </a:r>
            <a:r>
              <a:rPr lang="en-US" sz="2000" dirty="0" smtClean="0"/>
              <a:t>logicals</a:t>
            </a:r>
            <a:endParaRPr lang="he-IL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isreal(1+i);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isnan(0/0)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find(r&gt;0.5)</a:t>
            </a:r>
            <a:endParaRPr lang="he-IL" sz="1700" dirty="0" smtClean="0"/>
          </a:p>
          <a:p>
            <a:r>
              <a:rPr lang="he-IL" sz="2000" dirty="0" smtClean="0"/>
              <a:t>משימה – צרו את המטריצה: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 A = [5 0 2 3 ; 0 5 8 5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5 3 5 0 ; 9 5 1 1]</a:t>
            </a:r>
            <a:endParaRPr lang="he-IL" sz="2000" dirty="0" smtClean="0"/>
          </a:p>
          <a:p>
            <a:r>
              <a:rPr lang="he-IL" sz="2000" dirty="0" smtClean="0"/>
              <a:t>שנו את המטריצה כך שכל איבר שאינו שווה ל 5 יקבל את הערך </a:t>
            </a:r>
            <a:r>
              <a:rPr lang="en-US" sz="2000" dirty="0" smtClean="0"/>
              <a:t>NaN</a:t>
            </a:r>
            <a:endParaRPr lang="he-IL" sz="2000" dirty="0" smtClean="0"/>
          </a:p>
          <a:p>
            <a:r>
              <a:rPr lang="he-IL" sz="2000" dirty="0" smtClean="0"/>
              <a:t>שנו את איברי האלכסון של </a:t>
            </a:r>
            <a:r>
              <a:rPr lang="en-US" sz="2000" dirty="0" smtClean="0"/>
              <a:t>A</a:t>
            </a:r>
            <a:r>
              <a:rPr lang="he-IL" sz="2000" dirty="0" smtClean="0"/>
              <a:t> לערך  </a:t>
            </a:r>
            <a:r>
              <a:rPr lang="en-US" sz="2000" dirty="0" smtClean="0"/>
              <a:t>Inf</a:t>
            </a:r>
            <a:r>
              <a:rPr lang="he-IL" sz="2000" dirty="0" smtClean="0"/>
              <a:t>, ללא שימוש בפקודה  </a:t>
            </a:r>
            <a:r>
              <a:rPr lang="en-US" sz="2000" dirty="0" smtClean="0"/>
              <a:t>diag</a:t>
            </a:r>
            <a:r>
              <a:rPr lang="he-IL" sz="2000" dirty="0" smtClean="0"/>
              <a:t> העזרו במטריצות האינדקסים </a:t>
            </a:r>
            <a:r>
              <a:rPr lang="en-US" sz="2000" dirty="0" smtClean="0"/>
              <a:t>M</a:t>
            </a:r>
            <a:r>
              <a:rPr lang="he-IL" sz="2000" dirty="0" smtClean="0"/>
              <a:t> ו-</a:t>
            </a:r>
            <a:r>
              <a:rPr lang="en-US" sz="2000" dirty="0" smtClean="0"/>
              <a:t>N</a:t>
            </a:r>
            <a:r>
              <a:rPr lang="he-IL" sz="2000" dirty="0" smtClean="0"/>
              <a:t> אותן תייצרו ע"י: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&gt;&gt;[N,M] = meshgrid(1:4)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הקורס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10 שעות, במסגרת 2 מפגשים</a:t>
            </a:r>
          </a:p>
          <a:p>
            <a:r>
              <a:rPr lang="he-IL" dirty="0" smtClean="0"/>
              <a:t>לימוד התנסותי, אין תחליף להתנסות עצמאית</a:t>
            </a:r>
          </a:p>
          <a:p>
            <a:r>
              <a:rPr lang="he-IL" dirty="0" smtClean="0"/>
              <a:t>הוראה פרונטלית +</a:t>
            </a:r>
            <a:r>
              <a:rPr lang="en-US" dirty="0" smtClean="0"/>
              <a:t> </a:t>
            </a:r>
            <a:r>
              <a:rPr lang="he-IL" dirty="0" smtClean="0"/>
              <a:t>תרגול</a:t>
            </a:r>
          </a:p>
          <a:p>
            <a:r>
              <a:rPr lang="he-IL" dirty="0" smtClean="0"/>
              <a:t>חומר עזר:</a:t>
            </a:r>
          </a:p>
          <a:p>
            <a:pPr lvl="1"/>
            <a:r>
              <a:rPr lang="he-IL" dirty="0" smtClean="0">
                <a:hlinkClick r:id="rId3"/>
              </a:rPr>
              <a:t>חוברת עזר של דורי פלג</a:t>
            </a:r>
            <a:endParaRPr lang="he-IL" dirty="0" smtClean="0"/>
          </a:p>
          <a:p>
            <a:pPr lvl="1"/>
            <a:r>
              <a:rPr lang="en-US" sz="2000" dirty="0" smtClean="0">
                <a:hlinkClick r:id="rId4"/>
              </a:rPr>
              <a:t>http://www.mathworks.com/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http://www.math.siu.edu/MATLAB/tutorials.html</a:t>
            </a:r>
            <a:endParaRPr lang="he-IL" sz="2000" dirty="0" smtClean="0"/>
          </a:p>
          <a:p>
            <a:pPr lvl="1"/>
            <a:r>
              <a:rPr lang="en-US" sz="2000" dirty="0" smtClean="0">
                <a:hlinkClick r:id="rId6"/>
              </a:rPr>
              <a:t>http://math.ucsd.edu/~driver/21d -s99/MATLAB-primer.html</a:t>
            </a:r>
            <a:endParaRPr lang="he-IL" sz="2000" dirty="0" smtClean="0"/>
          </a:p>
          <a:p>
            <a:pPr lvl="1"/>
            <a:r>
              <a:rPr lang="en-US" sz="2000" dirty="0" smtClean="0">
                <a:hlinkClick r:id="rId7"/>
              </a:rPr>
              <a:t>http://www.mit.edu/~pwb/cssm/</a:t>
            </a:r>
            <a:endParaRPr lang="he-IL" sz="2000" dirty="0" smtClean="0"/>
          </a:p>
          <a:p>
            <a:pPr lvl="1"/>
            <a:r>
              <a:rPr lang="en-US" sz="2000" dirty="0" smtClean="0">
                <a:hlinkClick r:id="rId8"/>
              </a:rPr>
              <a:t>http://www.eecs.umich.edu/~aey/eecs216/.html</a:t>
            </a:r>
            <a:endParaRPr lang="he-IL" sz="2000" dirty="0" smtClean="0"/>
          </a:p>
          <a:p>
            <a:r>
              <a:rPr lang="he-IL" dirty="0" smtClean="0"/>
              <a:t>הפקודה החשובה ביותר עליכם לזכור: </a:t>
            </a:r>
            <a:r>
              <a:rPr lang="en-US" dirty="0" smtClean="0"/>
              <a:t>help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486853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אתחול:</a:t>
            </a:r>
          </a:p>
          <a:p>
            <a:r>
              <a:rPr lang="he-IL" sz="2000" dirty="0" smtClean="0"/>
              <a:t>הפניית אינדקסים –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&gt;&gt;A(:,:,1) = pascal(4);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&gt;&gt;A(:,:,2) = magic(4);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&gt;&gt;A(:,:,4) = diag(ones(1,4));</a:t>
            </a:r>
            <a:endParaRPr lang="he-IL" sz="2000" dirty="0" smtClean="0"/>
          </a:p>
          <a:p>
            <a:r>
              <a:rPr lang="he-IL" sz="2000" dirty="0" smtClean="0"/>
              <a:t>שרשור – </a:t>
            </a:r>
            <a:r>
              <a:rPr lang="en-US" sz="2000" dirty="0" smtClean="0"/>
              <a:t>cat()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 = cat(dim,A,B);</a:t>
            </a:r>
          </a:p>
          <a:p>
            <a:r>
              <a:rPr lang="he-IL" sz="2000" dirty="0" smtClean="0"/>
              <a:t>אתחול רגיל באמצעות פונקציות יצירת מטריצות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ones(2,2,2,2) % 4D matrix</a:t>
            </a:r>
          </a:p>
          <a:p>
            <a:r>
              <a:rPr lang="en-US" sz="2000" dirty="0" smtClean="0"/>
              <a:t>reshape, meshgrid, repmat</a:t>
            </a:r>
            <a:r>
              <a:rPr lang="he-IL" sz="2000" dirty="0" smtClean="0"/>
              <a:t> - נלמד אותן בהמשך</a:t>
            </a:r>
          </a:p>
          <a:p>
            <a:r>
              <a:rPr lang="he-IL" sz="2000" dirty="0" smtClean="0"/>
              <a:t>התמרת אינדקסים:</a:t>
            </a:r>
          </a:p>
          <a:p>
            <a:pPr lvl="1"/>
            <a:r>
              <a:rPr lang="he-IL" sz="1800" dirty="0" smtClean="0"/>
              <a:t>כזכור, אינדקסים מיוצגים באופן רציף, עפ"י סדר המימדים הקיים, או באופן פרטני עבור כל מימד. ניתן להיעזר בפונקצית </a:t>
            </a:r>
            <a:r>
              <a:rPr lang="en-US" sz="1800" dirty="0" smtClean="0"/>
              <a:t>sub2ind</a:t>
            </a:r>
            <a:r>
              <a:rPr lang="he-IL" sz="1800" dirty="0" smtClean="0"/>
              <a:t> כדי לבצע את ההתמרה (על אף פשטותה)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845" y="1752600"/>
            <a:ext cx="38491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752600"/>
            <a:ext cx="41577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sub2ind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שימו לב שהכיוון המוביל</a:t>
            </a:r>
          </a:p>
          <a:p>
            <a:pPr>
              <a:buNone/>
            </a:pPr>
            <a:r>
              <a:rPr lang="he-IL" dirty="0" smtClean="0"/>
              <a:t>הוא בכיוון העמודה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605994" cy="376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6664" y="3886200"/>
            <a:ext cx="496733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repmat(A,m,n)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שכפול מטריצות</a:t>
            </a:r>
          </a:p>
          <a:p>
            <a:pPr>
              <a:buNone/>
            </a:pPr>
            <a:r>
              <a:rPr lang="en-US" dirty="0" smtClean="0"/>
              <a:t>m</a:t>
            </a:r>
            <a:r>
              <a:rPr lang="he-IL" dirty="0" smtClean="0"/>
              <a:t> פעמים בכיוון השורות</a:t>
            </a:r>
          </a:p>
          <a:p>
            <a:pPr>
              <a:buNone/>
            </a:pPr>
            <a:r>
              <a:rPr lang="en-US" dirty="0" smtClean="0"/>
              <a:t>n</a:t>
            </a:r>
            <a:r>
              <a:rPr lang="he-IL" dirty="0" smtClean="0"/>
              <a:t> פעמים בכיוון העומדות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l="6780" b="13797"/>
          <a:stretch>
            <a:fillRect/>
          </a:stretch>
        </p:blipFill>
        <p:spPr bwMode="auto">
          <a:xfrm>
            <a:off x="0" y="1905000"/>
            <a:ext cx="419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reshape(A,m,n)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ארגון האיברים מחדש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r>
              <a:rPr lang="he-IL" dirty="0" smtClean="0"/>
              <a:t>מה עושה הפקודה</a:t>
            </a:r>
          </a:p>
          <a:p>
            <a:pPr>
              <a:buNone/>
            </a:pPr>
            <a:r>
              <a:rPr lang="en-US" dirty="0" smtClean="0"/>
              <a:t>reshape(A,length(A),1)</a:t>
            </a:r>
            <a:endParaRPr lang="he-IL" dirty="0" smtClean="0"/>
          </a:p>
          <a:p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 l="3043" r="25652"/>
          <a:stretch>
            <a:fillRect/>
          </a:stretch>
        </p:blipFill>
        <p:spPr bwMode="auto">
          <a:xfrm>
            <a:off x="-1" y="1905000"/>
            <a:ext cx="362158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permute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מארגנת את המטריצה מחדש</a:t>
            </a:r>
          </a:p>
          <a:p>
            <a:pPr>
              <a:buNone/>
            </a:pPr>
            <a:r>
              <a:rPr lang="he-IL" dirty="0" smtClean="0"/>
              <a:t>עפ"י </a:t>
            </a:r>
            <a:r>
              <a:rPr lang="he-IL" dirty="0" smtClean="0"/>
              <a:t>הכיוונים </a:t>
            </a:r>
            <a:r>
              <a:rPr lang="he-IL" dirty="0" smtClean="0"/>
              <a:t>הרצויים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 l="3397" r="25265"/>
          <a:stretch>
            <a:fillRect/>
          </a:stretch>
        </p:blipFill>
        <p:spPr bwMode="auto">
          <a:xfrm>
            <a:off x="-1" y="1676400"/>
            <a:ext cx="34489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מניפולציה על תמונת </a:t>
            </a:r>
            <a:r>
              <a:rPr lang="en-US" sz="2000" dirty="0" smtClean="0"/>
              <a:t>RGB</a:t>
            </a:r>
            <a:endParaRPr lang="he-IL" sz="2000" dirty="0" smtClean="0"/>
          </a:p>
          <a:p>
            <a:r>
              <a:rPr lang="he-IL" sz="2000" dirty="0" smtClean="0"/>
              <a:t>העלו את תמונת </a:t>
            </a:r>
            <a:r>
              <a:rPr lang="en-US" sz="2000" dirty="0" smtClean="0"/>
              <a:t>patient.jpg</a:t>
            </a:r>
            <a:r>
              <a:rPr lang="he-IL" sz="2000" dirty="0" smtClean="0"/>
              <a:t>, ניתן לבצע זאת ע"י גרירת הקובץ ואישור. </a:t>
            </a:r>
          </a:p>
          <a:p>
            <a:r>
              <a:rPr lang="he-IL" sz="2000" dirty="0" smtClean="0"/>
              <a:t>וודאו כי המטריצה </a:t>
            </a:r>
            <a:r>
              <a:rPr lang="en-US" sz="2000" dirty="0" smtClean="0"/>
              <a:t>patient</a:t>
            </a:r>
            <a:r>
              <a:rPr lang="he-IL" sz="2000" dirty="0" smtClean="0"/>
              <a:t> מופיעה ב  </a:t>
            </a:r>
            <a:r>
              <a:rPr lang="en-US" sz="2000" dirty="0" smtClean="0"/>
              <a:t>workspace</a:t>
            </a:r>
            <a:r>
              <a:rPr lang="he-IL" sz="2000" dirty="0" smtClean="0"/>
              <a:t>. בחנו את מימדיה ומאפייניה</a:t>
            </a:r>
          </a:p>
          <a:p>
            <a:r>
              <a:rPr lang="he-IL" sz="2000" dirty="0" smtClean="0"/>
              <a:t>בחנו את תמונת המטופל ע"י  </a:t>
            </a:r>
            <a:r>
              <a:rPr lang="en-US" sz="2000" dirty="0" smtClean="0"/>
              <a:t>image(patient)</a:t>
            </a:r>
            <a:endParaRPr lang="he-IL" sz="2000" dirty="0" smtClean="0"/>
          </a:p>
          <a:p>
            <a:r>
              <a:rPr lang="he-IL" sz="2000" dirty="0" smtClean="0"/>
              <a:t>באמצעות שימוש באינדקסים, הפכו את כיוון פני המטופל מצד שמאל לצד ימין</a:t>
            </a:r>
          </a:p>
          <a:p>
            <a:r>
              <a:rPr lang="he-IL" sz="2000" dirty="0" smtClean="0"/>
              <a:t>וודאו את התוצאה בשימוש  </a:t>
            </a:r>
            <a:r>
              <a:rPr lang="en-US" sz="2000" dirty="0" smtClean="0"/>
              <a:t>image</a:t>
            </a:r>
            <a:endParaRPr lang="he-IL" sz="2000" dirty="0" smtClean="0"/>
          </a:p>
          <a:p>
            <a:r>
              <a:rPr lang="he-IL" sz="2000" dirty="0" smtClean="0"/>
              <a:t>באופן דומה, שנו את הכיוון האופקי של התמונה רק של תמונת הצבע הירוק (ה-</a:t>
            </a:r>
            <a:r>
              <a:rPr lang="en-US" sz="2000" dirty="0" smtClean="0"/>
              <a:t>page</a:t>
            </a:r>
            <a:r>
              <a:rPr lang="he-IL" sz="2000" dirty="0" smtClean="0"/>
              <a:t> השני מתוך השלושה). בחנו את התוצאה</a:t>
            </a:r>
            <a:endParaRPr lang="en-US" sz="20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2000"/>
            <a:ext cx="56388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1</a:t>
            </a:r>
          </a:p>
          <a:p>
            <a:r>
              <a:rPr lang="he-IL" sz="2000" dirty="0" smtClean="0"/>
              <a:t>צרו באופן הקצר ביותר סדרה הנדסית על בסיס 2, כלומר:</a:t>
            </a:r>
          </a:p>
          <a:p>
            <a:pPr algn="l" rtl="0">
              <a:buNone/>
            </a:pPr>
            <a:r>
              <a:rPr lang="en-US" sz="2000" dirty="0" smtClean="0"/>
              <a:t>a(n+1) = 2*a(n), n=1,…,10</a:t>
            </a:r>
          </a:p>
          <a:p>
            <a:pPr algn="l" rtl="0">
              <a:buNone/>
            </a:pPr>
            <a:r>
              <a:rPr lang="en-US" sz="2000" dirty="0" smtClean="0"/>
              <a:t>a(0) = 1</a:t>
            </a:r>
          </a:p>
          <a:p>
            <a:pPr>
              <a:buNone/>
            </a:pPr>
            <a:r>
              <a:rPr lang="he-IL" sz="2000" u="sng" dirty="0" smtClean="0"/>
              <a:t>תרגיל 2</a:t>
            </a:r>
          </a:p>
          <a:p>
            <a:r>
              <a:rPr lang="he-IL" sz="2000" dirty="0" smtClean="0"/>
              <a:t>צרו וקטור </a:t>
            </a:r>
            <a:r>
              <a:rPr lang="en-US" sz="2000" dirty="0" smtClean="0"/>
              <a:t>t </a:t>
            </a:r>
            <a:r>
              <a:rPr lang="he-IL" sz="2000" dirty="0" smtClean="0"/>
              <a:t> באורך 250 מ-0 עד 1, השתמשו ב </a:t>
            </a:r>
            <a:r>
              <a:rPr lang="en-US" sz="2000" dirty="0" smtClean="0"/>
              <a:t>linspace </a:t>
            </a:r>
            <a:r>
              <a:rPr lang="he-IL" sz="2000" dirty="0" smtClean="0"/>
              <a:t>. </a:t>
            </a:r>
            <a:r>
              <a:rPr lang="he-IL" sz="2000" dirty="0" smtClean="0"/>
              <a:t>בעזרת  </a:t>
            </a:r>
            <a:r>
              <a:rPr lang="en-US" sz="2000" dirty="0" smtClean="0"/>
              <a:t>t</a:t>
            </a:r>
            <a:r>
              <a:rPr lang="he-IL" sz="2000" dirty="0" smtClean="0"/>
              <a:t> צרו וקטור סינוס בשם </a:t>
            </a:r>
            <a:r>
              <a:rPr lang="en-US" sz="2000" dirty="0" smtClean="0"/>
              <a:t>sin6</a:t>
            </a:r>
            <a:r>
              <a:rPr lang="he-IL" sz="2000" dirty="0" smtClean="0"/>
              <a:t> שיכיל 6 מחזורים (אל תשכחן להכפיל ב-</a:t>
            </a:r>
            <a:r>
              <a:rPr lang="en-US" sz="2000" dirty="0" smtClean="0"/>
              <a:t>2</a:t>
            </a:r>
            <a:r>
              <a:rPr lang="en-US" sz="2000" dirty="0" smtClean="0">
                <a:sym typeface="Symbol"/>
              </a:rPr>
              <a:t></a:t>
            </a:r>
            <a:r>
              <a:rPr lang="he-IL" sz="2000" dirty="0" smtClean="0">
                <a:sym typeface="Symbol"/>
              </a:rPr>
              <a:t>). הציגו את </a:t>
            </a:r>
            <a:r>
              <a:rPr lang="en-US" sz="2000" dirty="0" smtClean="0">
                <a:sym typeface="Symbol"/>
              </a:rPr>
              <a:t>sin6</a:t>
            </a:r>
            <a:r>
              <a:rPr lang="he-IL" sz="2000" dirty="0" smtClean="0">
                <a:sym typeface="Symbol"/>
              </a:rPr>
              <a:t> בעזרת </a:t>
            </a:r>
            <a:r>
              <a:rPr lang="en-US" sz="2000" dirty="0" smtClean="0">
                <a:sym typeface="Symbol"/>
              </a:rPr>
              <a:t>plot(t,sin6)</a:t>
            </a:r>
            <a:r>
              <a:rPr lang="he-IL" sz="2000" dirty="0" smtClean="0">
                <a:sym typeface="Symbol"/>
              </a:rPr>
              <a:t> כאשר ציר ה-</a:t>
            </a:r>
            <a:r>
              <a:rPr lang="en-US" sz="2000" dirty="0" smtClean="0">
                <a:sym typeface="Symbol"/>
              </a:rPr>
              <a:t>x</a:t>
            </a:r>
            <a:r>
              <a:rPr lang="he-IL" sz="2000" dirty="0" smtClean="0">
                <a:sym typeface="Symbol"/>
              </a:rPr>
              <a:t> נע בין 0 ל-1.</a:t>
            </a:r>
          </a:p>
          <a:p>
            <a:r>
              <a:rPr lang="he-IL" sz="2000" dirty="0" smtClean="0"/>
              <a:t>כעת צרו וקטור </a:t>
            </a:r>
            <a:r>
              <a:rPr lang="en-US" sz="2000" dirty="0" smtClean="0"/>
              <a:t>sin7</a:t>
            </a:r>
            <a:r>
              <a:rPr lang="he-IL" sz="2000" dirty="0" smtClean="0"/>
              <a:t> בעל 7 מחזורים. צרו </a:t>
            </a:r>
            <a:r>
              <a:rPr lang="he-IL" sz="2000" dirty="0" smtClean="0"/>
              <a:t>מטריצה </a:t>
            </a:r>
            <a:r>
              <a:rPr lang="he-IL" sz="2000" dirty="0" smtClean="0"/>
              <a:t>בגודל </a:t>
            </a:r>
            <a:r>
              <a:rPr lang="en-US" sz="2000" dirty="0" smtClean="0"/>
              <a:t>250x2</a:t>
            </a:r>
            <a:r>
              <a:rPr lang="he-IL" sz="2000" dirty="0" smtClean="0"/>
              <a:t> ש-</a:t>
            </a:r>
            <a:r>
              <a:rPr lang="en-US" sz="2000" dirty="0" smtClean="0"/>
              <a:t>sin6</a:t>
            </a:r>
            <a:r>
              <a:rPr lang="he-IL" sz="2000" dirty="0" smtClean="0"/>
              <a:t> הינו וקטור עמודה אחד שלה ו-</a:t>
            </a:r>
            <a:r>
              <a:rPr lang="en-US" sz="2000" dirty="0" smtClean="0"/>
              <a:t>sin7</a:t>
            </a:r>
            <a:r>
              <a:rPr lang="he-IL" sz="2000" dirty="0" smtClean="0"/>
              <a:t> הינו וקטור עמודה שני. הציגו  </a:t>
            </a:r>
            <a:r>
              <a:rPr lang="en-US" sz="2000" dirty="0" smtClean="0"/>
              <a:t>plot(t,sins)</a:t>
            </a:r>
            <a:endParaRPr lang="he-IL" sz="2000" dirty="0" smtClean="0"/>
          </a:p>
          <a:p>
            <a:pPr>
              <a:buNone/>
            </a:pPr>
            <a:r>
              <a:rPr lang="he-IL" sz="2000" u="sng" dirty="0" smtClean="0"/>
              <a:t>תרגיל 3</a:t>
            </a:r>
          </a:p>
          <a:p>
            <a:r>
              <a:rPr lang="he-IL" sz="2000" dirty="0" smtClean="0"/>
              <a:t>צרו מטריצה שהיא לוח הכפל אך שכל הערכים הקטנים מ- 20 והגדולים מ- 70 מתאפסים. מצאו את כל המיקומים במטריצה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בהם הערך גדול שווה ל- 81 (שימו לב שהתוצאה מתייחסת ל-</a:t>
            </a:r>
            <a:r>
              <a:rPr lang="en-US" sz="2000" dirty="0" smtClean="0"/>
              <a:t>kefel </a:t>
            </a:r>
            <a:r>
              <a:rPr lang="he-IL" sz="2000" dirty="0" smtClean="0"/>
              <a:t>בתור וקטור ולא בתור מטריצה). להתמרת האינדקסים </a:t>
            </a:r>
            <a:r>
              <a:rPr lang="he-IL" sz="2000" dirty="0" smtClean="0"/>
              <a:t>המתקבלים</a:t>
            </a:r>
            <a:r>
              <a:rPr lang="he-IL" sz="2000" dirty="0" smtClean="0"/>
              <a:t> </a:t>
            </a:r>
            <a:r>
              <a:rPr lang="he-IL" sz="2000" dirty="0" smtClean="0"/>
              <a:t>השתמשו </a:t>
            </a:r>
            <a:r>
              <a:rPr lang="he-IL" sz="2000" dirty="0" smtClean="0"/>
              <a:t>ב</a:t>
            </a:r>
            <a:r>
              <a:rPr lang="en-US" sz="2000" dirty="0" smtClean="0"/>
              <a:t>ind2sub</a:t>
            </a:r>
            <a:r>
              <a:rPr lang="he-IL" sz="2000" dirty="0" smtClean="0"/>
              <a:t> או כתבו לבד את כלל </a:t>
            </a:r>
            <a:r>
              <a:rPr lang="he-IL" sz="2000" dirty="0" smtClean="0"/>
              <a:t>ההתמרה</a:t>
            </a:r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4</a:t>
            </a:r>
          </a:p>
          <a:p>
            <a:r>
              <a:rPr lang="he-IL" sz="2000" dirty="0" smtClean="0"/>
              <a:t>צרו מטריצה נורמלית אקראית בגודל [</a:t>
            </a:r>
            <a:r>
              <a:rPr lang="en-US" sz="2000" dirty="0" smtClean="0"/>
              <a:t>10x5x3</a:t>
            </a:r>
            <a:r>
              <a:rPr lang="he-IL" sz="2000" dirty="0" smtClean="0"/>
              <a:t>] בעזרת הפקודה </a:t>
            </a:r>
            <a:r>
              <a:rPr lang="en-US" sz="2000" dirty="0" smtClean="0"/>
              <a:t>randn</a:t>
            </a:r>
            <a:r>
              <a:rPr lang="he-IL" sz="2000" dirty="0" smtClean="0"/>
              <a:t>. מצאו את המקסימום בערך המוחלט ואת </a:t>
            </a:r>
            <a:r>
              <a:rPr lang="he-IL" sz="2000" dirty="0" smtClean="0"/>
              <a:t>מיקומו </a:t>
            </a:r>
            <a:r>
              <a:rPr lang="he-IL" sz="2000" dirty="0" smtClean="0"/>
              <a:t>בעזרת הפקודות </a:t>
            </a:r>
            <a:r>
              <a:rPr lang="en-US" sz="2000" dirty="0" smtClean="0"/>
              <a:t>max ,abs </a:t>
            </a:r>
            <a:r>
              <a:rPr lang="he-IL" sz="2000" dirty="0" smtClean="0"/>
              <a:t> ו- </a:t>
            </a:r>
            <a:r>
              <a:rPr lang="en-US" sz="2000" dirty="0" smtClean="0"/>
              <a:t>int2sub</a:t>
            </a:r>
            <a:r>
              <a:rPr lang="he-IL" sz="2000" dirty="0" smtClean="0"/>
              <a:t>.</a:t>
            </a:r>
          </a:p>
          <a:p>
            <a:r>
              <a:rPr lang="he-IL" sz="2000" dirty="0" smtClean="0"/>
              <a:t>בצעו את אותה פעולה תוך הפעלת הפונקציה </a:t>
            </a:r>
            <a:r>
              <a:rPr lang="en-US" sz="2000" dirty="0" smtClean="0"/>
              <a:t>max </a:t>
            </a:r>
            <a:r>
              <a:rPr lang="he-IL" sz="2000" dirty="0" smtClean="0"/>
              <a:t> פעם </a:t>
            </a:r>
            <a:r>
              <a:rPr lang="he-IL" sz="2000" dirty="0" smtClean="0"/>
              <a:t>אחת בלבד.</a:t>
            </a:r>
          </a:p>
          <a:p>
            <a:pPr>
              <a:buNone/>
            </a:pPr>
            <a:r>
              <a:rPr lang="he-IL" sz="2000" u="sng" dirty="0" smtClean="0"/>
              <a:t>תרגיל 5</a:t>
            </a:r>
          </a:p>
          <a:p>
            <a:r>
              <a:rPr lang="he-IL" sz="2000" dirty="0" smtClean="0"/>
              <a:t>צרו סדרת מספרים אקראית אחידה בתחום [</a:t>
            </a:r>
            <a:r>
              <a:rPr lang="en-US" sz="2000" dirty="0" smtClean="0"/>
              <a:t>-1 1</a:t>
            </a:r>
            <a:r>
              <a:rPr lang="he-IL" sz="2000" dirty="0" smtClean="0"/>
              <a:t>] באורך 99 בעזרת  </a:t>
            </a:r>
            <a:r>
              <a:rPr lang="en-US" sz="2000" dirty="0" smtClean="0"/>
              <a:t>.A=rand(99,1)</a:t>
            </a:r>
          </a:p>
          <a:p>
            <a:r>
              <a:rPr lang="he-IL" sz="2000" dirty="0" smtClean="0"/>
              <a:t>חשבו ממוצע (</a:t>
            </a:r>
            <a:r>
              <a:rPr lang="en-US" sz="2000" dirty="0" smtClean="0"/>
              <a:t>mean</a:t>
            </a:r>
            <a:r>
              <a:rPr lang="he-IL" sz="2000" dirty="0" smtClean="0"/>
              <a:t>) וסטיית תקן (</a:t>
            </a:r>
            <a:r>
              <a:rPr lang="en-US" sz="2000" dirty="0" smtClean="0"/>
              <a:t>std</a:t>
            </a:r>
            <a:r>
              <a:rPr lang="he-IL" sz="2000" dirty="0" smtClean="0"/>
              <a:t>) של כל תת-סדרה המורכבת מכל איבר שלישי. נסו לבצע זאת בפעולה אחת כשהוקטורים מסודרים במטריצה אחת.</a:t>
            </a:r>
          </a:p>
          <a:p>
            <a:r>
              <a:rPr lang="he-IL" sz="2000" dirty="0" smtClean="0"/>
              <a:t>השתמשו בפקודה </a:t>
            </a:r>
            <a:r>
              <a:rPr lang="en-US" sz="2000" dirty="0" smtClean="0"/>
              <a:t>sort</a:t>
            </a:r>
            <a:r>
              <a:rPr lang="he-IL" sz="2000" dirty="0" smtClean="0"/>
              <a:t> כדי למיין את </a:t>
            </a:r>
            <a:r>
              <a:rPr lang="en-US" sz="2000" dirty="0" smtClean="0"/>
              <a:t>A</a:t>
            </a:r>
            <a:r>
              <a:rPr lang="he-IL" sz="2000" dirty="0" smtClean="0"/>
              <a:t> מהמספר הקטן אל הגדול.</a:t>
            </a:r>
          </a:p>
          <a:p>
            <a:r>
              <a:rPr lang="he-IL" sz="2000" dirty="0" smtClean="0"/>
              <a:t>הפכו את כיוון </a:t>
            </a:r>
            <a:r>
              <a:rPr lang="en-US" sz="2000" dirty="0" smtClean="0"/>
              <a:t>A</a:t>
            </a:r>
            <a:r>
              <a:rPr lang="he-IL" sz="2000" dirty="0" smtClean="0"/>
              <a:t> כך שתהיה מהגדול אל הקטן וקחו את חמשת המספרים החיוביים הקטנים ביותר. ראינו קודם כיצד לבצע זאת בעזרת מערכי אינדקסים לוגיים. ניתן ומומלץ, לצורך התרגול, להשתמש בפונקצית </a:t>
            </a:r>
            <a:r>
              <a:rPr lang="en-US" sz="2000" dirty="0" smtClean="0"/>
              <a:t>find </a:t>
            </a:r>
            <a:r>
              <a:rPr lang="he-IL" sz="2000" dirty="0" smtClean="0"/>
              <a:t> כדי למצוא את האיבר השלילי הראשון ולחתוך את הסדרה החל ממנו:</a:t>
            </a:r>
          </a:p>
          <a:p>
            <a:pPr algn="l" rtl="0">
              <a:buNone/>
            </a:pPr>
            <a:r>
              <a:rPr lang="en-US" sz="2000" dirty="0" smtClean="0"/>
              <a:t>first_neg_index = find(A&lt;0,1)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 </a:t>
            </a:r>
            <a:r>
              <a:rPr smtClean="0"/>
              <a:t>MATLAB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LABoratory</a:t>
            </a:r>
            <a:r>
              <a:rPr lang="he-IL" dirty="0" smtClean="0"/>
              <a:t> – חזק מאוד בפעולות מתמטיות</a:t>
            </a:r>
          </a:p>
          <a:p>
            <a:r>
              <a:rPr lang="he-IL" dirty="0" smtClean="0"/>
              <a:t>מבוסס שפת </a:t>
            </a:r>
            <a:r>
              <a:rPr lang="en-US" dirty="0" smtClean="0"/>
              <a:t>C</a:t>
            </a:r>
            <a:r>
              <a:rPr lang="he-IL" dirty="0" smtClean="0"/>
              <a:t> ו-</a:t>
            </a:r>
            <a:r>
              <a:rPr lang="en-US" dirty="0" smtClean="0"/>
              <a:t>JAVA</a:t>
            </a:r>
            <a:endParaRPr lang="he-IL" dirty="0" smtClean="0"/>
          </a:p>
          <a:p>
            <a:r>
              <a:rPr lang="he-IL" dirty="0" smtClean="0"/>
              <a:t>מרבית הפעולות המתמטיות ממומשות בקבצי </a:t>
            </a:r>
            <a:r>
              <a:rPr lang="en-US" dirty="0" smtClean="0"/>
              <a:t>dll</a:t>
            </a:r>
            <a:endParaRPr lang="he-IL" dirty="0" smtClean="0"/>
          </a:p>
          <a:p>
            <a:r>
              <a:rPr lang="en-US" dirty="0" smtClean="0"/>
              <a:t>Interpreter</a:t>
            </a:r>
            <a:r>
              <a:rPr lang="he-IL" dirty="0" smtClean="0"/>
              <a:t> (אינו מצריך קומפילציה) - מקצר את שלב הפיתוח</a:t>
            </a:r>
          </a:p>
          <a:p>
            <a:r>
              <a:rPr lang="he-IL" dirty="0" smtClean="0"/>
              <a:t>מצוין ל </a:t>
            </a:r>
            <a:r>
              <a:rPr lang="en-US" dirty="0" smtClean="0"/>
              <a:t>post processing</a:t>
            </a:r>
            <a:r>
              <a:rPr lang="he-IL" dirty="0" smtClean="0"/>
              <a:t>, פחות מומלץ ל </a:t>
            </a:r>
            <a:r>
              <a:rPr lang="en-US" dirty="0" smtClean="0"/>
              <a:t>real time</a:t>
            </a:r>
            <a:endParaRPr lang="he-IL" dirty="0" smtClean="0"/>
          </a:p>
          <a:p>
            <a:r>
              <a:rPr lang="he-IL" dirty="0" smtClean="0"/>
              <a:t>3 סוגי קבצים:</a:t>
            </a:r>
          </a:p>
          <a:p>
            <a:pPr lvl="1"/>
            <a:r>
              <a:rPr lang="he-IL" dirty="0" smtClean="0"/>
              <a:t>קבצי קוד - </a:t>
            </a:r>
            <a:r>
              <a:rPr lang="en-US" dirty="0" smtClean="0"/>
              <a:t>.m</a:t>
            </a:r>
            <a:endParaRPr lang="he-IL" dirty="0" smtClean="0"/>
          </a:p>
          <a:p>
            <a:pPr lvl="1"/>
            <a:r>
              <a:rPr lang="he-IL" dirty="0" smtClean="0"/>
              <a:t>קבצי נתונים - </a:t>
            </a:r>
            <a:r>
              <a:rPr lang="en-US" dirty="0" smtClean="0"/>
              <a:t>.mat</a:t>
            </a:r>
            <a:endParaRPr lang="he-IL" dirty="0" smtClean="0"/>
          </a:p>
          <a:p>
            <a:pPr lvl="1"/>
            <a:r>
              <a:rPr lang="he-IL" dirty="0" smtClean="0"/>
              <a:t>קבצי גרפים - </a:t>
            </a:r>
            <a:r>
              <a:rPr lang="en-US" dirty="0" smtClean="0"/>
              <a:t>.fig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u="sng" dirty="0" smtClean="0"/>
              <a:t>תרגיל 6</a:t>
            </a:r>
          </a:p>
          <a:p>
            <a:r>
              <a:rPr lang="he-IL" dirty="0" smtClean="0"/>
              <a:t>צרו מטריצת אחדות </a:t>
            </a:r>
            <a:r>
              <a:rPr lang="en-US" dirty="0" smtClean="0"/>
              <a:t>A</a:t>
            </a:r>
            <a:r>
              <a:rPr lang="he-IL" dirty="0" smtClean="0"/>
              <a:t> בגודל [</a:t>
            </a:r>
            <a:r>
              <a:rPr lang="en-US" dirty="0" smtClean="0"/>
              <a:t>10x10</a:t>
            </a:r>
            <a:r>
              <a:rPr lang="he-IL" dirty="0" smtClean="0"/>
              <a:t>] בעזרת </a:t>
            </a:r>
            <a:r>
              <a:rPr lang="en-US" dirty="0" smtClean="0"/>
              <a:t>eye</a:t>
            </a:r>
            <a:r>
              <a:rPr lang="he-IL" dirty="0" smtClean="0"/>
              <a:t>. צרו וקטור </a:t>
            </a:r>
            <a:r>
              <a:rPr lang="he-IL" u="sng" dirty="0" smtClean="0"/>
              <a:t>עמודה</a:t>
            </a:r>
            <a:r>
              <a:rPr lang="he-IL" dirty="0" smtClean="0"/>
              <a:t>  </a:t>
            </a:r>
            <a:r>
              <a:rPr lang="en-US" dirty="0" smtClean="0"/>
              <a:t>v=1:10</a:t>
            </a:r>
            <a:r>
              <a:rPr lang="he-IL" dirty="0" smtClean="0"/>
              <a:t>. נסו </a:t>
            </a:r>
            <a:r>
              <a:rPr lang="he-IL" dirty="0" smtClean="0"/>
              <a:t>להוסיף </a:t>
            </a:r>
            <a:r>
              <a:rPr lang="he-IL" dirty="0" smtClean="0"/>
              <a:t>את הוקטור לכל עמודה של </a:t>
            </a:r>
            <a:r>
              <a:rPr lang="en-US" dirty="0" smtClean="0"/>
              <a:t>A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בעזרת הפקודה </a:t>
            </a:r>
            <a:r>
              <a:rPr lang="en-US" dirty="0" smtClean="0"/>
              <a:t>vMat = repmat(v,_,_) </a:t>
            </a:r>
            <a:r>
              <a:rPr lang="he-IL" dirty="0" smtClean="0"/>
              <a:t> צרו מטריצת שכפולים (בשם </a:t>
            </a:r>
            <a:r>
              <a:rPr lang="en-US" dirty="0" smtClean="0"/>
              <a:t>vMat</a:t>
            </a:r>
            <a:r>
              <a:rPr lang="he-IL" dirty="0" smtClean="0"/>
              <a:t>) של </a:t>
            </a:r>
            <a:r>
              <a:rPr lang="en-US" dirty="0" smtClean="0"/>
              <a:t>v</a:t>
            </a:r>
            <a:r>
              <a:rPr lang="he-IL" dirty="0" smtClean="0"/>
              <a:t> במימדי מטריצת </a:t>
            </a:r>
            <a:r>
              <a:rPr lang="en-US" dirty="0" smtClean="0"/>
              <a:t>A</a:t>
            </a:r>
            <a:r>
              <a:rPr lang="he-IL" dirty="0" smtClean="0"/>
              <a:t>. בדקו כי שתי המטריצות באותו הגודל וחברו ביניהן</a:t>
            </a:r>
            <a:r>
              <a:rPr lang="he-IL" dirty="0" smtClean="0"/>
              <a:t>.</a:t>
            </a:r>
            <a:endParaRPr lang="he-IL" dirty="0" smtClean="0"/>
          </a:p>
          <a:p>
            <a:pPr>
              <a:buNone/>
            </a:pPr>
            <a:r>
              <a:rPr lang="he-IL" u="sng" dirty="0" smtClean="0"/>
              <a:t>תרגיל 7</a:t>
            </a:r>
          </a:p>
          <a:p>
            <a:r>
              <a:rPr lang="he-IL" dirty="0" smtClean="0"/>
              <a:t>הגדירו מטריצה </a:t>
            </a:r>
            <a:r>
              <a:rPr lang="en-US" dirty="0" smtClean="0"/>
              <a:t>A</a:t>
            </a:r>
            <a:r>
              <a:rPr lang="he-IL" dirty="0" smtClean="0"/>
              <a:t> במימדים </a:t>
            </a:r>
            <a:r>
              <a:rPr lang="en-US" dirty="0" smtClean="0"/>
              <a:t>2x4</a:t>
            </a:r>
            <a:r>
              <a:rPr lang="he-IL" dirty="0" smtClean="0"/>
              <a:t> שאיבריה נתונים ע"י  </a:t>
            </a:r>
            <a:r>
              <a:rPr lang="en-US" dirty="0" smtClean="0"/>
              <a:t>A(</a:t>
            </a:r>
            <a:r>
              <a:rPr lang="en-US" dirty="0" err="1" smtClean="0"/>
              <a:t>i,j</a:t>
            </a:r>
            <a:r>
              <a:rPr lang="en-US" dirty="0" smtClean="0"/>
              <a:t>)=</a:t>
            </a:r>
            <a:r>
              <a:rPr lang="en-US" dirty="0" err="1" smtClean="0"/>
              <a:t>i+j</a:t>
            </a:r>
            <a:endParaRPr lang="he-IL" dirty="0" smtClean="0"/>
          </a:p>
          <a:p>
            <a:r>
              <a:rPr lang="he-IL" dirty="0" smtClean="0"/>
              <a:t>חלצו 2 מטריצות  </a:t>
            </a:r>
            <a:r>
              <a:rPr lang="en-US" dirty="0" smtClean="0"/>
              <a:t>A1,A2</a:t>
            </a:r>
            <a:r>
              <a:rPr lang="he-IL" dirty="0" smtClean="0"/>
              <a:t> בגודל </a:t>
            </a:r>
            <a:r>
              <a:rPr lang="en-US" dirty="0" smtClean="0"/>
              <a:t>2x2</a:t>
            </a:r>
            <a:r>
              <a:rPr lang="he-IL" dirty="0" smtClean="0"/>
              <a:t> ממטריצה </a:t>
            </a:r>
            <a:r>
              <a:rPr lang="en-US" dirty="0" smtClean="0"/>
              <a:t>A</a:t>
            </a:r>
            <a:r>
              <a:rPr lang="he-IL" dirty="0" smtClean="0"/>
              <a:t>. כאשר </a:t>
            </a:r>
            <a:r>
              <a:rPr lang="en-US" dirty="0" smtClean="0"/>
              <a:t>A1</a:t>
            </a:r>
            <a:r>
              <a:rPr lang="he-IL" dirty="0" smtClean="0"/>
              <a:t> מכילה את 2 העמודות הראשונות של </a:t>
            </a:r>
            <a:r>
              <a:rPr lang="en-US" dirty="0" smtClean="0"/>
              <a:t>A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r>
              <a:rPr lang="he-IL" dirty="0" smtClean="0"/>
              <a:t> מכילה את 2 העמודות האחרונות של </a:t>
            </a:r>
            <a:r>
              <a:rPr lang="en-US" dirty="0" smtClean="0"/>
              <a:t>A</a:t>
            </a:r>
            <a:endParaRPr lang="he-IL" dirty="0" smtClean="0"/>
          </a:p>
          <a:p>
            <a:r>
              <a:rPr lang="he-IL" dirty="0" smtClean="0"/>
              <a:t>חשבו את מטריצה </a:t>
            </a:r>
            <a:r>
              <a:rPr lang="en-US" dirty="0" smtClean="0"/>
              <a:t>B</a:t>
            </a:r>
            <a:r>
              <a:rPr lang="he-IL" dirty="0" smtClean="0"/>
              <a:t> שהיא הסכום של </a:t>
            </a:r>
            <a:r>
              <a:rPr lang="en-US" dirty="0" smtClean="0"/>
              <a:t>A1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endParaRPr lang="he-IL" dirty="0" smtClean="0"/>
          </a:p>
          <a:p>
            <a:r>
              <a:rPr lang="he-IL" dirty="0" smtClean="0"/>
              <a:t>חשבו את הערכים העצמיים והוקטורים העצמיים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פתרו את המערכת הלינארית </a:t>
            </a:r>
            <a:r>
              <a:rPr lang="en-US" dirty="0" err="1" smtClean="0"/>
              <a:t>Bx</a:t>
            </a:r>
            <a:r>
              <a:rPr lang="en-US" dirty="0" smtClean="0"/>
              <a:t>=b</a:t>
            </a:r>
            <a:r>
              <a:rPr lang="he-IL" dirty="0" smtClean="0"/>
              <a:t>, כאשר </a:t>
            </a:r>
            <a:r>
              <a:rPr lang="en-US" dirty="0" smtClean="0"/>
              <a:t>b</a:t>
            </a:r>
            <a:r>
              <a:rPr lang="he-IL" dirty="0" smtClean="0"/>
              <a:t> הינו וקטור שכל אבריו הם 1</a:t>
            </a:r>
          </a:p>
          <a:p>
            <a:r>
              <a:rPr lang="he-IL" dirty="0" smtClean="0"/>
              <a:t>חשבו את הדטרמיננט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ההופכי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ה-</a:t>
            </a:r>
            <a:r>
              <a:rPr lang="en-US" dirty="0" smtClean="0"/>
              <a:t>condition number</a:t>
            </a:r>
            <a:r>
              <a:rPr lang="he-IL" dirty="0" smtClean="0"/>
              <a:t> של </a:t>
            </a:r>
            <a:r>
              <a:rPr lang="en-US" dirty="0" smtClean="0"/>
              <a:t>B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27813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חלק ב'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אות דיסקרטי מיוצג ע"י סדרת מספרים במיקומים נתונים אשר מהווים את כל האינפורמציה.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dirty="0" smtClean="0"/>
              <a:t>אינטגרציה נומרית מקרבת את הפתרון האנליטי ע"י חישוב סכומי שטחים מקורבים הכלואים בין הנקודות</a:t>
            </a:r>
          </a:p>
          <a:p>
            <a:pPr lvl="1"/>
            <a:r>
              <a:rPr lang="he-IL" dirty="0" smtClean="0"/>
              <a:t>אינטגרל רימן</a:t>
            </a:r>
          </a:p>
          <a:p>
            <a:pPr lvl="1"/>
            <a:r>
              <a:rPr lang="he-IL" dirty="0" smtClean="0"/>
              <a:t>שיטת הטרפז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309583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267200"/>
            <a:ext cx="3200400" cy="25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שיטת רימן</a:t>
            </a: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t=0:1:5;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y=sin(2*pi/10*t);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I = sum(y)/pi % dt = 1, const.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400" dirty="0" smtClean="0"/>
              <a:t>שיטת הטרפז</a:t>
            </a:r>
            <a:endParaRPr lang="en-US" sz="2400" dirty="0" smtClean="0"/>
          </a:p>
          <a:p>
            <a:pPr lvl="1"/>
            <a:r>
              <a:rPr lang="he-IL" sz="2200" dirty="0" smtClean="0"/>
              <a:t>ניתן לעשות שימוש בפונקצית הספריה</a:t>
            </a:r>
            <a:r>
              <a:rPr lang="en-US" sz="2200" dirty="0" smtClean="0"/>
              <a:t> </a:t>
            </a:r>
            <a:r>
              <a:rPr lang="he-IL" sz="2200" dirty="0" smtClean="0"/>
              <a:t> </a:t>
            </a:r>
            <a:r>
              <a:rPr lang="en-US" sz="2200" dirty="0" smtClean="0"/>
              <a:t>trapz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&gt;&gt;I_trapz = trapz(t,y)/pi</a:t>
            </a:r>
            <a:endParaRPr lang="en-US" sz="2400" dirty="0" smtClean="0"/>
          </a:p>
          <a:p>
            <a:r>
              <a:rPr lang="he-IL" sz="2400" dirty="0" smtClean="0"/>
              <a:t>ב-2 המקרים מתקבל </a:t>
            </a:r>
            <a:r>
              <a:rPr lang="en-US" sz="2400" dirty="0" smtClean="0"/>
              <a:t>I=0.9797</a:t>
            </a:r>
            <a:r>
              <a:rPr lang="en-US" sz="2400" dirty="0" smtClean="0">
                <a:sym typeface="Symbol"/>
              </a:rPr>
              <a:t></a:t>
            </a:r>
          </a:p>
          <a:p>
            <a:r>
              <a:rPr lang="he-IL" sz="2400" dirty="0" smtClean="0">
                <a:sym typeface="Symbol"/>
              </a:rPr>
              <a:t>מדוע התוצאה זהה ב-2 המקרים?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9937" y="1828800"/>
            <a:ext cx="28182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124200" y="1524000"/>
          <a:ext cx="2189830" cy="685800"/>
        </p:xfrm>
        <a:graphic>
          <a:graphicData uri="http://schemas.openxmlformats.org/presentationml/2006/ole">
            <p:oleObj spid="_x0000_s53255" name="Equation" r:id="rId4" imgW="1397000" imgH="431800" progId="Equation.DSMT4">
              <p:embed/>
            </p:oleObj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הנגזרת הדיפרנציאלית, אותה מקבלים בהשאפת מרווח הדגימה ל-0 נשארת, עבור סדרות דיסקרטיות, במובן הפרמיטיבי שלה: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הפרשים קדמיים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מובן כי בחישוב הפרשים מקטינים את אורך הסדרה. ניתן להימנע מיצירת פאזה בין סדרת המקור לסדרת ההפרשים באמצעות הנגזרת המרכזית</a:t>
            </a:r>
          </a:p>
          <a:p>
            <a:endParaRPr lang="he-IL" sz="2000" dirty="0" smtClean="0"/>
          </a:p>
          <a:p>
            <a:r>
              <a:rPr lang="he-IL" sz="2000" dirty="0" smtClean="0"/>
              <a:t>הפרשים מרכזיים</a:t>
            </a:r>
          </a:p>
          <a:p>
            <a:endParaRPr lang="he-IL" sz="2000" dirty="0" smtClean="0"/>
          </a:p>
          <a:p>
            <a:r>
              <a:rPr lang="he-IL" sz="2000" dirty="0" smtClean="0"/>
              <a:t>מכיוון שלרוב עובדים עם מדידות מעשיות, נגזרת מבליטה רעש נומרי.</a:t>
            </a:r>
          </a:p>
          <a:p>
            <a:r>
              <a:rPr lang="he-IL" sz="2000" dirty="0" smtClean="0"/>
              <a:t>בשל ייצוג מוגבל של תחום הערכים האפשריים, הדיוק </a:t>
            </a:r>
            <a:r>
              <a:rPr lang="he-IL" sz="2000" u="sng" dirty="0" smtClean="0"/>
              <a:t>הכי טוב</a:t>
            </a:r>
            <a:r>
              <a:rPr lang="he-IL" sz="2000" dirty="0" smtClean="0"/>
              <a:t> שניתן לקבל הוא גודל מרווח הדגימה.</a:t>
            </a:r>
          </a:p>
          <a:p>
            <a:r>
              <a:rPr lang="he-IL" sz="2000" dirty="0" smtClean="0"/>
              <a:t>הכרת פונקציות נומריות מובנות:  </a:t>
            </a:r>
            <a:r>
              <a:rPr lang="en-US" sz="2000" dirty="0" smtClean="0"/>
              <a:t>gradient ,diff</a:t>
            </a:r>
            <a:r>
              <a:rPr lang="he-IL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1227137" y="2362200"/>
          <a:ext cx="4716463" cy="725488"/>
        </p:xfrm>
        <a:graphic>
          <a:graphicData uri="http://schemas.openxmlformats.org/presentationml/2006/ole">
            <p:oleObj spid="_x0000_s55301" name="Equation" r:id="rId3" imgW="3009900" imgH="457200" progId="Equation.DSMT4">
              <p:embed/>
            </p:oleObj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90600" y="4114800"/>
          <a:ext cx="5173663" cy="725488"/>
        </p:xfrm>
        <a:graphic>
          <a:graphicData uri="http://schemas.openxmlformats.org/presentationml/2006/ole">
            <p:oleObj spid="_x0000_s55302" name="Equation" r:id="rId4" imgW="33020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עבור האות הבא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dt=0.05; t=(0:dt:2)’;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y=sin(2*pi*t);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הציגו את האות ע"י הפקודה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&gt;&gt;plot(t,y); % t,y- same length</a:t>
            </a:r>
            <a:endParaRPr lang="he-IL" sz="1600" dirty="0" smtClean="0"/>
          </a:p>
          <a:p>
            <a:r>
              <a:rPr lang="he-IL" sz="2000" dirty="0" smtClean="0"/>
              <a:t>חשבו את הנגזרת הראשונה באופן נומרי (כמשתנה </a:t>
            </a:r>
            <a:r>
              <a:rPr lang="en-US" sz="2000" dirty="0" smtClean="0"/>
              <a:t>dydt</a:t>
            </a:r>
            <a:r>
              <a:rPr lang="he-IL" sz="2000" dirty="0" smtClean="0"/>
              <a:t>) והציגו אותה בעזרת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&gt;&gt;hold on; plot(t,dydt,’r’) % in red. t,dydt – same length</a:t>
            </a:r>
            <a:endParaRPr lang="he-IL" sz="2000" dirty="0" smtClean="0"/>
          </a:p>
          <a:p>
            <a:r>
              <a:rPr lang="he-IL" sz="2000" dirty="0" smtClean="0"/>
              <a:t>מהאות </a:t>
            </a:r>
            <a:r>
              <a:rPr lang="en-US" sz="2000" dirty="0" smtClean="0"/>
              <a:t>dydt</a:t>
            </a:r>
            <a:r>
              <a:rPr lang="he-IL" sz="2000" dirty="0" smtClean="0"/>
              <a:t> חשבו את האינטגרל המצטבר בעזרת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cumtrapz</a:t>
            </a:r>
            <a:r>
              <a:rPr lang="he-IL" sz="2000" dirty="0" smtClean="0"/>
              <a:t> או </a:t>
            </a:r>
            <a:r>
              <a:rPr lang="en-US" sz="2000" dirty="0" smtClean="0"/>
              <a:t>cumsum</a:t>
            </a:r>
            <a:r>
              <a:rPr lang="he-IL" sz="2000" dirty="0" smtClean="0"/>
              <a:t>. הציגו את התוצאה.</a:t>
            </a:r>
            <a:endParaRPr lang="en-US" sz="2000" dirty="0" smtClean="0"/>
          </a:p>
          <a:p>
            <a:r>
              <a:rPr lang="he-IL" sz="2000" dirty="0" smtClean="0"/>
              <a:t>האם הגעתם בחזרה לפונקציה המקורית?</a:t>
            </a:r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4000" dirty="0" smtClean="0"/>
              <a:t>גזירה ואינטגרציה נומרית – אומדן שגיאה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ההפרש בין סדרת המקור לשחזורה:</a:t>
            </a:r>
          </a:p>
          <a:p>
            <a:r>
              <a:rPr lang="he-IL" dirty="0" smtClean="0"/>
              <a:t>נחפש פרמטר בודד שיתאר את השגיאה</a:t>
            </a:r>
          </a:p>
          <a:p>
            <a:pPr lvl="1"/>
            <a:r>
              <a:rPr lang="he-IL" dirty="0" smtClean="0"/>
              <a:t>מתקבלת שגיאה ממוצעת אפס בשל סימטריות</a:t>
            </a:r>
          </a:p>
          <a:p>
            <a:pPr lvl="1"/>
            <a:r>
              <a:rPr lang="he-IL" dirty="0" smtClean="0"/>
              <a:t>אמדן שגיאה אבסולוטית, הביטוי אינו גזיר</a:t>
            </a:r>
          </a:p>
          <a:p>
            <a:pPr lvl="1"/>
            <a:r>
              <a:rPr lang="he-IL" dirty="0" smtClean="0"/>
              <a:t>שגיאה ריבועית ממוצעת</a:t>
            </a:r>
          </a:p>
          <a:p>
            <a:r>
              <a:rPr lang="he-IL" dirty="0" smtClean="0"/>
              <a:t>נרצה לנרמל את השגיאה (השגיאה תלויה באמפליטודה)</a:t>
            </a:r>
          </a:p>
          <a:p>
            <a:pPr lvl="1"/>
            <a:r>
              <a:rPr lang="he-IL" dirty="0" smtClean="0"/>
              <a:t>חלוקה איבר איבר תגרום לחלוקה באפס: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(y-y_int)./y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dirty="0" smtClean="0"/>
              <a:t>חלוקה באנרגית אות המקור מונעת חלוקה באפס (חלוקת </a:t>
            </a:r>
            <a:r>
              <a:rPr lang="en-US" dirty="0" smtClean="0"/>
              <a:t>mse</a:t>
            </a:r>
            <a:r>
              <a:rPr lang="he-IL" dirty="0" smtClean="0"/>
              <a:t>)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norm(y-y_int)/norm(y)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he-IL" dirty="0" smtClean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286000" y="1524000"/>
          <a:ext cx="1133475" cy="382588"/>
        </p:xfrm>
        <a:graphic>
          <a:graphicData uri="http://schemas.openxmlformats.org/presentationml/2006/ole">
            <p:oleObj spid="_x0000_s64522" name="Equation" r:id="rId3" imgW="723586" imgH="241195" progId="Equation.DSMT4">
              <p:embed/>
            </p:oleObj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14400" y="2362200"/>
          <a:ext cx="1570037" cy="1268412"/>
        </p:xfrm>
        <a:graphic>
          <a:graphicData uri="http://schemas.openxmlformats.org/presentationml/2006/ole">
            <p:oleObj spid="_x0000_s64523" name="Equation" r:id="rId4" imgW="1002865" imgH="799753" progId="Equation.DSMT4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084388" y="4257675"/>
          <a:ext cx="1292225" cy="723900"/>
        </p:xfrm>
        <a:graphic>
          <a:graphicData uri="http://schemas.openxmlformats.org/presentationml/2006/ole">
            <p:oleObj spid="_x0000_s64524" name="Equation" r:id="rId5" imgW="825500" imgH="457200" progId="Equation.DSMT4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663700" y="5334000"/>
          <a:ext cx="2044700" cy="1008062"/>
        </p:xfrm>
        <a:graphic>
          <a:graphicData uri="http://schemas.openxmlformats.org/presentationml/2006/ole">
            <p:oleObj spid="_x0000_s64525" name="Equation" r:id="rId6" imgW="1307532" imgH="634725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rPr lang="he-IL" dirty="0" smtClean="0"/>
              <a:t>טרנספורמציות ליניאריות ב-</a:t>
            </a:r>
            <a:r>
              <a:rPr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הזזה (</a:t>
            </a:r>
            <a:r>
              <a:rPr lang="en-US" dirty="0" smtClean="0"/>
              <a:t>x0,y0</a:t>
            </a:r>
            <a:r>
              <a:rPr lang="he-IL" dirty="0" smtClean="0"/>
              <a:t>) , סיבוב (</a:t>
            </a:r>
            <a:r>
              <a:rPr lang="he-IL" dirty="0" smtClean="0">
                <a:sym typeface="Symbol"/>
              </a:rPr>
              <a:t>)</a:t>
            </a:r>
            <a:r>
              <a:rPr lang="he-IL" dirty="0" smtClean="0"/>
              <a:t> , </a:t>
            </a:r>
            <a:r>
              <a:rPr lang="en-US" dirty="0" smtClean="0"/>
              <a:t>scaling</a:t>
            </a:r>
            <a:r>
              <a:rPr lang="he-IL" dirty="0" smtClean="0"/>
              <a:t> (</a:t>
            </a:r>
            <a:r>
              <a:rPr lang="en-US" dirty="0" smtClean="0"/>
              <a:t>s</a:t>
            </a:r>
            <a:r>
              <a:rPr lang="he-IL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נפשט את הביטוי</a:t>
            </a:r>
            <a:endParaRPr lang="en-US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133600" y="2133600"/>
          <a:ext cx="5368925" cy="1174750"/>
        </p:xfrm>
        <a:graphic>
          <a:graphicData uri="http://schemas.openxmlformats.org/presentationml/2006/ole">
            <p:oleObj spid="_x0000_s65542" name="Equation" r:id="rId3" imgW="2235200" imgH="482600" progId="Equation.DSMT4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563687" y="3962400"/>
          <a:ext cx="6132513" cy="1793875"/>
        </p:xfrm>
        <a:graphic>
          <a:graphicData uri="http://schemas.openxmlformats.org/presentationml/2006/ole">
            <p:oleObj spid="_x0000_s65543" name="Equation" r:id="rId4" imgW="2552700" imgH="736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 טרנספורמציות ליניאריות </a:t>
            </a:r>
            <a:r>
              <a:rPr lang="he-IL" dirty="0" smtClean="0"/>
              <a:t>ב-</a:t>
            </a:r>
            <a:r>
              <a:rPr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מימוש נומרי: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define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200;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linspace(0,2*pi,N);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3*cos(t)+1;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 = sin(t)+2;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plot(x,y);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plot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grid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hold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axis equal;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transformation parameters: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x0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y0 = 0;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s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alpha = pi/3;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1. define A, q.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2. calculate v with v = A*u+q;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plot(v(1,:),v(2,:))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השלימו את הפקודות בשורות הירוקות</a:t>
            </a:r>
          </a:p>
          <a:p>
            <a:r>
              <a:rPr lang="he-IL" sz="2000" dirty="0" smtClean="0"/>
              <a:t>השתמשו ב</a:t>
            </a:r>
            <a:r>
              <a:rPr lang="en-US" sz="2000" dirty="0" smtClean="0"/>
              <a:t>repmat </a:t>
            </a:r>
            <a:r>
              <a:rPr lang="he-IL" sz="2000" dirty="0" smtClean="0"/>
              <a:t> על מנת לשכפל את </a:t>
            </a:r>
            <a:r>
              <a:rPr lang="en-US" sz="2000" dirty="0" smtClean="0"/>
              <a:t>q</a:t>
            </a:r>
            <a:r>
              <a:rPr lang="he-IL" sz="2000" dirty="0" smtClean="0"/>
              <a:t> לאורך המתאים</a:t>
            </a:r>
            <a:endParaRPr lang="en-US" sz="2000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006" y="1760560"/>
            <a:ext cx="322659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8619" y="3632230"/>
            <a:ext cx="3361221" cy="19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שימושיות (בדקו אופן שימוש ע"י </a:t>
            </a:r>
            <a:r>
              <a:rPr lang="en-US" dirty="0" smtClean="0"/>
              <a:t>help</a:t>
            </a:r>
            <a:r>
              <a:rPr lang="he-IL" dirty="0" smtClean="0"/>
              <a:t>)</a:t>
            </a:r>
            <a:endParaRPr lang="en-US" dirty="0" smtClean="0"/>
          </a:p>
          <a:p>
            <a:r>
              <a:rPr lang="en-US" dirty="0" smtClean="0"/>
              <a:t>min, max, sort, abs, sign, ceil, floor, fix</a:t>
            </a:r>
          </a:p>
          <a:p>
            <a:r>
              <a:rPr lang="he-IL" dirty="0" smtClean="0"/>
              <a:t>מציאת שורשי פולינום – </a:t>
            </a:r>
            <a:r>
              <a:rPr lang="en-US" dirty="0" smtClean="0"/>
              <a:t>roots</a:t>
            </a:r>
            <a:endParaRPr lang="he-IL" dirty="0" smtClean="0"/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Example: 13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+ 25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+ 3 x + 4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C = [13 25 3 4];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r = roots(C)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פירוק שברים חלקיים – </a:t>
            </a:r>
            <a:r>
              <a:rPr lang="en-US" dirty="0" smtClean="0"/>
              <a:t>residue</a:t>
            </a:r>
            <a:endParaRPr lang="he-IL" dirty="0" smtClean="0"/>
          </a:p>
          <a:p>
            <a:pPr algn="l" rtl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&gt;&gt;[R,P,K] = residue([5,3],[1 3 0 -4])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981200" y="4953000"/>
          <a:ext cx="4957762" cy="1062071"/>
        </p:xfrm>
        <a:graphic>
          <a:graphicData uri="http://schemas.openxmlformats.org/presentationml/2006/ole">
            <p:oleObj spid="_x0000_s67588" name="Equation" r:id="rId3" imgW="2286000" imgH="4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סביבת 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מחרוזת הינה מערך של תווים מסוג   </a:t>
            </a:r>
            <a:r>
              <a:rPr lang="en-US" sz="2000" dirty="0" smtClean="0"/>
              <a:t>char</a:t>
            </a:r>
            <a:endParaRPr lang="he-IL" sz="2000" dirty="0" smtClean="0"/>
          </a:p>
          <a:p>
            <a:r>
              <a:rPr lang="he-IL" sz="2000" dirty="0" smtClean="0"/>
              <a:t>הגדרת פשוטה של מחרוזת: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&gt;&gt;myString = ‘Hello World’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mystring</a:t>
            </a:r>
            <a:r>
              <a:rPr lang="he-IL" sz="2000" dirty="0" smtClean="0"/>
              <a:t> הוא מערך בגודל </a:t>
            </a:r>
            <a:r>
              <a:rPr lang="en-US" sz="2000" dirty="0" smtClean="0"/>
              <a:t>[1x11]</a:t>
            </a:r>
            <a:endParaRPr lang="he-IL" sz="2000" dirty="0" smtClean="0"/>
          </a:p>
          <a:p>
            <a:r>
              <a:rPr lang="he-IL" sz="2000" dirty="0" smtClean="0"/>
              <a:t>ייצוג </a:t>
            </a:r>
            <a:r>
              <a:rPr lang="en-US" sz="2000" dirty="0" smtClean="0"/>
              <a:t>ascii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as = double(myString)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 = 72 101 108 108 111 32 87 111 114 108 100</a:t>
            </a:r>
            <a:endParaRPr lang="he-IL" sz="2000" dirty="0" smtClean="0"/>
          </a:p>
          <a:p>
            <a:r>
              <a:rPr lang="he-IL" sz="2000" dirty="0" smtClean="0"/>
              <a:t>המרת קוד </a:t>
            </a:r>
            <a:r>
              <a:rPr lang="en-US" sz="2000" dirty="0" smtClean="0"/>
              <a:t>ascii</a:t>
            </a:r>
            <a:r>
              <a:rPr lang="he-IL" sz="2000" dirty="0" smtClean="0"/>
              <a:t>:                            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x=char(65) -&gt; x=‘A’</a:t>
            </a:r>
            <a:endParaRPr lang="he-IL" sz="2000" dirty="0" smtClean="0"/>
          </a:p>
          <a:p>
            <a:r>
              <a:rPr lang="he-IL" sz="2000" dirty="0" smtClean="0"/>
              <a:t>המרה של מספר למחרוזת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num2str(109)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וחזרה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str2num(‘109’)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שימושי בעיקר בהקשר של גרפים (</a:t>
            </a:r>
            <a:r>
              <a:rPr lang="en-US" sz="2000" dirty="0" smtClean="0"/>
              <a:t>title,xaxis…</a:t>
            </a:r>
            <a:r>
              <a:rPr lang="he-IL" sz="2000" dirty="0" smtClean="0"/>
              <a:t>)</a:t>
            </a:r>
          </a:p>
          <a:p>
            <a:r>
              <a:rPr lang="he-IL" sz="2000" dirty="0" smtClean="0"/>
              <a:t>היפוך ושרשור מחרוזות (בדיוק כמו מערכים):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&gt;&gt;yourString = fliplr(myString)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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‘dlroW olleH’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&gt;&gt;matString = [myString ; yourString]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אם נרצה להוסיף כעת שורה שלישית באורך שונה, נשתמש ב- </a:t>
            </a:r>
            <a:r>
              <a:rPr lang="en-US" sz="2000" dirty="0" smtClean="0"/>
              <a:t>srtvcat</a:t>
            </a:r>
            <a:r>
              <a:rPr lang="he-IL" sz="2000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&gt;&gt;matString = strvcat(matString,‘Hi World’)</a:t>
            </a:r>
            <a:endParaRPr lang="he-IL" sz="1800" dirty="0" smtClean="0"/>
          </a:p>
          <a:p>
            <a:r>
              <a:rPr lang="he-IL" sz="2000" dirty="0" smtClean="0"/>
              <a:t>הפונקציה מרפדת את המחרוזות ברווחים לאורך של המחרוזת הארוכה ביותר.</a:t>
            </a:r>
            <a:endParaRPr lang="en-US" sz="2000" dirty="0" smtClean="0"/>
          </a:p>
          <a:p>
            <a:r>
              <a:rPr lang="he-IL" sz="2000" dirty="0" smtClean="0"/>
              <a:t>ניתן להשתמש באופן דומה בפונקציה </a:t>
            </a:r>
            <a:r>
              <a:rPr lang="en-US" sz="2000" dirty="0" smtClean="0"/>
              <a:t>str2mat </a:t>
            </a:r>
            <a:r>
              <a:rPr lang="he-IL" sz="2000" dirty="0" smtClean="0"/>
              <a:t> (איננה מתעלמת ממחרוזות ריקות):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x=str2mat('first','','second','third')</a:t>
            </a:r>
            <a:endParaRPr lang="he-IL" sz="2000" dirty="0" smtClean="0"/>
          </a:p>
          <a:p>
            <a:r>
              <a:rPr lang="he-IL" sz="2000" dirty="0" smtClean="0"/>
              <a:t>השוואת מחרוזות: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C1 = ‘Hello’ ; C2 = ‘hello’; C3 = ‘hell’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אופרטור שוויון לוגי – משווה איבר איבר במערכים: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C1 == C2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ans = 0 1 1 1 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>
                <a:latin typeface="Courier New" pitchFamily="49" charset="0"/>
                <a:cs typeface="+mn-cs"/>
              </a:rPr>
              <a:t>איך ניתן לנצל תוצאה זו?</a:t>
            </a:r>
            <a:endParaRPr lang="fr-FR" sz="1800" dirty="0" smtClean="0">
              <a:latin typeface="Courier New" pitchFamily="49" charset="0"/>
              <a:cs typeface="+mn-cs"/>
            </a:endParaRP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C1 == C3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error, Matrix dimensions must agree. 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פונקציות להשוואת מחרוזות: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&gt;&gt;strcmp(C1,C2)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0   ,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strcmpi(C1,C2)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  1</a:t>
            </a:r>
            <a:endParaRPr lang="en-US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חיפוש תת-מחרוזת במחרוזת אחרת: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&gt;&gt;findstr(C3,C2)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1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פונצקיה מתקדמת להשוואה וחיפוש במחרוזות: </a:t>
            </a:r>
            <a:r>
              <a:rPr lang="en-US" sz="2000" dirty="0" smtClean="0"/>
              <a:t>regexp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עבור המשתנה </a:t>
            </a:r>
            <a:r>
              <a:rPr lang="en-US" sz="2000" dirty="0" smtClean="0"/>
              <a:t>temp=25</a:t>
            </a:r>
            <a:r>
              <a:rPr lang="he-IL" sz="2000" dirty="0" smtClean="0"/>
              <a:t> הציגו מחרוזת (באמצעות הפקודה </a:t>
            </a:r>
            <a:r>
              <a:rPr lang="en-US" sz="2000" dirty="0" smtClean="0"/>
              <a:t>disp</a:t>
            </a:r>
            <a:r>
              <a:rPr lang="he-IL" sz="2000" dirty="0" smtClean="0"/>
              <a:t>) אשר תציג את ערך המשתנה </a:t>
            </a:r>
            <a:r>
              <a:rPr lang="en-US" sz="2000" dirty="0" smtClean="0"/>
              <a:t>temp</a:t>
            </a:r>
            <a:r>
              <a:rPr lang="he-IL" sz="2000" dirty="0" smtClean="0"/>
              <a:t> בתוכה ותיראה כך: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the room temperature is 25 degrees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&gt;&gt;disp([‘the room temperature is ‘,num2str(temp),‘ degrees’])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הרצת מחרוזת כביטוי  (</a:t>
            </a:r>
            <a:r>
              <a:rPr lang="en-US" sz="2000" dirty="0" smtClean="0"/>
              <a:t>eval</a:t>
            </a:r>
            <a:r>
              <a:rPr lang="he-IL" sz="2000" dirty="0" smtClean="0"/>
              <a:t>)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strx = 'x = 2^3 + exp(0)’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eval(strx)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x = 9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he-IL" sz="2600" dirty="0" smtClean="0">
                <a:latin typeface="David" pitchFamily="34" charset="-79"/>
                <a:cs typeface="David" pitchFamily="34" charset="-79"/>
              </a:rPr>
              <a:t>מערכים 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שכל תא בהן</a:t>
            </a:r>
            <a:r>
              <a:rPr kumimoji="0" lang="he-IL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25" y="2209800"/>
            <a:ext cx="53625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2706231"/>
            <a:ext cx="137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מערך בגודל </a:t>
            </a:r>
            <a:r>
              <a:rPr lang="en-US" sz="2000" dirty="0" smtClean="0"/>
              <a:t>.2x3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כל איבר במערך נקרא תא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מטריצות שכל תא בהן</a:t>
            </a:r>
            <a:r>
              <a:rPr kumimoji="0" lang="he-I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 = {'a',1;[20 21; 22 23],true}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'a'             [1]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[2x2 double]    [1]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A(1,1)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בגודל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1x1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A{1,1}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את הערך של התא (1,1)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 -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במקרה זה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string</a:t>
            </a: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פנייה אל תא במערך ואל איבר בתוך התא עצמו ע"י אינדקסים שונים: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&gt;&gt;A{2,1}(2,:)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איזו מהפקודות הבאות חוקית?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A{2,1} = 2    or     A(2,1) = 2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ניתן לאחסן מחרוזות באורך שונה: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A={'first','second','third'}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ניתן להפעיל פונקציות מסוימות על התאים עצמם במקום על מערך התאים: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length(A)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he-IL" sz="1600" dirty="0" smtClean="0"/>
              <a:t>על מערך התאים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cellfun(’length’,A)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5 6 5       </a:t>
            </a:r>
            <a:r>
              <a:rPr lang="he-IL" sz="1600" dirty="0" smtClean="0"/>
              <a:t>על כל תא בנפרד </a:t>
            </a:r>
            <a:endParaRPr lang="en-US" sz="16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פונקציות להמרת תאים</a:t>
            </a:r>
          </a:p>
          <a:p>
            <a:pPr marL="274320" indent="-274320" algn="l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&gt;&gt;C = {[1] [2 3 4]; [5; 9] [6 7 8; 10 11 12]}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מה הגודל של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?</a:t>
            </a: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נסו את הפונקציות הבאות:</a:t>
            </a: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cell2mat(C)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celldisp(C)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cellplot(C)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 l="18293" t="4878" r="15854" b="6097"/>
          <a:stretch>
            <a:fillRect/>
          </a:stretch>
        </p:blipFill>
        <p:spPr bwMode="auto">
          <a:xfrm>
            <a:off x="609600" y="3149600"/>
            <a:ext cx="36576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דוגמא ל-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cell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בו כל תא הוא ריבוע קסם במימד אחר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cell(1,8);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n=1:8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baseline="0" dirty="0" smtClean="0">
                <a:latin typeface="Courier New" pitchFamily="49" charset="0"/>
                <a:cs typeface="Courier New" pitchFamily="49" charset="0"/>
              </a:rPr>
              <a:t>	M{n}=magic(n);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cellplot(M)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16" b="7790"/>
          <a:stretch>
            <a:fillRect/>
          </a:stretch>
        </p:blipFill>
        <p:spPr bwMode="auto">
          <a:xfrm>
            <a:off x="3429000" y="1967159"/>
            <a:ext cx="5715000" cy="450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מבנה הוא מערך המכיל טיפוסי משתנים</a:t>
            </a:r>
            <a:r>
              <a:rPr lang="en-US" sz="2000" dirty="0" smtClean="0"/>
              <a:t> </a:t>
            </a:r>
            <a:r>
              <a:rPr lang="he-IL" sz="2000" dirty="0" smtClean="0"/>
              <a:t>שונים בשדות נפרדים, בעלי שמות מאפיינים.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שם השדה מופרד בנקודה משם המבנה:</a:t>
            </a: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patient.name='John Doe';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patient.billing = 135.00;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patient.test= [120 39 78;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98 54 12]; 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יתרונות שימוש:</a:t>
            </a:r>
          </a:p>
          <a:p>
            <a:pPr lvl="1"/>
            <a:r>
              <a:rPr lang="he-IL" sz="1800" dirty="0" smtClean="0"/>
              <a:t>טיפול מסודר בנתונים בעלי היררכיה.</a:t>
            </a:r>
          </a:p>
          <a:p>
            <a:pPr lvl="1"/>
            <a:r>
              <a:rPr lang="he-IL" sz="1800" dirty="0" smtClean="0"/>
              <a:t>ביצוע חיתוכים בין תכונות (שדות) של אלמנטים שונים במערך.</a:t>
            </a:r>
          </a:p>
          <a:p>
            <a:pPr lvl="1"/>
            <a:r>
              <a:rPr lang="he-IL" sz="1800" dirty="0" smtClean="0"/>
              <a:t>השמת כמות אינפורמציה רבה בתוך משתנה ראשי אחד.</a:t>
            </a:r>
            <a:endParaRPr lang="en-US" sz="1800" dirty="0" smtClean="0"/>
          </a:p>
          <a:p>
            <a:r>
              <a:rPr lang="he-IL" sz="2000" dirty="0" smtClean="0"/>
              <a:t>המבנה הוא מערך ומכיל יותר מאלמנט אחד בכל שדה (אם רוצים...)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1371"/>
            <a:ext cx="3124200" cy="297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הרחבת מבנה למערך מבנים:</a:t>
            </a:r>
          </a:p>
          <a:p>
            <a:pPr>
              <a:buNone/>
            </a:pPr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באופן כללי ניתן ליצור מערך מבנים באמצעות: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&gt;&gt;StrArray = struct(’field1’,{values1},’field2’,{values2},…)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ערכי השדות ניתנים כתאים ולא מוגבלים לאותו הטיפוס. מימד התאים קובע את מימד המערך.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921052"/>
            <a:ext cx="6853238" cy="37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000" dirty="0" smtClean="0"/>
              <a:t>שם שדה יכול להיות דינמי, עבור קלט משתמש או תוצאת תוכנית:</a:t>
            </a:r>
            <a:endParaRPr lang="en-US" sz="2000" dirty="0" smtClean="0"/>
          </a:p>
          <a:p>
            <a:r>
              <a:rPr lang="he-IL" sz="2000" dirty="0" smtClean="0"/>
              <a:t>הזינו שם שדה (מחרוזת) ל- </a:t>
            </a:r>
            <a:r>
              <a:rPr lang="en-US" sz="2000" dirty="0" smtClean="0"/>
              <a:t>userField</a:t>
            </a:r>
            <a:r>
              <a:rPr lang="he-IL" sz="2000" dirty="0" smtClean="0"/>
              <a:t> וערך כלשהו ל-</a:t>
            </a:r>
            <a:r>
              <a:rPr lang="en-US" sz="2000" dirty="0" smtClean="0"/>
              <a:t>userVal</a:t>
            </a:r>
            <a:endParaRPr lang="he-IL" sz="2000" dirty="0" smtClean="0"/>
          </a:p>
          <a:p>
            <a:r>
              <a:rPr lang="he-IL" sz="2000" dirty="0" smtClean="0"/>
              <a:t>נסו את הביטוי (שימו לב לסוגריים):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&gt;&gt;s.(userField) = userVal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קבלת פירוט השדות של המבנה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&gt;&gt;fieldnames(structname)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 מחיקת שדה ממבנה:</a:t>
            </a:r>
          </a:p>
          <a:p>
            <a:pPr algn="l" rtl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patient = rmfield(patient,’billing’)</a:t>
            </a:r>
            <a:endParaRPr lang="he-IL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גישה לאיבר במערך: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name: ‘Elvis’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billing: 135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test: [2x3] double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patient(3).test(1,2)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43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57675"/>
            <a:ext cx="19240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בסיסיות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(כמעט) כל קוד מתחיל בפקודות הבאות:</a:t>
            </a:r>
          </a:p>
          <a:p>
            <a:pPr algn="l" rtl="0"/>
            <a:r>
              <a:rPr lang="en-US" dirty="0" smtClean="0"/>
              <a:t>clc, clear all, close all</a:t>
            </a:r>
          </a:p>
          <a:p>
            <a:r>
              <a:rPr lang="he-IL" dirty="0" smtClean="0"/>
              <a:t>הפקודות המוכרות של </a:t>
            </a:r>
            <a:r>
              <a:rPr lang="en-US" dirty="0" smtClean="0"/>
              <a:t>dos</a:t>
            </a:r>
            <a:r>
              <a:rPr lang="he-IL" dirty="0" smtClean="0"/>
              <a:t>:</a:t>
            </a:r>
          </a:p>
          <a:p>
            <a:pPr algn="l" rtl="0"/>
            <a:r>
              <a:rPr lang="en-US" dirty="0" smtClean="0"/>
              <a:t>cd, dir..</a:t>
            </a:r>
          </a:p>
          <a:p>
            <a:r>
              <a:rPr lang="he-IL" dirty="0" smtClean="0"/>
              <a:t>משתנים</a:t>
            </a:r>
          </a:p>
          <a:p>
            <a:pPr algn="l" rtl="0"/>
            <a:r>
              <a:rPr lang="en-US" dirty="0" smtClean="0"/>
              <a:t>who, whos</a:t>
            </a:r>
          </a:p>
          <a:p>
            <a:r>
              <a:rPr lang="he-IL" dirty="0" smtClean="0"/>
              <a:t>שליטה על הצגת מספרים</a:t>
            </a:r>
            <a:r>
              <a:rPr lang="en-US" dirty="0" smtClean="0"/>
              <a:t>:</a:t>
            </a:r>
            <a:endParaRPr lang="he-IL" dirty="0" smtClean="0"/>
          </a:p>
          <a:p>
            <a:pPr algn="l" rtl="0"/>
            <a:r>
              <a:rPr lang="en-US" dirty="0" smtClean="0"/>
              <a:t>format short, format long</a:t>
            </a:r>
            <a:endParaRPr lang="he-IL" dirty="0" smtClean="0"/>
          </a:p>
          <a:p>
            <a:r>
              <a:rPr lang="he-IL" dirty="0" smtClean="0"/>
              <a:t>פקודה לשעות הקשות:</a:t>
            </a:r>
          </a:p>
          <a:p>
            <a:pPr algn="l" rtl="0"/>
            <a:r>
              <a:rPr lang="en-US" dirty="0" smtClean="0"/>
              <a:t>why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850408"/>
            <a:ext cx="7467600" cy="441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 path=fullfile(matlabroot,'toolbox\matlab\matfun')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2. list = dir(path)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 list.isdir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4. IsDir = cell2mat({list.isdir})'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5. flist = ____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6. bytes = cell2mat({flist.bytes})'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7. [mVal,mInd] = min(bytes)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8. minFile = flist(__)__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9. fnames = ____({flist.name}’)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10.minFile_mat = ……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 lets see why it is so small: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open(minFile)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620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1800" dirty="0" smtClean="0"/>
              <a:t>1. הספריה הנבחנת</a:t>
            </a:r>
          </a:p>
          <a:p>
            <a:pPr>
              <a:buNone/>
            </a:pPr>
            <a:r>
              <a:rPr lang="he-IL" sz="1800" dirty="0" smtClean="0"/>
              <a:t>2. פעולת  </a:t>
            </a:r>
            <a:r>
              <a:rPr lang="en-US" sz="1800" dirty="0" smtClean="0"/>
              <a:t>dir</a:t>
            </a:r>
            <a:r>
              <a:rPr lang="he-IL" sz="1800" dirty="0" smtClean="0"/>
              <a:t> מחזירה תשובה לתוך מבנה. בחנו את השדות ותחולתם.</a:t>
            </a:r>
          </a:p>
          <a:p>
            <a:pPr>
              <a:buNone/>
            </a:pPr>
            <a:r>
              <a:rPr lang="he-IL" sz="1800" dirty="0" smtClean="0"/>
              <a:t>   באילו שדות נמצאת האינפורמציה הנחוצה?</a:t>
            </a:r>
          </a:p>
          <a:p>
            <a:pPr>
              <a:buNone/>
            </a:pPr>
            <a:r>
              <a:rPr lang="he-IL" sz="1800" dirty="0" smtClean="0"/>
              <a:t>3. חלק מהאלמנטים הם תיקיות וחלק קבצים.</a:t>
            </a:r>
          </a:p>
          <a:p>
            <a:pPr>
              <a:buNone/>
            </a:pPr>
            <a:r>
              <a:rPr lang="he-IL" sz="1800" dirty="0" smtClean="0"/>
              <a:t>    הפקודה מחזירה אוסף של מספרים</a:t>
            </a:r>
          </a:p>
          <a:p>
            <a:pPr>
              <a:buNone/>
            </a:pPr>
            <a:r>
              <a:rPr lang="he-IL" sz="1800" dirty="0" smtClean="0"/>
              <a:t>4. נהפוך את אוסף המספרים לוקטור </a:t>
            </a:r>
          </a:p>
          <a:p>
            <a:pPr>
              <a:buNone/>
            </a:pPr>
            <a:r>
              <a:rPr lang="he-IL" sz="1800" dirty="0" smtClean="0"/>
              <a:t>5. אנחנו מעוניינים רק בקבצים.</a:t>
            </a:r>
          </a:p>
          <a:p>
            <a:pPr>
              <a:buNone/>
            </a:pPr>
            <a:r>
              <a:rPr lang="he-IL" sz="1800" dirty="0" smtClean="0"/>
              <a:t>    צרו מערך מבנים חדש שלא מכיל תיקיות</a:t>
            </a:r>
          </a:p>
          <a:p>
            <a:pPr>
              <a:buNone/>
            </a:pPr>
            <a:r>
              <a:rPr lang="he-IL" sz="1800" dirty="0" smtClean="0"/>
              <a:t>6.</a:t>
            </a:r>
            <a:r>
              <a:rPr lang="en-US" sz="1800" dirty="0" smtClean="0"/>
              <a:t> </a:t>
            </a:r>
            <a:r>
              <a:rPr lang="he-IL" sz="1800" dirty="0" smtClean="0"/>
              <a:t>הגדרת וקטור המכיל את גדלי הקבצים</a:t>
            </a:r>
          </a:p>
          <a:p>
            <a:pPr>
              <a:buNone/>
            </a:pPr>
            <a:r>
              <a:rPr lang="he-IL" sz="1800" dirty="0" smtClean="0"/>
              <a:t>7. חיפוש הקובץ בעל הגודל הקטן ביותר</a:t>
            </a:r>
          </a:p>
          <a:p>
            <a:pPr>
              <a:buNone/>
            </a:pPr>
            <a:r>
              <a:rPr lang="he-IL" sz="1800" dirty="0" smtClean="0"/>
              <a:t>8. השתמשו בתוצאת 7 והשלימו את הפקודה כדי לקבל את שם הקובץ המבוקש</a:t>
            </a:r>
          </a:p>
          <a:p>
            <a:pPr>
              <a:buNone/>
            </a:pPr>
            <a:r>
              <a:rPr lang="he-IL" sz="1800" dirty="0" smtClean="0"/>
              <a:t>9. צרו מטריצת מחרוזות המכילה את שמות הקבצים (שלב זה לא הכרחי, אך טוב לאימון)</a:t>
            </a:r>
          </a:p>
          <a:p>
            <a:pPr>
              <a:buNone/>
            </a:pPr>
            <a:r>
              <a:rPr lang="he-IL" sz="1800" dirty="0" smtClean="0"/>
              <a:t>10 . פתחו את הקובץ בעל הגודל המינימלי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בתרגיל זה נסרוק ונערוך רשימת פונקציות יעודיות למטריצות בספריית </a:t>
            </a:r>
            <a:r>
              <a:rPr lang="en-US" dirty="0" smtClean="0"/>
              <a:t>Matlab</a:t>
            </a:r>
            <a:r>
              <a:rPr lang="he-IL" dirty="0" smtClean="0"/>
              <a:t>. המטרה: לאתר את קובץ הפונקציה הקטן ביותר בנפחו. עקבו אחר הפעולות הבאות. ממשו ובחנו כל שורה: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path=fullfile(matlabroot,'toolbox\matlab\matfun')</a:t>
            </a:r>
          </a:p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 = dir(path)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list.isdir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IsDir = cell2mat({list.isdir})'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flist = list(~IsDir)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bytes = cell2mat({flist.bytes})'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[mVal,mInd] = min(bytes)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minFile = flist(mInd).name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fnames = strvcat({flist.name}')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minfile_mat = fnames(mInd,:)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 lets see why it is so small: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open(minFile)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גרפיקה בסיסית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אלמנטים גרפים מאורגנים בהיררכיה כאשר היחידה המשורטטת, בעלת האינפורמציה, היא לרוב האובייקט הנמוך ביותר בשרשרת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733800"/>
            <a:ext cx="420087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00400"/>
            <a:ext cx="465176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352800"/>
            <a:ext cx="376670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2577152" y="3581400"/>
            <a:ext cx="17526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55544" y="3886200"/>
            <a:ext cx="26670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63504" y="4648200"/>
            <a:ext cx="31242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4953000"/>
            <a:ext cx="4267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עריכת אובייקטים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>
              <a:buNone/>
            </a:pPr>
            <a:r>
              <a:rPr lang="en-US" sz="2400" b="1" dirty="0" smtClean="0"/>
              <a:t>get</a:t>
            </a:r>
            <a:r>
              <a:rPr lang="en-US" sz="2400" dirty="0" smtClean="0"/>
              <a:t>: get(handle,’PropertyName’)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value</a:t>
            </a:r>
          </a:p>
          <a:p>
            <a:pPr algn="l" rtl="0">
              <a:buNone/>
            </a:pPr>
            <a:r>
              <a:rPr lang="en-US" sz="2400" b="1" dirty="0" smtClean="0"/>
              <a:t>set</a:t>
            </a:r>
            <a:r>
              <a:rPr lang="en-US" sz="2400" dirty="0" smtClean="0"/>
              <a:t>: set(handle,‘PropertyName’,PropertyVal)</a:t>
            </a:r>
          </a:p>
          <a:p>
            <a:pPr algn="l" rtl="0">
              <a:buNone/>
            </a:pPr>
            <a:r>
              <a:rPr lang="en-US" sz="2400" dirty="0" smtClean="0"/>
              <a:t>        set(handle,‘PropertyName’)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options</a:t>
            </a:r>
          </a:p>
          <a:p>
            <a:pPr algn="l" rtl="0">
              <a:buNone/>
            </a:pPr>
            <a:r>
              <a:rPr lang="en-US" sz="2400" b="1" dirty="0" smtClean="0"/>
              <a:t>inspect</a:t>
            </a:r>
            <a:r>
              <a:rPr lang="en-US" sz="2400" dirty="0" smtClean="0"/>
              <a:t>:   inspect(handle) </a:t>
            </a:r>
            <a:r>
              <a:rPr lang="en-US" sz="2400" dirty="0" smtClean="0">
                <a:sym typeface="Symbol"/>
              </a:rPr>
              <a:t> opens graphic interface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1457718"/>
          <a:ext cx="7467600" cy="288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133600"/>
                <a:gridCol w="2514600"/>
              </a:tblGrid>
              <a:tr h="304799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get properties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object’s handle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03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Root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get(0)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Figure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get(hf)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hf = gcf, hf = figure(1)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0694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Axes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</a:t>
                      </a:r>
                      <a:r>
                        <a:rPr lang="sv-SE" dirty="0" smtClean="0"/>
                        <a:t>et(ha) 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 = gca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ha = axes(</a:t>
                      </a:r>
                      <a:r>
                        <a:rPr lang="en-US" dirty="0" smtClean="0"/>
                        <a:t>‘</a:t>
                      </a:r>
                      <a:r>
                        <a:rPr lang="sv-SE" dirty="0" smtClean="0"/>
                        <a:t>Parent’,hf)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</a:t>
                      </a:r>
                      <a:r>
                        <a:rPr lang="en-US" dirty="0" smtClean="0"/>
                        <a:t>a = subplot(m,n,k)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56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Object (line,patch,surface)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get(ho)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 = gco (if selected)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 = plot(…,’Parent’,ha)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פונקציית  </a:t>
            </a:r>
            <a:r>
              <a:rPr lang="en-US" sz="2000" dirty="0" smtClean="0"/>
              <a:t>plot</a:t>
            </a:r>
            <a:endParaRPr lang="he-IL" sz="2000" dirty="0" smtClean="0"/>
          </a:p>
          <a:p>
            <a:r>
              <a:rPr lang="he-IL" sz="2000" dirty="0" smtClean="0"/>
              <a:t>השימושית והאוטומטית ביותר עבור שרטוט גרפים קוויים דו-מימדיים</a:t>
            </a:r>
          </a:p>
          <a:p>
            <a:r>
              <a:rPr lang="he-IL" sz="2000" dirty="0" smtClean="0"/>
              <a:t>מייצרת את כל האובייקטים הדרושים לשרטוט הגרף</a:t>
            </a:r>
          </a:p>
          <a:p>
            <a:r>
              <a:rPr lang="he-IL" sz="2000" dirty="0" smtClean="0"/>
              <a:t>פועלת במספר וריאציות ועל תבניות קלט שונות. הצורה הכללית ביותר: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plot(Xdata,Ydata,…,’properties’,values,…)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0:0.1:1; y = x.^.5;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הסדרות </a:t>
            </a:r>
            <a:r>
              <a:rPr lang="en-US" sz="2000" dirty="0" smtClean="0"/>
              <a:t>x,y</a:t>
            </a:r>
            <a:r>
              <a:rPr lang="he-IL" sz="2000" dirty="0" smtClean="0"/>
              <a:t> מאותו האורך.</a:t>
            </a:r>
          </a:p>
          <a:p>
            <a:r>
              <a:rPr lang="he-IL" sz="2000" dirty="0" smtClean="0"/>
              <a:t>נוצר </a:t>
            </a:r>
            <a:r>
              <a:rPr lang="en-US" sz="2000" dirty="0" smtClean="0"/>
              <a:t>figure</a:t>
            </a:r>
            <a:r>
              <a:rPr lang="he-IL" sz="2000" dirty="0" smtClean="0"/>
              <a:t> ובתוכו </a:t>
            </a:r>
            <a:r>
              <a:rPr lang="en-US" sz="2000" dirty="0" smtClean="0"/>
              <a:t>axes</a:t>
            </a:r>
            <a:r>
              <a:rPr lang="he-IL" sz="2000" dirty="0" smtClean="0"/>
              <a:t>, אשר תחתיו מצויר אובייקט מסוג </a:t>
            </a:r>
            <a:r>
              <a:rPr lang="en-US" sz="2000" dirty="0" smtClean="0"/>
              <a:t>line</a:t>
            </a:r>
            <a:endParaRPr lang="he-IL" sz="2000" dirty="0" smtClean="0"/>
          </a:p>
          <a:p>
            <a:r>
              <a:rPr lang="he-IL" sz="2000" dirty="0" smtClean="0"/>
              <a:t>מכיוון שלא היה  </a:t>
            </a:r>
            <a:r>
              <a:rPr lang="en-US" sz="2000" dirty="0" smtClean="0"/>
              <a:t>figure</a:t>
            </a:r>
            <a:r>
              <a:rPr lang="he-IL" sz="2000" dirty="0" smtClean="0"/>
              <a:t> קיים, החדש קיבל את המספור 1</a:t>
            </a:r>
          </a:p>
          <a:p>
            <a:r>
              <a:rPr lang="he-IL" sz="2000" dirty="0" smtClean="0"/>
              <a:t>ברירת המחדל היא שרטוט הנקודות בקו רציף (לינארי בין הנקודות) ובצבע כחול</a:t>
            </a:r>
          </a:p>
          <a:p>
            <a:r>
              <a:rPr lang="he-IL" sz="2000" dirty="0" smtClean="0"/>
              <a:t>הצירים הותאמו אוטומטית לתחום ערכי הסדרות המספריות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plot(y) </a:t>
            </a:r>
            <a:r>
              <a:rPr lang="he-IL" sz="2000" dirty="0" smtClean="0"/>
              <a:t> - כאשר הקלט לפונקציה כולל סדרה אחת בלבד, </a:t>
            </a:r>
            <a:r>
              <a:rPr lang="en-US" sz="2000" dirty="0" smtClean="0"/>
              <a:t>plot</a:t>
            </a:r>
            <a:r>
              <a:rPr lang="he-IL" sz="2000" dirty="0" smtClean="0"/>
              <a:t> מציירת את הסדרה אל מול האינדקסים התואמים.</a:t>
            </a:r>
            <a:endParaRPr lang="en-US" sz="2000" dirty="0" smtClean="0"/>
          </a:p>
          <a:p>
            <a:r>
              <a:rPr lang="he-IL" sz="2000" dirty="0" smtClean="0"/>
              <a:t>הזנת מאפייני אובייקט – אופציה 1, בצורה מקוצרת: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plot(x,y,’symbols’)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he-IL" sz="2000" dirty="0" smtClean="0">
                <a:latin typeface="Courier New" pitchFamily="49" charset="0"/>
                <a:cs typeface="+mn-cs"/>
              </a:rPr>
              <a:t>דוגמא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plot(x,y,’m:d’)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00403"/>
          <a:ext cx="1905000" cy="3352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2500"/>
                <a:gridCol w="9525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magenta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29000" y="3200403"/>
          <a:ext cx="2590800" cy="18626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1295400"/>
              </a:tblGrid>
              <a:tr h="37253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Line style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Solid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Dotted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Dash-dot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––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0" y="3200403"/>
          <a:ext cx="1676400" cy="29802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/>
                <a:gridCol w="8382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Marker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·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□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◊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724400" y="2819400"/>
            <a:ext cx="297180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534694" y="30091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600200" y="2819400"/>
            <a:ext cx="31242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הזנת מאפייני אובייקט – אופציה 2, קביעת תכונות מפורטות:</a:t>
            </a:r>
          </a:p>
          <a:p>
            <a:pPr algn="ctr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&gt;&gt;plot(x,y,’property1’,val1,…)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כדי לקבל את רשימת התכונות האפשריות: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&gt;&gt;h = plot(x,y);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&gt;&gt;get(h)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&gt;&gt;plot(x,y,’Color’,’m’,’LineStyle’,’:’,’LineWidth’,6,’Marker’,’d’,’MakerEdgeColor’,’k’,’MarkerSize’,16)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שרטוט מספר מרוכב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&gt;&gt;t=0:.01:1; z = exp(j*2*pi*t)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&gt;&gt;plot(z) % equals: plot(real(z),imag(z))</a:t>
            </a:r>
          </a:p>
          <a:p>
            <a:r>
              <a:rPr lang="he-IL" sz="2000" dirty="0" smtClean="0"/>
              <a:t>שרטוט מספר אובייקטים יחדיו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&gt;&gt;plot(x1,y1,x2,y2)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1 (באותה הפקודה)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0:pi/100:2*pi;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 = sin(x);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&gt;&gt;y2 = sin(x-.25);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&gt;&gt;y3 = sin(x-.5);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&gt;&gt;plot(x,y,x,y2,x,y3)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&gt;&gt;legend('sin(x)',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'sin(x-.25)','sin(x-.5)')</a:t>
            </a: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legend</a:t>
            </a:r>
            <a:r>
              <a:rPr lang="he-IL" sz="2000" dirty="0" smtClean="0"/>
              <a:t> – מייצרת מקרא לגרפים לפי סדר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675" y="1828800"/>
            <a:ext cx="4255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2 (שימוש ב</a:t>
            </a:r>
            <a:r>
              <a:rPr lang="en-US" sz="2000" dirty="0" smtClean="0"/>
              <a:t>hold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 sin(x),'b')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on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&gt;&gt;plot(x,sin(x-0.25),'r')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&gt;&gt;plot(x,sin(x-0.5),'g')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&gt;&gt;axis tight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off</a:t>
            </a: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hold </a:t>
            </a:r>
            <a:r>
              <a:rPr lang="he-IL" sz="2000" dirty="0" smtClean="0"/>
              <a:t> – מאפשרת להוסיף אובייקט גרפי נוסף במקום החלפת הישן בחדש</a:t>
            </a:r>
            <a:r>
              <a:rPr lang="en-US" sz="2000" dirty="0" smtClean="0"/>
              <a:t>\</a:t>
            </a:r>
          </a:p>
          <a:p>
            <a:r>
              <a:rPr lang="en-US" sz="2000" dirty="0" smtClean="0"/>
              <a:t>axis tight</a:t>
            </a:r>
            <a:r>
              <a:rPr lang="he-IL" sz="2000" dirty="0" smtClean="0"/>
              <a:t> – מצמצם את הצירים למינימום המכיל את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 תוך שימוש ב</a:t>
            </a:r>
            <a:r>
              <a:rPr lang="en-US" sz="2000" dirty="0" smtClean="0"/>
              <a:t>hold</a:t>
            </a:r>
            <a:endParaRPr lang="he-IL" sz="2000" dirty="0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752599"/>
            <a:ext cx="4038601" cy="310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3 (שרטוט עמודות מטריצה)</a:t>
            </a:r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&gt;&gt;Mat=[sin(x)’ sin(x-0.25)’ sin(x-0.5)’];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&gt;&gt;plot(x,Mat,‘LineWidth‘,3)</a:t>
            </a:r>
            <a:endParaRPr lang="he-IL" sz="2000" dirty="0" smtClean="0"/>
          </a:p>
          <a:p>
            <a:r>
              <a:rPr lang="he-IL" sz="2000" dirty="0" smtClean="0"/>
              <a:t>הצבעים מחולקים באופן אוטומטי</a:t>
            </a:r>
          </a:p>
          <a:p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he-IL" sz="2000" dirty="0" smtClean="0"/>
              <a:t>– שולט על עובי הקו</a:t>
            </a:r>
          </a:p>
          <a:p>
            <a:pPr>
              <a:buNone/>
            </a:pPr>
            <a:r>
              <a:rPr lang="he-IL" sz="2000" dirty="0" smtClean="0"/>
              <a:t>השוואה בין 3 השיטות</a:t>
            </a:r>
          </a:p>
          <a:p>
            <a:pPr>
              <a:buNone/>
            </a:pPr>
            <a:endParaRPr lang="he-IL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300274"/>
          <a:ext cx="7924800" cy="22529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6400"/>
                <a:gridCol w="2057400"/>
                <a:gridCol w="2514600"/>
                <a:gridCol w="1676400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סוגי גרפים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זהים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שיטה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בצבעי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וסוגי הקווים בלבד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צמדי וקטורים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אפשרי, אך רישום מסורבל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מלאה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בכל אובייקט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קומפקטי, אך לא ניתן לשלוט בכל מאפייני אובייקט נפרד בגרף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וקטור ומטריצה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מטלב כמחשבון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סדר פעולות מתמטית : ^ (חזקה),</a:t>
            </a:r>
            <a:r>
              <a:rPr lang="en-US" dirty="0" smtClean="0"/>
              <a:t> * / </a:t>
            </a:r>
            <a:r>
              <a:rPr lang="he-IL" dirty="0" smtClean="0"/>
              <a:t>, +  -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-5/(4.8+5.32)^2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ans 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-0.0488</a:t>
            </a:r>
          </a:p>
          <a:p>
            <a:r>
              <a:rPr lang="he-IL" dirty="0" smtClean="0"/>
              <a:t>כאשר אנחנו לא מאחסנים את התוצאה במשתנה התשובה מאוחסנת אוטומטית במשתנה </a:t>
            </a:r>
            <a:r>
              <a:rPr lang="en-US" dirty="0" smtClean="0"/>
              <a:t>ans</a:t>
            </a:r>
            <a:r>
              <a:rPr lang="he-IL" dirty="0" smtClean="0"/>
              <a:t>.</a:t>
            </a:r>
          </a:p>
          <a:p>
            <a:r>
              <a:rPr lang="he-IL" dirty="0" smtClean="0"/>
              <a:t>משתנים מרוכבים</a:t>
            </a:r>
            <a:endParaRPr lang="en-US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3+4i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x is stored in workspace and displayed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abs(x)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Absolute value.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5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angle(x)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Phase angle (in radians).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0.9273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conj(x)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conjugate.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3.0000 - 4.0000i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imag(x)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imaginary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4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real(x)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real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שתי סדרות בעלות יחידות שונות</a:t>
            </a:r>
            <a:r>
              <a:rPr lang="he-IL" b="1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&gt;&gt;[Ax,h1,h2] = plotyy(X1,Y1,X2,Y2)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Ax – handle (pointer) to axes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hi – handle to Xi,Yi plot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e-IL" dirty="0" smtClean="0"/>
              <a:t>     </a:t>
            </a:r>
            <a:r>
              <a:rPr lang="en-US" dirty="0" smtClean="0"/>
              <a:t>	</a:t>
            </a:r>
            <a:r>
              <a:rPr lang="he-IL" dirty="0" smtClean="0"/>
              <a:t>                                                </a:t>
            </a:r>
            <a:r>
              <a:rPr lang="en-US" dirty="0" smtClean="0"/>
              <a:t>handle</a:t>
            </a:r>
            <a:r>
              <a:rPr lang="he-IL" dirty="0" smtClean="0"/>
              <a:t> לאובייקט </a:t>
            </a:r>
            <a:r>
              <a:rPr lang="en-US" dirty="0" smtClean="0"/>
              <a:t>ylabel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get(AX(2),'YLabel')</a:t>
            </a:r>
          </a:p>
          <a:p>
            <a:pPr>
              <a:buNone/>
            </a:pPr>
            <a:r>
              <a:rPr lang="he-IL" dirty="0" smtClean="0"/>
              <a:t>						מתן כותרות לציר </a:t>
            </a:r>
            <a:r>
              <a:rPr lang="en-US" dirty="0" smtClean="0"/>
              <a:t>y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&gt;&gt;set(get(AX(1),'YLabel')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,'String',‘Left Y-axis’)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&gt;&gt;set(get(AX(2),'YLabel')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,'String',‘Right Y-axis’)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dirty="0" smtClean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1853" y="2743200"/>
            <a:ext cx="488214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בסקאלות לוגריתמיות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:10:100;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2*x.^2 + 7*x + 9;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plot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semilogx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semilogy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loglog(x,y)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286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שליטה בתחום התצוגה - </a:t>
            </a:r>
            <a:r>
              <a:rPr lang="en-US" sz="2000" dirty="0" smtClean="0"/>
              <a:t>axis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sz="2000" dirty="0" smtClean="0"/>
              <a:t>בחנו את הפקודה הבאה: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&gt;&gt;plot(2,2,’c*’,1,2.4,’ks’,0.2,0.5,’r^’,’MarkerSize’,10)</a:t>
            </a:r>
          </a:p>
          <a:p>
            <a:r>
              <a:rPr lang="he-IL" sz="2000" dirty="0" smtClean="0"/>
              <a:t>נסו לשנות את תחום הצגת הצירים: האם התמונה ברורה יותר?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&gt;&gt;axis([0 2.5 0 3])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1800" dirty="0" smtClean="0"/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05000"/>
          <a:ext cx="8153400" cy="20369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1979"/>
                <a:gridCol w="4921421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([xmin xmax ymin ymax])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Define minimum and maximum values of the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Produce a square plot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equal scaling factors for both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tight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Scale axis to fit plot tightly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turn off axis square,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(auto)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axis to defaults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תרגיל: ציירו מעגל שמרכזו בנקודה ( 2,3 ) ורדיוסו שווה 3</a:t>
            </a:r>
          </a:p>
          <a:p>
            <a:r>
              <a:rPr lang="he-IL" sz="2000" dirty="0" smtClean="0"/>
              <a:t>תזכורת: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x0 + R*cos(theta);  y = y0 + R*sin(theta)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הצורה המתקבלת אינה מזכירה עיגול במבט ראשון. נסו את הפקודות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 axis equal</a:t>
            </a:r>
            <a:r>
              <a:rPr lang="he-IL" sz="2000" dirty="0" smtClean="0"/>
              <a:t>ו-</a:t>
            </a:r>
            <a:r>
              <a:rPr lang="en-US" sz="2000" dirty="0" smtClean="0"/>
              <a:t> axis square</a:t>
            </a:r>
            <a:r>
              <a:rPr lang="he-IL" sz="2000" dirty="0" smtClean="0"/>
              <a:t> לשיפור התצוגה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sz="2000" dirty="0" smtClean="0"/>
          </a:p>
          <a:p>
            <a:r>
              <a:rPr lang="en-US" sz="2000" dirty="0" smtClean="0"/>
              <a:t>xlim,ylim</a:t>
            </a:r>
            <a:r>
              <a:rPr lang="he-IL" sz="2000" dirty="0" smtClean="0"/>
              <a:t> - שולטים בגבולות הצירים בנפרד.</a:t>
            </a:r>
          </a:p>
          <a:p>
            <a:r>
              <a:rPr lang="he-IL" sz="2000" b="1" dirty="0" smtClean="0"/>
              <a:t>שימו לב – הפעולה אינה חותכת את האות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&gt;&gt;t=0:2*pi/10:1500;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&gt;&gt;plot(t,sin(t))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&gt;&gt;xlim([0 6*pi])</a:t>
            </a:r>
            <a:endParaRPr lang="en-US" sz="1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27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2895600" y="3323916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58674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תוספות ל </a:t>
            </a:r>
            <a:r>
              <a:rPr lang="en-US" sz="2000" dirty="0" smtClean="0"/>
              <a:t>axes</a:t>
            </a:r>
          </a:p>
          <a:p>
            <a:pPr lvl="1"/>
            <a:r>
              <a:rPr lang="en-US" sz="1800" dirty="0" smtClean="0"/>
              <a:t>axis labels = xlabel, ylabel</a:t>
            </a:r>
          </a:p>
          <a:p>
            <a:pPr lvl="1"/>
            <a:r>
              <a:rPr lang="en-US" sz="1800" dirty="0" smtClean="0"/>
              <a:t>title</a:t>
            </a:r>
          </a:p>
          <a:p>
            <a:pPr lvl="1"/>
            <a:r>
              <a:rPr lang="en-US" sz="1800" dirty="0" smtClean="0"/>
              <a:t>grid on, off, minor</a:t>
            </a:r>
            <a:endParaRPr lang="he-IL" sz="1800" dirty="0" smtClean="0"/>
          </a:p>
          <a:p>
            <a:r>
              <a:rPr lang="he-IL" sz="2000" dirty="0" smtClean="0"/>
              <a:t>מקרא – </a:t>
            </a:r>
            <a:r>
              <a:rPr lang="en-US" sz="2000" dirty="0" smtClean="0"/>
              <a:t>legend</a:t>
            </a:r>
            <a:r>
              <a:rPr lang="he-IL" sz="2000" dirty="0" smtClean="0"/>
              <a:t> - יוצר אובייקט חדש מסוג </a:t>
            </a:r>
            <a:r>
              <a:rPr lang="en-US" sz="2000" dirty="0" smtClean="0"/>
              <a:t>axes</a:t>
            </a:r>
            <a:endParaRPr lang="he-IL" sz="2000" dirty="0" smtClean="0"/>
          </a:p>
          <a:p>
            <a:r>
              <a:rPr lang="he-IL" sz="2000" dirty="0" smtClean="0"/>
              <a:t>ניתן להציב בטקסטים סימנים מיוחדים המפוענחים לפי קוד</a:t>
            </a:r>
          </a:p>
          <a:p>
            <a:pPr lvl="1"/>
            <a:r>
              <a:rPr lang="he-IL" sz="1800" dirty="0" smtClean="0"/>
              <a:t>לדוגמא  </a:t>
            </a:r>
            <a:r>
              <a:rPr lang="en-US" sz="1800" dirty="0" smtClean="0"/>
              <a:t>\alpha , 10^5</a:t>
            </a:r>
            <a:r>
              <a:rPr lang="he-IL" sz="1800" dirty="0" smtClean="0"/>
              <a:t> , </a:t>
            </a:r>
            <a:r>
              <a:rPr lang="en-US" sz="1800" dirty="0" smtClean="0"/>
              <a:t>\leftarrow</a:t>
            </a:r>
            <a:r>
              <a:rPr lang="he-IL" sz="1800" dirty="0" smtClean="0"/>
              <a:t> , </a:t>
            </a:r>
            <a:r>
              <a:rPr lang="en-US" sz="1800" dirty="0" smtClean="0"/>
              <a:t>\rightarrow</a:t>
            </a:r>
            <a:endParaRPr lang="he-IL" sz="1800" dirty="0" smtClean="0"/>
          </a:p>
          <a:p>
            <a:r>
              <a:rPr lang="he-IL" sz="2000" dirty="0" smtClean="0"/>
              <a:t>כל הטקסטים הם אובייקטים מסוג </a:t>
            </a:r>
            <a:r>
              <a:rPr lang="en-US" sz="2000" dirty="0" smtClean="0"/>
              <a:t>text</a:t>
            </a:r>
            <a:r>
              <a:rPr lang="he-IL" sz="2000" dirty="0" smtClean="0"/>
              <a:t> והינם "ילדים" של ה-</a:t>
            </a:r>
            <a:r>
              <a:rPr lang="en-US" sz="2000" dirty="0" smtClean="0"/>
              <a:t>axes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62000" cy="533400"/>
          </a:xfrm>
        </p:spPr>
        <p:txBody>
          <a:bodyPr/>
          <a:lstStyle/>
          <a:p>
            <a:pPr algn="l" rtl="0"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476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73456" y="415574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y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6096000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x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24800" y="4038600"/>
            <a:ext cx="6858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grid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87104" y="553530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legend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91352" y="5796888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90048" y="2626056"/>
            <a:ext cx="2667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34568" y="6346208"/>
            <a:ext cx="26517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05000" y="44196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0"/>
            <a:ext cx="57912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&gt;&gt;x=[0:0.1:2*pi];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&gt;&gt;y=sin(x); z=cos(x);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&gt;&gt;plot(x,y,x,z,'linewidth',2)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&gt;&gt;title('Sample Plot','fontsize',14)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&gt;&gt;xlabel('X values','fontsize',14)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&gt;&gt;ylabel('Y values','fontsize',14)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&gt;&gt;legend('Y data',‘Z data‘,'fontsize',3)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&gt;&gt;grid 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6477000" y="4288808"/>
            <a:ext cx="1447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שרטטו על אותו הגרף את הפונקציה הבאה ושתי נגזרותיה הנומריות (ראשונה ושניה)</a:t>
            </a:r>
          </a:p>
          <a:p>
            <a:r>
              <a:rPr lang="he-IL" sz="2000" dirty="0" smtClean="0"/>
              <a:t>אין דרישה לנגזרות מרכזיות</a:t>
            </a:r>
          </a:p>
          <a:p>
            <a:r>
              <a:rPr lang="he-IL" sz="2000" dirty="0" smtClean="0"/>
              <a:t>הקפידו על צבעים שונים</a:t>
            </a:r>
          </a:p>
          <a:p>
            <a:r>
              <a:rPr lang="he-IL" sz="2000" dirty="0" smtClean="0"/>
              <a:t>תנו כותרות מתאימות</a:t>
            </a:r>
          </a:p>
          <a:p>
            <a:r>
              <a:rPr lang="he-IL" sz="2000" dirty="0" smtClean="0"/>
              <a:t>הוסיפו מקרא (</a:t>
            </a:r>
            <a:r>
              <a:rPr lang="en-US" sz="2000" dirty="0" smtClean="0"/>
              <a:t>legend</a:t>
            </a:r>
            <a:r>
              <a:rPr lang="he-IL" sz="2000" dirty="0" smtClean="0"/>
              <a:t>)</a:t>
            </a:r>
          </a:p>
          <a:p>
            <a:endParaRPr lang="en-US" sz="2000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1984276"/>
              </p:ext>
            </p:extLst>
          </p:nvPr>
        </p:nvGraphicFramePr>
        <p:xfrm>
          <a:off x="685800" y="1981200"/>
          <a:ext cx="2362200" cy="948044"/>
        </p:xfrm>
        <a:graphic>
          <a:graphicData uri="http://schemas.openxmlformats.org/presentationml/2006/ole">
            <p:oleObj spid="_x0000_s91140" name="Equation" r:id="rId3" imgW="1282680" imgH="50796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4876800" y="3490079"/>
            <a:ext cx="37338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dirty="0" smtClean="0"/>
              <a:t>החזרת מצביע לאובייקט הציור: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 = plot(…)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[hx,h1,h2] = plotyy(…)</a:t>
            </a:r>
          </a:p>
          <a:p>
            <a:pPr algn="r" rtl="1"/>
            <a:r>
              <a:rPr lang="he-IL" dirty="0" smtClean="0"/>
              <a:t>קבלת כל התכונות של אובייקט: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get(h)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hx(1)</a:t>
            </a:r>
            <a:r>
              <a:rPr lang="he-IL" dirty="0" smtClean="0"/>
              <a:t> לפעיל: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axes(hx(1))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hx(2)</a:t>
            </a:r>
            <a:r>
              <a:rPr lang="he-IL" dirty="0" smtClean="0"/>
              <a:t> לפעיל: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axes(hx(2))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שינוי תכונה של אובייקט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set(h,’property’,propval)</a:t>
            </a: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3276600"/>
            <a:ext cx="4648201" cy="342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dt = 0.01;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t = 0:dt:1;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 = 2*t.*exp(-10*t);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dydt = diff(y)/dt;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dydt(end+1)=dydt(end); </a:t>
            </a: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d2ydt2 = diff(y,2)/dt^2;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d2ydt2(end+1:end+2)=d2ydt2(end); </a:t>
            </a: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 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[hx,h1,h2]=plotyy(t,[y;dydt],t,d2ydt2);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'Time [sec]'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axes(hx(1));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'volt, volt/s'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title(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'y(t) and its derivatives'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legend(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'y'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'dy/dt'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axes(hx(2));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'volt/s^2‘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אות בדיד (</a:t>
            </a:r>
            <a:r>
              <a:rPr lang="en-US" sz="2000" dirty="0" smtClean="0"/>
              <a:t>stem,stairs</a:t>
            </a:r>
            <a:r>
              <a:rPr lang="he-IL" sz="2000" dirty="0" smtClean="0"/>
              <a:t>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&gt;&gt;k=[0:30];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&gt;&gt;x=sin(k/5);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&gt;&gt;stem(k,x)    or    stairs(k,x)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xlabel('0 \leq k \leq 5');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ylabel('x [ k ]');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&gt;&gt; title('x[ k ] = sin(k/5) for 0 \leq k \leq 5');</a:t>
            </a:r>
            <a:endParaRPr lang="he-IL" sz="2400" dirty="0" smtClean="0"/>
          </a:p>
          <a:p>
            <a:pPr algn="l" rtl="0">
              <a:buNone/>
            </a:pPr>
            <a:r>
              <a:rPr lang="he-IL" sz="2400" dirty="0" smtClean="0"/>
              <a:t>             </a:t>
            </a:r>
            <a:r>
              <a:rPr lang="en-US" sz="2400" dirty="0" smtClean="0"/>
              <a:t>  Stem                                                      Stairs</a:t>
            </a:r>
            <a:r>
              <a:rPr lang="he-IL" sz="2400" dirty="0" smtClean="0"/>
              <a:t>:</a:t>
            </a:r>
            <a:endParaRPr lang="en-US" sz="2400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לצייר מספר </a:t>
            </a:r>
            <a:r>
              <a:rPr lang="en-US" dirty="0" smtClean="0"/>
              <a:t>axes</a:t>
            </a:r>
            <a:r>
              <a:rPr lang="he-IL" dirty="0" smtClean="0"/>
              <a:t> ב-</a:t>
            </a:r>
            <a:r>
              <a:rPr lang="en-US" dirty="0" smtClean="0"/>
              <a:t>figure</a:t>
            </a:r>
            <a:r>
              <a:rPr lang="he-IL" dirty="0" smtClean="0"/>
              <a:t> אחד באמצעות הפקודה  </a:t>
            </a:r>
            <a:r>
              <a:rPr lang="en-US" dirty="0" smtClean="0"/>
              <a:t>subplot</a:t>
            </a:r>
            <a:endParaRPr lang="he-IL" dirty="0" smtClean="0"/>
          </a:p>
          <a:p>
            <a:pPr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subplot(rows,cols,index)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99360"/>
            <a:ext cx="4816822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9319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כל העבודה בשלב זה תתבצע ב- </a:t>
            </a:r>
            <a:r>
              <a:rPr lang="en-US" dirty="0" smtClean="0"/>
              <a:t>command window (cw)</a:t>
            </a:r>
            <a:endParaRPr lang="he-IL" dirty="0" smtClean="0"/>
          </a:p>
          <a:p>
            <a:r>
              <a:rPr lang="he-IL" dirty="0" smtClean="0"/>
              <a:t>אין צורך להגדיר את המשתנים וגודלם מראש</a:t>
            </a:r>
            <a:endParaRPr lang="en-US" dirty="0" smtClean="0"/>
          </a:p>
          <a:p>
            <a:r>
              <a:rPr lang="he-IL" dirty="0" smtClean="0"/>
              <a:t>נגדיר ידנית את מטריצת ה"קסם" הבאה:</a:t>
            </a:r>
            <a:endParaRPr lang="en-US" dirty="0" smtClean="0"/>
          </a:p>
          <a:p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pPr lvl="0">
              <a:buClr>
                <a:srgbClr val="0BD0D9"/>
              </a:buClr>
            </a:pPr>
            <a:r>
              <a:rPr lang="he-IL" dirty="0" smtClean="0">
                <a:solidFill>
                  <a:prstClr val="black"/>
                </a:solidFill>
              </a:rPr>
              <a:t>שימו לב למשתנה שנוצר ב </a:t>
            </a:r>
            <a:r>
              <a:rPr lang="en-US" dirty="0" smtClean="0">
                <a:solidFill>
                  <a:prstClr val="black"/>
                </a:solidFill>
              </a:rPr>
              <a:t>workspace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16 3 2 13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5 10 11 8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9 6 7 12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4 15 14 1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267200"/>
            <a:ext cx="241528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דוגמא נוספת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Subplot(2,2,3:4)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62200"/>
            <a:ext cx="474200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81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  <a:p>
            <a:pPr algn="l" rtl="0">
              <a:buNone/>
            </a:pPr>
            <a:r>
              <a:rPr lang="en-US" dirty="0" smtClean="0"/>
              <a:t>Tools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Data Statistics:</a:t>
            </a:r>
            <a:endParaRPr lang="he-IL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229" y="2362200"/>
            <a:ext cx="500762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57475"/>
            <a:ext cx="29241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יש לצייר על אותו הגרף אכספוננטים דועכים  </a:t>
            </a:r>
          </a:p>
          <a:p>
            <a:pPr>
              <a:buNone/>
            </a:pPr>
            <a:r>
              <a:rPr lang="he-IL" sz="2000" dirty="0" smtClean="0"/>
              <a:t>כאשר </a:t>
            </a:r>
            <a:r>
              <a:rPr lang="en-US" sz="2000" dirty="0" smtClean="0"/>
              <a:t>t=[0,1]</a:t>
            </a:r>
            <a:r>
              <a:rPr lang="he-IL" sz="2000" dirty="0" smtClean="0"/>
              <a:t> , </a:t>
            </a:r>
            <a:r>
              <a:rPr lang="en-US" sz="2000" dirty="0" smtClean="0"/>
              <a:t>a=2,3,5,6,7</a:t>
            </a:r>
            <a:endParaRPr lang="he-IL" sz="2000" dirty="0" smtClean="0"/>
          </a:p>
          <a:p>
            <a:r>
              <a:rPr lang="he-IL" sz="2000" dirty="0" smtClean="0"/>
              <a:t>יש להשלים את השורה בירוקה: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 = linspace(0,1);</a:t>
            </a:r>
          </a:p>
          <a:p>
            <a:pPr algn="l" rtl="0">
              <a:buNone/>
            </a:pP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a = [2 3 5 6 7];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ch =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'brkgmcy'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k=1:length(a) </a:t>
            </a:r>
            <a:endParaRPr lang="he-IL" sz="1800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800" b="1" dirty="0" smtClean="0">
                <a:solidFill>
                  <a:schemeClr val="accent5"/>
                </a:solidFill>
                <a:latin typeface="Courier New"/>
              </a:rPr>
              <a:t>% calculate and plot x with color ch(k)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leg_str{k} = [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'a='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,num2str(a(k))];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legend(leg_str)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grid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't'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'x'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he-IL" sz="2000" dirty="0" smtClean="0"/>
              <a:t>נסו להוסיף את הפקודה :       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text(0.41,0.46,'\leftarrow slowest')</a:t>
            </a: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481137" y="1412544"/>
          <a:ext cx="1566863" cy="474662"/>
        </p:xfrm>
        <a:graphic>
          <a:graphicData uri="http://schemas.openxmlformats.org/presentationml/2006/ole">
            <p:oleObj spid="_x0000_s95236" name="Equation" r:id="rId3" imgW="850531" imgH="253890" progId="Equation.DSMT4">
              <p:embed/>
            </p:oleObj>
          </a:graphicData>
        </a:graphic>
      </p:graphicFrame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4125" y="2590800"/>
            <a:ext cx="28098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he-IL" sz="2000" dirty="0" smtClean="0">
                <a:latin typeface="Courier New" pitchFamily="49" charset="0"/>
                <a:cs typeface="+mn-cs"/>
              </a:rPr>
              <a:t>פקודת </a:t>
            </a:r>
            <a:r>
              <a:rPr lang="en-US" sz="2000" dirty="0" smtClean="0">
                <a:latin typeface="Courier New" pitchFamily="49" charset="0"/>
                <a:cs typeface="+mn-cs"/>
              </a:rPr>
              <a:t>meshgrid</a:t>
            </a:r>
            <a:r>
              <a:rPr lang="he-IL" sz="2000" dirty="0" smtClean="0">
                <a:latin typeface="Courier New" pitchFamily="49" charset="0"/>
                <a:cs typeface="+mn-cs"/>
              </a:rPr>
              <a:t> יוצרת את כל הצירופים האפשריים בין 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x</a:t>
            </a:r>
            <a:r>
              <a:rPr lang="he-IL" sz="2000" dirty="0" smtClean="0">
                <a:latin typeface="Courier New" pitchFamily="49" charset="0"/>
                <a:cs typeface="+mn-cs"/>
              </a:rPr>
              <a:t> וערכי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y</a:t>
            </a:r>
            <a:r>
              <a:rPr lang="he-IL" sz="2000" dirty="0" smtClean="0">
                <a:latin typeface="Courier New" pitchFamily="49" charset="0"/>
                <a:cs typeface="+mn-cs"/>
              </a:rPr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[1 2 3];  y = [4 5];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[x,y] = meshgrid(x,y)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[xx, yy] = meshgrid(x,y);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zz=sin(xx.^2+yy.^2);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surf(xx,yy,zz)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xlabel('x')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ylabel('y')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zlabel('z')</a:t>
            </a: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50567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y =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4     4     4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5     5     5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200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פונקציות נוספות:</a:t>
            </a:r>
            <a:r>
              <a:rPr lang="en-US" sz="2400" dirty="0" smtClean="0"/>
              <a:t>  contour, plot3, waterfall, contour3, mesh, surfc</a:t>
            </a:r>
            <a:endParaRPr lang="he-IL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31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גרפים נוספים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נוספות: </a:t>
            </a:r>
            <a:r>
              <a:rPr lang="en-US" dirty="0" smtClean="0"/>
              <a:t>bar, bar3, hist, area, pie3, rose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זרימה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while loops</a:t>
            </a:r>
          </a:p>
          <a:p>
            <a:r>
              <a:rPr lang="en-US" dirty="0" smtClean="0"/>
              <a:t>break statements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תנאים (</a:t>
            </a:r>
            <a:r>
              <a:rPr smtClean="0"/>
              <a:t>If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447800"/>
            <a:ext cx="4419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i ==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2;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i &gt;=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0;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  <a:p>
            <a:pPr algn="r"/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(attn&gt;0.9)&amp;(grade&gt;60)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pass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886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Switch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447800"/>
            <a:ext cx="4800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2,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switch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x==y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and y are equal');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x&gt;y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greater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less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x is less than y</a:t>
            </a:r>
          </a:p>
          <a:p>
            <a:endParaRPr lang="he-IL" sz="2000" dirty="0" smtClean="0"/>
          </a:p>
          <a:p>
            <a:r>
              <a:rPr lang="he-IL" sz="2000" dirty="0" smtClean="0"/>
              <a:t>בשונה משפת </a:t>
            </a:r>
            <a:r>
              <a:rPr lang="en-US" sz="2000" dirty="0" smtClean="0"/>
              <a:t>C </a:t>
            </a:r>
            <a:r>
              <a:rPr lang="he-IL" sz="2000" dirty="0" smtClean="0"/>
              <a:t>, לא נדרש שימוש ב-</a:t>
            </a:r>
            <a:r>
              <a:rPr lang="en-US" sz="2000" dirty="0" smtClean="0"/>
              <a:t>break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65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switch switch_expr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case_expr1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case_expr2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סימן " ; " בתוך המטריצה מורה על סוף שורה</a:t>
            </a:r>
          </a:p>
          <a:p>
            <a:r>
              <a:rPr lang="he-IL" dirty="0" smtClean="0"/>
              <a:t>הוספת " </a:t>
            </a:r>
            <a:r>
              <a:rPr lang="en-US" dirty="0" smtClean="0"/>
              <a:t>;</a:t>
            </a:r>
            <a:r>
              <a:rPr lang="he-IL" dirty="0" smtClean="0"/>
              <a:t> " בסוף הפקודה מונע את הצגת התשובה לפעולה ב-</a:t>
            </a:r>
            <a:r>
              <a:rPr lang="en-US" dirty="0" smtClean="0"/>
              <a:t>cw</a:t>
            </a:r>
            <a:endParaRPr lang="he-IL" dirty="0" smtClean="0"/>
          </a:p>
          <a:p>
            <a:r>
              <a:rPr lang="he-IL" dirty="0" smtClean="0"/>
              <a:t>בין אברי השורה ניתן להשתמש בפסיק או ברווח</a:t>
            </a:r>
          </a:p>
          <a:p>
            <a:r>
              <a:rPr lang="he-IL" dirty="0" smtClean="0"/>
              <a:t>אתחלו את המטריצה הבאה: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r>
              <a:rPr lang="he-IL" dirty="0" smtClean="0"/>
              <a:t>מטריצה ריקה [] - סוגריים ריקים נותנים מערך בגודל </a:t>
            </a:r>
            <a:r>
              <a:rPr lang="en-US" dirty="0" smtClean="0"/>
              <a:t>0x0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&gt;&gt;B = [ ];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% empty matrix</a:t>
            </a:r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smtClean="0"/>
              <a:t>for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0:0.05:1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printf(‘%d\n’,x);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he-IL" sz="2000" dirty="0" smtClean="0"/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zeros(n,m);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for i = 1:n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j = 1:m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a(i,j) = 1/(i+j);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end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for variable=expression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smtClean="0"/>
              <a:t>while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n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zeros(1,10);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n &lt;= 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y(n) = 2*n/(n+1);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n = n+1;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 </a:t>
            </a:r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%execute statements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endParaRPr lang="he-IL" sz="2000" dirty="0" smtClean="0"/>
          </a:p>
          <a:p>
            <a:r>
              <a:rPr lang="he-IL" sz="2000" dirty="0" smtClean="0"/>
              <a:t>'1' שווה ערך ל-</a:t>
            </a:r>
            <a:r>
              <a:rPr lang="en-US" sz="2000" dirty="0" smtClean="0"/>
              <a:t>`true`</a:t>
            </a:r>
            <a:r>
              <a:rPr lang="he-IL" sz="2000" dirty="0" smtClean="0"/>
              <a:t> ו-'0' ל-</a:t>
            </a:r>
            <a:r>
              <a:rPr lang="en-US" sz="2000" dirty="0" smtClean="0"/>
              <a:t>`false`</a:t>
            </a:r>
            <a:endParaRPr lang="he-IL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while 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</a:t>
            </a:r>
            <a:r>
              <a:rPr smtClean="0"/>
              <a:t>break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פקודת </a:t>
            </a:r>
            <a:r>
              <a:rPr lang="en-US" sz="2000" dirty="0" smtClean="0"/>
              <a:t>break</a:t>
            </a:r>
            <a:r>
              <a:rPr lang="he-IL" sz="2000" dirty="0" smtClean="0"/>
              <a:t> עוצרת את הלולאה (</a:t>
            </a:r>
            <a:r>
              <a:rPr lang="en-US" sz="2000" dirty="0" smtClean="0"/>
              <a:t>for\while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1:10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printf(‘%5d’,x);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if (x&gt;y)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break;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1 2 3 4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סימבוליים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מאפשרים לקבל תוצאות סימבוליות, בדומה לתוכנת מתמטיקה: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syms x;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 = cos(x)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diff(f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taylor(f) int(f) ezplot(x,f) laplace(f) fourier(f)</a:t>
            </a:r>
          </a:p>
          <a:p>
            <a:r>
              <a:rPr lang="he-IL" sz="2400" dirty="0" smtClean="0"/>
              <a:t>פונקציות עזר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simple(f)  simplify(f)  factor(f)  expand(f)  collect(f)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pretty(f)         subs(f,x,1)          solve(f)</a:t>
            </a:r>
          </a:p>
          <a:p>
            <a:r>
              <a:rPr lang="he-IL" sz="2400" dirty="0" smtClean="0"/>
              <a:t>פנק' </a:t>
            </a:r>
            <a:r>
              <a:rPr lang="en-US" sz="2400" dirty="0" smtClean="0"/>
              <a:t>solve</a:t>
            </a:r>
            <a:r>
              <a:rPr lang="he-IL" sz="2400" dirty="0" smtClean="0"/>
              <a:t> מחזירה תוצאה סימבולית, על מנת לקבל תוצאה מספרית צריך להשתמש בפנק' </a:t>
            </a:r>
            <a:r>
              <a:rPr lang="en-US" sz="2400" dirty="0" smtClean="0"/>
              <a:t>eval</a:t>
            </a:r>
            <a:r>
              <a:rPr lang="he-IL" sz="2400" dirty="0" smtClean="0"/>
              <a:t>. למשל:</a:t>
            </a:r>
            <a:endParaRPr lang="en-US" sz="24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g=solve(x^2+2)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eval(g)</a:t>
            </a:r>
          </a:p>
          <a:p>
            <a:pPr algn="l" rtl="0">
              <a:buNone/>
            </a:pPr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מוגדרות אישית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שם הפונקציה צריך להיות תואם לשם הקובץ</a:t>
            </a:r>
          </a:p>
          <a:p>
            <a:r>
              <a:rPr lang="he-IL" dirty="0" smtClean="0"/>
              <a:t>דוגמא, </a:t>
            </a:r>
            <a:r>
              <a:rPr lang="en-US" dirty="0" smtClean="0"/>
              <a:t>stat.m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function [mean,stdev] = stat(x)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%STAT Interesting statistics.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 = length(x);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mean = sum(x) / n;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stdev = sqrt(sum((x - mean).^2)/n);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</a:t>
            </a:r>
            <a:r>
              <a:rPr smtClean="0"/>
              <a:t>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לפעמים נח להגדיר פונקציה באופן סיבולי ללא קובץ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myfunc=@(x)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הביטוי יעבוד בדיוק כאילו היינו מגדירים את הפונקציה בקובץ: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out=myfunc(x)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out=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ניתן לעבוד עם מספר כניסות/יציאות, דוגמא: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f=@(x,y,z) [x+y; x*z;z-y];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f(1,1,1)=[2;1;0]</a:t>
            </a:r>
          </a:p>
          <a:p>
            <a:pPr algn="l" rtl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f=@(t,x) [x(1)*t; x(2)*t^2; sin(x(3))];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f(1,[1;1;pi])=[1;1;0]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הסימולציה נעשית ע"י פונקציות מובנות ב- </a:t>
            </a:r>
            <a:r>
              <a:rPr lang="en-US" sz="2000" dirty="0" smtClean="0"/>
              <a:t>matlab</a:t>
            </a:r>
            <a:r>
              <a:rPr lang="he-IL" sz="2000" dirty="0" smtClean="0"/>
              <a:t> (</a:t>
            </a:r>
            <a:r>
              <a:rPr lang="en-US" sz="2000" dirty="0" smtClean="0"/>
              <a:t>ode23,ode45…</a:t>
            </a:r>
            <a:r>
              <a:rPr lang="he-IL" sz="2000" dirty="0" smtClean="0"/>
              <a:t>)</a:t>
            </a:r>
          </a:p>
          <a:p>
            <a:endParaRPr lang="en-US" sz="2000" dirty="0" smtClean="0"/>
          </a:p>
          <a:p>
            <a:r>
              <a:rPr lang="he-IL" sz="2000" dirty="0" smtClean="0"/>
              <a:t>השלב הראשון הוא הבאת המערכת למערכת מסדר ראשון</a:t>
            </a:r>
            <a:endParaRPr lang="en-US" sz="2000" dirty="0" smtClean="0"/>
          </a:p>
          <a:p>
            <a:r>
              <a:rPr lang="he-IL" sz="2000" dirty="0" smtClean="0"/>
              <a:t>לאחר מכן יש לממש את אגף ימין כפונקצית </a:t>
            </a:r>
            <a:r>
              <a:rPr lang="en-US" sz="2000" dirty="0" smtClean="0"/>
              <a:t>inline</a:t>
            </a:r>
            <a:r>
              <a:rPr lang="he-IL" sz="2000" dirty="0" smtClean="0"/>
              <a:t> (ניתן גם כפונקציה נפרדת)</a:t>
            </a:r>
          </a:p>
          <a:p>
            <a:r>
              <a:rPr lang="he-IL" sz="2000" dirty="0" smtClean="0"/>
              <a:t>לדוגמא עבור 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נגדיר: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odefun= @(t,x)[sin(t)+x(1)*x(2);   x(1)*t+x(2)];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2000" dirty="0" smtClean="0"/>
          </a:p>
          <a:p>
            <a:r>
              <a:rPr lang="he-IL" sz="2000" dirty="0" smtClean="0"/>
              <a:t>ברוב המקרים נשתמש ב </a:t>
            </a:r>
            <a:r>
              <a:rPr lang="en-US" sz="2000" dirty="0" smtClean="0"/>
              <a:t>ode45</a:t>
            </a:r>
            <a:r>
              <a:rPr lang="he-IL" sz="2000" dirty="0" smtClean="0"/>
              <a:t> (</a:t>
            </a:r>
            <a:r>
              <a:rPr lang="en-US" sz="2000" dirty="0" smtClean="0"/>
              <a:t>Runge-Kutta</a:t>
            </a:r>
            <a:r>
              <a:rPr lang="he-IL" sz="2000" dirty="0" smtClean="0"/>
              <a:t> מסדר 4 עם שגיאה מסדר 5):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 = ode45(odefun, [t0 tf] ,y0)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[t0 tf]</a:t>
            </a:r>
            <a:r>
              <a:rPr lang="he-IL" sz="2000" dirty="0" smtClean="0"/>
              <a:t> - הוא וקטור הזמנים ו-</a:t>
            </a:r>
            <a:r>
              <a:rPr lang="en-US" sz="2000" dirty="0" smtClean="0"/>
              <a:t>x0</a:t>
            </a:r>
            <a:r>
              <a:rPr lang="he-IL" sz="2000" dirty="0" smtClean="0"/>
              <a:t> מכיל את תנאי ההתחלה עבור משתני המצב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– פלט הסימולציה, לא בהכרח במרווחי זמן קבועים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1905000" y="2133600"/>
          <a:ext cx="1122589" cy="419100"/>
        </p:xfrm>
        <a:graphic>
          <a:graphicData uri="http://schemas.openxmlformats.org/presentationml/2006/ole">
            <p:oleObj spid="_x0000_s109575" name="Equation" r:id="rId3" imgW="710891" imgH="266584" progId="Equation.DSMT4">
              <p:embed/>
            </p:oleObj>
          </a:graphicData>
        </a:graphic>
      </p:graphicFrame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876800" y="3048000"/>
          <a:ext cx="1984375" cy="757238"/>
        </p:xfrm>
        <a:graphic>
          <a:graphicData uri="http://schemas.openxmlformats.org/presentationml/2006/ole">
            <p:oleObj spid="_x0000_s109576" name="Equation" r:id="rId4" imgW="1256755" imgH="482391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מטרת התרגיל היא לבצע סימולציה של תגובת המערכת הלא לינארית הבאה, עם תנאי ההתחלה הבאים:</a:t>
            </a:r>
          </a:p>
          <a:p>
            <a:endParaRPr lang="he-IL" sz="2000" dirty="0" smtClean="0"/>
          </a:p>
          <a:p>
            <a:endParaRPr lang="he-IL" sz="2000" dirty="0" smtClean="0"/>
          </a:p>
          <a:p>
            <a:r>
              <a:rPr lang="he-IL" sz="2000" dirty="0" smtClean="0"/>
              <a:t>תחילה נכתוב את המערכת כמערכת מסדר ראשון (</a:t>
            </a:r>
            <a:r>
              <a:rPr lang="en-US" sz="2000" dirty="0" smtClean="0"/>
              <a:t> </a:t>
            </a:r>
            <a:r>
              <a:rPr lang="he-IL" sz="2000" dirty="0" smtClean="0"/>
              <a:t>                ) ע"י הגדרת   </a:t>
            </a:r>
            <a:endParaRPr lang="en-US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ממשו את     </a:t>
            </a:r>
            <a:r>
              <a:rPr lang="en-US" sz="2000" dirty="0" smtClean="0"/>
              <a:t> </a:t>
            </a:r>
            <a:r>
              <a:rPr lang="he-IL" sz="2000" dirty="0" smtClean="0"/>
              <a:t>כפונקציית </a:t>
            </a:r>
            <a:r>
              <a:rPr lang="en-US" sz="2000" dirty="0" smtClean="0"/>
              <a:t>inline </a:t>
            </a:r>
            <a:r>
              <a:rPr lang="he-IL" sz="2000" dirty="0" smtClean="0"/>
              <a:t>המקבלת כקלט זמן ( </a:t>
            </a:r>
            <a:r>
              <a:rPr lang="en-US" sz="2000" i="1" dirty="0" smtClean="0"/>
              <a:t>t</a:t>
            </a:r>
            <a:r>
              <a:rPr lang="he-IL" sz="2000" dirty="0" smtClean="0"/>
              <a:t>) ו-וקטור בעל 2 איברים ( </a:t>
            </a:r>
            <a:r>
              <a:rPr lang="en-US" sz="2000" i="1" dirty="0" smtClean="0"/>
              <a:t>x</a:t>
            </a:r>
            <a:r>
              <a:rPr lang="he-IL" sz="2000" dirty="0" smtClean="0"/>
              <a:t>). הנחיה: יש להשלים את סימני השאלה בביטוי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xdot = @(t,x)[?;?]</a:t>
            </a:r>
            <a:r>
              <a:rPr lang="he-IL" sz="2000" dirty="0" smtClean="0"/>
              <a:t>.</a:t>
            </a:r>
          </a:p>
          <a:p>
            <a:pPr lvl="1"/>
            <a:r>
              <a:rPr lang="he-IL" sz="1800" dirty="0" smtClean="0"/>
              <a:t>בהגדרת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x0=[0;1]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e-IL" sz="1800" dirty="0" smtClean="0"/>
              <a:t>מה מתקבל ע"י הרצת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xdot(0,x0)</a:t>
            </a:r>
            <a:r>
              <a:rPr lang="he-IL" sz="1800" dirty="0" smtClean="0"/>
              <a:t>?</a:t>
            </a: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בצעו סימולציה של המערכת בשימוש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ode45</a:t>
            </a:r>
            <a:r>
              <a:rPr lang="he-IL" sz="1600" dirty="0" smtClean="0"/>
              <a:t> </a:t>
            </a:r>
            <a:r>
              <a:rPr lang="he-IL" sz="2000" dirty="0" smtClean="0"/>
              <a:t>ע"י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[t,x]=ode45(xdot,[0 tf],x0);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הקלט הינו: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xdot</a:t>
            </a:r>
            <a:r>
              <a:rPr lang="he-IL" sz="1600" dirty="0" smtClean="0"/>
              <a:t> </a:t>
            </a:r>
            <a:r>
              <a:rPr lang="he-IL" sz="1800" dirty="0" smtClean="0"/>
              <a:t>- ייצוג המערכת,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he-IL" sz="1600" dirty="0" smtClean="0"/>
              <a:t> </a:t>
            </a:r>
            <a:r>
              <a:rPr lang="he-IL" sz="1800" dirty="0" smtClean="0"/>
              <a:t>- תנאי ההתחלה,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he-IL" sz="1600" dirty="0" smtClean="0"/>
              <a:t> </a:t>
            </a:r>
            <a:r>
              <a:rPr lang="he-IL" sz="1800" dirty="0" smtClean="0"/>
              <a:t>- זמן הסיום (הגדירו אותו כ-20). </a:t>
            </a:r>
          </a:p>
          <a:p>
            <a:pPr lvl="1"/>
            <a:r>
              <a:rPr lang="he-IL" sz="1800" dirty="0" smtClean="0"/>
              <a:t>הפלט הינו: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he-IL" sz="1800" dirty="0" smtClean="0"/>
              <a:t> - וקטור זמנים (לאו דווקא צעד זמן קבוע),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e-IL" sz="1800" dirty="0" smtClean="0"/>
              <a:t> - וקטור בעל 2 עמודות</a:t>
            </a:r>
            <a:endParaRPr lang="en-US" sz="1800" dirty="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914400" y="1752600"/>
          <a:ext cx="2514600" cy="514350"/>
        </p:xfrm>
        <a:graphic>
          <a:graphicData uri="http://schemas.openxmlformats.org/presentationml/2006/ole">
            <p:oleObj spid="_x0000_s140315" name="Equation" r:id="rId3" imgW="1256755" imgH="253890" progId="Equation.DSMT4">
              <p:embed/>
            </p:oleObj>
          </a:graphicData>
        </a:graphic>
      </p:graphicFrame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925685" y="2209799"/>
          <a:ext cx="2350915" cy="533401"/>
        </p:xfrm>
        <a:graphic>
          <a:graphicData uri="http://schemas.openxmlformats.org/presentationml/2006/ole">
            <p:oleObj spid="_x0000_s140316" name="Equation" r:id="rId4" imgW="1129810" imgH="253890" progId="Equation.DSMT4">
              <p:embed/>
            </p:oleObj>
          </a:graphicData>
        </a:graphic>
      </p:graphicFrame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3962400" y="1828800"/>
          <a:ext cx="786063" cy="304800"/>
        </p:xfrm>
        <a:graphic>
          <a:graphicData uri="http://schemas.openxmlformats.org/presentationml/2006/ole">
            <p:oleObj spid="_x0000_s140317" name="Equation" r:id="rId5" imgW="469696" imgH="177723" progId="Equation.DSMT4">
              <p:embed/>
            </p:oleObj>
          </a:graphicData>
        </a:graphic>
      </p:graphicFrame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2802950" y="2871148"/>
          <a:ext cx="918482" cy="342900"/>
        </p:xfrm>
        <a:graphic>
          <a:graphicData uri="http://schemas.openxmlformats.org/presentationml/2006/ole">
            <p:oleObj spid="_x0000_s140318" name="Equation" r:id="rId6" imgW="710891" imgH="266584" progId="Equation.DSMT4">
              <p:embed/>
            </p:oleObj>
          </a:graphicData>
        </a:graphic>
      </p:graphicFrame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528330" y="2881952"/>
          <a:ext cx="1130300" cy="304800"/>
        </p:xfrm>
        <a:graphic>
          <a:graphicData uri="http://schemas.openxmlformats.org/presentationml/2006/ole">
            <p:oleObj spid="_x0000_s140319" name="Equation" r:id="rId7" imgW="850900" imgH="228600" progId="Equation.DSMT4">
              <p:embed/>
            </p:oleObj>
          </a:graphicData>
        </a:graphic>
      </p:graphicFrame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4" name="Object 16"/>
          <p:cNvGraphicFramePr>
            <a:graphicFrameLocks noChangeAspect="1"/>
          </p:cNvGraphicFramePr>
          <p:nvPr/>
        </p:nvGraphicFramePr>
        <p:xfrm>
          <a:off x="3124200" y="3200400"/>
          <a:ext cx="2819400" cy="805543"/>
        </p:xfrm>
        <a:graphic>
          <a:graphicData uri="http://schemas.openxmlformats.org/presentationml/2006/ole">
            <p:oleObj spid="_x0000_s140320" name="Equation" r:id="rId8" imgW="1803400" imgH="508000" progId="Equation.DSMT4">
              <p:embed/>
            </p:oleObj>
          </a:graphicData>
        </a:graphic>
      </p:graphicFrame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7" name="Object 19"/>
          <p:cNvGraphicFramePr>
            <a:graphicFrameLocks noChangeAspect="1"/>
          </p:cNvGraphicFramePr>
          <p:nvPr/>
        </p:nvGraphicFramePr>
        <p:xfrm>
          <a:off x="7149152" y="3976048"/>
          <a:ext cx="304800" cy="381000"/>
        </p:xfrm>
        <a:graphic>
          <a:graphicData uri="http://schemas.openxmlformats.org/presentationml/2006/ole">
            <p:oleObj spid="_x0000_s140321" name="Equation" r:id="rId9" imgW="126780" imgH="215526" progId="Equation.DSMT4">
              <p:embed/>
            </p:oleObj>
          </a:graphicData>
        </a:graphic>
      </p:graphicFrame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u="sng" dirty="0" smtClean="0"/>
              <a:t>הערות</a:t>
            </a:r>
            <a:r>
              <a:rPr lang="he-IL" sz="2000" dirty="0" smtClean="0"/>
              <a:t>:</a:t>
            </a:r>
            <a:endParaRPr lang="en-US" sz="2000" dirty="0" smtClean="0"/>
          </a:p>
          <a:p>
            <a:r>
              <a:rPr lang="he-IL" sz="2000" dirty="0" smtClean="0"/>
              <a:t>ניתן לאלץ את השיטה לעבור עם צעד זמן קבוע .</a:t>
            </a:r>
            <a:endParaRPr lang="en-US" sz="2000" dirty="0" smtClean="0"/>
          </a:p>
          <a:p>
            <a:r>
              <a:rPr lang="he-IL" sz="2000" dirty="0" smtClean="0"/>
              <a:t>שיטה זו תעבוד לכל מערכת לא לינארית. אם המערכת היא מסדר </a:t>
            </a:r>
            <a:r>
              <a:rPr lang="en-US" sz="2000" dirty="0" smtClean="0"/>
              <a:t>N</a:t>
            </a:r>
            <a:r>
              <a:rPr lang="he-IL" sz="2000" dirty="0" smtClean="0"/>
              <a:t> נדרש להגדיר </a:t>
            </a:r>
            <a:r>
              <a:rPr lang="en-US" sz="2000" dirty="0" smtClean="0"/>
              <a:t>N</a:t>
            </a:r>
            <a:r>
              <a:rPr lang="he-IL" sz="2000" dirty="0" smtClean="0"/>
              <a:t> משתני מצב ו-</a:t>
            </a:r>
            <a:r>
              <a:rPr lang="en-US" sz="2000" dirty="0" smtClean="0"/>
              <a:t>xdot</a:t>
            </a:r>
            <a:r>
              <a:rPr lang="he-IL" sz="2000" dirty="0" smtClean="0"/>
              <a:t> יכיל </a:t>
            </a:r>
            <a:r>
              <a:rPr lang="en-US" sz="2000" dirty="0" smtClean="0"/>
              <a:t>N</a:t>
            </a:r>
            <a:r>
              <a:rPr lang="he-IL" sz="2000" dirty="0" smtClean="0"/>
              <a:t> איברים.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824" y="2834640"/>
            <a:ext cx="5362353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בקרה – ניתוח תגובת תדר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ניקח מערכת המתוארת ע"י פונקצית התמסורת הבאה: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 אותה ב-</a:t>
            </a:r>
            <a:r>
              <a:rPr lang="en-US" sz="2000" dirty="0" smtClean="0"/>
              <a:t>matlab</a:t>
            </a:r>
            <a:r>
              <a:rPr lang="he-IL" sz="2000" dirty="0" smtClean="0"/>
              <a:t> ע"י הפקודה </a:t>
            </a:r>
            <a:r>
              <a:rPr lang="en-US" sz="2000" dirty="0" smtClean="0"/>
              <a:t>tf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 = tf([1],[1 2 0 3])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ניתן לנתח את המערכת במישור התדר ע"י הפונקציות </a:t>
            </a:r>
            <a:r>
              <a:rPr lang="en-US" sz="2000" dirty="0" smtClean="0"/>
              <a:t>bode, nyquist, nichols</a:t>
            </a:r>
            <a:r>
              <a:rPr lang="he-IL" sz="2000" dirty="0" smtClean="0"/>
              <a:t>. מומלץ להשתמש ב-</a:t>
            </a:r>
            <a:r>
              <a:rPr lang="en-US" sz="2000" dirty="0" smtClean="0"/>
              <a:t>Data Cursur </a:t>
            </a:r>
            <a:r>
              <a:rPr lang="he-IL" sz="2000" dirty="0" smtClean="0"/>
              <a:t>        על מנת לדגום נקודות ספציפיות בגרפים.</a:t>
            </a:r>
          </a:p>
          <a:p>
            <a:r>
              <a:rPr lang="he-IL" sz="2000" dirty="0" smtClean="0"/>
              <a:t>על מנת לנתח את מיקום הקטבים בחוג סגור עבור משוב עם הגבר פרופורציוני נשתמש ב </a:t>
            </a:r>
            <a:r>
              <a:rPr lang="en-US" sz="2000" dirty="0" smtClean="0"/>
              <a:t>rlocus</a:t>
            </a:r>
            <a:r>
              <a:rPr lang="he-IL" sz="2000" dirty="0" smtClean="0"/>
              <a:t>. גם כאן מומלץ להיעזר ב-</a:t>
            </a:r>
            <a:r>
              <a:rPr lang="en-US" sz="2000" dirty="0" smtClean="0"/>
              <a:t>data cursor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r>
              <a:rPr lang="he-IL" sz="2000" dirty="0" smtClean="0"/>
              <a:t>הדרך הנוחה ביותר לתכנן חוג בקרה למערכת הזו היא ע"י </a:t>
            </a:r>
            <a:r>
              <a:rPr lang="en-US" sz="2000" dirty="0" smtClean="0"/>
              <a:t>sisotool</a:t>
            </a:r>
            <a:r>
              <a:rPr lang="he-IL" sz="2000" dirty="0" smtClean="0"/>
              <a:t>. הכלי מאפשר להוסיף קטבים ואפסים על פני ה-</a:t>
            </a:r>
            <a:r>
              <a:rPr lang="en-US" sz="2000" dirty="0" smtClean="0"/>
              <a:t>root locus</a:t>
            </a:r>
            <a:r>
              <a:rPr lang="he-IL" sz="2000" dirty="0" smtClean="0"/>
              <a:t> ולבחון את תגובת המערכת. ל-</a:t>
            </a:r>
            <a:r>
              <a:rPr lang="en-US" sz="2000" dirty="0" smtClean="0"/>
              <a:t>sisotool</a:t>
            </a:r>
            <a:r>
              <a:rPr lang="he-IL" sz="2000" dirty="0" smtClean="0"/>
              <a:t> ישנו </a:t>
            </a:r>
            <a:r>
              <a:rPr lang="en-US" sz="2000" dirty="0" smtClean="0"/>
              <a:t>help</a:t>
            </a:r>
            <a:r>
              <a:rPr lang="he-IL" sz="2000" dirty="0" smtClean="0"/>
              <a:t> המכיל הסברים על אופן השימוש.</a:t>
            </a:r>
          </a:p>
          <a:p>
            <a:endParaRPr lang="he-IL" sz="2000" dirty="0" smtClean="0"/>
          </a:p>
          <a:p>
            <a:r>
              <a:rPr lang="he-IL" sz="2000" dirty="0" smtClean="0"/>
              <a:t>נייצב את מערכת הדוגמא ע"י   </a:t>
            </a:r>
            <a:r>
              <a:rPr lang="en-US" sz="2000" dirty="0" smtClean="0"/>
              <a:t>washout</a:t>
            </a:r>
            <a:r>
              <a:rPr lang="he-IL" sz="2000" dirty="0" smtClean="0"/>
              <a:t>:                     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 = tf([1 0],[1 8])</a:t>
            </a: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914400" y="1295400"/>
          <a:ext cx="2073729" cy="685800"/>
        </p:xfrm>
        <a:graphic>
          <a:graphicData uri="http://schemas.openxmlformats.org/presentationml/2006/ole">
            <p:oleObj spid="_x0000_s108553" name="Equation" r:id="rId3" imgW="1205977" imgH="393529" progId="Equation.DSMT4">
              <p:embed/>
            </p:oleObj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899229"/>
            <a:ext cx="276225" cy="26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3200400" y="5146344"/>
          <a:ext cx="1219200" cy="588579"/>
        </p:xfrm>
        <a:graphic>
          <a:graphicData uri="http://schemas.openxmlformats.org/presentationml/2006/ole">
            <p:oleObj spid="_x0000_s108554" name="Equation" r:id="rId5" imgW="825500" imgH="393700" progId="Equation.DSMT4">
              <p:embed/>
            </p:oleObj>
          </a:graphicData>
        </a:graphic>
      </p:graphicFrame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1267</TotalTime>
  <Words>6871</Words>
  <Application>Microsoft Office PowerPoint</Application>
  <PresentationFormat>On-screen Show (4:3)</PresentationFormat>
  <Paragraphs>1245</Paragraphs>
  <Slides>106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8" baseType="lpstr">
      <vt:lpstr>Flow</vt:lpstr>
      <vt:lpstr>Equation</vt:lpstr>
      <vt:lpstr>מבוא ל-MATLAB</vt:lpstr>
      <vt:lpstr>תכנים</vt:lpstr>
      <vt:lpstr>מבנה הקורס</vt:lpstr>
      <vt:lpstr>מהו MATLAB?</vt:lpstr>
      <vt:lpstr>סביבת העבודה</vt:lpstr>
      <vt:lpstr>פקודות בסיסיות</vt:lpstr>
      <vt:lpstr>מטלב כמחשבון</vt:lpstr>
      <vt:lpstr>אתחול מטריצות ידני</vt:lpstr>
      <vt:lpstr>אתחול מטריצות ידני</vt:lpstr>
      <vt:lpstr>עבודה עם איברי מערכים</vt:lpstr>
      <vt:lpstr>עבודה עם איברי מערכים</vt:lpstr>
      <vt:lpstr>עבודה עם איברי מערכים</vt:lpstr>
      <vt:lpstr>אתחול מטריצות ידני</vt:lpstr>
      <vt:lpstr>אתחול מטריצות אוטומטי</vt:lpstr>
      <vt:lpstr>אתחול מטריצות אוטומטי</vt:lpstr>
      <vt:lpstr>עבודה עם איברי מערכים</vt:lpstr>
      <vt:lpstr>פעולות אריתמטיות על מטריצות</vt:lpstr>
      <vt:lpstr>כפל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תרגיל</vt:lpstr>
      <vt:lpstr>תרגיל</vt:lpstr>
      <vt:lpstr>פעולות על מערכים – אופרטור הנקודה</vt:lpstr>
      <vt:lpstr>פעולות על מערכים – אופרטור הנקודה</vt:lpstr>
      <vt:lpstr>אופרטורים לוגיים</vt:lpstr>
      <vt:lpstr>אופרטורים לוגיים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</vt:lpstr>
      <vt:lpstr>תרגילים</vt:lpstr>
      <vt:lpstr>תרגילים</vt:lpstr>
      <vt:lpstr>תרגילים</vt:lpstr>
      <vt:lpstr>חלק ב'</vt:lpstr>
      <vt:lpstr>אינטגרציה נומרית</vt:lpstr>
      <vt:lpstr>אינטגרציה נומרית</vt:lpstr>
      <vt:lpstr>גזירה נומרית</vt:lpstr>
      <vt:lpstr>גזירה נומרית</vt:lpstr>
      <vt:lpstr>גזירה ואינטגרציה נומרית – אומדן שגיאה</vt:lpstr>
      <vt:lpstr> טרנספורמציות ליניאריות ב-2D</vt:lpstr>
      <vt:lpstr> טרנספורמציות ליניאריות ב-2D</vt:lpstr>
      <vt:lpstr>פונקציות נוספות</vt:lpstr>
      <vt:lpstr>מחרוזות</vt:lpstr>
      <vt:lpstr>מחרוזות</vt:lpstr>
      <vt:lpstr>מחרוזות</vt:lpstr>
      <vt:lpstr>מערכי Cell</vt:lpstr>
      <vt:lpstr>מערכי Cell</vt:lpstr>
      <vt:lpstr>מערכי Cell</vt:lpstr>
      <vt:lpstr>מערכי Cell</vt:lpstr>
      <vt:lpstr>מבנים - Structures</vt:lpstr>
      <vt:lpstr>מבנים - Structures</vt:lpstr>
      <vt:lpstr>מבנים - Structures</vt:lpstr>
      <vt:lpstr>מבנים - תרגיל</vt:lpstr>
      <vt:lpstr>מבנים - פתרון</vt:lpstr>
      <vt:lpstr>גרפיקה בסיסית</vt:lpstr>
      <vt:lpstr>עריכת אובייקטים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פקודות עזר</vt:lpstr>
      <vt:lpstr>פקודות עזר</vt:lpstr>
      <vt:lpstr>פקודות עזר</vt:lpstr>
      <vt:lpstr>פקודות עזר</vt:lpstr>
      <vt:lpstr>משימה</vt:lpstr>
      <vt:lpstr>פתרון</vt:lpstr>
      <vt:lpstr>פונקציות נוספות</vt:lpstr>
      <vt:lpstr>ארגון גרפים</vt:lpstr>
      <vt:lpstr>ארגון גרפים</vt:lpstr>
      <vt:lpstr>עריכה ידנית</vt:lpstr>
      <vt:lpstr>עריכה ידנית</vt:lpstr>
      <vt:lpstr>תרגיל</vt:lpstr>
      <vt:lpstr>תלת מימד</vt:lpstr>
      <vt:lpstr>תלת מימד</vt:lpstr>
      <vt:lpstr>גרפים נוספים</vt:lpstr>
      <vt:lpstr>בקרת זרימה</vt:lpstr>
      <vt:lpstr>תנאים (If)</vt:lpstr>
      <vt:lpstr>Switch</vt:lpstr>
      <vt:lpstr>לולאות (for)</vt:lpstr>
      <vt:lpstr>לולאות (while)</vt:lpstr>
      <vt:lpstr>שימוש ב-break</vt:lpstr>
      <vt:lpstr>משתנים סימבוליים</vt:lpstr>
      <vt:lpstr>פונקציות מוגדרות אישית</vt:lpstr>
      <vt:lpstr>פונקציות inline</vt:lpstr>
      <vt:lpstr>סימולציה של מערכת דינמית</vt:lpstr>
      <vt:lpstr>סימולציה של מערכת דינמית</vt:lpstr>
      <vt:lpstr>סימולציה של מערכת דינמית</vt:lpstr>
      <vt:lpstr>בקרה – ניתוח תגובת תדר</vt:lpstr>
      <vt:lpstr>תכנון מערכת בקרה</vt:lpstr>
      <vt:lpstr>סימולציה ב simulink</vt:lpstr>
      <vt:lpstr>סימולציה ב simulink</vt:lpstr>
      <vt:lpstr>סימולציה ב simulink</vt:lpstr>
      <vt:lpstr>שונות</vt:lpstr>
      <vt:lpstr>סיכום</vt:lpstr>
      <vt:lpstr>שאלות?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subject>Matlab Tutorial</dc:subject>
  <dc:creator>Michael</dc:creator>
  <cp:lastModifiedBy>Michael</cp:lastModifiedBy>
  <cp:revision>161</cp:revision>
  <cp:lastPrinted>2015-11-22T07:15:27Z</cp:lastPrinted>
  <dcterms:created xsi:type="dcterms:W3CDTF">2015-10-29T06:24:31Z</dcterms:created>
  <dcterms:modified xsi:type="dcterms:W3CDTF">2016-03-05T14:26:05Z</dcterms:modified>
</cp:coreProperties>
</file>