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73" r:id="rId10"/>
    <p:sldId id="274" r:id="rId11"/>
    <p:sldId id="265" r:id="rId12"/>
    <p:sldId id="267" r:id="rId13"/>
    <p:sldId id="275" r:id="rId14"/>
    <p:sldId id="266" r:id="rId15"/>
    <p:sldId id="264" r:id="rId16"/>
    <p:sldId id="269" r:id="rId17"/>
    <p:sldId id="270" r:id="rId18"/>
    <p:sldId id="271" r:id="rId19"/>
    <p:sldId id="268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:\matas\Perfor\Heritage\תמונות\פלטפורמות\סופה\סופה 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423234"/>
            <a:ext cx="4894312" cy="343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S:\matas\Perfor\Heritage\תמונות\פלטפורמות\עיט\עיט 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84479" y="-2444"/>
            <a:ext cx="4259521" cy="34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:\matas\Perfor\Heritage\תמונות\פלטפורמות\לביא\LAV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614"/>
            <a:ext cx="4884480" cy="342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S:\matas\Perfor\Heritage\תמונות\פלטפורמות\בז\בז עם ציפורים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 bwMode="auto">
          <a:xfrm>
            <a:off x="4395170" y="3423451"/>
            <a:ext cx="4748830" cy="343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1598" y="2590800"/>
            <a:ext cx="4120923" cy="1600199"/>
          </a:xfrm>
          <a:prstGeom prst="rect">
            <a:avLst/>
          </a:prstGeom>
          <a:solidFill>
            <a:srgbClr val="CCFFFF">
              <a:alpha val="39999"/>
            </a:srgb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he-IL" sz="54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על עילוי, גרר</a:t>
            </a:r>
          </a:p>
          <a:p>
            <a:pPr lvl="0" algn="ctr">
              <a:spcBef>
                <a:spcPct val="0"/>
              </a:spcBef>
            </a:pPr>
            <a:r>
              <a:rPr lang="he-IL" sz="5400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ומה שביניהם</a:t>
            </a:r>
            <a:endParaRPr kumimoji="0" lang="en-US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lgerian" pitchFamily="82" charset="0"/>
              <a:ea typeface="+mj-ea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כדור מסובב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68435" y="2895600"/>
            <a:ext cx="16002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" y="3657600"/>
            <a:ext cx="3124200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495800" y="2286000"/>
            <a:ext cx="19050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 נמוך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343400" y="4419600"/>
            <a:ext cx="1828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 גבוה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Arc 15"/>
          <p:cNvSpPr/>
          <p:nvPr/>
        </p:nvSpPr>
        <p:spPr>
          <a:xfrm>
            <a:off x="4343400" y="3461658"/>
            <a:ext cx="457200" cy="457200"/>
          </a:xfrm>
          <a:prstGeom prst="arc">
            <a:avLst>
              <a:gd name="adj1" fmla="val 18184246"/>
              <a:gd name="adj2" fmla="val 13260543"/>
            </a:avLst>
          </a:prstGeom>
          <a:ln w="50800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1752600"/>
            <a:ext cx="0" cy="190500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38800" y="3657600"/>
            <a:ext cx="3124200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524000" y="1600200"/>
            <a:ext cx="28956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כח אווירודינמי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איך נוצר עילוי?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" y="3733800"/>
            <a:ext cx="22860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6200" y="3685310"/>
            <a:ext cx="1295400" cy="1524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/>
          <a:srcRect l="11429" t="38571" r="8571" b="42381"/>
          <a:stretch>
            <a:fillRect/>
          </a:stretch>
        </p:blipFill>
        <p:spPr bwMode="auto">
          <a:xfrm>
            <a:off x="2514600" y="3124200"/>
            <a:ext cx="51206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13"/>
          <p:cNvSpPr/>
          <p:nvPr/>
        </p:nvSpPr>
        <p:spPr>
          <a:xfrm>
            <a:off x="304800" y="2955636"/>
            <a:ext cx="8645236" cy="840509"/>
          </a:xfrm>
          <a:custGeom>
            <a:avLst/>
            <a:gdLst>
              <a:gd name="connsiteX0" fmla="*/ 0 w 8645236"/>
              <a:gd name="connsiteY0" fmla="*/ 840509 h 840509"/>
              <a:gd name="connsiteX1" fmla="*/ 2133600 w 8645236"/>
              <a:gd name="connsiteY1" fmla="*/ 438728 h 840509"/>
              <a:gd name="connsiteX2" fmla="*/ 3131127 w 8645236"/>
              <a:gd name="connsiteY2" fmla="*/ 50800 h 840509"/>
              <a:gd name="connsiteX3" fmla="*/ 5389418 w 8645236"/>
              <a:gd name="connsiteY3" fmla="*/ 133928 h 840509"/>
              <a:gd name="connsiteX4" fmla="*/ 7620000 w 8645236"/>
              <a:gd name="connsiteY4" fmla="*/ 480291 h 840509"/>
              <a:gd name="connsiteX5" fmla="*/ 8645236 w 8645236"/>
              <a:gd name="connsiteY5" fmla="*/ 618837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5236" h="840509">
                <a:moveTo>
                  <a:pt x="0" y="840509"/>
                </a:moveTo>
                <a:cubicBezTo>
                  <a:pt x="805873" y="705427"/>
                  <a:pt x="1611746" y="570346"/>
                  <a:pt x="2133600" y="438728"/>
                </a:cubicBezTo>
                <a:cubicBezTo>
                  <a:pt x="2655454" y="307110"/>
                  <a:pt x="2588491" y="101600"/>
                  <a:pt x="3131127" y="50800"/>
                </a:cubicBezTo>
                <a:cubicBezTo>
                  <a:pt x="3673763" y="0"/>
                  <a:pt x="4641272" y="62346"/>
                  <a:pt x="5389418" y="133928"/>
                </a:cubicBezTo>
                <a:cubicBezTo>
                  <a:pt x="6137564" y="205510"/>
                  <a:pt x="7077364" y="399473"/>
                  <a:pt x="7620000" y="480291"/>
                </a:cubicBezTo>
                <a:cubicBezTo>
                  <a:pt x="8162636" y="561109"/>
                  <a:pt x="8403936" y="589973"/>
                  <a:pt x="8645236" y="618837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04800" y="3927764"/>
            <a:ext cx="8610600" cy="706581"/>
          </a:xfrm>
          <a:custGeom>
            <a:avLst/>
            <a:gdLst>
              <a:gd name="connsiteX0" fmla="*/ 0 w 8160328"/>
              <a:gd name="connsiteY0" fmla="*/ 706581 h 706581"/>
              <a:gd name="connsiteX1" fmla="*/ 2216728 w 8160328"/>
              <a:gd name="connsiteY1" fmla="*/ 249381 h 706581"/>
              <a:gd name="connsiteX2" fmla="*/ 2881746 w 8160328"/>
              <a:gd name="connsiteY2" fmla="*/ 318654 h 706581"/>
              <a:gd name="connsiteX3" fmla="*/ 5153891 w 8160328"/>
              <a:gd name="connsiteY3" fmla="*/ 138545 h 706581"/>
              <a:gd name="connsiteX4" fmla="*/ 6580909 w 8160328"/>
              <a:gd name="connsiteY4" fmla="*/ 13854 h 706581"/>
              <a:gd name="connsiteX5" fmla="*/ 8160328 w 8160328"/>
              <a:gd name="connsiteY5" fmla="*/ 221672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328" h="706581">
                <a:moveTo>
                  <a:pt x="0" y="706581"/>
                </a:moveTo>
                <a:cubicBezTo>
                  <a:pt x="868218" y="510308"/>
                  <a:pt x="1736437" y="314036"/>
                  <a:pt x="2216728" y="249381"/>
                </a:cubicBezTo>
                <a:cubicBezTo>
                  <a:pt x="2697019" y="184727"/>
                  <a:pt x="2392219" y="337127"/>
                  <a:pt x="2881746" y="318654"/>
                </a:cubicBezTo>
                <a:cubicBezTo>
                  <a:pt x="3371273" y="300181"/>
                  <a:pt x="5153891" y="138545"/>
                  <a:pt x="5153891" y="138545"/>
                </a:cubicBezTo>
                <a:cubicBezTo>
                  <a:pt x="5770418" y="87745"/>
                  <a:pt x="6079836" y="0"/>
                  <a:pt x="6580909" y="13854"/>
                </a:cubicBezTo>
                <a:cubicBezTo>
                  <a:pt x="7081982" y="27708"/>
                  <a:pt x="7621155" y="124690"/>
                  <a:pt x="8160328" y="221672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962400" y="4336473"/>
            <a:ext cx="1066800" cy="83127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0000" y="2743200"/>
            <a:ext cx="1600200" cy="762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276600" y="2057400"/>
            <a:ext cx="26670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גבוהה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200400" y="4419600"/>
            <a:ext cx="2971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נמוכה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איך נוצר עילוי?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 smtClean="0"/>
              <a:t>2 חלקיקים שהגיעו יחד לא נפגשים ביחד בקצה </a:t>
            </a:r>
            <a:r>
              <a:rPr lang="he-IL" sz="3200" dirty="0" smtClean="0"/>
              <a:t>הכנף</a:t>
            </a:r>
            <a:endParaRPr lang="he-IL" sz="3200" dirty="0" smtClean="0"/>
          </a:p>
        </p:txBody>
      </p:sp>
      <p:pic>
        <p:nvPicPr>
          <p:cNvPr id="3" name="Flow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62200" y="2286000"/>
            <a:ext cx="4511040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איך נוצר עילוי?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" y="3733800"/>
            <a:ext cx="22860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43800" y="3303813"/>
            <a:ext cx="838200" cy="35378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/>
          <a:srcRect l="11429" t="38571" r="8571" b="42381"/>
          <a:stretch>
            <a:fillRect/>
          </a:stretch>
        </p:blipFill>
        <p:spPr bwMode="auto">
          <a:xfrm>
            <a:off x="2514600" y="3124200"/>
            <a:ext cx="51206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Freeform 17"/>
          <p:cNvSpPr/>
          <p:nvPr/>
        </p:nvSpPr>
        <p:spPr>
          <a:xfrm>
            <a:off x="76200" y="3614056"/>
            <a:ext cx="8403772" cy="1034143"/>
          </a:xfrm>
          <a:custGeom>
            <a:avLst/>
            <a:gdLst>
              <a:gd name="connsiteX0" fmla="*/ 0 w 8490857"/>
              <a:gd name="connsiteY0" fmla="*/ 1248229 h 1248229"/>
              <a:gd name="connsiteX1" fmla="*/ 2467428 w 8490857"/>
              <a:gd name="connsiteY1" fmla="*/ 754743 h 1248229"/>
              <a:gd name="connsiteX2" fmla="*/ 3164114 w 8490857"/>
              <a:gd name="connsiteY2" fmla="*/ 812800 h 1248229"/>
              <a:gd name="connsiteX3" fmla="*/ 7024914 w 8490857"/>
              <a:gd name="connsiteY3" fmla="*/ 377371 h 1248229"/>
              <a:gd name="connsiteX4" fmla="*/ 8490857 w 8490857"/>
              <a:gd name="connsiteY4" fmla="*/ 0 h 1248229"/>
              <a:gd name="connsiteX0" fmla="*/ 0 w 8490857"/>
              <a:gd name="connsiteY0" fmla="*/ 1248229 h 1248229"/>
              <a:gd name="connsiteX1" fmla="*/ 2467428 w 8490857"/>
              <a:gd name="connsiteY1" fmla="*/ 754743 h 1248229"/>
              <a:gd name="connsiteX2" fmla="*/ 3164114 w 8490857"/>
              <a:gd name="connsiteY2" fmla="*/ 812800 h 1248229"/>
              <a:gd name="connsiteX3" fmla="*/ 6629400 w 8490857"/>
              <a:gd name="connsiteY3" fmla="*/ 562429 h 1248229"/>
              <a:gd name="connsiteX4" fmla="*/ 8490857 w 8490857"/>
              <a:gd name="connsiteY4" fmla="*/ 0 h 1248229"/>
              <a:gd name="connsiteX0" fmla="*/ 0 w 8458200"/>
              <a:gd name="connsiteY0" fmla="*/ 1143000 h 1143000"/>
              <a:gd name="connsiteX1" fmla="*/ 2467428 w 8458200"/>
              <a:gd name="connsiteY1" fmla="*/ 649514 h 1143000"/>
              <a:gd name="connsiteX2" fmla="*/ 3164114 w 8458200"/>
              <a:gd name="connsiteY2" fmla="*/ 707571 h 1143000"/>
              <a:gd name="connsiteX3" fmla="*/ 6629400 w 8458200"/>
              <a:gd name="connsiteY3" fmla="*/ 457200 h 1143000"/>
              <a:gd name="connsiteX4" fmla="*/ 8458200 w 8458200"/>
              <a:gd name="connsiteY4" fmla="*/ 0 h 1143000"/>
              <a:gd name="connsiteX0" fmla="*/ 0 w 8458200"/>
              <a:gd name="connsiteY0" fmla="*/ 1143000 h 1143000"/>
              <a:gd name="connsiteX1" fmla="*/ 2467428 w 8458200"/>
              <a:gd name="connsiteY1" fmla="*/ 649514 h 1143000"/>
              <a:gd name="connsiteX2" fmla="*/ 3164114 w 8458200"/>
              <a:gd name="connsiteY2" fmla="*/ 707571 h 1143000"/>
              <a:gd name="connsiteX3" fmla="*/ 6781800 w 8458200"/>
              <a:gd name="connsiteY3" fmla="*/ 533400 h 1143000"/>
              <a:gd name="connsiteX4" fmla="*/ 8458200 w 8458200"/>
              <a:gd name="connsiteY4" fmla="*/ 0 h 1143000"/>
              <a:gd name="connsiteX0" fmla="*/ 0 w 8534400"/>
              <a:gd name="connsiteY0" fmla="*/ 990600 h 990600"/>
              <a:gd name="connsiteX1" fmla="*/ 2467428 w 8534400"/>
              <a:gd name="connsiteY1" fmla="*/ 497114 h 990600"/>
              <a:gd name="connsiteX2" fmla="*/ 3164114 w 8534400"/>
              <a:gd name="connsiteY2" fmla="*/ 555171 h 990600"/>
              <a:gd name="connsiteX3" fmla="*/ 6781800 w 8534400"/>
              <a:gd name="connsiteY3" fmla="*/ 381000 h 990600"/>
              <a:gd name="connsiteX4" fmla="*/ 8534400 w 8534400"/>
              <a:gd name="connsiteY4" fmla="*/ 0 h 990600"/>
              <a:gd name="connsiteX0" fmla="*/ 0 w 8534400"/>
              <a:gd name="connsiteY0" fmla="*/ 990600 h 990600"/>
              <a:gd name="connsiteX1" fmla="*/ 2467428 w 8534400"/>
              <a:gd name="connsiteY1" fmla="*/ 497114 h 990600"/>
              <a:gd name="connsiteX2" fmla="*/ 3164114 w 8534400"/>
              <a:gd name="connsiteY2" fmla="*/ 555171 h 990600"/>
              <a:gd name="connsiteX3" fmla="*/ 7130143 w 8534400"/>
              <a:gd name="connsiteY3" fmla="*/ 293914 h 990600"/>
              <a:gd name="connsiteX4" fmla="*/ 8534400 w 8534400"/>
              <a:gd name="connsiteY4" fmla="*/ 0 h 990600"/>
              <a:gd name="connsiteX0" fmla="*/ 0 w 8403772"/>
              <a:gd name="connsiteY0" fmla="*/ 1034143 h 1034143"/>
              <a:gd name="connsiteX1" fmla="*/ 2467428 w 8403772"/>
              <a:gd name="connsiteY1" fmla="*/ 540657 h 1034143"/>
              <a:gd name="connsiteX2" fmla="*/ 3164114 w 8403772"/>
              <a:gd name="connsiteY2" fmla="*/ 598714 h 1034143"/>
              <a:gd name="connsiteX3" fmla="*/ 7130143 w 8403772"/>
              <a:gd name="connsiteY3" fmla="*/ 337457 h 1034143"/>
              <a:gd name="connsiteX4" fmla="*/ 8403772 w 8403772"/>
              <a:gd name="connsiteY4" fmla="*/ 0 h 103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3772" h="1034143">
                <a:moveTo>
                  <a:pt x="0" y="1034143"/>
                </a:moveTo>
                <a:cubicBezTo>
                  <a:pt x="970038" y="823685"/>
                  <a:pt x="1940076" y="613228"/>
                  <a:pt x="2467428" y="540657"/>
                </a:cubicBezTo>
                <a:cubicBezTo>
                  <a:pt x="2994780" y="468086"/>
                  <a:pt x="2386995" y="632581"/>
                  <a:pt x="3164114" y="598714"/>
                </a:cubicBezTo>
                <a:cubicBezTo>
                  <a:pt x="3941233" y="564847"/>
                  <a:pt x="6235095" y="429986"/>
                  <a:pt x="7130143" y="337457"/>
                </a:cubicBezTo>
                <a:cubicBezTo>
                  <a:pt x="8025191" y="244928"/>
                  <a:pt x="8114696" y="120952"/>
                  <a:pt x="8403772" y="0"/>
                </a:cubicBezTo>
              </a:path>
            </a:pathLst>
          </a:custGeom>
          <a:ln w="25400">
            <a:solidFill>
              <a:srgbClr val="00206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4800" y="2953656"/>
            <a:ext cx="7924801" cy="700314"/>
          </a:xfrm>
          <a:custGeom>
            <a:avLst/>
            <a:gdLst>
              <a:gd name="connsiteX0" fmla="*/ 0 w 8345715"/>
              <a:gd name="connsiteY0" fmla="*/ 609600 h 609600"/>
              <a:gd name="connsiteX1" fmla="*/ 2264229 w 8345715"/>
              <a:gd name="connsiteY1" fmla="*/ 188686 h 609600"/>
              <a:gd name="connsiteX2" fmla="*/ 2685143 w 8345715"/>
              <a:gd name="connsiteY2" fmla="*/ 14515 h 609600"/>
              <a:gd name="connsiteX3" fmla="*/ 7024915 w 8345715"/>
              <a:gd name="connsiteY3" fmla="*/ 261257 h 609600"/>
              <a:gd name="connsiteX4" fmla="*/ 8345715 w 8345715"/>
              <a:gd name="connsiteY4" fmla="*/ 0 h 609600"/>
              <a:gd name="connsiteX0" fmla="*/ 0 w 8345715"/>
              <a:gd name="connsiteY0" fmla="*/ 609600 h 609600"/>
              <a:gd name="connsiteX1" fmla="*/ 1756229 w 8345715"/>
              <a:gd name="connsiteY1" fmla="*/ 290286 h 609600"/>
              <a:gd name="connsiteX2" fmla="*/ 2685143 w 8345715"/>
              <a:gd name="connsiteY2" fmla="*/ 14515 h 609600"/>
              <a:gd name="connsiteX3" fmla="*/ 7024915 w 8345715"/>
              <a:gd name="connsiteY3" fmla="*/ 261257 h 609600"/>
              <a:gd name="connsiteX4" fmla="*/ 8345715 w 8345715"/>
              <a:gd name="connsiteY4" fmla="*/ 0 h 609600"/>
              <a:gd name="connsiteX0" fmla="*/ 0 w 8567058"/>
              <a:gd name="connsiteY0" fmla="*/ 609600 h 609600"/>
              <a:gd name="connsiteX1" fmla="*/ 1756229 w 8567058"/>
              <a:gd name="connsiteY1" fmla="*/ 290286 h 609600"/>
              <a:gd name="connsiteX2" fmla="*/ 2685143 w 8567058"/>
              <a:gd name="connsiteY2" fmla="*/ 14515 h 609600"/>
              <a:gd name="connsiteX3" fmla="*/ 7623629 w 8567058"/>
              <a:gd name="connsiteY3" fmla="*/ 290286 h 609600"/>
              <a:gd name="connsiteX4" fmla="*/ 8345715 w 8567058"/>
              <a:gd name="connsiteY4" fmla="*/ 0 h 609600"/>
              <a:gd name="connsiteX0" fmla="*/ 0 w 8345715"/>
              <a:gd name="connsiteY0" fmla="*/ 609600 h 609600"/>
              <a:gd name="connsiteX1" fmla="*/ 1756229 w 8345715"/>
              <a:gd name="connsiteY1" fmla="*/ 290286 h 609600"/>
              <a:gd name="connsiteX2" fmla="*/ 2685143 w 8345715"/>
              <a:gd name="connsiteY2" fmla="*/ 14515 h 609600"/>
              <a:gd name="connsiteX3" fmla="*/ 6937828 w 8345715"/>
              <a:gd name="connsiteY3" fmla="*/ 290286 h 609600"/>
              <a:gd name="connsiteX4" fmla="*/ 8345715 w 8345715"/>
              <a:gd name="connsiteY4" fmla="*/ 0 h 609600"/>
              <a:gd name="connsiteX0" fmla="*/ 0 w 8345715"/>
              <a:gd name="connsiteY0" fmla="*/ 700314 h 700314"/>
              <a:gd name="connsiteX1" fmla="*/ 1756229 w 8345715"/>
              <a:gd name="connsiteY1" fmla="*/ 381000 h 700314"/>
              <a:gd name="connsiteX2" fmla="*/ 3356429 w 8345715"/>
              <a:gd name="connsiteY2" fmla="*/ 0 h 700314"/>
              <a:gd name="connsiteX3" fmla="*/ 6937828 w 8345715"/>
              <a:gd name="connsiteY3" fmla="*/ 381000 h 700314"/>
              <a:gd name="connsiteX4" fmla="*/ 8345715 w 8345715"/>
              <a:gd name="connsiteY4" fmla="*/ 90714 h 700314"/>
              <a:gd name="connsiteX0" fmla="*/ 0 w 8345715"/>
              <a:gd name="connsiteY0" fmla="*/ 700314 h 700314"/>
              <a:gd name="connsiteX1" fmla="*/ 1756229 w 8345715"/>
              <a:gd name="connsiteY1" fmla="*/ 381000 h 700314"/>
              <a:gd name="connsiteX2" fmla="*/ 3356429 w 8345715"/>
              <a:gd name="connsiteY2" fmla="*/ 0 h 700314"/>
              <a:gd name="connsiteX3" fmla="*/ 6861629 w 8345715"/>
              <a:gd name="connsiteY3" fmla="*/ 381000 h 700314"/>
              <a:gd name="connsiteX4" fmla="*/ 8345715 w 8345715"/>
              <a:gd name="connsiteY4" fmla="*/ 90714 h 700314"/>
              <a:gd name="connsiteX0" fmla="*/ 0 w 7924801"/>
              <a:gd name="connsiteY0" fmla="*/ 700314 h 700314"/>
              <a:gd name="connsiteX1" fmla="*/ 1756229 w 7924801"/>
              <a:gd name="connsiteY1" fmla="*/ 381000 h 700314"/>
              <a:gd name="connsiteX2" fmla="*/ 3356429 w 7924801"/>
              <a:gd name="connsiteY2" fmla="*/ 0 h 700314"/>
              <a:gd name="connsiteX3" fmla="*/ 6861629 w 7924801"/>
              <a:gd name="connsiteY3" fmla="*/ 381000 h 700314"/>
              <a:gd name="connsiteX4" fmla="*/ 7924801 w 7924801"/>
              <a:gd name="connsiteY4" fmla="*/ 90714 h 700314"/>
              <a:gd name="connsiteX0" fmla="*/ 0 w 7924801"/>
              <a:gd name="connsiteY0" fmla="*/ 700314 h 700314"/>
              <a:gd name="connsiteX1" fmla="*/ 1756229 w 7924801"/>
              <a:gd name="connsiteY1" fmla="*/ 381000 h 700314"/>
              <a:gd name="connsiteX2" fmla="*/ 3356429 w 7924801"/>
              <a:gd name="connsiteY2" fmla="*/ 0 h 700314"/>
              <a:gd name="connsiteX3" fmla="*/ 6876144 w 7924801"/>
              <a:gd name="connsiteY3" fmla="*/ 381000 h 700314"/>
              <a:gd name="connsiteX4" fmla="*/ 7924801 w 7924801"/>
              <a:gd name="connsiteY4" fmla="*/ 90714 h 70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4801" h="700314">
                <a:moveTo>
                  <a:pt x="0" y="700314"/>
                </a:moveTo>
                <a:lnTo>
                  <a:pt x="1756229" y="381000"/>
                </a:lnTo>
                <a:cubicBezTo>
                  <a:pt x="2203753" y="281819"/>
                  <a:pt x="2503110" y="0"/>
                  <a:pt x="3356429" y="0"/>
                </a:cubicBezTo>
                <a:cubicBezTo>
                  <a:pt x="4209748" y="0"/>
                  <a:pt x="6044596" y="365881"/>
                  <a:pt x="6876144" y="381000"/>
                </a:cubicBezTo>
                <a:cubicBezTo>
                  <a:pt x="7707692" y="396119"/>
                  <a:pt x="7736115" y="220133"/>
                  <a:pt x="7924801" y="90714"/>
                </a:cubicBezTo>
              </a:path>
            </a:pathLst>
          </a:custGeom>
          <a:ln w="25400">
            <a:solidFill>
              <a:srgbClr val="00206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76600" y="1981200"/>
            <a:ext cx="26670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גבוהה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124200" y="4572000"/>
            <a:ext cx="2971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נמוכה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62400" y="4419600"/>
            <a:ext cx="1143000" cy="58057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10000" y="2743200"/>
            <a:ext cx="1600200" cy="762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43800" y="3667125"/>
            <a:ext cx="1447800" cy="152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איך נוצר עילוי?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" y="3733800"/>
            <a:ext cx="22860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6200" y="3685310"/>
            <a:ext cx="1295400" cy="1524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/>
          <a:srcRect l="11429" t="38571" r="8571" b="42381"/>
          <a:stretch>
            <a:fillRect/>
          </a:stretch>
        </p:blipFill>
        <p:spPr bwMode="auto">
          <a:xfrm>
            <a:off x="2514600" y="3124200"/>
            <a:ext cx="51206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13"/>
          <p:cNvSpPr/>
          <p:nvPr/>
        </p:nvSpPr>
        <p:spPr>
          <a:xfrm>
            <a:off x="304800" y="2955636"/>
            <a:ext cx="8645236" cy="840509"/>
          </a:xfrm>
          <a:custGeom>
            <a:avLst/>
            <a:gdLst>
              <a:gd name="connsiteX0" fmla="*/ 0 w 8645236"/>
              <a:gd name="connsiteY0" fmla="*/ 840509 h 840509"/>
              <a:gd name="connsiteX1" fmla="*/ 2133600 w 8645236"/>
              <a:gd name="connsiteY1" fmla="*/ 438728 h 840509"/>
              <a:gd name="connsiteX2" fmla="*/ 3131127 w 8645236"/>
              <a:gd name="connsiteY2" fmla="*/ 50800 h 840509"/>
              <a:gd name="connsiteX3" fmla="*/ 5389418 w 8645236"/>
              <a:gd name="connsiteY3" fmla="*/ 133928 h 840509"/>
              <a:gd name="connsiteX4" fmla="*/ 7620000 w 8645236"/>
              <a:gd name="connsiteY4" fmla="*/ 480291 h 840509"/>
              <a:gd name="connsiteX5" fmla="*/ 8645236 w 8645236"/>
              <a:gd name="connsiteY5" fmla="*/ 618837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5236" h="840509">
                <a:moveTo>
                  <a:pt x="0" y="840509"/>
                </a:moveTo>
                <a:cubicBezTo>
                  <a:pt x="805873" y="705427"/>
                  <a:pt x="1611746" y="570346"/>
                  <a:pt x="2133600" y="438728"/>
                </a:cubicBezTo>
                <a:cubicBezTo>
                  <a:pt x="2655454" y="307110"/>
                  <a:pt x="2588491" y="101600"/>
                  <a:pt x="3131127" y="50800"/>
                </a:cubicBezTo>
                <a:cubicBezTo>
                  <a:pt x="3673763" y="0"/>
                  <a:pt x="4641272" y="62346"/>
                  <a:pt x="5389418" y="133928"/>
                </a:cubicBezTo>
                <a:cubicBezTo>
                  <a:pt x="6137564" y="205510"/>
                  <a:pt x="7077364" y="399473"/>
                  <a:pt x="7620000" y="480291"/>
                </a:cubicBezTo>
                <a:cubicBezTo>
                  <a:pt x="8162636" y="561109"/>
                  <a:pt x="8403936" y="589973"/>
                  <a:pt x="8645236" y="618837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04800" y="3927764"/>
            <a:ext cx="8610600" cy="706581"/>
          </a:xfrm>
          <a:custGeom>
            <a:avLst/>
            <a:gdLst>
              <a:gd name="connsiteX0" fmla="*/ 0 w 8160328"/>
              <a:gd name="connsiteY0" fmla="*/ 706581 h 706581"/>
              <a:gd name="connsiteX1" fmla="*/ 2216728 w 8160328"/>
              <a:gd name="connsiteY1" fmla="*/ 249381 h 706581"/>
              <a:gd name="connsiteX2" fmla="*/ 2881746 w 8160328"/>
              <a:gd name="connsiteY2" fmla="*/ 318654 h 706581"/>
              <a:gd name="connsiteX3" fmla="*/ 5153891 w 8160328"/>
              <a:gd name="connsiteY3" fmla="*/ 138545 h 706581"/>
              <a:gd name="connsiteX4" fmla="*/ 6580909 w 8160328"/>
              <a:gd name="connsiteY4" fmla="*/ 13854 h 706581"/>
              <a:gd name="connsiteX5" fmla="*/ 8160328 w 8160328"/>
              <a:gd name="connsiteY5" fmla="*/ 221672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328" h="706581">
                <a:moveTo>
                  <a:pt x="0" y="706581"/>
                </a:moveTo>
                <a:cubicBezTo>
                  <a:pt x="868218" y="510308"/>
                  <a:pt x="1736437" y="314036"/>
                  <a:pt x="2216728" y="249381"/>
                </a:cubicBezTo>
                <a:cubicBezTo>
                  <a:pt x="2697019" y="184727"/>
                  <a:pt x="2392219" y="337127"/>
                  <a:pt x="2881746" y="318654"/>
                </a:cubicBezTo>
                <a:cubicBezTo>
                  <a:pt x="3371273" y="300181"/>
                  <a:pt x="5153891" y="138545"/>
                  <a:pt x="5153891" y="138545"/>
                </a:cubicBezTo>
                <a:cubicBezTo>
                  <a:pt x="5770418" y="87745"/>
                  <a:pt x="6079836" y="0"/>
                  <a:pt x="6580909" y="13854"/>
                </a:cubicBezTo>
                <a:cubicBezTo>
                  <a:pt x="7081982" y="27708"/>
                  <a:pt x="7621155" y="124690"/>
                  <a:pt x="8160328" y="221672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14800" y="4419600"/>
            <a:ext cx="914400" cy="1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743200"/>
            <a:ext cx="12192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276600" y="1981200"/>
            <a:ext cx="26670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גבוהה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124200" y="4572000"/>
            <a:ext cx="2971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נמוכה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Arc 11"/>
          <p:cNvSpPr/>
          <p:nvPr/>
        </p:nvSpPr>
        <p:spPr>
          <a:xfrm>
            <a:off x="3810000" y="3352800"/>
            <a:ext cx="457200" cy="457200"/>
          </a:xfrm>
          <a:prstGeom prst="arc">
            <a:avLst>
              <a:gd name="adj1" fmla="val 16200000"/>
              <a:gd name="adj2" fmla="val 13260543"/>
            </a:avLst>
          </a:prstGeom>
          <a:ln w="50800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57600" y="2743200"/>
            <a:ext cx="457200" cy="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50675" y="4419600"/>
            <a:ext cx="457200" cy="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איך נוצר עילוי?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" y="3733800"/>
            <a:ext cx="22860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6200" y="3685310"/>
            <a:ext cx="1295400" cy="1524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2362200"/>
            <a:ext cx="21336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 נמוך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86200" y="4114800"/>
            <a:ext cx="25146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 גבוה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/>
          <a:srcRect l="11429" t="38571" r="8571" b="42381"/>
          <a:stretch>
            <a:fillRect/>
          </a:stretch>
        </p:blipFill>
        <p:spPr bwMode="auto">
          <a:xfrm>
            <a:off x="2514600" y="3124200"/>
            <a:ext cx="51206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13"/>
          <p:cNvSpPr/>
          <p:nvPr/>
        </p:nvSpPr>
        <p:spPr>
          <a:xfrm>
            <a:off x="304800" y="2955636"/>
            <a:ext cx="8645236" cy="840509"/>
          </a:xfrm>
          <a:custGeom>
            <a:avLst/>
            <a:gdLst>
              <a:gd name="connsiteX0" fmla="*/ 0 w 8645236"/>
              <a:gd name="connsiteY0" fmla="*/ 840509 h 840509"/>
              <a:gd name="connsiteX1" fmla="*/ 2133600 w 8645236"/>
              <a:gd name="connsiteY1" fmla="*/ 438728 h 840509"/>
              <a:gd name="connsiteX2" fmla="*/ 3131127 w 8645236"/>
              <a:gd name="connsiteY2" fmla="*/ 50800 h 840509"/>
              <a:gd name="connsiteX3" fmla="*/ 5389418 w 8645236"/>
              <a:gd name="connsiteY3" fmla="*/ 133928 h 840509"/>
              <a:gd name="connsiteX4" fmla="*/ 7620000 w 8645236"/>
              <a:gd name="connsiteY4" fmla="*/ 480291 h 840509"/>
              <a:gd name="connsiteX5" fmla="*/ 8645236 w 8645236"/>
              <a:gd name="connsiteY5" fmla="*/ 618837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5236" h="840509">
                <a:moveTo>
                  <a:pt x="0" y="840509"/>
                </a:moveTo>
                <a:cubicBezTo>
                  <a:pt x="805873" y="705427"/>
                  <a:pt x="1611746" y="570346"/>
                  <a:pt x="2133600" y="438728"/>
                </a:cubicBezTo>
                <a:cubicBezTo>
                  <a:pt x="2655454" y="307110"/>
                  <a:pt x="2588491" y="101600"/>
                  <a:pt x="3131127" y="50800"/>
                </a:cubicBezTo>
                <a:cubicBezTo>
                  <a:pt x="3673763" y="0"/>
                  <a:pt x="4641272" y="62346"/>
                  <a:pt x="5389418" y="133928"/>
                </a:cubicBezTo>
                <a:cubicBezTo>
                  <a:pt x="6137564" y="205510"/>
                  <a:pt x="7077364" y="399473"/>
                  <a:pt x="7620000" y="480291"/>
                </a:cubicBezTo>
                <a:cubicBezTo>
                  <a:pt x="8162636" y="561109"/>
                  <a:pt x="8403936" y="589973"/>
                  <a:pt x="8645236" y="618837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04800" y="3927764"/>
            <a:ext cx="8610600" cy="706581"/>
          </a:xfrm>
          <a:custGeom>
            <a:avLst/>
            <a:gdLst>
              <a:gd name="connsiteX0" fmla="*/ 0 w 8160328"/>
              <a:gd name="connsiteY0" fmla="*/ 706581 h 706581"/>
              <a:gd name="connsiteX1" fmla="*/ 2216728 w 8160328"/>
              <a:gd name="connsiteY1" fmla="*/ 249381 h 706581"/>
              <a:gd name="connsiteX2" fmla="*/ 2881746 w 8160328"/>
              <a:gd name="connsiteY2" fmla="*/ 318654 h 706581"/>
              <a:gd name="connsiteX3" fmla="*/ 5153891 w 8160328"/>
              <a:gd name="connsiteY3" fmla="*/ 138545 h 706581"/>
              <a:gd name="connsiteX4" fmla="*/ 6580909 w 8160328"/>
              <a:gd name="connsiteY4" fmla="*/ 13854 h 706581"/>
              <a:gd name="connsiteX5" fmla="*/ 8160328 w 8160328"/>
              <a:gd name="connsiteY5" fmla="*/ 221672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328" h="706581">
                <a:moveTo>
                  <a:pt x="0" y="706581"/>
                </a:moveTo>
                <a:cubicBezTo>
                  <a:pt x="868218" y="510308"/>
                  <a:pt x="1736437" y="314036"/>
                  <a:pt x="2216728" y="249381"/>
                </a:cubicBezTo>
                <a:cubicBezTo>
                  <a:pt x="2697019" y="184727"/>
                  <a:pt x="2392219" y="337127"/>
                  <a:pt x="2881746" y="318654"/>
                </a:cubicBezTo>
                <a:cubicBezTo>
                  <a:pt x="3371273" y="300181"/>
                  <a:pt x="5153891" y="138545"/>
                  <a:pt x="5153891" y="138545"/>
                </a:cubicBezTo>
                <a:cubicBezTo>
                  <a:pt x="5770418" y="87745"/>
                  <a:pt x="6079836" y="0"/>
                  <a:pt x="6580909" y="13854"/>
                </a:cubicBezTo>
                <a:cubicBezTo>
                  <a:pt x="7081982" y="27708"/>
                  <a:pt x="7621155" y="124690"/>
                  <a:pt x="8160328" y="221672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35864" y="1600200"/>
            <a:ext cx="2736" cy="2020066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2667000" y="1371600"/>
            <a:ext cx="14478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עילוי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מדוע נוצר גרר?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" y="3733800"/>
            <a:ext cx="22860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6200" y="3685310"/>
            <a:ext cx="1295400" cy="1524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/>
          <a:srcRect l="11429" t="38571" r="8571" b="42381"/>
          <a:stretch>
            <a:fillRect/>
          </a:stretch>
        </p:blipFill>
        <p:spPr bwMode="auto">
          <a:xfrm>
            <a:off x="2514600" y="3124200"/>
            <a:ext cx="51206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13"/>
          <p:cNvSpPr/>
          <p:nvPr/>
        </p:nvSpPr>
        <p:spPr>
          <a:xfrm>
            <a:off x="304800" y="2955636"/>
            <a:ext cx="8645236" cy="840509"/>
          </a:xfrm>
          <a:custGeom>
            <a:avLst/>
            <a:gdLst>
              <a:gd name="connsiteX0" fmla="*/ 0 w 8645236"/>
              <a:gd name="connsiteY0" fmla="*/ 840509 h 840509"/>
              <a:gd name="connsiteX1" fmla="*/ 2133600 w 8645236"/>
              <a:gd name="connsiteY1" fmla="*/ 438728 h 840509"/>
              <a:gd name="connsiteX2" fmla="*/ 3131127 w 8645236"/>
              <a:gd name="connsiteY2" fmla="*/ 50800 h 840509"/>
              <a:gd name="connsiteX3" fmla="*/ 5389418 w 8645236"/>
              <a:gd name="connsiteY3" fmla="*/ 133928 h 840509"/>
              <a:gd name="connsiteX4" fmla="*/ 7620000 w 8645236"/>
              <a:gd name="connsiteY4" fmla="*/ 480291 h 840509"/>
              <a:gd name="connsiteX5" fmla="*/ 8645236 w 8645236"/>
              <a:gd name="connsiteY5" fmla="*/ 618837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5236" h="840509">
                <a:moveTo>
                  <a:pt x="0" y="840509"/>
                </a:moveTo>
                <a:cubicBezTo>
                  <a:pt x="805873" y="705427"/>
                  <a:pt x="1611746" y="570346"/>
                  <a:pt x="2133600" y="438728"/>
                </a:cubicBezTo>
                <a:cubicBezTo>
                  <a:pt x="2655454" y="307110"/>
                  <a:pt x="2588491" y="101600"/>
                  <a:pt x="3131127" y="50800"/>
                </a:cubicBezTo>
                <a:cubicBezTo>
                  <a:pt x="3673763" y="0"/>
                  <a:pt x="4641272" y="62346"/>
                  <a:pt x="5389418" y="133928"/>
                </a:cubicBezTo>
                <a:cubicBezTo>
                  <a:pt x="6137564" y="205510"/>
                  <a:pt x="7077364" y="399473"/>
                  <a:pt x="7620000" y="480291"/>
                </a:cubicBezTo>
                <a:cubicBezTo>
                  <a:pt x="8162636" y="561109"/>
                  <a:pt x="8403936" y="589973"/>
                  <a:pt x="8645236" y="618837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04800" y="3927764"/>
            <a:ext cx="8610600" cy="706581"/>
          </a:xfrm>
          <a:custGeom>
            <a:avLst/>
            <a:gdLst>
              <a:gd name="connsiteX0" fmla="*/ 0 w 8160328"/>
              <a:gd name="connsiteY0" fmla="*/ 706581 h 706581"/>
              <a:gd name="connsiteX1" fmla="*/ 2216728 w 8160328"/>
              <a:gd name="connsiteY1" fmla="*/ 249381 h 706581"/>
              <a:gd name="connsiteX2" fmla="*/ 2881746 w 8160328"/>
              <a:gd name="connsiteY2" fmla="*/ 318654 h 706581"/>
              <a:gd name="connsiteX3" fmla="*/ 5153891 w 8160328"/>
              <a:gd name="connsiteY3" fmla="*/ 138545 h 706581"/>
              <a:gd name="connsiteX4" fmla="*/ 6580909 w 8160328"/>
              <a:gd name="connsiteY4" fmla="*/ 13854 h 706581"/>
              <a:gd name="connsiteX5" fmla="*/ 8160328 w 8160328"/>
              <a:gd name="connsiteY5" fmla="*/ 221672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328" h="706581">
                <a:moveTo>
                  <a:pt x="0" y="706581"/>
                </a:moveTo>
                <a:cubicBezTo>
                  <a:pt x="868218" y="510308"/>
                  <a:pt x="1736437" y="314036"/>
                  <a:pt x="2216728" y="249381"/>
                </a:cubicBezTo>
                <a:cubicBezTo>
                  <a:pt x="2697019" y="184727"/>
                  <a:pt x="2392219" y="337127"/>
                  <a:pt x="2881746" y="318654"/>
                </a:cubicBezTo>
                <a:cubicBezTo>
                  <a:pt x="3371273" y="300181"/>
                  <a:pt x="5153891" y="138545"/>
                  <a:pt x="5153891" y="138545"/>
                </a:cubicBezTo>
                <a:cubicBezTo>
                  <a:pt x="5770418" y="87745"/>
                  <a:pt x="6079836" y="0"/>
                  <a:pt x="6580909" y="13854"/>
                </a:cubicBezTo>
                <a:cubicBezTo>
                  <a:pt x="7081982" y="27708"/>
                  <a:pt x="7621155" y="124690"/>
                  <a:pt x="8160328" y="221672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38600" y="3581400"/>
            <a:ext cx="1143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 smtClean="0"/>
              <a:t>חיכוך של האוויר עם הכנף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מדוע נוצר גרר?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 smtClean="0"/>
              <a:t>מערבולת קצה הכנף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6738" y="2819400"/>
            <a:ext cx="6600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rc 15"/>
          <p:cNvSpPr/>
          <p:nvPr/>
        </p:nvSpPr>
        <p:spPr>
          <a:xfrm flipH="1">
            <a:off x="6723738" y="4038600"/>
            <a:ext cx="533400" cy="457200"/>
          </a:xfrm>
          <a:prstGeom prst="arc">
            <a:avLst>
              <a:gd name="adj1" fmla="val 2295269"/>
              <a:gd name="adj2" fmla="val 19833474"/>
            </a:avLst>
          </a:prstGeom>
          <a:ln w="508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42538" y="3581400"/>
            <a:ext cx="21336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 נמוך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742538" y="4724400"/>
            <a:ext cx="21336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 גבוה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Aircraft\Misc\Airplane_vortex_edi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סיכום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 smtClean="0"/>
              <a:t>עילוי</a:t>
            </a:r>
            <a:endParaRPr lang="he-IL" sz="3200" dirty="0" smtClean="0"/>
          </a:p>
          <a:p>
            <a:pPr lvl="1" algn="r" rtl="1"/>
            <a:r>
              <a:rPr lang="he-IL" sz="3200" dirty="0" smtClean="0"/>
              <a:t>מאזן את המשקל</a:t>
            </a:r>
          </a:p>
          <a:p>
            <a:pPr lvl="1" algn="r" rtl="1"/>
            <a:r>
              <a:rPr lang="he-IL" sz="3200" dirty="0" smtClean="0"/>
              <a:t>נוצר עקב מהירות גבוהה יותר בחלק הכנף העליון</a:t>
            </a:r>
          </a:p>
          <a:p>
            <a:pPr algn="r" rtl="1"/>
            <a:r>
              <a:rPr lang="he-IL" sz="3600" dirty="0" smtClean="0"/>
              <a:t>גרר</a:t>
            </a:r>
            <a:endParaRPr lang="he-IL" sz="3200" dirty="0" smtClean="0"/>
          </a:p>
          <a:p>
            <a:pPr lvl="1" algn="r" rtl="1"/>
            <a:r>
              <a:rPr lang="he-IL" sz="3200" dirty="0" smtClean="0"/>
              <a:t>מורכב מחיכוך + מערבולות קצה כנף</a:t>
            </a:r>
          </a:p>
          <a:p>
            <a:pPr lvl="1" algn="r" rtl="1"/>
            <a:r>
              <a:rPr lang="he-IL" sz="3200" dirty="0" smtClean="0"/>
              <a:t>מאוזן ע"י דחף המנוע</a:t>
            </a:r>
          </a:p>
          <a:p>
            <a:pPr algn="r" rtl="1"/>
            <a:endParaRPr lang="he-IL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הכוחות הפועלים על מטוס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grpSp>
        <p:nvGrpSpPr>
          <p:cNvPr id="5" name="Group 216"/>
          <p:cNvGrpSpPr>
            <a:grpSpLocks/>
          </p:cNvGrpSpPr>
          <p:nvPr/>
        </p:nvGrpSpPr>
        <p:grpSpPr bwMode="auto">
          <a:xfrm>
            <a:off x="2186354" y="2767153"/>
            <a:ext cx="5078228" cy="1680081"/>
            <a:chOff x="714" y="2205"/>
            <a:chExt cx="1837" cy="582"/>
          </a:xfrm>
        </p:grpSpPr>
        <p:sp>
          <p:nvSpPr>
            <p:cNvPr id="10" name="Oval 217"/>
            <p:cNvSpPr>
              <a:spLocks noChangeArrowheads="1"/>
            </p:cNvSpPr>
            <p:nvPr/>
          </p:nvSpPr>
          <p:spPr bwMode="auto">
            <a:xfrm flipV="1">
              <a:off x="768" y="2640"/>
              <a:ext cx="480" cy="17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 w="3175" algn="ctr">
              <a:solidFill>
                <a:schemeClr val="bg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11" name="Freeform 218"/>
            <p:cNvSpPr>
              <a:spLocks/>
            </p:cNvSpPr>
            <p:nvPr/>
          </p:nvSpPr>
          <p:spPr bwMode="auto">
            <a:xfrm>
              <a:off x="720" y="2208"/>
              <a:ext cx="1831" cy="575"/>
            </a:xfrm>
            <a:custGeom>
              <a:avLst/>
              <a:gdLst>
                <a:gd name="T0" fmla="*/ 884 w 1831"/>
                <a:gd name="T1" fmla="*/ 262 h 575"/>
                <a:gd name="T2" fmla="*/ 869 w 1831"/>
                <a:gd name="T3" fmla="*/ 239 h 575"/>
                <a:gd name="T4" fmla="*/ 834 w 1831"/>
                <a:gd name="T5" fmla="*/ 238 h 575"/>
                <a:gd name="T6" fmla="*/ 812 w 1831"/>
                <a:gd name="T7" fmla="*/ 238 h 575"/>
                <a:gd name="T8" fmla="*/ 765 w 1831"/>
                <a:gd name="T9" fmla="*/ 254 h 575"/>
                <a:gd name="T10" fmla="*/ 449 w 1831"/>
                <a:gd name="T11" fmla="*/ 236 h 575"/>
                <a:gd name="T12" fmla="*/ 385 w 1831"/>
                <a:gd name="T13" fmla="*/ 185 h 575"/>
                <a:gd name="T14" fmla="*/ 279 w 1831"/>
                <a:gd name="T15" fmla="*/ 101 h 575"/>
                <a:gd name="T16" fmla="*/ 184 w 1831"/>
                <a:gd name="T17" fmla="*/ 28 h 575"/>
                <a:gd name="T18" fmla="*/ 149 w 1831"/>
                <a:gd name="T19" fmla="*/ 1 h 575"/>
                <a:gd name="T20" fmla="*/ 123 w 1831"/>
                <a:gd name="T21" fmla="*/ 5 h 575"/>
                <a:gd name="T22" fmla="*/ 38 w 1831"/>
                <a:gd name="T23" fmla="*/ 31 h 575"/>
                <a:gd name="T24" fmla="*/ 15 w 1831"/>
                <a:gd name="T25" fmla="*/ 70 h 575"/>
                <a:gd name="T26" fmla="*/ 149 w 1831"/>
                <a:gd name="T27" fmla="*/ 307 h 575"/>
                <a:gd name="T28" fmla="*/ 319 w 1831"/>
                <a:gd name="T29" fmla="*/ 346 h 575"/>
                <a:gd name="T30" fmla="*/ 271 w 1831"/>
                <a:gd name="T31" fmla="*/ 354 h 575"/>
                <a:gd name="T32" fmla="*/ 219 w 1831"/>
                <a:gd name="T33" fmla="*/ 365 h 575"/>
                <a:gd name="T34" fmla="*/ 168 w 1831"/>
                <a:gd name="T35" fmla="*/ 379 h 575"/>
                <a:gd name="T36" fmla="*/ 125 w 1831"/>
                <a:gd name="T37" fmla="*/ 397 h 575"/>
                <a:gd name="T38" fmla="*/ 113 w 1831"/>
                <a:gd name="T39" fmla="*/ 415 h 575"/>
                <a:gd name="T40" fmla="*/ 113 w 1831"/>
                <a:gd name="T41" fmla="*/ 457 h 575"/>
                <a:gd name="T42" fmla="*/ 66 w 1831"/>
                <a:gd name="T43" fmla="*/ 503 h 575"/>
                <a:gd name="T44" fmla="*/ 32 w 1831"/>
                <a:gd name="T45" fmla="*/ 535 h 575"/>
                <a:gd name="T46" fmla="*/ 448 w 1831"/>
                <a:gd name="T47" fmla="*/ 507 h 575"/>
                <a:gd name="T48" fmla="*/ 638 w 1831"/>
                <a:gd name="T49" fmla="*/ 563 h 575"/>
                <a:gd name="T50" fmla="*/ 730 w 1831"/>
                <a:gd name="T51" fmla="*/ 487 h 575"/>
                <a:gd name="T52" fmla="*/ 932 w 1831"/>
                <a:gd name="T53" fmla="*/ 468 h 575"/>
                <a:gd name="T54" fmla="*/ 1166 w 1831"/>
                <a:gd name="T55" fmla="*/ 447 h 575"/>
                <a:gd name="T56" fmla="*/ 1312 w 1831"/>
                <a:gd name="T57" fmla="*/ 431 h 575"/>
                <a:gd name="T58" fmla="*/ 1334 w 1831"/>
                <a:gd name="T59" fmla="*/ 414 h 575"/>
                <a:gd name="T60" fmla="*/ 1348 w 1831"/>
                <a:gd name="T61" fmla="*/ 362 h 575"/>
                <a:gd name="T62" fmla="*/ 1405 w 1831"/>
                <a:gd name="T63" fmla="*/ 340 h 575"/>
                <a:gd name="T64" fmla="*/ 1527 w 1831"/>
                <a:gd name="T65" fmla="*/ 331 h 575"/>
                <a:gd name="T66" fmla="*/ 1657 w 1831"/>
                <a:gd name="T67" fmla="*/ 314 h 575"/>
                <a:gd name="T68" fmla="*/ 1759 w 1831"/>
                <a:gd name="T69" fmla="*/ 292 h 575"/>
                <a:gd name="T70" fmla="*/ 1765 w 1831"/>
                <a:gd name="T71" fmla="*/ 271 h 575"/>
                <a:gd name="T72" fmla="*/ 1712 w 1831"/>
                <a:gd name="T73" fmla="*/ 255 h 575"/>
                <a:gd name="T74" fmla="*/ 1634 w 1831"/>
                <a:gd name="T75" fmla="*/ 238 h 575"/>
                <a:gd name="T76" fmla="*/ 1541 w 1831"/>
                <a:gd name="T77" fmla="*/ 223 h 575"/>
                <a:gd name="T78" fmla="*/ 1470 w 1831"/>
                <a:gd name="T79" fmla="*/ 218 h 575"/>
                <a:gd name="T80" fmla="*/ 1462 w 1831"/>
                <a:gd name="T81" fmla="*/ 227 h 575"/>
                <a:gd name="T82" fmla="*/ 1437 w 1831"/>
                <a:gd name="T83" fmla="*/ 230 h 575"/>
                <a:gd name="T84" fmla="*/ 1390 w 1831"/>
                <a:gd name="T85" fmla="*/ 232 h 575"/>
                <a:gd name="T86" fmla="*/ 1326 w 1831"/>
                <a:gd name="T87" fmla="*/ 232 h 575"/>
                <a:gd name="T88" fmla="*/ 1264 w 1831"/>
                <a:gd name="T89" fmla="*/ 234 h 575"/>
                <a:gd name="T90" fmla="*/ 1227 w 1831"/>
                <a:gd name="T91" fmla="*/ 236 h 575"/>
                <a:gd name="T92" fmla="*/ 1185 w 1831"/>
                <a:gd name="T93" fmla="*/ 240 h 575"/>
                <a:gd name="T94" fmla="*/ 1129 w 1831"/>
                <a:gd name="T95" fmla="*/ 247 h 575"/>
                <a:gd name="T96" fmla="*/ 1073 w 1831"/>
                <a:gd name="T97" fmla="*/ 253 h 5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1" h="575">
                  <a:moveTo>
                    <a:pt x="1039" y="256"/>
                  </a:moveTo>
                  <a:lnTo>
                    <a:pt x="887" y="270"/>
                  </a:lnTo>
                  <a:lnTo>
                    <a:pt x="886" y="268"/>
                  </a:lnTo>
                  <a:lnTo>
                    <a:pt x="884" y="262"/>
                  </a:lnTo>
                  <a:lnTo>
                    <a:pt x="880" y="255"/>
                  </a:lnTo>
                  <a:lnTo>
                    <a:pt x="877" y="248"/>
                  </a:lnTo>
                  <a:lnTo>
                    <a:pt x="874" y="242"/>
                  </a:lnTo>
                  <a:lnTo>
                    <a:pt x="869" y="239"/>
                  </a:lnTo>
                  <a:lnTo>
                    <a:pt x="861" y="237"/>
                  </a:lnTo>
                  <a:lnTo>
                    <a:pt x="849" y="237"/>
                  </a:lnTo>
                  <a:lnTo>
                    <a:pt x="842" y="237"/>
                  </a:lnTo>
                  <a:lnTo>
                    <a:pt x="834" y="238"/>
                  </a:lnTo>
                  <a:lnTo>
                    <a:pt x="828" y="238"/>
                  </a:lnTo>
                  <a:lnTo>
                    <a:pt x="821" y="238"/>
                  </a:lnTo>
                  <a:lnTo>
                    <a:pt x="816" y="238"/>
                  </a:lnTo>
                  <a:lnTo>
                    <a:pt x="812" y="238"/>
                  </a:lnTo>
                  <a:lnTo>
                    <a:pt x="809" y="238"/>
                  </a:lnTo>
                  <a:lnTo>
                    <a:pt x="808" y="238"/>
                  </a:lnTo>
                  <a:lnTo>
                    <a:pt x="806" y="256"/>
                  </a:lnTo>
                  <a:lnTo>
                    <a:pt x="765" y="254"/>
                  </a:lnTo>
                  <a:lnTo>
                    <a:pt x="776" y="280"/>
                  </a:lnTo>
                  <a:lnTo>
                    <a:pt x="692" y="290"/>
                  </a:lnTo>
                  <a:lnTo>
                    <a:pt x="453" y="238"/>
                  </a:lnTo>
                  <a:lnTo>
                    <a:pt x="449" y="236"/>
                  </a:lnTo>
                  <a:lnTo>
                    <a:pt x="440" y="228"/>
                  </a:lnTo>
                  <a:lnTo>
                    <a:pt x="426" y="216"/>
                  </a:lnTo>
                  <a:lnTo>
                    <a:pt x="407" y="202"/>
                  </a:lnTo>
                  <a:lnTo>
                    <a:pt x="385" y="185"/>
                  </a:lnTo>
                  <a:lnTo>
                    <a:pt x="360" y="166"/>
                  </a:lnTo>
                  <a:lnTo>
                    <a:pt x="334" y="144"/>
                  </a:lnTo>
                  <a:lnTo>
                    <a:pt x="306" y="123"/>
                  </a:lnTo>
                  <a:lnTo>
                    <a:pt x="279" y="101"/>
                  </a:lnTo>
                  <a:lnTo>
                    <a:pt x="252" y="81"/>
                  </a:lnTo>
                  <a:lnTo>
                    <a:pt x="226" y="61"/>
                  </a:lnTo>
                  <a:lnTo>
                    <a:pt x="204" y="43"/>
                  </a:lnTo>
                  <a:lnTo>
                    <a:pt x="184" y="28"/>
                  </a:lnTo>
                  <a:lnTo>
                    <a:pt x="169" y="16"/>
                  </a:lnTo>
                  <a:lnTo>
                    <a:pt x="158" y="8"/>
                  </a:lnTo>
                  <a:lnTo>
                    <a:pt x="154" y="4"/>
                  </a:lnTo>
                  <a:lnTo>
                    <a:pt x="149" y="1"/>
                  </a:lnTo>
                  <a:lnTo>
                    <a:pt x="145" y="0"/>
                  </a:lnTo>
                  <a:lnTo>
                    <a:pt x="140" y="1"/>
                  </a:lnTo>
                  <a:lnTo>
                    <a:pt x="133" y="3"/>
                  </a:lnTo>
                  <a:lnTo>
                    <a:pt x="123" y="5"/>
                  </a:lnTo>
                  <a:lnTo>
                    <a:pt x="106" y="11"/>
                  </a:lnTo>
                  <a:lnTo>
                    <a:pt x="84" y="17"/>
                  </a:lnTo>
                  <a:lnTo>
                    <a:pt x="61" y="25"/>
                  </a:lnTo>
                  <a:lnTo>
                    <a:pt x="38" y="31"/>
                  </a:lnTo>
                  <a:lnTo>
                    <a:pt x="18" y="38"/>
                  </a:lnTo>
                  <a:lnTo>
                    <a:pt x="5" y="42"/>
                  </a:lnTo>
                  <a:lnTo>
                    <a:pt x="0" y="43"/>
                  </a:lnTo>
                  <a:lnTo>
                    <a:pt x="15" y="70"/>
                  </a:lnTo>
                  <a:lnTo>
                    <a:pt x="32" y="67"/>
                  </a:lnTo>
                  <a:lnTo>
                    <a:pt x="159" y="283"/>
                  </a:lnTo>
                  <a:lnTo>
                    <a:pt x="147" y="289"/>
                  </a:lnTo>
                  <a:lnTo>
                    <a:pt x="149" y="307"/>
                  </a:lnTo>
                  <a:lnTo>
                    <a:pt x="168" y="307"/>
                  </a:lnTo>
                  <a:lnTo>
                    <a:pt x="183" y="346"/>
                  </a:lnTo>
                  <a:lnTo>
                    <a:pt x="307" y="330"/>
                  </a:lnTo>
                  <a:lnTo>
                    <a:pt x="319" y="346"/>
                  </a:lnTo>
                  <a:lnTo>
                    <a:pt x="307" y="348"/>
                  </a:lnTo>
                  <a:lnTo>
                    <a:pt x="295" y="350"/>
                  </a:lnTo>
                  <a:lnTo>
                    <a:pt x="283" y="352"/>
                  </a:lnTo>
                  <a:lnTo>
                    <a:pt x="271" y="354"/>
                  </a:lnTo>
                  <a:lnTo>
                    <a:pt x="258" y="356"/>
                  </a:lnTo>
                  <a:lnTo>
                    <a:pt x="245" y="359"/>
                  </a:lnTo>
                  <a:lnTo>
                    <a:pt x="232" y="362"/>
                  </a:lnTo>
                  <a:lnTo>
                    <a:pt x="219" y="365"/>
                  </a:lnTo>
                  <a:lnTo>
                    <a:pt x="206" y="368"/>
                  </a:lnTo>
                  <a:lnTo>
                    <a:pt x="193" y="372"/>
                  </a:lnTo>
                  <a:lnTo>
                    <a:pt x="180" y="375"/>
                  </a:lnTo>
                  <a:lnTo>
                    <a:pt x="168" y="379"/>
                  </a:lnTo>
                  <a:lnTo>
                    <a:pt x="156" y="383"/>
                  </a:lnTo>
                  <a:lnTo>
                    <a:pt x="145" y="388"/>
                  </a:lnTo>
                  <a:lnTo>
                    <a:pt x="135" y="392"/>
                  </a:lnTo>
                  <a:lnTo>
                    <a:pt x="125" y="397"/>
                  </a:lnTo>
                  <a:lnTo>
                    <a:pt x="120" y="402"/>
                  </a:lnTo>
                  <a:lnTo>
                    <a:pt x="116" y="406"/>
                  </a:lnTo>
                  <a:lnTo>
                    <a:pt x="114" y="410"/>
                  </a:lnTo>
                  <a:lnTo>
                    <a:pt x="113" y="415"/>
                  </a:lnTo>
                  <a:lnTo>
                    <a:pt x="112" y="421"/>
                  </a:lnTo>
                  <a:lnTo>
                    <a:pt x="111" y="431"/>
                  </a:lnTo>
                  <a:lnTo>
                    <a:pt x="111" y="443"/>
                  </a:lnTo>
                  <a:lnTo>
                    <a:pt x="113" y="457"/>
                  </a:lnTo>
                  <a:lnTo>
                    <a:pt x="105" y="465"/>
                  </a:lnTo>
                  <a:lnTo>
                    <a:pt x="93" y="477"/>
                  </a:lnTo>
                  <a:lnTo>
                    <a:pt x="80" y="490"/>
                  </a:lnTo>
                  <a:lnTo>
                    <a:pt x="66" y="503"/>
                  </a:lnTo>
                  <a:lnTo>
                    <a:pt x="53" y="516"/>
                  </a:lnTo>
                  <a:lnTo>
                    <a:pt x="42" y="525"/>
                  </a:lnTo>
                  <a:lnTo>
                    <a:pt x="36" y="533"/>
                  </a:lnTo>
                  <a:lnTo>
                    <a:pt x="32" y="535"/>
                  </a:lnTo>
                  <a:lnTo>
                    <a:pt x="107" y="534"/>
                  </a:lnTo>
                  <a:lnTo>
                    <a:pt x="172" y="497"/>
                  </a:lnTo>
                  <a:lnTo>
                    <a:pt x="242" y="510"/>
                  </a:lnTo>
                  <a:lnTo>
                    <a:pt x="448" y="507"/>
                  </a:lnTo>
                  <a:lnTo>
                    <a:pt x="454" y="559"/>
                  </a:lnTo>
                  <a:lnTo>
                    <a:pt x="586" y="575"/>
                  </a:lnTo>
                  <a:lnTo>
                    <a:pt x="591" y="553"/>
                  </a:lnTo>
                  <a:lnTo>
                    <a:pt x="638" y="563"/>
                  </a:lnTo>
                  <a:lnTo>
                    <a:pt x="670" y="492"/>
                  </a:lnTo>
                  <a:lnTo>
                    <a:pt x="678" y="491"/>
                  </a:lnTo>
                  <a:lnTo>
                    <a:pt x="698" y="490"/>
                  </a:lnTo>
                  <a:lnTo>
                    <a:pt x="730" y="487"/>
                  </a:lnTo>
                  <a:lnTo>
                    <a:pt x="771" y="483"/>
                  </a:lnTo>
                  <a:lnTo>
                    <a:pt x="819" y="479"/>
                  </a:lnTo>
                  <a:lnTo>
                    <a:pt x="874" y="474"/>
                  </a:lnTo>
                  <a:lnTo>
                    <a:pt x="932" y="468"/>
                  </a:lnTo>
                  <a:lnTo>
                    <a:pt x="993" y="463"/>
                  </a:lnTo>
                  <a:lnTo>
                    <a:pt x="1052" y="458"/>
                  </a:lnTo>
                  <a:lnTo>
                    <a:pt x="1111" y="452"/>
                  </a:lnTo>
                  <a:lnTo>
                    <a:pt x="1166" y="447"/>
                  </a:lnTo>
                  <a:lnTo>
                    <a:pt x="1215" y="441"/>
                  </a:lnTo>
                  <a:lnTo>
                    <a:pt x="1257" y="437"/>
                  </a:lnTo>
                  <a:lnTo>
                    <a:pt x="1290" y="434"/>
                  </a:lnTo>
                  <a:lnTo>
                    <a:pt x="1312" y="431"/>
                  </a:lnTo>
                  <a:lnTo>
                    <a:pt x="1320" y="430"/>
                  </a:lnTo>
                  <a:lnTo>
                    <a:pt x="1323" y="426"/>
                  </a:lnTo>
                  <a:lnTo>
                    <a:pt x="1329" y="421"/>
                  </a:lnTo>
                  <a:lnTo>
                    <a:pt x="1334" y="414"/>
                  </a:lnTo>
                  <a:lnTo>
                    <a:pt x="1338" y="403"/>
                  </a:lnTo>
                  <a:lnTo>
                    <a:pt x="1344" y="391"/>
                  </a:lnTo>
                  <a:lnTo>
                    <a:pt x="1347" y="378"/>
                  </a:lnTo>
                  <a:lnTo>
                    <a:pt x="1348" y="362"/>
                  </a:lnTo>
                  <a:lnTo>
                    <a:pt x="1347" y="345"/>
                  </a:lnTo>
                  <a:lnTo>
                    <a:pt x="1362" y="344"/>
                  </a:lnTo>
                  <a:lnTo>
                    <a:pt x="1382" y="342"/>
                  </a:lnTo>
                  <a:lnTo>
                    <a:pt x="1405" y="340"/>
                  </a:lnTo>
                  <a:lnTo>
                    <a:pt x="1432" y="338"/>
                  </a:lnTo>
                  <a:lnTo>
                    <a:pt x="1462" y="336"/>
                  </a:lnTo>
                  <a:lnTo>
                    <a:pt x="1494" y="334"/>
                  </a:lnTo>
                  <a:lnTo>
                    <a:pt x="1527" y="331"/>
                  </a:lnTo>
                  <a:lnTo>
                    <a:pt x="1560" y="327"/>
                  </a:lnTo>
                  <a:lnTo>
                    <a:pt x="1594" y="323"/>
                  </a:lnTo>
                  <a:lnTo>
                    <a:pt x="1626" y="319"/>
                  </a:lnTo>
                  <a:lnTo>
                    <a:pt x="1657" y="314"/>
                  </a:lnTo>
                  <a:lnTo>
                    <a:pt x="1688" y="309"/>
                  </a:lnTo>
                  <a:lnTo>
                    <a:pt x="1715" y="304"/>
                  </a:lnTo>
                  <a:lnTo>
                    <a:pt x="1738" y="298"/>
                  </a:lnTo>
                  <a:lnTo>
                    <a:pt x="1759" y="292"/>
                  </a:lnTo>
                  <a:lnTo>
                    <a:pt x="1774" y="284"/>
                  </a:lnTo>
                  <a:lnTo>
                    <a:pt x="1831" y="276"/>
                  </a:lnTo>
                  <a:lnTo>
                    <a:pt x="1774" y="275"/>
                  </a:lnTo>
                  <a:lnTo>
                    <a:pt x="1765" y="271"/>
                  </a:lnTo>
                  <a:lnTo>
                    <a:pt x="1754" y="268"/>
                  </a:lnTo>
                  <a:lnTo>
                    <a:pt x="1743" y="264"/>
                  </a:lnTo>
                  <a:lnTo>
                    <a:pt x="1728" y="260"/>
                  </a:lnTo>
                  <a:lnTo>
                    <a:pt x="1712" y="255"/>
                  </a:lnTo>
                  <a:lnTo>
                    <a:pt x="1694" y="251"/>
                  </a:lnTo>
                  <a:lnTo>
                    <a:pt x="1676" y="247"/>
                  </a:lnTo>
                  <a:lnTo>
                    <a:pt x="1655" y="242"/>
                  </a:lnTo>
                  <a:lnTo>
                    <a:pt x="1634" y="238"/>
                  </a:lnTo>
                  <a:lnTo>
                    <a:pt x="1612" y="234"/>
                  </a:lnTo>
                  <a:lnTo>
                    <a:pt x="1589" y="229"/>
                  </a:lnTo>
                  <a:lnTo>
                    <a:pt x="1565" y="226"/>
                  </a:lnTo>
                  <a:lnTo>
                    <a:pt x="1541" y="223"/>
                  </a:lnTo>
                  <a:lnTo>
                    <a:pt x="1516" y="220"/>
                  </a:lnTo>
                  <a:lnTo>
                    <a:pt x="1493" y="216"/>
                  </a:lnTo>
                  <a:lnTo>
                    <a:pt x="1468" y="214"/>
                  </a:lnTo>
                  <a:lnTo>
                    <a:pt x="1470" y="218"/>
                  </a:lnTo>
                  <a:lnTo>
                    <a:pt x="1470" y="221"/>
                  </a:lnTo>
                  <a:lnTo>
                    <a:pt x="1469" y="224"/>
                  </a:lnTo>
                  <a:lnTo>
                    <a:pt x="1467" y="226"/>
                  </a:lnTo>
                  <a:lnTo>
                    <a:pt x="1462" y="227"/>
                  </a:lnTo>
                  <a:lnTo>
                    <a:pt x="1457" y="229"/>
                  </a:lnTo>
                  <a:lnTo>
                    <a:pt x="1451" y="229"/>
                  </a:lnTo>
                  <a:lnTo>
                    <a:pt x="1442" y="230"/>
                  </a:lnTo>
                  <a:lnTo>
                    <a:pt x="1437" y="230"/>
                  </a:lnTo>
                  <a:lnTo>
                    <a:pt x="1428" y="230"/>
                  </a:lnTo>
                  <a:lnTo>
                    <a:pt x="1417" y="230"/>
                  </a:lnTo>
                  <a:lnTo>
                    <a:pt x="1405" y="232"/>
                  </a:lnTo>
                  <a:lnTo>
                    <a:pt x="1390" y="232"/>
                  </a:lnTo>
                  <a:lnTo>
                    <a:pt x="1375" y="232"/>
                  </a:lnTo>
                  <a:lnTo>
                    <a:pt x="1359" y="232"/>
                  </a:lnTo>
                  <a:lnTo>
                    <a:pt x="1343" y="232"/>
                  </a:lnTo>
                  <a:lnTo>
                    <a:pt x="1326" y="232"/>
                  </a:lnTo>
                  <a:lnTo>
                    <a:pt x="1309" y="233"/>
                  </a:lnTo>
                  <a:lnTo>
                    <a:pt x="1293" y="233"/>
                  </a:lnTo>
                  <a:lnTo>
                    <a:pt x="1278" y="233"/>
                  </a:lnTo>
                  <a:lnTo>
                    <a:pt x="1264" y="234"/>
                  </a:lnTo>
                  <a:lnTo>
                    <a:pt x="1252" y="234"/>
                  </a:lnTo>
                  <a:lnTo>
                    <a:pt x="1243" y="234"/>
                  </a:lnTo>
                  <a:lnTo>
                    <a:pt x="1235" y="235"/>
                  </a:lnTo>
                  <a:lnTo>
                    <a:pt x="1227" y="236"/>
                  </a:lnTo>
                  <a:lnTo>
                    <a:pt x="1219" y="236"/>
                  </a:lnTo>
                  <a:lnTo>
                    <a:pt x="1209" y="237"/>
                  </a:lnTo>
                  <a:lnTo>
                    <a:pt x="1197" y="238"/>
                  </a:lnTo>
                  <a:lnTo>
                    <a:pt x="1185" y="240"/>
                  </a:lnTo>
                  <a:lnTo>
                    <a:pt x="1173" y="241"/>
                  </a:lnTo>
                  <a:lnTo>
                    <a:pt x="1159" y="243"/>
                  </a:lnTo>
                  <a:lnTo>
                    <a:pt x="1145" y="244"/>
                  </a:lnTo>
                  <a:lnTo>
                    <a:pt x="1129" y="247"/>
                  </a:lnTo>
                  <a:lnTo>
                    <a:pt x="1115" y="248"/>
                  </a:lnTo>
                  <a:lnTo>
                    <a:pt x="1101" y="250"/>
                  </a:lnTo>
                  <a:lnTo>
                    <a:pt x="1087" y="251"/>
                  </a:lnTo>
                  <a:lnTo>
                    <a:pt x="1073" y="253"/>
                  </a:lnTo>
                  <a:lnTo>
                    <a:pt x="1062" y="254"/>
                  </a:lnTo>
                  <a:lnTo>
                    <a:pt x="1050" y="255"/>
                  </a:lnTo>
                  <a:lnTo>
                    <a:pt x="1039" y="25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" name="Freeform 219"/>
            <p:cNvSpPr>
              <a:spLocks/>
            </p:cNvSpPr>
            <p:nvPr/>
          </p:nvSpPr>
          <p:spPr bwMode="auto">
            <a:xfrm>
              <a:off x="1601" y="2462"/>
              <a:ext cx="155" cy="21"/>
            </a:xfrm>
            <a:custGeom>
              <a:avLst/>
              <a:gdLst>
                <a:gd name="T0" fmla="*/ 0 w 155"/>
                <a:gd name="T1" fmla="*/ 18 h 21"/>
                <a:gd name="T2" fmla="*/ 3 w 155"/>
                <a:gd name="T3" fmla="*/ 21 h 21"/>
                <a:gd name="T4" fmla="*/ 155 w 155"/>
                <a:gd name="T5" fmla="*/ 7 h 21"/>
                <a:gd name="T6" fmla="*/ 155 w 155"/>
                <a:gd name="T7" fmla="*/ 0 h 21"/>
                <a:gd name="T8" fmla="*/ 3 w 155"/>
                <a:gd name="T9" fmla="*/ 14 h 21"/>
                <a:gd name="T10" fmla="*/ 6 w 155"/>
                <a:gd name="T11" fmla="*/ 16 h 21"/>
                <a:gd name="T12" fmla="*/ 3 w 155"/>
                <a:gd name="T13" fmla="*/ 14 h 21"/>
                <a:gd name="T14" fmla="*/ 1 w 155"/>
                <a:gd name="T15" fmla="*/ 15 h 21"/>
                <a:gd name="T16" fmla="*/ 0 w 155"/>
                <a:gd name="T17" fmla="*/ 17 h 21"/>
                <a:gd name="T18" fmla="*/ 1 w 155"/>
                <a:gd name="T19" fmla="*/ 19 h 21"/>
                <a:gd name="T20" fmla="*/ 3 w 155"/>
                <a:gd name="T21" fmla="*/ 21 h 21"/>
                <a:gd name="T22" fmla="*/ 0 w 155"/>
                <a:gd name="T23" fmla="*/ 18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21">
                  <a:moveTo>
                    <a:pt x="0" y="18"/>
                  </a:moveTo>
                  <a:lnTo>
                    <a:pt x="3" y="21"/>
                  </a:lnTo>
                  <a:lnTo>
                    <a:pt x="155" y="7"/>
                  </a:lnTo>
                  <a:lnTo>
                    <a:pt x="155" y="0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3" y="21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" name="Freeform 220"/>
            <p:cNvSpPr>
              <a:spLocks/>
            </p:cNvSpPr>
            <p:nvPr/>
          </p:nvSpPr>
          <p:spPr bwMode="auto">
            <a:xfrm>
              <a:off x="1591" y="2456"/>
              <a:ext cx="16" cy="24"/>
            </a:xfrm>
            <a:custGeom>
              <a:avLst/>
              <a:gdLst>
                <a:gd name="T0" fmla="*/ 0 w 16"/>
                <a:gd name="T1" fmla="*/ 2 h 24"/>
                <a:gd name="T2" fmla="*/ 0 w 16"/>
                <a:gd name="T3" fmla="*/ 2 h 24"/>
                <a:gd name="T4" fmla="*/ 3 w 16"/>
                <a:gd name="T5" fmla="*/ 9 h 24"/>
                <a:gd name="T6" fmla="*/ 6 w 16"/>
                <a:gd name="T7" fmla="*/ 16 h 24"/>
                <a:gd name="T8" fmla="*/ 9 w 16"/>
                <a:gd name="T9" fmla="*/ 22 h 24"/>
                <a:gd name="T10" fmla="*/ 10 w 16"/>
                <a:gd name="T11" fmla="*/ 24 h 24"/>
                <a:gd name="T12" fmla="*/ 16 w 16"/>
                <a:gd name="T13" fmla="*/ 22 h 24"/>
                <a:gd name="T14" fmla="*/ 15 w 16"/>
                <a:gd name="T15" fmla="*/ 20 h 24"/>
                <a:gd name="T16" fmla="*/ 13 w 16"/>
                <a:gd name="T17" fmla="*/ 14 h 24"/>
                <a:gd name="T18" fmla="*/ 10 w 16"/>
                <a:gd name="T19" fmla="*/ 7 h 24"/>
                <a:gd name="T20" fmla="*/ 6 w 16"/>
                <a:gd name="T21" fmla="*/ 0 h 24"/>
                <a:gd name="T22" fmla="*/ 6 w 16"/>
                <a:gd name="T23" fmla="*/ 0 h 24"/>
                <a:gd name="T24" fmla="*/ 0 w 16"/>
                <a:gd name="T25" fmla="*/ 2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24">
                  <a:moveTo>
                    <a:pt x="0" y="2"/>
                  </a:moveTo>
                  <a:lnTo>
                    <a:pt x="0" y="2"/>
                  </a:lnTo>
                  <a:lnTo>
                    <a:pt x="3" y="9"/>
                  </a:lnTo>
                  <a:lnTo>
                    <a:pt x="6" y="16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6" y="22"/>
                  </a:lnTo>
                  <a:lnTo>
                    <a:pt x="15" y="20"/>
                  </a:lnTo>
                  <a:lnTo>
                    <a:pt x="13" y="14"/>
                  </a:lnTo>
                  <a:lnTo>
                    <a:pt x="10" y="7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" name="Freeform 221"/>
            <p:cNvSpPr>
              <a:spLocks/>
            </p:cNvSpPr>
            <p:nvPr/>
          </p:nvSpPr>
          <p:spPr bwMode="auto">
            <a:xfrm>
              <a:off x="1566" y="2443"/>
              <a:ext cx="31" cy="15"/>
            </a:xfrm>
            <a:custGeom>
              <a:avLst/>
              <a:gdLst>
                <a:gd name="T0" fmla="*/ 0 w 31"/>
                <a:gd name="T1" fmla="*/ 6 h 15"/>
                <a:gd name="T2" fmla="*/ 0 w 31"/>
                <a:gd name="T3" fmla="*/ 6 h 15"/>
                <a:gd name="T4" fmla="*/ 12 w 31"/>
                <a:gd name="T5" fmla="*/ 6 h 15"/>
                <a:gd name="T6" fmla="*/ 19 w 31"/>
                <a:gd name="T7" fmla="*/ 8 h 15"/>
                <a:gd name="T8" fmla="*/ 23 w 31"/>
                <a:gd name="T9" fmla="*/ 10 h 15"/>
                <a:gd name="T10" fmla="*/ 25 w 31"/>
                <a:gd name="T11" fmla="*/ 15 h 15"/>
                <a:gd name="T12" fmla="*/ 31 w 31"/>
                <a:gd name="T13" fmla="*/ 13 h 15"/>
                <a:gd name="T14" fmla="*/ 27 w 31"/>
                <a:gd name="T15" fmla="*/ 6 h 15"/>
                <a:gd name="T16" fmla="*/ 21 w 31"/>
                <a:gd name="T17" fmla="*/ 2 h 15"/>
                <a:gd name="T18" fmla="*/ 12 w 31"/>
                <a:gd name="T19" fmla="*/ 0 h 15"/>
                <a:gd name="T20" fmla="*/ 0 w 31"/>
                <a:gd name="T21" fmla="*/ 0 h 15"/>
                <a:gd name="T22" fmla="*/ 0 w 31"/>
                <a:gd name="T23" fmla="*/ 0 h 15"/>
                <a:gd name="T24" fmla="*/ 0 w 31"/>
                <a:gd name="T25" fmla="*/ 6 h 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" h="15">
                  <a:moveTo>
                    <a:pt x="0" y="6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5" y="15"/>
                  </a:lnTo>
                  <a:lnTo>
                    <a:pt x="31" y="13"/>
                  </a:lnTo>
                  <a:lnTo>
                    <a:pt x="27" y="6"/>
                  </a:lnTo>
                  <a:lnTo>
                    <a:pt x="21" y="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" name="Freeform 222"/>
            <p:cNvSpPr>
              <a:spLocks/>
            </p:cNvSpPr>
            <p:nvPr/>
          </p:nvSpPr>
          <p:spPr bwMode="auto">
            <a:xfrm>
              <a:off x="1521" y="2443"/>
              <a:ext cx="45" cy="8"/>
            </a:xfrm>
            <a:custGeom>
              <a:avLst/>
              <a:gdLst>
                <a:gd name="T0" fmla="*/ 8 w 45"/>
                <a:gd name="T1" fmla="*/ 4 h 8"/>
                <a:gd name="T2" fmla="*/ 4 w 45"/>
                <a:gd name="T3" fmla="*/ 8 h 8"/>
                <a:gd name="T4" fmla="*/ 5 w 45"/>
                <a:gd name="T5" fmla="*/ 8 h 8"/>
                <a:gd name="T6" fmla="*/ 8 w 45"/>
                <a:gd name="T7" fmla="*/ 8 h 8"/>
                <a:gd name="T8" fmla="*/ 12 w 45"/>
                <a:gd name="T9" fmla="*/ 8 h 8"/>
                <a:gd name="T10" fmla="*/ 17 w 45"/>
                <a:gd name="T11" fmla="*/ 8 h 8"/>
                <a:gd name="T12" fmla="*/ 24 w 45"/>
                <a:gd name="T13" fmla="*/ 8 h 8"/>
                <a:gd name="T14" fmla="*/ 30 w 45"/>
                <a:gd name="T15" fmla="*/ 7 h 8"/>
                <a:gd name="T16" fmla="*/ 38 w 45"/>
                <a:gd name="T17" fmla="*/ 6 h 8"/>
                <a:gd name="T18" fmla="*/ 45 w 45"/>
                <a:gd name="T19" fmla="*/ 6 h 8"/>
                <a:gd name="T20" fmla="*/ 45 w 45"/>
                <a:gd name="T21" fmla="*/ 0 h 8"/>
                <a:gd name="T22" fmla="*/ 38 w 45"/>
                <a:gd name="T23" fmla="*/ 0 h 8"/>
                <a:gd name="T24" fmla="*/ 30 w 45"/>
                <a:gd name="T25" fmla="*/ 1 h 8"/>
                <a:gd name="T26" fmla="*/ 24 w 45"/>
                <a:gd name="T27" fmla="*/ 0 h 8"/>
                <a:gd name="T28" fmla="*/ 17 w 45"/>
                <a:gd name="T29" fmla="*/ 0 h 8"/>
                <a:gd name="T30" fmla="*/ 12 w 45"/>
                <a:gd name="T31" fmla="*/ 0 h 8"/>
                <a:gd name="T32" fmla="*/ 8 w 45"/>
                <a:gd name="T33" fmla="*/ 0 h 8"/>
                <a:gd name="T34" fmla="*/ 5 w 45"/>
                <a:gd name="T35" fmla="*/ 0 h 8"/>
                <a:gd name="T36" fmla="*/ 4 w 45"/>
                <a:gd name="T37" fmla="*/ 0 h 8"/>
                <a:gd name="T38" fmla="*/ 1 w 45"/>
                <a:gd name="T39" fmla="*/ 4 h 8"/>
                <a:gd name="T40" fmla="*/ 4 w 45"/>
                <a:gd name="T41" fmla="*/ 0 h 8"/>
                <a:gd name="T42" fmla="*/ 1 w 45"/>
                <a:gd name="T43" fmla="*/ 1 h 8"/>
                <a:gd name="T44" fmla="*/ 0 w 45"/>
                <a:gd name="T45" fmla="*/ 4 h 8"/>
                <a:gd name="T46" fmla="*/ 1 w 45"/>
                <a:gd name="T47" fmla="*/ 7 h 8"/>
                <a:gd name="T48" fmla="*/ 4 w 45"/>
                <a:gd name="T49" fmla="*/ 8 h 8"/>
                <a:gd name="T50" fmla="*/ 8 w 45"/>
                <a:gd name="T51" fmla="*/ 4 h 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5" h="8">
                  <a:moveTo>
                    <a:pt x="8" y="4"/>
                  </a:moveTo>
                  <a:lnTo>
                    <a:pt x="4" y="8"/>
                  </a:lnTo>
                  <a:lnTo>
                    <a:pt x="5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7" y="8"/>
                  </a:lnTo>
                  <a:lnTo>
                    <a:pt x="24" y="8"/>
                  </a:lnTo>
                  <a:lnTo>
                    <a:pt x="30" y="7"/>
                  </a:lnTo>
                  <a:lnTo>
                    <a:pt x="38" y="6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4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8"/>
                  </a:lnTo>
                  <a:lnTo>
                    <a:pt x="8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" name="Freeform 223"/>
            <p:cNvSpPr>
              <a:spLocks/>
            </p:cNvSpPr>
            <p:nvPr/>
          </p:nvSpPr>
          <p:spPr bwMode="auto">
            <a:xfrm>
              <a:off x="1520" y="2447"/>
              <a:ext cx="9" cy="22"/>
            </a:xfrm>
            <a:custGeom>
              <a:avLst/>
              <a:gdLst>
                <a:gd name="T0" fmla="*/ 3 w 9"/>
                <a:gd name="T1" fmla="*/ 22 h 22"/>
                <a:gd name="T2" fmla="*/ 6 w 9"/>
                <a:gd name="T3" fmla="*/ 18 h 22"/>
                <a:gd name="T4" fmla="*/ 9 w 9"/>
                <a:gd name="T5" fmla="*/ 0 h 22"/>
                <a:gd name="T6" fmla="*/ 2 w 9"/>
                <a:gd name="T7" fmla="*/ 0 h 22"/>
                <a:gd name="T8" fmla="*/ 0 w 9"/>
                <a:gd name="T9" fmla="*/ 18 h 22"/>
                <a:gd name="T10" fmla="*/ 3 w 9"/>
                <a:gd name="T11" fmla="*/ 15 h 22"/>
                <a:gd name="T12" fmla="*/ 0 w 9"/>
                <a:gd name="T13" fmla="*/ 18 h 22"/>
                <a:gd name="T14" fmla="*/ 1 w 9"/>
                <a:gd name="T15" fmla="*/ 20 h 22"/>
                <a:gd name="T16" fmla="*/ 3 w 9"/>
                <a:gd name="T17" fmla="*/ 22 h 22"/>
                <a:gd name="T18" fmla="*/ 5 w 9"/>
                <a:gd name="T19" fmla="*/ 20 h 22"/>
                <a:gd name="T20" fmla="*/ 6 w 9"/>
                <a:gd name="T21" fmla="*/ 18 h 22"/>
                <a:gd name="T22" fmla="*/ 3 w 9"/>
                <a:gd name="T23" fmla="*/ 22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22">
                  <a:moveTo>
                    <a:pt x="3" y="22"/>
                  </a:moveTo>
                  <a:lnTo>
                    <a:pt x="6" y="18"/>
                  </a:lnTo>
                  <a:lnTo>
                    <a:pt x="9" y="0"/>
                  </a:lnTo>
                  <a:lnTo>
                    <a:pt x="2" y="0"/>
                  </a:lnTo>
                  <a:lnTo>
                    <a:pt x="0" y="18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6" y="18"/>
                  </a:lnTo>
                  <a:lnTo>
                    <a:pt x="3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" name="Freeform 224"/>
            <p:cNvSpPr>
              <a:spLocks/>
            </p:cNvSpPr>
            <p:nvPr/>
          </p:nvSpPr>
          <p:spPr bwMode="auto">
            <a:xfrm>
              <a:off x="1479" y="2460"/>
              <a:ext cx="44" cy="9"/>
            </a:xfrm>
            <a:custGeom>
              <a:avLst/>
              <a:gdLst>
                <a:gd name="T0" fmla="*/ 6 w 44"/>
                <a:gd name="T1" fmla="*/ 2 h 9"/>
                <a:gd name="T2" fmla="*/ 3 w 44"/>
                <a:gd name="T3" fmla="*/ 6 h 9"/>
                <a:gd name="T4" fmla="*/ 44 w 44"/>
                <a:gd name="T5" fmla="*/ 9 h 9"/>
                <a:gd name="T6" fmla="*/ 44 w 44"/>
                <a:gd name="T7" fmla="*/ 2 h 9"/>
                <a:gd name="T8" fmla="*/ 3 w 44"/>
                <a:gd name="T9" fmla="*/ 0 h 9"/>
                <a:gd name="T10" fmla="*/ 0 w 44"/>
                <a:gd name="T11" fmla="*/ 4 h 9"/>
                <a:gd name="T12" fmla="*/ 3 w 44"/>
                <a:gd name="T13" fmla="*/ 0 h 9"/>
                <a:gd name="T14" fmla="*/ 1 w 44"/>
                <a:gd name="T15" fmla="*/ 1 h 9"/>
                <a:gd name="T16" fmla="*/ 0 w 44"/>
                <a:gd name="T17" fmla="*/ 3 h 9"/>
                <a:gd name="T18" fmla="*/ 1 w 44"/>
                <a:gd name="T19" fmla="*/ 5 h 9"/>
                <a:gd name="T20" fmla="*/ 3 w 44"/>
                <a:gd name="T21" fmla="*/ 6 h 9"/>
                <a:gd name="T22" fmla="*/ 6 w 44"/>
                <a:gd name="T23" fmla="*/ 2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9">
                  <a:moveTo>
                    <a:pt x="6" y="2"/>
                  </a:moveTo>
                  <a:lnTo>
                    <a:pt x="3" y="6"/>
                  </a:lnTo>
                  <a:lnTo>
                    <a:pt x="44" y="9"/>
                  </a:lnTo>
                  <a:lnTo>
                    <a:pt x="44" y="2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" name="Freeform 225"/>
            <p:cNvSpPr>
              <a:spLocks/>
            </p:cNvSpPr>
            <p:nvPr/>
          </p:nvSpPr>
          <p:spPr bwMode="auto">
            <a:xfrm>
              <a:off x="1479" y="2462"/>
              <a:ext cx="17" cy="30"/>
            </a:xfrm>
            <a:custGeom>
              <a:avLst/>
              <a:gdLst>
                <a:gd name="T0" fmla="*/ 14 w 17"/>
                <a:gd name="T1" fmla="*/ 30 h 30"/>
                <a:gd name="T2" fmla="*/ 17 w 17"/>
                <a:gd name="T3" fmla="*/ 26 h 30"/>
                <a:gd name="T4" fmla="*/ 6 w 17"/>
                <a:gd name="T5" fmla="*/ 0 h 30"/>
                <a:gd name="T6" fmla="*/ 0 w 17"/>
                <a:gd name="T7" fmla="*/ 2 h 30"/>
                <a:gd name="T8" fmla="*/ 11 w 17"/>
                <a:gd name="T9" fmla="*/ 28 h 30"/>
                <a:gd name="T10" fmla="*/ 14 w 17"/>
                <a:gd name="T11" fmla="*/ 24 h 30"/>
                <a:gd name="T12" fmla="*/ 11 w 17"/>
                <a:gd name="T13" fmla="*/ 28 h 30"/>
                <a:gd name="T14" fmla="*/ 13 w 17"/>
                <a:gd name="T15" fmla="*/ 30 h 30"/>
                <a:gd name="T16" fmla="*/ 15 w 17"/>
                <a:gd name="T17" fmla="*/ 30 h 30"/>
                <a:gd name="T18" fmla="*/ 17 w 17"/>
                <a:gd name="T19" fmla="*/ 29 h 30"/>
                <a:gd name="T20" fmla="*/ 17 w 17"/>
                <a:gd name="T21" fmla="*/ 26 h 30"/>
                <a:gd name="T22" fmla="*/ 14 w 17"/>
                <a:gd name="T23" fmla="*/ 3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30">
                  <a:moveTo>
                    <a:pt x="14" y="30"/>
                  </a:moveTo>
                  <a:lnTo>
                    <a:pt x="17" y="26"/>
                  </a:lnTo>
                  <a:lnTo>
                    <a:pt x="6" y="0"/>
                  </a:lnTo>
                  <a:lnTo>
                    <a:pt x="0" y="2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1" y="28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4" y="3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" name="Freeform 226"/>
            <p:cNvSpPr>
              <a:spLocks/>
            </p:cNvSpPr>
            <p:nvPr/>
          </p:nvSpPr>
          <p:spPr bwMode="auto">
            <a:xfrm>
              <a:off x="1406" y="2486"/>
              <a:ext cx="87" cy="16"/>
            </a:xfrm>
            <a:custGeom>
              <a:avLst/>
              <a:gdLst>
                <a:gd name="T0" fmla="*/ 3 w 87"/>
                <a:gd name="T1" fmla="*/ 16 h 16"/>
                <a:gd name="T2" fmla="*/ 3 w 87"/>
                <a:gd name="T3" fmla="*/ 16 h 16"/>
                <a:gd name="T4" fmla="*/ 87 w 87"/>
                <a:gd name="T5" fmla="*/ 6 h 16"/>
                <a:gd name="T6" fmla="*/ 87 w 87"/>
                <a:gd name="T7" fmla="*/ 0 h 16"/>
                <a:gd name="T8" fmla="*/ 3 w 87"/>
                <a:gd name="T9" fmla="*/ 9 h 16"/>
                <a:gd name="T10" fmla="*/ 3 w 87"/>
                <a:gd name="T11" fmla="*/ 9 h 16"/>
                <a:gd name="T12" fmla="*/ 3 w 87"/>
                <a:gd name="T13" fmla="*/ 9 h 16"/>
                <a:gd name="T14" fmla="*/ 1 w 87"/>
                <a:gd name="T15" fmla="*/ 11 h 16"/>
                <a:gd name="T16" fmla="*/ 0 w 87"/>
                <a:gd name="T17" fmla="*/ 13 h 16"/>
                <a:gd name="T18" fmla="*/ 1 w 87"/>
                <a:gd name="T19" fmla="*/ 15 h 16"/>
                <a:gd name="T20" fmla="*/ 3 w 87"/>
                <a:gd name="T21" fmla="*/ 16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" h="16">
                  <a:moveTo>
                    <a:pt x="3" y="16"/>
                  </a:moveTo>
                  <a:lnTo>
                    <a:pt x="3" y="16"/>
                  </a:lnTo>
                  <a:lnTo>
                    <a:pt x="87" y="6"/>
                  </a:lnTo>
                  <a:lnTo>
                    <a:pt x="87" y="0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" name="Freeform 227"/>
            <p:cNvSpPr>
              <a:spLocks/>
            </p:cNvSpPr>
            <p:nvPr/>
          </p:nvSpPr>
          <p:spPr bwMode="auto">
            <a:xfrm>
              <a:off x="1166" y="2444"/>
              <a:ext cx="243" cy="58"/>
            </a:xfrm>
            <a:custGeom>
              <a:avLst/>
              <a:gdLst>
                <a:gd name="T0" fmla="*/ 1 w 243"/>
                <a:gd name="T1" fmla="*/ 6 h 58"/>
                <a:gd name="T2" fmla="*/ 4 w 243"/>
                <a:gd name="T3" fmla="*/ 6 h 58"/>
                <a:gd name="T4" fmla="*/ 243 w 243"/>
                <a:gd name="T5" fmla="*/ 58 h 58"/>
                <a:gd name="T6" fmla="*/ 243 w 243"/>
                <a:gd name="T7" fmla="*/ 51 h 58"/>
                <a:gd name="T8" fmla="*/ 4 w 243"/>
                <a:gd name="T9" fmla="*/ 0 h 58"/>
                <a:gd name="T10" fmla="*/ 6 w 243"/>
                <a:gd name="T11" fmla="*/ 0 h 58"/>
                <a:gd name="T12" fmla="*/ 4 w 243"/>
                <a:gd name="T13" fmla="*/ 0 h 58"/>
                <a:gd name="T14" fmla="*/ 1 w 243"/>
                <a:gd name="T15" fmla="*/ 1 h 58"/>
                <a:gd name="T16" fmla="*/ 0 w 243"/>
                <a:gd name="T17" fmla="*/ 3 h 58"/>
                <a:gd name="T18" fmla="*/ 1 w 243"/>
                <a:gd name="T19" fmla="*/ 5 h 58"/>
                <a:gd name="T20" fmla="*/ 4 w 243"/>
                <a:gd name="T21" fmla="*/ 6 h 58"/>
                <a:gd name="T22" fmla="*/ 1 w 243"/>
                <a:gd name="T23" fmla="*/ 6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3" h="58">
                  <a:moveTo>
                    <a:pt x="1" y="6"/>
                  </a:moveTo>
                  <a:lnTo>
                    <a:pt x="4" y="6"/>
                  </a:lnTo>
                  <a:lnTo>
                    <a:pt x="243" y="58"/>
                  </a:lnTo>
                  <a:lnTo>
                    <a:pt x="243" y="51"/>
                  </a:lnTo>
                  <a:lnTo>
                    <a:pt x="4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4" y="6"/>
                  </a:lnTo>
                  <a:lnTo>
                    <a:pt x="1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1" name="Freeform 228"/>
            <p:cNvSpPr>
              <a:spLocks/>
            </p:cNvSpPr>
            <p:nvPr/>
          </p:nvSpPr>
          <p:spPr bwMode="auto">
            <a:xfrm>
              <a:off x="869" y="2210"/>
              <a:ext cx="303" cy="240"/>
            </a:xfrm>
            <a:custGeom>
              <a:avLst/>
              <a:gdLst>
                <a:gd name="T0" fmla="*/ 0 w 303"/>
                <a:gd name="T1" fmla="*/ 7 h 240"/>
                <a:gd name="T2" fmla="*/ 0 w 303"/>
                <a:gd name="T3" fmla="*/ 7 h 240"/>
                <a:gd name="T4" fmla="*/ 4 w 303"/>
                <a:gd name="T5" fmla="*/ 10 h 240"/>
                <a:gd name="T6" fmla="*/ 15 w 303"/>
                <a:gd name="T7" fmla="*/ 18 h 240"/>
                <a:gd name="T8" fmla="*/ 30 w 303"/>
                <a:gd name="T9" fmla="*/ 30 h 240"/>
                <a:gd name="T10" fmla="*/ 50 w 303"/>
                <a:gd name="T11" fmla="*/ 45 h 240"/>
                <a:gd name="T12" fmla="*/ 72 w 303"/>
                <a:gd name="T13" fmla="*/ 64 h 240"/>
                <a:gd name="T14" fmla="*/ 98 w 303"/>
                <a:gd name="T15" fmla="*/ 83 h 240"/>
                <a:gd name="T16" fmla="*/ 125 w 303"/>
                <a:gd name="T17" fmla="*/ 104 h 240"/>
                <a:gd name="T18" fmla="*/ 152 w 303"/>
                <a:gd name="T19" fmla="*/ 125 h 240"/>
                <a:gd name="T20" fmla="*/ 180 w 303"/>
                <a:gd name="T21" fmla="*/ 147 h 240"/>
                <a:gd name="T22" fmla="*/ 206 w 303"/>
                <a:gd name="T23" fmla="*/ 168 h 240"/>
                <a:gd name="T24" fmla="*/ 231 w 303"/>
                <a:gd name="T25" fmla="*/ 187 h 240"/>
                <a:gd name="T26" fmla="*/ 253 w 303"/>
                <a:gd name="T27" fmla="*/ 205 h 240"/>
                <a:gd name="T28" fmla="*/ 272 w 303"/>
                <a:gd name="T29" fmla="*/ 219 h 240"/>
                <a:gd name="T30" fmla="*/ 286 w 303"/>
                <a:gd name="T31" fmla="*/ 231 h 240"/>
                <a:gd name="T32" fmla="*/ 295 w 303"/>
                <a:gd name="T33" fmla="*/ 238 h 240"/>
                <a:gd name="T34" fmla="*/ 298 w 303"/>
                <a:gd name="T35" fmla="*/ 240 h 240"/>
                <a:gd name="T36" fmla="*/ 303 w 303"/>
                <a:gd name="T37" fmla="*/ 234 h 240"/>
                <a:gd name="T38" fmla="*/ 300 w 303"/>
                <a:gd name="T39" fmla="*/ 232 h 240"/>
                <a:gd name="T40" fmla="*/ 290 w 303"/>
                <a:gd name="T41" fmla="*/ 224 h 240"/>
                <a:gd name="T42" fmla="*/ 276 w 303"/>
                <a:gd name="T43" fmla="*/ 212 h 240"/>
                <a:gd name="T44" fmla="*/ 258 w 303"/>
                <a:gd name="T45" fmla="*/ 198 h 240"/>
                <a:gd name="T46" fmla="*/ 235 w 303"/>
                <a:gd name="T47" fmla="*/ 181 h 240"/>
                <a:gd name="T48" fmla="*/ 210 w 303"/>
                <a:gd name="T49" fmla="*/ 162 h 240"/>
                <a:gd name="T50" fmla="*/ 184 w 303"/>
                <a:gd name="T51" fmla="*/ 140 h 240"/>
                <a:gd name="T52" fmla="*/ 156 w 303"/>
                <a:gd name="T53" fmla="*/ 119 h 240"/>
                <a:gd name="T54" fmla="*/ 129 w 303"/>
                <a:gd name="T55" fmla="*/ 97 h 240"/>
                <a:gd name="T56" fmla="*/ 102 w 303"/>
                <a:gd name="T57" fmla="*/ 77 h 240"/>
                <a:gd name="T58" fmla="*/ 76 w 303"/>
                <a:gd name="T59" fmla="*/ 57 h 240"/>
                <a:gd name="T60" fmla="*/ 54 w 303"/>
                <a:gd name="T61" fmla="*/ 39 h 240"/>
                <a:gd name="T62" fmla="*/ 34 w 303"/>
                <a:gd name="T63" fmla="*/ 24 h 240"/>
                <a:gd name="T64" fmla="*/ 19 w 303"/>
                <a:gd name="T65" fmla="*/ 12 h 240"/>
                <a:gd name="T66" fmla="*/ 9 w 303"/>
                <a:gd name="T67" fmla="*/ 3 h 240"/>
                <a:gd name="T68" fmla="*/ 4 w 303"/>
                <a:gd name="T69" fmla="*/ 0 h 240"/>
                <a:gd name="T70" fmla="*/ 4 w 303"/>
                <a:gd name="T71" fmla="*/ 0 h 240"/>
                <a:gd name="T72" fmla="*/ 0 w 303"/>
                <a:gd name="T73" fmla="*/ 7 h 2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03" h="240">
                  <a:moveTo>
                    <a:pt x="0" y="7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5" y="18"/>
                  </a:lnTo>
                  <a:lnTo>
                    <a:pt x="30" y="30"/>
                  </a:lnTo>
                  <a:lnTo>
                    <a:pt x="50" y="45"/>
                  </a:lnTo>
                  <a:lnTo>
                    <a:pt x="72" y="64"/>
                  </a:lnTo>
                  <a:lnTo>
                    <a:pt x="98" y="83"/>
                  </a:lnTo>
                  <a:lnTo>
                    <a:pt x="125" y="104"/>
                  </a:lnTo>
                  <a:lnTo>
                    <a:pt x="152" y="125"/>
                  </a:lnTo>
                  <a:lnTo>
                    <a:pt x="180" y="147"/>
                  </a:lnTo>
                  <a:lnTo>
                    <a:pt x="206" y="168"/>
                  </a:lnTo>
                  <a:lnTo>
                    <a:pt x="231" y="187"/>
                  </a:lnTo>
                  <a:lnTo>
                    <a:pt x="253" y="205"/>
                  </a:lnTo>
                  <a:lnTo>
                    <a:pt x="272" y="219"/>
                  </a:lnTo>
                  <a:lnTo>
                    <a:pt x="286" y="231"/>
                  </a:lnTo>
                  <a:lnTo>
                    <a:pt x="295" y="238"/>
                  </a:lnTo>
                  <a:lnTo>
                    <a:pt x="298" y="240"/>
                  </a:lnTo>
                  <a:lnTo>
                    <a:pt x="303" y="234"/>
                  </a:lnTo>
                  <a:lnTo>
                    <a:pt x="300" y="232"/>
                  </a:lnTo>
                  <a:lnTo>
                    <a:pt x="290" y="224"/>
                  </a:lnTo>
                  <a:lnTo>
                    <a:pt x="276" y="212"/>
                  </a:lnTo>
                  <a:lnTo>
                    <a:pt x="258" y="198"/>
                  </a:lnTo>
                  <a:lnTo>
                    <a:pt x="235" y="181"/>
                  </a:lnTo>
                  <a:lnTo>
                    <a:pt x="210" y="162"/>
                  </a:lnTo>
                  <a:lnTo>
                    <a:pt x="184" y="140"/>
                  </a:lnTo>
                  <a:lnTo>
                    <a:pt x="156" y="119"/>
                  </a:lnTo>
                  <a:lnTo>
                    <a:pt x="129" y="97"/>
                  </a:lnTo>
                  <a:lnTo>
                    <a:pt x="102" y="77"/>
                  </a:lnTo>
                  <a:lnTo>
                    <a:pt x="76" y="57"/>
                  </a:lnTo>
                  <a:lnTo>
                    <a:pt x="54" y="39"/>
                  </a:lnTo>
                  <a:lnTo>
                    <a:pt x="34" y="24"/>
                  </a:lnTo>
                  <a:lnTo>
                    <a:pt x="19" y="12"/>
                  </a:lnTo>
                  <a:lnTo>
                    <a:pt x="9" y="3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2" name="Freeform 229"/>
            <p:cNvSpPr>
              <a:spLocks/>
            </p:cNvSpPr>
            <p:nvPr/>
          </p:nvSpPr>
          <p:spPr bwMode="auto">
            <a:xfrm>
              <a:off x="848" y="2205"/>
              <a:ext cx="25" cy="12"/>
            </a:xfrm>
            <a:custGeom>
              <a:avLst/>
              <a:gdLst>
                <a:gd name="T0" fmla="*/ 2 w 25"/>
                <a:gd name="T1" fmla="*/ 11 h 12"/>
                <a:gd name="T2" fmla="*/ 3 w 25"/>
                <a:gd name="T3" fmla="*/ 11 h 12"/>
                <a:gd name="T4" fmla="*/ 9 w 25"/>
                <a:gd name="T5" fmla="*/ 8 h 12"/>
                <a:gd name="T6" fmla="*/ 14 w 25"/>
                <a:gd name="T7" fmla="*/ 8 h 12"/>
                <a:gd name="T8" fmla="*/ 17 w 25"/>
                <a:gd name="T9" fmla="*/ 8 h 12"/>
                <a:gd name="T10" fmla="*/ 21 w 25"/>
                <a:gd name="T11" fmla="*/ 12 h 12"/>
                <a:gd name="T12" fmla="*/ 25 w 25"/>
                <a:gd name="T13" fmla="*/ 5 h 12"/>
                <a:gd name="T14" fmla="*/ 19 w 25"/>
                <a:gd name="T15" fmla="*/ 2 h 12"/>
                <a:gd name="T16" fmla="*/ 14 w 25"/>
                <a:gd name="T17" fmla="*/ 0 h 12"/>
                <a:gd name="T18" fmla="*/ 9 w 25"/>
                <a:gd name="T19" fmla="*/ 2 h 12"/>
                <a:gd name="T20" fmla="*/ 0 w 25"/>
                <a:gd name="T21" fmla="*/ 4 h 12"/>
                <a:gd name="T22" fmla="*/ 2 w 25"/>
                <a:gd name="T23" fmla="*/ 4 h 12"/>
                <a:gd name="T24" fmla="*/ 2 w 25"/>
                <a:gd name="T25" fmla="*/ 11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12">
                  <a:moveTo>
                    <a:pt x="2" y="11"/>
                  </a:moveTo>
                  <a:lnTo>
                    <a:pt x="3" y="11"/>
                  </a:lnTo>
                  <a:lnTo>
                    <a:pt x="9" y="8"/>
                  </a:lnTo>
                  <a:lnTo>
                    <a:pt x="14" y="8"/>
                  </a:lnTo>
                  <a:lnTo>
                    <a:pt x="17" y="8"/>
                  </a:lnTo>
                  <a:lnTo>
                    <a:pt x="21" y="12"/>
                  </a:lnTo>
                  <a:lnTo>
                    <a:pt x="25" y="5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1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3" name="Freeform 230"/>
            <p:cNvSpPr>
              <a:spLocks/>
            </p:cNvSpPr>
            <p:nvPr/>
          </p:nvSpPr>
          <p:spPr bwMode="auto">
            <a:xfrm>
              <a:off x="714" y="2209"/>
              <a:ext cx="136" cy="46"/>
            </a:xfrm>
            <a:custGeom>
              <a:avLst/>
              <a:gdLst>
                <a:gd name="T0" fmla="*/ 6 w 136"/>
                <a:gd name="T1" fmla="*/ 42 h 46"/>
                <a:gd name="T2" fmla="*/ 4 w 136"/>
                <a:gd name="T3" fmla="*/ 46 h 46"/>
                <a:gd name="T4" fmla="*/ 9 w 136"/>
                <a:gd name="T5" fmla="*/ 45 h 46"/>
                <a:gd name="T6" fmla="*/ 22 w 136"/>
                <a:gd name="T7" fmla="*/ 41 h 46"/>
                <a:gd name="T8" fmla="*/ 42 w 136"/>
                <a:gd name="T9" fmla="*/ 35 h 46"/>
                <a:gd name="T10" fmla="*/ 66 w 136"/>
                <a:gd name="T11" fmla="*/ 28 h 46"/>
                <a:gd name="T12" fmla="*/ 88 w 136"/>
                <a:gd name="T13" fmla="*/ 21 h 46"/>
                <a:gd name="T14" fmla="*/ 110 w 136"/>
                <a:gd name="T15" fmla="*/ 14 h 46"/>
                <a:gd name="T16" fmla="*/ 127 w 136"/>
                <a:gd name="T17" fmla="*/ 9 h 46"/>
                <a:gd name="T18" fmla="*/ 136 w 136"/>
                <a:gd name="T19" fmla="*/ 7 h 46"/>
                <a:gd name="T20" fmla="*/ 136 w 136"/>
                <a:gd name="T21" fmla="*/ 0 h 46"/>
                <a:gd name="T22" fmla="*/ 125 w 136"/>
                <a:gd name="T23" fmla="*/ 2 h 46"/>
                <a:gd name="T24" fmla="*/ 108 w 136"/>
                <a:gd name="T25" fmla="*/ 8 h 46"/>
                <a:gd name="T26" fmla="*/ 86 w 136"/>
                <a:gd name="T27" fmla="*/ 14 h 46"/>
                <a:gd name="T28" fmla="*/ 63 w 136"/>
                <a:gd name="T29" fmla="*/ 22 h 46"/>
                <a:gd name="T30" fmla="*/ 40 w 136"/>
                <a:gd name="T31" fmla="*/ 28 h 46"/>
                <a:gd name="T32" fmla="*/ 20 w 136"/>
                <a:gd name="T33" fmla="*/ 35 h 46"/>
                <a:gd name="T34" fmla="*/ 7 w 136"/>
                <a:gd name="T35" fmla="*/ 39 h 46"/>
                <a:gd name="T36" fmla="*/ 2 w 136"/>
                <a:gd name="T37" fmla="*/ 40 h 46"/>
                <a:gd name="T38" fmla="*/ 0 w 136"/>
                <a:gd name="T39" fmla="*/ 44 h 46"/>
                <a:gd name="T40" fmla="*/ 2 w 136"/>
                <a:gd name="T41" fmla="*/ 40 h 46"/>
                <a:gd name="T42" fmla="*/ 0 w 136"/>
                <a:gd name="T43" fmla="*/ 41 h 46"/>
                <a:gd name="T44" fmla="*/ 0 w 136"/>
                <a:gd name="T45" fmla="*/ 44 h 46"/>
                <a:gd name="T46" fmla="*/ 1 w 136"/>
                <a:gd name="T47" fmla="*/ 46 h 46"/>
                <a:gd name="T48" fmla="*/ 4 w 136"/>
                <a:gd name="T49" fmla="*/ 46 h 46"/>
                <a:gd name="T50" fmla="*/ 6 w 136"/>
                <a:gd name="T51" fmla="*/ 42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6" h="46">
                  <a:moveTo>
                    <a:pt x="6" y="42"/>
                  </a:moveTo>
                  <a:lnTo>
                    <a:pt x="4" y="46"/>
                  </a:lnTo>
                  <a:lnTo>
                    <a:pt x="9" y="45"/>
                  </a:lnTo>
                  <a:lnTo>
                    <a:pt x="22" y="41"/>
                  </a:lnTo>
                  <a:lnTo>
                    <a:pt x="42" y="35"/>
                  </a:lnTo>
                  <a:lnTo>
                    <a:pt x="66" y="28"/>
                  </a:lnTo>
                  <a:lnTo>
                    <a:pt x="88" y="21"/>
                  </a:lnTo>
                  <a:lnTo>
                    <a:pt x="110" y="14"/>
                  </a:lnTo>
                  <a:lnTo>
                    <a:pt x="127" y="9"/>
                  </a:lnTo>
                  <a:lnTo>
                    <a:pt x="136" y="7"/>
                  </a:lnTo>
                  <a:lnTo>
                    <a:pt x="136" y="0"/>
                  </a:lnTo>
                  <a:lnTo>
                    <a:pt x="125" y="2"/>
                  </a:lnTo>
                  <a:lnTo>
                    <a:pt x="108" y="8"/>
                  </a:lnTo>
                  <a:lnTo>
                    <a:pt x="86" y="14"/>
                  </a:lnTo>
                  <a:lnTo>
                    <a:pt x="63" y="22"/>
                  </a:lnTo>
                  <a:lnTo>
                    <a:pt x="40" y="28"/>
                  </a:lnTo>
                  <a:lnTo>
                    <a:pt x="20" y="35"/>
                  </a:lnTo>
                  <a:lnTo>
                    <a:pt x="7" y="39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2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4" y="46"/>
                  </a:lnTo>
                  <a:lnTo>
                    <a:pt x="6" y="4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4" name="Freeform 231"/>
            <p:cNvSpPr>
              <a:spLocks/>
            </p:cNvSpPr>
            <p:nvPr/>
          </p:nvSpPr>
          <p:spPr bwMode="auto">
            <a:xfrm>
              <a:off x="714" y="2251"/>
              <a:ext cx="21" cy="31"/>
            </a:xfrm>
            <a:custGeom>
              <a:avLst/>
              <a:gdLst>
                <a:gd name="T0" fmla="*/ 18 w 21"/>
                <a:gd name="T1" fmla="*/ 25 h 31"/>
                <a:gd name="T2" fmla="*/ 21 w 21"/>
                <a:gd name="T3" fmla="*/ 27 h 31"/>
                <a:gd name="T4" fmla="*/ 6 w 21"/>
                <a:gd name="T5" fmla="*/ 0 h 31"/>
                <a:gd name="T6" fmla="*/ 0 w 21"/>
                <a:gd name="T7" fmla="*/ 2 h 31"/>
                <a:gd name="T8" fmla="*/ 15 w 21"/>
                <a:gd name="T9" fmla="*/ 29 h 31"/>
                <a:gd name="T10" fmla="*/ 18 w 21"/>
                <a:gd name="T11" fmla="*/ 31 h 31"/>
                <a:gd name="T12" fmla="*/ 15 w 21"/>
                <a:gd name="T13" fmla="*/ 29 h 31"/>
                <a:gd name="T14" fmla="*/ 17 w 21"/>
                <a:gd name="T15" fmla="*/ 31 h 31"/>
                <a:gd name="T16" fmla="*/ 19 w 21"/>
                <a:gd name="T17" fmla="*/ 31 h 31"/>
                <a:gd name="T18" fmla="*/ 21 w 21"/>
                <a:gd name="T19" fmla="*/ 30 h 31"/>
                <a:gd name="T20" fmla="*/ 21 w 21"/>
                <a:gd name="T21" fmla="*/ 27 h 31"/>
                <a:gd name="T22" fmla="*/ 18 w 21"/>
                <a:gd name="T23" fmla="*/ 25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31">
                  <a:moveTo>
                    <a:pt x="18" y="25"/>
                  </a:moveTo>
                  <a:lnTo>
                    <a:pt x="21" y="27"/>
                  </a:lnTo>
                  <a:lnTo>
                    <a:pt x="6" y="0"/>
                  </a:lnTo>
                  <a:lnTo>
                    <a:pt x="0" y="2"/>
                  </a:lnTo>
                  <a:lnTo>
                    <a:pt x="15" y="29"/>
                  </a:lnTo>
                  <a:lnTo>
                    <a:pt x="18" y="31"/>
                  </a:lnTo>
                  <a:lnTo>
                    <a:pt x="15" y="29"/>
                  </a:lnTo>
                  <a:lnTo>
                    <a:pt x="17" y="31"/>
                  </a:lnTo>
                  <a:lnTo>
                    <a:pt x="19" y="31"/>
                  </a:lnTo>
                  <a:lnTo>
                    <a:pt x="21" y="30"/>
                  </a:lnTo>
                  <a:lnTo>
                    <a:pt x="21" y="27"/>
                  </a:lnTo>
                  <a:lnTo>
                    <a:pt x="18" y="2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5" name="Freeform 232"/>
            <p:cNvSpPr>
              <a:spLocks/>
            </p:cNvSpPr>
            <p:nvPr/>
          </p:nvSpPr>
          <p:spPr bwMode="auto">
            <a:xfrm>
              <a:off x="732" y="2273"/>
              <a:ext cx="21" cy="9"/>
            </a:xfrm>
            <a:custGeom>
              <a:avLst/>
              <a:gdLst>
                <a:gd name="T0" fmla="*/ 21 w 21"/>
                <a:gd name="T1" fmla="*/ 1 h 9"/>
                <a:gd name="T2" fmla="*/ 17 w 21"/>
                <a:gd name="T3" fmla="*/ 0 h 9"/>
                <a:gd name="T4" fmla="*/ 0 w 21"/>
                <a:gd name="T5" fmla="*/ 3 h 9"/>
                <a:gd name="T6" fmla="*/ 0 w 21"/>
                <a:gd name="T7" fmla="*/ 9 h 9"/>
                <a:gd name="T8" fmla="*/ 17 w 21"/>
                <a:gd name="T9" fmla="*/ 6 h 9"/>
                <a:gd name="T10" fmla="*/ 14 w 21"/>
                <a:gd name="T11" fmla="*/ 5 h 9"/>
                <a:gd name="T12" fmla="*/ 17 w 21"/>
                <a:gd name="T13" fmla="*/ 6 h 9"/>
                <a:gd name="T14" fmla="*/ 19 w 21"/>
                <a:gd name="T15" fmla="*/ 5 h 9"/>
                <a:gd name="T16" fmla="*/ 21 w 21"/>
                <a:gd name="T17" fmla="*/ 3 h 9"/>
                <a:gd name="T18" fmla="*/ 19 w 21"/>
                <a:gd name="T19" fmla="*/ 1 h 9"/>
                <a:gd name="T20" fmla="*/ 17 w 21"/>
                <a:gd name="T21" fmla="*/ 0 h 9"/>
                <a:gd name="T22" fmla="*/ 21 w 21"/>
                <a:gd name="T23" fmla="*/ 1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9">
                  <a:moveTo>
                    <a:pt x="21" y="1"/>
                  </a:moveTo>
                  <a:lnTo>
                    <a:pt x="17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17" y="6"/>
                  </a:lnTo>
                  <a:lnTo>
                    <a:pt x="14" y="5"/>
                  </a:lnTo>
                  <a:lnTo>
                    <a:pt x="17" y="6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21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6" name="Freeform 233"/>
            <p:cNvSpPr>
              <a:spLocks/>
            </p:cNvSpPr>
            <p:nvPr/>
          </p:nvSpPr>
          <p:spPr bwMode="auto">
            <a:xfrm>
              <a:off x="746" y="2274"/>
              <a:ext cx="134" cy="223"/>
            </a:xfrm>
            <a:custGeom>
              <a:avLst/>
              <a:gdLst>
                <a:gd name="T0" fmla="*/ 132 w 134"/>
                <a:gd name="T1" fmla="*/ 221 h 223"/>
                <a:gd name="T2" fmla="*/ 134 w 134"/>
                <a:gd name="T3" fmla="*/ 216 h 223"/>
                <a:gd name="T4" fmla="*/ 7 w 134"/>
                <a:gd name="T5" fmla="*/ 0 h 223"/>
                <a:gd name="T6" fmla="*/ 0 w 134"/>
                <a:gd name="T7" fmla="*/ 4 h 223"/>
                <a:gd name="T8" fmla="*/ 127 w 134"/>
                <a:gd name="T9" fmla="*/ 220 h 223"/>
                <a:gd name="T10" fmla="*/ 129 w 134"/>
                <a:gd name="T11" fmla="*/ 215 h 223"/>
                <a:gd name="T12" fmla="*/ 127 w 134"/>
                <a:gd name="T13" fmla="*/ 220 h 223"/>
                <a:gd name="T14" fmla="*/ 129 w 134"/>
                <a:gd name="T15" fmla="*/ 223 h 223"/>
                <a:gd name="T16" fmla="*/ 133 w 134"/>
                <a:gd name="T17" fmla="*/ 221 h 223"/>
                <a:gd name="T18" fmla="*/ 134 w 134"/>
                <a:gd name="T19" fmla="*/ 219 h 223"/>
                <a:gd name="T20" fmla="*/ 134 w 134"/>
                <a:gd name="T21" fmla="*/ 216 h 223"/>
                <a:gd name="T22" fmla="*/ 132 w 134"/>
                <a:gd name="T23" fmla="*/ 221 h 2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" h="223">
                  <a:moveTo>
                    <a:pt x="132" y="221"/>
                  </a:moveTo>
                  <a:lnTo>
                    <a:pt x="134" y="216"/>
                  </a:lnTo>
                  <a:lnTo>
                    <a:pt x="7" y="0"/>
                  </a:lnTo>
                  <a:lnTo>
                    <a:pt x="0" y="4"/>
                  </a:lnTo>
                  <a:lnTo>
                    <a:pt x="127" y="220"/>
                  </a:lnTo>
                  <a:lnTo>
                    <a:pt x="129" y="215"/>
                  </a:lnTo>
                  <a:lnTo>
                    <a:pt x="127" y="220"/>
                  </a:lnTo>
                  <a:lnTo>
                    <a:pt x="129" y="223"/>
                  </a:lnTo>
                  <a:lnTo>
                    <a:pt x="133" y="221"/>
                  </a:lnTo>
                  <a:lnTo>
                    <a:pt x="134" y="219"/>
                  </a:lnTo>
                  <a:lnTo>
                    <a:pt x="134" y="216"/>
                  </a:lnTo>
                  <a:lnTo>
                    <a:pt x="132" y="2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7" name="Freeform 234"/>
            <p:cNvSpPr>
              <a:spLocks/>
            </p:cNvSpPr>
            <p:nvPr/>
          </p:nvSpPr>
          <p:spPr bwMode="auto">
            <a:xfrm>
              <a:off x="860" y="2489"/>
              <a:ext cx="18" cy="12"/>
            </a:xfrm>
            <a:custGeom>
              <a:avLst/>
              <a:gdLst>
                <a:gd name="T0" fmla="*/ 7 w 18"/>
                <a:gd name="T1" fmla="*/ 9 h 12"/>
                <a:gd name="T2" fmla="*/ 5 w 18"/>
                <a:gd name="T3" fmla="*/ 12 h 12"/>
                <a:gd name="T4" fmla="*/ 18 w 18"/>
                <a:gd name="T5" fmla="*/ 6 h 12"/>
                <a:gd name="T6" fmla="*/ 15 w 18"/>
                <a:gd name="T7" fmla="*/ 0 h 12"/>
                <a:gd name="T8" fmla="*/ 2 w 18"/>
                <a:gd name="T9" fmla="*/ 5 h 12"/>
                <a:gd name="T10" fmla="*/ 0 w 18"/>
                <a:gd name="T11" fmla="*/ 9 h 12"/>
                <a:gd name="T12" fmla="*/ 2 w 18"/>
                <a:gd name="T13" fmla="*/ 5 h 12"/>
                <a:gd name="T14" fmla="*/ 0 w 18"/>
                <a:gd name="T15" fmla="*/ 6 h 12"/>
                <a:gd name="T16" fmla="*/ 0 w 18"/>
                <a:gd name="T17" fmla="*/ 10 h 12"/>
                <a:gd name="T18" fmla="*/ 1 w 18"/>
                <a:gd name="T19" fmla="*/ 12 h 12"/>
                <a:gd name="T20" fmla="*/ 5 w 18"/>
                <a:gd name="T21" fmla="*/ 12 h 12"/>
                <a:gd name="T22" fmla="*/ 7 w 18"/>
                <a:gd name="T23" fmla="*/ 9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12">
                  <a:moveTo>
                    <a:pt x="7" y="9"/>
                  </a:moveTo>
                  <a:lnTo>
                    <a:pt x="5" y="12"/>
                  </a:lnTo>
                  <a:lnTo>
                    <a:pt x="18" y="6"/>
                  </a:lnTo>
                  <a:lnTo>
                    <a:pt x="15" y="0"/>
                  </a:lnTo>
                  <a:lnTo>
                    <a:pt x="2" y="5"/>
                  </a:lnTo>
                  <a:lnTo>
                    <a:pt x="0" y="9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5" y="12"/>
                  </a:lnTo>
                  <a:lnTo>
                    <a:pt x="7" y="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8" name="Freeform 235"/>
            <p:cNvSpPr>
              <a:spLocks/>
            </p:cNvSpPr>
            <p:nvPr/>
          </p:nvSpPr>
          <p:spPr bwMode="auto">
            <a:xfrm>
              <a:off x="860" y="2498"/>
              <a:ext cx="9" cy="22"/>
            </a:xfrm>
            <a:custGeom>
              <a:avLst/>
              <a:gdLst>
                <a:gd name="T0" fmla="*/ 6 w 9"/>
                <a:gd name="T1" fmla="*/ 14 h 22"/>
                <a:gd name="T2" fmla="*/ 9 w 9"/>
                <a:gd name="T3" fmla="*/ 18 h 22"/>
                <a:gd name="T4" fmla="*/ 7 w 9"/>
                <a:gd name="T5" fmla="*/ 0 h 22"/>
                <a:gd name="T6" fmla="*/ 0 w 9"/>
                <a:gd name="T7" fmla="*/ 0 h 22"/>
                <a:gd name="T8" fmla="*/ 2 w 9"/>
                <a:gd name="T9" fmla="*/ 18 h 22"/>
                <a:gd name="T10" fmla="*/ 6 w 9"/>
                <a:gd name="T11" fmla="*/ 22 h 22"/>
                <a:gd name="T12" fmla="*/ 2 w 9"/>
                <a:gd name="T13" fmla="*/ 18 h 22"/>
                <a:gd name="T14" fmla="*/ 4 w 9"/>
                <a:gd name="T15" fmla="*/ 20 h 22"/>
                <a:gd name="T16" fmla="*/ 6 w 9"/>
                <a:gd name="T17" fmla="*/ 21 h 22"/>
                <a:gd name="T18" fmla="*/ 8 w 9"/>
                <a:gd name="T19" fmla="*/ 20 h 22"/>
                <a:gd name="T20" fmla="*/ 9 w 9"/>
                <a:gd name="T21" fmla="*/ 18 h 22"/>
                <a:gd name="T22" fmla="*/ 6 w 9"/>
                <a:gd name="T23" fmla="*/ 14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22">
                  <a:moveTo>
                    <a:pt x="6" y="14"/>
                  </a:moveTo>
                  <a:lnTo>
                    <a:pt x="9" y="18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1"/>
                  </a:lnTo>
                  <a:lnTo>
                    <a:pt x="8" y="20"/>
                  </a:lnTo>
                  <a:lnTo>
                    <a:pt x="9" y="18"/>
                  </a:lnTo>
                  <a:lnTo>
                    <a:pt x="6" y="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9" name="Freeform 236"/>
            <p:cNvSpPr>
              <a:spLocks/>
            </p:cNvSpPr>
            <p:nvPr/>
          </p:nvSpPr>
          <p:spPr bwMode="auto">
            <a:xfrm>
              <a:off x="866" y="2512"/>
              <a:ext cx="23" cy="8"/>
            </a:xfrm>
            <a:custGeom>
              <a:avLst/>
              <a:gdLst>
                <a:gd name="T0" fmla="*/ 22 w 23"/>
                <a:gd name="T1" fmla="*/ 3 h 8"/>
                <a:gd name="T2" fmla="*/ 19 w 23"/>
                <a:gd name="T3" fmla="*/ 0 h 8"/>
                <a:gd name="T4" fmla="*/ 0 w 23"/>
                <a:gd name="T5" fmla="*/ 0 h 8"/>
                <a:gd name="T6" fmla="*/ 0 w 23"/>
                <a:gd name="T7" fmla="*/ 8 h 8"/>
                <a:gd name="T8" fmla="*/ 19 w 23"/>
                <a:gd name="T9" fmla="*/ 8 h 8"/>
                <a:gd name="T10" fmla="*/ 16 w 23"/>
                <a:gd name="T11" fmla="*/ 5 h 8"/>
                <a:gd name="T12" fmla="*/ 19 w 23"/>
                <a:gd name="T13" fmla="*/ 8 h 8"/>
                <a:gd name="T14" fmla="*/ 22 w 23"/>
                <a:gd name="T15" fmla="*/ 7 h 8"/>
                <a:gd name="T16" fmla="*/ 23 w 23"/>
                <a:gd name="T17" fmla="*/ 4 h 8"/>
                <a:gd name="T18" fmla="*/ 22 w 23"/>
                <a:gd name="T19" fmla="*/ 1 h 8"/>
                <a:gd name="T20" fmla="*/ 19 w 23"/>
                <a:gd name="T21" fmla="*/ 0 h 8"/>
                <a:gd name="T22" fmla="*/ 22 w 23"/>
                <a:gd name="T23" fmla="*/ 3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8">
                  <a:moveTo>
                    <a:pt x="22" y="3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9" y="8"/>
                  </a:lnTo>
                  <a:lnTo>
                    <a:pt x="16" y="5"/>
                  </a:lnTo>
                  <a:lnTo>
                    <a:pt x="19" y="8"/>
                  </a:lnTo>
                  <a:lnTo>
                    <a:pt x="22" y="7"/>
                  </a:lnTo>
                  <a:lnTo>
                    <a:pt x="23" y="4"/>
                  </a:lnTo>
                  <a:lnTo>
                    <a:pt x="22" y="1"/>
                  </a:lnTo>
                  <a:lnTo>
                    <a:pt x="19" y="0"/>
                  </a:lnTo>
                  <a:lnTo>
                    <a:pt x="22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0" name="Freeform 237"/>
            <p:cNvSpPr>
              <a:spLocks/>
            </p:cNvSpPr>
            <p:nvPr/>
          </p:nvSpPr>
          <p:spPr bwMode="auto">
            <a:xfrm>
              <a:off x="882" y="2515"/>
              <a:ext cx="21" cy="43"/>
            </a:xfrm>
            <a:custGeom>
              <a:avLst/>
              <a:gdLst>
                <a:gd name="T0" fmla="*/ 18 w 21"/>
                <a:gd name="T1" fmla="*/ 36 h 43"/>
                <a:gd name="T2" fmla="*/ 21 w 21"/>
                <a:gd name="T3" fmla="*/ 39 h 43"/>
                <a:gd name="T4" fmla="*/ 6 w 21"/>
                <a:gd name="T5" fmla="*/ 0 h 43"/>
                <a:gd name="T6" fmla="*/ 0 w 21"/>
                <a:gd name="T7" fmla="*/ 2 h 43"/>
                <a:gd name="T8" fmla="*/ 15 w 21"/>
                <a:gd name="T9" fmla="*/ 41 h 43"/>
                <a:gd name="T10" fmla="*/ 18 w 21"/>
                <a:gd name="T11" fmla="*/ 43 h 43"/>
                <a:gd name="T12" fmla="*/ 15 w 21"/>
                <a:gd name="T13" fmla="*/ 41 h 43"/>
                <a:gd name="T14" fmla="*/ 17 w 21"/>
                <a:gd name="T15" fmla="*/ 43 h 43"/>
                <a:gd name="T16" fmla="*/ 19 w 21"/>
                <a:gd name="T17" fmla="*/ 43 h 43"/>
                <a:gd name="T18" fmla="*/ 21 w 21"/>
                <a:gd name="T19" fmla="*/ 42 h 43"/>
                <a:gd name="T20" fmla="*/ 21 w 21"/>
                <a:gd name="T21" fmla="*/ 39 h 43"/>
                <a:gd name="T22" fmla="*/ 18 w 21"/>
                <a:gd name="T23" fmla="*/ 36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43">
                  <a:moveTo>
                    <a:pt x="18" y="36"/>
                  </a:moveTo>
                  <a:lnTo>
                    <a:pt x="21" y="39"/>
                  </a:lnTo>
                  <a:lnTo>
                    <a:pt x="6" y="0"/>
                  </a:lnTo>
                  <a:lnTo>
                    <a:pt x="0" y="2"/>
                  </a:lnTo>
                  <a:lnTo>
                    <a:pt x="15" y="41"/>
                  </a:lnTo>
                  <a:lnTo>
                    <a:pt x="18" y="43"/>
                  </a:lnTo>
                  <a:lnTo>
                    <a:pt x="15" y="41"/>
                  </a:lnTo>
                  <a:lnTo>
                    <a:pt x="17" y="43"/>
                  </a:lnTo>
                  <a:lnTo>
                    <a:pt x="19" y="43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18" y="3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1" name="Freeform 238"/>
            <p:cNvSpPr>
              <a:spLocks/>
            </p:cNvSpPr>
            <p:nvPr/>
          </p:nvSpPr>
          <p:spPr bwMode="auto">
            <a:xfrm>
              <a:off x="900" y="2535"/>
              <a:ext cx="127" cy="23"/>
            </a:xfrm>
            <a:custGeom>
              <a:avLst/>
              <a:gdLst>
                <a:gd name="T0" fmla="*/ 127 w 127"/>
                <a:gd name="T1" fmla="*/ 1 h 23"/>
                <a:gd name="T2" fmla="*/ 124 w 127"/>
                <a:gd name="T3" fmla="*/ 0 h 23"/>
                <a:gd name="T4" fmla="*/ 0 w 127"/>
                <a:gd name="T5" fmla="*/ 16 h 23"/>
                <a:gd name="T6" fmla="*/ 0 w 127"/>
                <a:gd name="T7" fmla="*/ 23 h 23"/>
                <a:gd name="T8" fmla="*/ 124 w 127"/>
                <a:gd name="T9" fmla="*/ 7 h 23"/>
                <a:gd name="T10" fmla="*/ 121 w 127"/>
                <a:gd name="T11" fmla="*/ 6 h 23"/>
                <a:gd name="T12" fmla="*/ 124 w 127"/>
                <a:gd name="T13" fmla="*/ 7 h 23"/>
                <a:gd name="T14" fmla="*/ 126 w 127"/>
                <a:gd name="T15" fmla="*/ 6 h 23"/>
                <a:gd name="T16" fmla="*/ 127 w 127"/>
                <a:gd name="T17" fmla="*/ 4 h 23"/>
                <a:gd name="T18" fmla="*/ 126 w 127"/>
                <a:gd name="T19" fmla="*/ 1 h 23"/>
                <a:gd name="T20" fmla="*/ 124 w 127"/>
                <a:gd name="T21" fmla="*/ 0 h 23"/>
                <a:gd name="T22" fmla="*/ 127 w 127"/>
                <a:gd name="T23" fmla="*/ 1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7" h="23">
                  <a:moveTo>
                    <a:pt x="127" y="1"/>
                  </a:moveTo>
                  <a:lnTo>
                    <a:pt x="124" y="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124" y="7"/>
                  </a:lnTo>
                  <a:lnTo>
                    <a:pt x="121" y="6"/>
                  </a:lnTo>
                  <a:lnTo>
                    <a:pt x="124" y="7"/>
                  </a:lnTo>
                  <a:lnTo>
                    <a:pt x="126" y="6"/>
                  </a:lnTo>
                  <a:lnTo>
                    <a:pt x="127" y="4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7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2" name="Freeform 239"/>
            <p:cNvSpPr>
              <a:spLocks/>
            </p:cNvSpPr>
            <p:nvPr/>
          </p:nvSpPr>
          <p:spPr bwMode="auto">
            <a:xfrm>
              <a:off x="1021" y="2536"/>
              <a:ext cx="18" cy="23"/>
            </a:xfrm>
            <a:custGeom>
              <a:avLst/>
              <a:gdLst>
                <a:gd name="T0" fmla="*/ 15 w 18"/>
                <a:gd name="T1" fmla="*/ 22 h 23"/>
                <a:gd name="T2" fmla="*/ 18 w 18"/>
                <a:gd name="T3" fmla="*/ 17 h 23"/>
                <a:gd name="T4" fmla="*/ 6 w 18"/>
                <a:gd name="T5" fmla="*/ 0 h 23"/>
                <a:gd name="T6" fmla="*/ 0 w 18"/>
                <a:gd name="T7" fmla="*/ 5 h 23"/>
                <a:gd name="T8" fmla="*/ 12 w 18"/>
                <a:gd name="T9" fmla="*/ 21 h 23"/>
                <a:gd name="T10" fmla="*/ 15 w 18"/>
                <a:gd name="T11" fmla="*/ 15 h 23"/>
                <a:gd name="T12" fmla="*/ 12 w 18"/>
                <a:gd name="T13" fmla="*/ 21 h 23"/>
                <a:gd name="T14" fmla="*/ 14 w 18"/>
                <a:gd name="T15" fmla="*/ 23 h 23"/>
                <a:gd name="T16" fmla="*/ 17 w 18"/>
                <a:gd name="T17" fmla="*/ 22 h 23"/>
                <a:gd name="T18" fmla="*/ 18 w 18"/>
                <a:gd name="T19" fmla="*/ 20 h 23"/>
                <a:gd name="T20" fmla="*/ 18 w 18"/>
                <a:gd name="T21" fmla="*/ 17 h 23"/>
                <a:gd name="T22" fmla="*/ 15 w 18"/>
                <a:gd name="T23" fmla="*/ 22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23">
                  <a:moveTo>
                    <a:pt x="15" y="22"/>
                  </a:moveTo>
                  <a:lnTo>
                    <a:pt x="18" y="17"/>
                  </a:lnTo>
                  <a:lnTo>
                    <a:pt x="6" y="0"/>
                  </a:lnTo>
                  <a:lnTo>
                    <a:pt x="0" y="5"/>
                  </a:lnTo>
                  <a:lnTo>
                    <a:pt x="12" y="21"/>
                  </a:lnTo>
                  <a:lnTo>
                    <a:pt x="15" y="15"/>
                  </a:lnTo>
                  <a:lnTo>
                    <a:pt x="12" y="21"/>
                  </a:lnTo>
                  <a:lnTo>
                    <a:pt x="14" y="23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18" y="17"/>
                  </a:lnTo>
                  <a:lnTo>
                    <a:pt x="15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3" name="Freeform 240"/>
            <p:cNvSpPr>
              <a:spLocks/>
            </p:cNvSpPr>
            <p:nvPr/>
          </p:nvSpPr>
          <p:spPr bwMode="auto">
            <a:xfrm>
              <a:off x="840" y="2551"/>
              <a:ext cx="196" cy="59"/>
            </a:xfrm>
            <a:custGeom>
              <a:avLst/>
              <a:gdLst>
                <a:gd name="T0" fmla="*/ 4 w 196"/>
                <a:gd name="T1" fmla="*/ 59 h 59"/>
                <a:gd name="T2" fmla="*/ 3 w 196"/>
                <a:gd name="T3" fmla="*/ 59 h 59"/>
                <a:gd name="T4" fmla="*/ 13 w 196"/>
                <a:gd name="T5" fmla="*/ 53 h 59"/>
                <a:gd name="T6" fmla="*/ 24 w 196"/>
                <a:gd name="T7" fmla="*/ 49 h 59"/>
                <a:gd name="T8" fmla="*/ 34 w 196"/>
                <a:gd name="T9" fmla="*/ 45 h 59"/>
                <a:gd name="T10" fmla="*/ 46 w 196"/>
                <a:gd name="T11" fmla="*/ 40 h 59"/>
                <a:gd name="T12" fmla="*/ 58 w 196"/>
                <a:gd name="T13" fmla="*/ 36 h 59"/>
                <a:gd name="T14" fmla="*/ 70 w 196"/>
                <a:gd name="T15" fmla="*/ 33 h 59"/>
                <a:gd name="T16" fmla="*/ 83 w 196"/>
                <a:gd name="T17" fmla="*/ 30 h 59"/>
                <a:gd name="T18" fmla="*/ 96 w 196"/>
                <a:gd name="T19" fmla="*/ 26 h 59"/>
                <a:gd name="T20" fmla="*/ 109 w 196"/>
                <a:gd name="T21" fmla="*/ 23 h 59"/>
                <a:gd name="T22" fmla="*/ 122 w 196"/>
                <a:gd name="T23" fmla="*/ 20 h 59"/>
                <a:gd name="T24" fmla="*/ 135 w 196"/>
                <a:gd name="T25" fmla="*/ 18 h 59"/>
                <a:gd name="T26" fmla="*/ 148 w 196"/>
                <a:gd name="T27" fmla="*/ 16 h 59"/>
                <a:gd name="T28" fmla="*/ 160 w 196"/>
                <a:gd name="T29" fmla="*/ 13 h 59"/>
                <a:gd name="T30" fmla="*/ 172 w 196"/>
                <a:gd name="T31" fmla="*/ 11 h 59"/>
                <a:gd name="T32" fmla="*/ 184 w 196"/>
                <a:gd name="T33" fmla="*/ 9 h 59"/>
                <a:gd name="T34" fmla="*/ 196 w 196"/>
                <a:gd name="T35" fmla="*/ 7 h 59"/>
                <a:gd name="T36" fmla="*/ 196 w 196"/>
                <a:gd name="T37" fmla="*/ 0 h 59"/>
                <a:gd name="T38" fmla="*/ 184 w 196"/>
                <a:gd name="T39" fmla="*/ 3 h 59"/>
                <a:gd name="T40" fmla="*/ 172 w 196"/>
                <a:gd name="T41" fmla="*/ 5 h 59"/>
                <a:gd name="T42" fmla="*/ 160 w 196"/>
                <a:gd name="T43" fmla="*/ 7 h 59"/>
                <a:gd name="T44" fmla="*/ 148 w 196"/>
                <a:gd name="T45" fmla="*/ 9 h 59"/>
                <a:gd name="T46" fmla="*/ 135 w 196"/>
                <a:gd name="T47" fmla="*/ 11 h 59"/>
                <a:gd name="T48" fmla="*/ 122 w 196"/>
                <a:gd name="T49" fmla="*/ 13 h 59"/>
                <a:gd name="T50" fmla="*/ 109 w 196"/>
                <a:gd name="T51" fmla="*/ 17 h 59"/>
                <a:gd name="T52" fmla="*/ 96 w 196"/>
                <a:gd name="T53" fmla="*/ 20 h 59"/>
                <a:gd name="T54" fmla="*/ 83 w 196"/>
                <a:gd name="T55" fmla="*/ 23 h 59"/>
                <a:gd name="T56" fmla="*/ 70 w 196"/>
                <a:gd name="T57" fmla="*/ 26 h 59"/>
                <a:gd name="T58" fmla="*/ 56 w 196"/>
                <a:gd name="T59" fmla="*/ 30 h 59"/>
                <a:gd name="T60" fmla="*/ 44 w 196"/>
                <a:gd name="T61" fmla="*/ 34 h 59"/>
                <a:gd name="T62" fmla="*/ 32 w 196"/>
                <a:gd name="T63" fmla="*/ 38 h 59"/>
                <a:gd name="T64" fmla="*/ 21 w 196"/>
                <a:gd name="T65" fmla="*/ 42 h 59"/>
                <a:gd name="T66" fmla="*/ 11 w 196"/>
                <a:gd name="T67" fmla="*/ 47 h 59"/>
                <a:gd name="T68" fmla="*/ 1 w 196"/>
                <a:gd name="T69" fmla="*/ 52 h 59"/>
                <a:gd name="T70" fmla="*/ 0 w 196"/>
                <a:gd name="T71" fmla="*/ 52 h 59"/>
                <a:gd name="T72" fmla="*/ 4 w 196"/>
                <a:gd name="T73" fmla="*/ 59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6" h="59">
                  <a:moveTo>
                    <a:pt x="4" y="59"/>
                  </a:moveTo>
                  <a:lnTo>
                    <a:pt x="3" y="59"/>
                  </a:lnTo>
                  <a:lnTo>
                    <a:pt x="13" y="53"/>
                  </a:lnTo>
                  <a:lnTo>
                    <a:pt x="24" y="49"/>
                  </a:lnTo>
                  <a:lnTo>
                    <a:pt x="34" y="45"/>
                  </a:lnTo>
                  <a:lnTo>
                    <a:pt x="46" y="40"/>
                  </a:lnTo>
                  <a:lnTo>
                    <a:pt x="58" y="36"/>
                  </a:lnTo>
                  <a:lnTo>
                    <a:pt x="70" y="33"/>
                  </a:lnTo>
                  <a:lnTo>
                    <a:pt x="83" y="30"/>
                  </a:lnTo>
                  <a:lnTo>
                    <a:pt x="96" y="26"/>
                  </a:lnTo>
                  <a:lnTo>
                    <a:pt x="109" y="23"/>
                  </a:lnTo>
                  <a:lnTo>
                    <a:pt x="122" y="20"/>
                  </a:lnTo>
                  <a:lnTo>
                    <a:pt x="135" y="18"/>
                  </a:lnTo>
                  <a:lnTo>
                    <a:pt x="148" y="16"/>
                  </a:lnTo>
                  <a:lnTo>
                    <a:pt x="160" y="13"/>
                  </a:lnTo>
                  <a:lnTo>
                    <a:pt x="172" y="11"/>
                  </a:lnTo>
                  <a:lnTo>
                    <a:pt x="184" y="9"/>
                  </a:lnTo>
                  <a:lnTo>
                    <a:pt x="196" y="7"/>
                  </a:lnTo>
                  <a:lnTo>
                    <a:pt x="196" y="0"/>
                  </a:lnTo>
                  <a:lnTo>
                    <a:pt x="184" y="3"/>
                  </a:lnTo>
                  <a:lnTo>
                    <a:pt x="172" y="5"/>
                  </a:lnTo>
                  <a:lnTo>
                    <a:pt x="160" y="7"/>
                  </a:lnTo>
                  <a:lnTo>
                    <a:pt x="148" y="9"/>
                  </a:lnTo>
                  <a:lnTo>
                    <a:pt x="135" y="11"/>
                  </a:lnTo>
                  <a:lnTo>
                    <a:pt x="122" y="13"/>
                  </a:lnTo>
                  <a:lnTo>
                    <a:pt x="109" y="17"/>
                  </a:lnTo>
                  <a:lnTo>
                    <a:pt x="96" y="20"/>
                  </a:lnTo>
                  <a:lnTo>
                    <a:pt x="83" y="23"/>
                  </a:lnTo>
                  <a:lnTo>
                    <a:pt x="70" y="26"/>
                  </a:lnTo>
                  <a:lnTo>
                    <a:pt x="56" y="30"/>
                  </a:lnTo>
                  <a:lnTo>
                    <a:pt x="44" y="34"/>
                  </a:lnTo>
                  <a:lnTo>
                    <a:pt x="32" y="38"/>
                  </a:lnTo>
                  <a:lnTo>
                    <a:pt x="21" y="42"/>
                  </a:lnTo>
                  <a:lnTo>
                    <a:pt x="11" y="47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4" y="5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4" name="Freeform 241"/>
            <p:cNvSpPr>
              <a:spLocks/>
            </p:cNvSpPr>
            <p:nvPr/>
          </p:nvSpPr>
          <p:spPr bwMode="auto">
            <a:xfrm>
              <a:off x="827" y="2603"/>
              <a:ext cx="17" cy="21"/>
            </a:xfrm>
            <a:custGeom>
              <a:avLst/>
              <a:gdLst>
                <a:gd name="T0" fmla="*/ 6 w 17"/>
                <a:gd name="T1" fmla="*/ 21 h 21"/>
                <a:gd name="T2" fmla="*/ 6 w 17"/>
                <a:gd name="T3" fmla="*/ 21 h 21"/>
                <a:gd name="T4" fmla="*/ 7 w 17"/>
                <a:gd name="T5" fmla="*/ 17 h 21"/>
                <a:gd name="T6" fmla="*/ 10 w 17"/>
                <a:gd name="T7" fmla="*/ 14 h 21"/>
                <a:gd name="T8" fmla="*/ 12 w 17"/>
                <a:gd name="T9" fmla="*/ 10 h 21"/>
                <a:gd name="T10" fmla="*/ 17 w 17"/>
                <a:gd name="T11" fmla="*/ 7 h 21"/>
                <a:gd name="T12" fmla="*/ 13 w 17"/>
                <a:gd name="T13" fmla="*/ 0 h 21"/>
                <a:gd name="T14" fmla="*/ 7 w 17"/>
                <a:gd name="T15" fmla="*/ 6 h 21"/>
                <a:gd name="T16" fmla="*/ 3 w 17"/>
                <a:gd name="T17" fmla="*/ 10 h 21"/>
                <a:gd name="T18" fmla="*/ 1 w 17"/>
                <a:gd name="T19" fmla="*/ 15 h 21"/>
                <a:gd name="T20" fmla="*/ 0 w 17"/>
                <a:gd name="T21" fmla="*/ 21 h 21"/>
                <a:gd name="T22" fmla="*/ 0 w 17"/>
                <a:gd name="T23" fmla="*/ 21 h 21"/>
                <a:gd name="T24" fmla="*/ 6 w 17"/>
                <a:gd name="T25" fmla="*/ 21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21">
                  <a:moveTo>
                    <a:pt x="6" y="21"/>
                  </a:moveTo>
                  <a:lnTo>
                    <a:pt x="6" y="21"/>
                  </a:lnTo>
                  <a:lnTo>
                    <a:pt x="7" y="17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7" y="7"/>
                  </a:lnTo>
                  <a:lnTo>
                    <a:pt x="13" y="0"/>
                  </a:lnTo>
                  <a:lnTo>
                    <a:pt x="7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6" y="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5" name="Freeform 242"/>
            <p:cNvSpPr>
              <a:spLocks/>
            </p:cNvSpPr>
            <p:nvPr/>
          </p:nvSpPr>
          <p:spPr bwMode="auto">
            <a:xfrm>
              <a:off x="824" y="2624"/>
              <a:ext cx="9" cy="45"/>
            </a:xfrm>
            <a:custGeom>
              <a:avLst/>
              <a:gdLst>
                <a:gd name="T0" fmla="*/ 8 w 9"/>
                <a:gd name="T1" fmla="*/ 44 h 45"/>
                <a:gd name="T2" fmla="*/ 9 w 9"/>
                <a:gd name="T3" fmla="*/ 42 h 45"/>
                <a:gd name="T4" fmla="*/ 7 w 9"/>
                <a:gd name="T5" fmla="*/ 28 h 45"/>
                <a:gd name="T6" fmla="*/ 8 w 9"/>
                <a:gd name="T7" fmla="*/ 16 h 45"/>
                <a:gd name="T8" fmla="*/ 8 w 9"/>
                <a:gd name="T9" fmla="*/ 6 h 45"/>
                <a:gd name="T10" fmla="*/ 9 w 9"/>
                <a:gd name="T11" fmla="*/ 0 h 45"/>
                <a:gd name="T12" fmla="*/ 3 w 9"/>
                <a:gd name="T13" fmla="*/ 0 h 45"/>
                <a:gd name="T14" fmla="*/ 2 w 9"/>
                <a:gd name="T15" fmla="*/ 6 h 45"/>
                <a:gd name="T16" fmla="*/ 0 w 9"/>
                <a:gd name="T17" fmla="*/ 16 h 45"/>
                <a:gd name="T18" fmla="*/ 1 w 9"/>
                <a:gd name="T19" fmla="*/ 28 h 45"/>
                <a:gd name="T20" fmla="*/ 3 w 9"/>
                <a:gd name="T21" fmla="*/ 42 h 45"/>
                <a:gd name="T22" fmla="*/ 4 w 9"/>
                <a:gd name="T23" fmla="*/ 39 h 45"/>
                <a:gd name="T24" fmla="*/ 3 w 9"/>
                <a:gd name="T25" fmla="*/ 42 h 45"/>
                <a:gd name="T26" fmla="*/ 4 w 9"/>
                <a:gd name="T27" fmla="*/ 44 h 45"/>
                <a:gd name="T28" fmla="*/ 6 w 9"/>
                <a:gd name="T29" fmla="*/ 45 h 45"/>
                <a:gd name="T30" fmla="*/ 8 w 9"/>
                <a:gd name="T31" fmla="*/ 44 h 45"/>
                <a:gd name="T32" fmla="*/ 9 w 9"/>
                <a:gd name="T33" fmla="*/ 42 h 45"/>
                <a:gd name="T34" fmla="*/ 8 w 9"/>
                <a:gd name="T35" fmla="*/ 44 h 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45">
                  <a:moveTo>
                    <a:pt x="8" y="44"/>
                  </a:moveTo>
                  <a:lnTo>
                    <a:pt x="9" y="42"/>
                  </a:lnTo>
                  <a:lnTo>
                    <a:pt x="7" y="28"/>
                  </a:lnTo>
                  <a:lnTo>
                    <a:pt x="8" y="16"/>
                  </a:lnTo>
                  <a:lnTo>
                    <a:pt x="8" y="6"/>
                  </a:lnTo>
                  <a:lnTo>
                    <a:pt x="9" y="0"/>
                  </a:lnTo>
                  <a:lnTo>
                    <a:pt x="3" y="0"/>
                  </a:lnTo>
                  <a:lnTo>
                    <a:pt x="2" y="6"/>
                  </a:lnTo>
                  <a:lnTo>
                    <a:pt x="0" y="16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39"/>
                  </a:lnTo>
                  <a:lnTo>
                    <a:pt x="3" y="42"/>
                  </a:lnTo>
                  <a:lnTo>
                    <a:pt x="4" y="44"/>
                  </a:lnTo>
                  <a:lnTo>
                    <a:pt x="6" y="45"/>
                  </a:lnTo>
                  <a:lnTo>
                    <a:pt x="8" y="44"/>
                  </a:lnTo>
                  <a:lnTo>
                    <a:pt x="9" y="42"/>
                  </a:lnTo>
                  <a:lnTo>
                    <a:pt x="8" y="4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6" name="Freeform 243"/>
            <p:cNvSpPr>
              <a:spLocks/>
            </p:cNvSpPr>
            <p:nvPr/>
          </p:nvSpPr>
          <p:spPr bwMode="auto">
            <a:xfrm>
              <a:off x="747" y="2663"/>
              <a:ext cx="85" cy="84"/>
            </a:xfrm>
            <a:custGeom>
              <a:avLst/>
              <a:gdLst>
                <a:gd name="T0" fmla="*/ 2 w 85"/>
                <a:gd name="T1" fmla="*/ 78 h 84"/>
                <a:gd name="T2" fmla="*/ 4 w 85"/>
                <a:gd name="T3" fmla="*/ 83 h 84"/>
                <a:gd name="T4" fmla="*/ 8 w 85"/>
                <a:gd name="T5" fmla="*/ 81 h 84"/>
                <a:gd name="T6" fmla="*/ 14 w 85"/>
                <a:gd name="T7" fmla="*/ 74 h 84"/>
                <a:gd name="T8" fmla="*/ 25 w 85"/>
                <a:gd name="T9" fmla="*/ 64 h 84"/>
                <a:gd name="T10" fmla="*/ 38 w 85"/>
                <a:gd name="T11" fmla="*/ 51 h 84"/>
                <a:gd name="T12" fmla="*/ 52 w 85"/>
                <a:gd name="T13" fmla="*/ 38 h 84"/>
                <a:gd name="T14" fmla="*/ 65 w 85"/>
                <a:gd name="T15" fmla="*/ 25 h 84"/>
                <a:gd name="T16" fmla="*/ 77 w 85"/>
                <a:gd name="T17" fmla="*/ 13 h 84"/>
                <a:gd name="T18" fmla="*/ 85 w 85"/>
                <a:gd name="T19" fmla="*/ 5 h 84"/>
                <a:gd name="T20" fmla="*/ 81 w 85"/>
                <a:gd name="T21" fmla="*/ 0 h 84"/>
                <a:gd name="T22" fmla="*/ 72 w 85"/>
                <a:gd name="T23" fmla="*/ 9 h 84"/>
                <a:gd name="T24" fmla="*/ 61 w 85"/>
                <a:gd name="T25" fmla="*/ 21 h 84"/>
                <a:gd name="T26" fmla="*/ 48 w 85"/>
                <a:gd name="T27" fmla="*/ 34 h 84"/>
                <a:gd name="T28" fmla="*/ 34 w 85"/>
                <a:gd name="T29" fmla="*/ 47 h 84"/>
                <a:gd name="T30" fmla="*/ 21 w 85"/>
                <a:gd name="T31" fmla="*/ 60 h 84"/>
                <a:gd name="T32" fmla="*/ 10 w 85"/>
                <a:gd name="T33" fmla="*/ 69 h 84"/>
                <a:gd name="T34" fmla="*/ 3 w 85"/>
                <a:gd name="T35" fmla="*/ 77 h 84"/>
                <a:gd name="T36" fmla="*/ 0 w 85"/>
                <a:gd name="T37" fmla="*/ 79 h 84"/>
                <a:gd name="T38" fmla="*/ 2 w 85"/>
                <a:gd name="T39" fmla="*/ 84 h 84"/>
                <a:gd name="T40" fmla="*/ 0 w 85"/>
                <a:gd name="T41" fmla="*/ 79 h 84"/>
                <a:gd name="T42" fmla="*/ 0 w 85"/>
                <a:gd name="T43" fmla="*/ 81 h 84"/>
                <a:gd name="T44" fmla="*/ 1 w 85"/>
                <a:gd name="T45" fmla="*/ 82 h 84"/>
                <a:gd name="T46" fmla="*/ 2 w 85"/>
                <a:gd name="T47" fmla="*/ 83 h 84"/>
                <a:gd name="T48" fmla="*/ 4 w 85"/>
                <a:gd name="T49" fmla="*/ 83 h 84"/>
                <a:gd name="T50" fmla="*/ 2 w 85"/>
                <a:gd name="T51" fmla="*/ 78 h 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5" h="84">
                  <a:moveTo>
                    <a:pt x="2" y="78"/>
                  </a:moveTo>
                  <a:lnTo>
                    <a:pt x="4" y="83"/>
                  </a:lnTo>
                  <a:lnTo>
                    <a:pt x="8" y="81"/>
                  </a:lnTo>
                  <a:lnTo>
                    <a:pt x="14" y="74"/>
                  </a:lnTo>
                  <a:lnTo>
                    <a:pt x="25" y="64"/>
                  </a:lnTo>
                  <a:lnTo>
                    <a:pt x="38" y="51"/>
                  </a:lnTo>
                  <a:lnTo>
                    <a:pt x="52" y="38"/>
                  </a:lnTo>
                  <a:lnTo>
                    <a:pt x="65" y="25"/>
                  </a:lnTo>
                  <a:lnTo>
                    <a:pt x="77" y="13"/>
                  </a:lnTo>
                  <a:lnTo>
                    <a:pt x="85" y="5"/>
                  </a:lnTo>
                  <a:lnTo>
                    <a:pt x="81" y="0"/>
                  </a:lnTo>
                  <a:lnTo>
                    <a:pt x="72" y="9"/>
                  </a:lnTo>
                  <a:lnTo>
                    <a:pt x="61" y="21"/>
                  </a:lnTo>
                  <a:lnTo>
                    <a:pt x="48" y="34"/>
                  </a:lnTo>
                  <a:lnTo>
                    <a:pt x="34" y="47"/>
                  </a:lnTo>
                  <a:lnTo>
                    <a:pt x="21" y="60"/>
                  </a:lnTo>
                  <a:lnTo>
                    <a:pt x="10" y="69"/>
                  </a:lnTo>
                  <a:lnTo>
                    <a:pt x="3" y="77"/>
                  </a:lnTo>
                  <a:lnTo>
                    <a:pt x="0" y="7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2" y="83"/>
                  </a:lnTo>
                  <a:lnTo>
                    <a:pt x="4" y="83"/>
                  </a:lnTo>
                  <a:lnTo>
                    <a:pt x="2" y="7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7" name="Freeform 244"/>
            <p:cNvSpPr>
              <a:spLocks/>
            </p:cNvSpPr>
            <p:nvPr/>
          </p:nvSpPr>
          <p:spPr bwMode="auto">
            <a:xfrm>
              <a:off x="749" y="2739"/>
              <a:ext cx="79" cy="8"/>
            </a:xfrm>
            <a:custGeom>
              <a:avLst/>
              <a:gdLst>
                <a:gd name="T0" fmla="*/ 74 w 79"/>
                <a:gd name="T1" fmla="*/ 1 h 8"/>
                <a:gd name="T2" fmla="*/ 75 w 79"/>
                <a:gd name="T3" fmla="*/ 1 h 8"/>
                <a:gd name="T4" fmla="*/ 0 w 79"/>
                <a:gd name="T5" fmla="*/ 2 h 8"/>
                <a:gd name="T6" fmla="*/ 0 w 79"/>
                <a:gd name="T7" fmla="*/ 8 h 8"/>
                <a:gd name="T8" fmla="*/ 75 w 79"/>
                <a:gd name="T9" fmla="*/ 7 h 8"/>
                <a:gd name="T10" fmla="*/ 76 w 79"/>
                <a:gd name="T11" fmla="*/ 7 h 8"/>
                <a:gd name="T12" fmla="*/ 75 w 79"/>
                <a:gd name="T13" fmla="*/ 8 h 8"/>
                <a:gd name="T14" fmla="*/ 78 w 79"/>
                <a:gd name="T15" fmla="*/ 7 h 8"/>
                <a:gd name="T16" fmla="*/ 79 w 79"/>
                <a:gd name="T17" fmla="*/ 4 h 8"/>
                <a:gd name="T18" fmla="*/ 78 w 79"/>
                <a:gd name="T19" fmla="*/ 1 h 8"/>
                <a:gd name="T20" fmla="*/ 75 w 79"/>
                <a:gd name="T21" fmla="*/ 0 h 8"/>
                <a:gd name="T22" fmla="*/ 74 w 79"/>
                <a:gd name="T23" fmla="*/ 1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" h="8">
                  <a:moveTo>
                    <a:pt x="74" y="1"/>
                  </a:moveTo>
                  <a:lnTo>
                    <a:pt x="75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5" y="8"/>
                  </a:lnTo>
                  <a:lnTo>
                    <a:pt x="78" y="7"/>
                  </a:lnTo>
                  <a:lnTo>
                    <a:pt x="79" y="4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4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8" name="Freeform 245"/>
            <p:cNvSpPr>
              <a:spLocks/>
            </p:cNvSpPr>
            <p:nvPr/>
          </p:nvSpPr>
          <p:spPr bwMode="auto">
            <a:xfrm>
              <a:off x="823" y="2703"/>
              <a:ext cx="70" cy="43"/>
            </a:xfrm>
            <a:custGeom>
              <a:avLst/>
              <a:gdLst>
                <a:gd name="T0" fmla="*/ 66 w 70"/>
                <a:gd name="T1" fmla="*/ 0 h 43"/>
                <a:gd name="T2" fmla="*/ 65 w 70"/>
                <a:gd name="T3" fmla="*/ 0 h 43"/>
                <a:gd name="T4" fmla="*/ 0 w 70"/>
                <a:gd name="T5" fmla="*/ 37 h 43"/>
                <a:gd name="T6" fmla="*/ 2 w 70"/>
                <a:gd name="T7" fmla="*/ 43 h 43"/>
                <a:gd name="T8" fmla="*/ 68 w 70"/>
                <a:gd name="T9" fmla="*/ 7 h 43"/>
                <a:gd name="T10" fmla="*/ 66 w 70"/>
                <a:gd name="T11" fmla="*/ 7 h 43"/>
                <a:gd name="T12" fmla="*/ 68 w 70"/>
                <a:gd name="T13" fmla="*/ 7 h 43"/>
                <a:gd name="T14" fmla="*/ 70 w 70"/>
                <a:gd name="T15" fmla="*/ 5 h 43"/>
                <a:gd name="T16" fmla="*/ 70 w 70"/>
                <a:gd name="T17" fmla="*/ 2 h 43"/>
                <a:gd name="T18" fmla="*/ 69 w 70"/>
                <a:gd name="T19" fmla="*/ 0 h 43"/>
                <a:gd name="T20" fmla="*/ 65 w 70"/>
                <a:gd name="T21" fmla="*/ 0 h 43"/>
                <a:gd name="T22" fmla="*/ 66 w 70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0" h="43">
                  <a:moveTo>
                    <a:pt x="66" y="0"/>
                  </a:moveTo>
                  <a:lnTo>
                    <a:pt x="65" y="0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5"/>
                  </a:lnTo>
                  <a:lnTo>
                    <a:pt x="70" y="2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9" name="Freeform 246"/>
            <p:cNvSpPr>
              <a:spLocks/>
            </p:cNvSpPr>
            <p:nvPr/>
          </p:nvSpPr>
          <p:spPr bwMode="auto">
            <a:xfrm>
              <a:off x="889" y="2703"/>
              <a:ext cx="74" cy="20"/>
            </a:xfrm>
            <a:custGeom>
              <a:avLst/>
              <a:gdLst>
                <a:gd name="T0" fmla="*/ 70 w 74"/>
                <a:gd name="T1" fmla="*/ 13 h 20"/>
                <a:gd name="T2" fmla="*/ 70 w 74"/>
                <a:gd name="T3" fmla="*/ 13 h 20"/>
                <a:gd name="T4" fmla="*/ 0 w 74"/>
                <a:gd name="T5" fmla="*/ 0 h 20"/>
                <a:gd name="T6" fmla="*/ 0 w 74"/>
                <a:gd name="T7" fmla="*/ 7 h 20"/>
                <a:gd name="T8" fmla="*/ 70 w 74"/>
                <a:gd name="T9" fmla="*/ 20 h 20"/>
                <a:gd name="T10" fmla="*/ 70 w 74"/>
                <a:gd name="T11" fmla="*/ 20 h 20"/>
                <a:gd name="T12" fmla="*/ 70 w 74"/>
                <a:gd name="T13" fmla="*/ 20 h 20"/>
                <a:gd name="T14" fmla="*/ 73 w 74"/>
                <a:gd name="T15" fmla="*/ 19 h 20"/>
                <a:gd name="T16" fmla="*/ 74 w 74"/>
                <a:gd name="T17" fmla="*/ 16 h 20"/>
                <a:gd name="T18" fmla="*/ 73 w 74"/>
                <a:gd name="T19" fmla="*/ 14 h 20"/>
                <a:gd name="T20" fmla="*/ 70 w 74"/>
                <a:gd name="T21" fmla="*/ 1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4" h="20">
                  <a:moveTo>
                    <a:pt x="70" y="13"/>
                  </a:moveTo>
                  <a:lnTo>
                    <a:pt x="70" y="13"/>
                  </a:lnTo>
                  <a:lnTo>
                    <a:pt x="0" y="0"/>
                  </a:lnTo>
                  <a:lnTo>
                    <a:pt x="0" y="7"/>
                  </a:lnTo>
                  <a:lnTo>
                    <a:pt x="70" y="20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3" y="14"/>
                  </a:lnTo>
                  <a:lnTo>
                    <a:pt x="70" y="1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0" name="Freeform 247"/>
            <p:cNvSpPr>
              <a:spLocks/>
            </p:cNvSpPr>
            <p:nvPr/>
          </p:nvSpPr>
          <p:spPr bwMode="auto">
            <a:xfrm>
              <a:off x="959" y="2712"/>
              <a:ext cx="211" cy="11"/>
            </a:xfrm>
            <a:custGeom>
              <a:avLst/>
              <a:gdLst>
                <a:gd name="T0" fmla="*/ 210 w 211"/>
                <a:gd name="T1" fmla="*/ 4 h 11"/>
                <a:gd name="T2" fmla="*/ 206 w 211"/>
                <a:gd name="T3" fmla="*/ 1 h 11"/>
                <a:gd name="T4" fmla="*/ 0 w 211"/>
                <a:gd name="T5" fmla="*/ 4 h 11"/>
                <a:gd name="T6" fmla="*/ 0 w 211"/>
                <a:gd name="T7" fmla="*/ 11 h 11"/>
                <a:gd name="T8" fmla="*/ 206 w 211"/>
                <a:gd name="T9" fmla="*/ 7 h 11"/>
                <a:gd name="T10" fmla="*/ 203 w 211"/>
                <a:gd name="T11" fmla="*/ 4 h 11"/>
                <a:gd name="T12" fmla="*/ 206 w 211"/>
                <a:gd name="T13" fmla="*/ 8 h 11"/>
                <a:gd name="T14" fmla="*/ 210 w 211"/>
                <a:gd name="T15" fmla="*/ 7 h 11"/>
                <a:gd name="T16" fmla="*/ 211 w 211"/>
                <a:gd name="T17" fmla="*/ 4 h 11"/>
                <a:gd name="T18" fmla="*/ 210 w 211"/>
                <a:gd name="T19" fmla="*/ 1 h 11"/>
                <a:gd name="T20" fmla="*/ 206 w 211"/>
                <a:gd name="T21" fmla="*/ 0 h 11"/>
                <a:gd name="T22" fmla="*/ 210 w 211"/>
                <a:gd name="T23" fmla="*/ 4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" h="11">
                  <a:moveTo>
                    <a:pt x="210" y="4"/>
                  </a:moveTo>
                  <a:lnTo>
                    <a:pt x="206" y="1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06" y="7"/>
                  </a:lnTo>
                  <a:lnTo>
                    <a:pt x="203" y="4"/>
                  </a:lnTo>
                  <a:lnTo>
                    <a:pt x="206" y="8"/>
                  </a:lnTo>
                  <a:lnTo>
                    <a:pt x="210" y="7"/>
                  </a:lnTo>
                  <a:lnTo>
                    <a:pt x="211" y="4"/>
                  </a:lnTo>
                  <a:lnTo>
                    <a:pt x="210" y="1"/>
                  </a:lnTo>
                  <a:lnTo>
                    <a:pt x="206" y="0"/>
                  </a:lnTo>
                  <a:lnTo>
                    <a:pt x="210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1" name="Freeform 248"/>
            <p:cNvSpPr>
              <a:spLocks/>
            </p:cNvSpPr>
            <p:nvPr/>
          </p:nvSpPr>
          <p:spPr bwMode="auto">
            <a:xfrm>
              <a:off x="1162" y="2716"/>
              <a:ext cx="12" cy="55"/>
            </a:xfrm>
            <a:custGeom>
              <a:avLst/>
              <a:gdLst>
                <a:gd name="T0" fmla="*/ 9 w 12"/>
                <a:gd name="T1" fmla="*/ 49 h 55"/>
                <a:gd name="T2" fmla="*/ 12 w 12"/>
                <a:gd name="T3" fmla="*/ 52 h 55"/>
                <a:gd name="T4" fmla="*/ 7 w 12"/>
                <a:gd name="T5" fmla="*/ 0 h 55"/>
                <a:gd name="T6" fmla="*/ 0 w 12"/>
                <a:gd name="T7" fmla="*/ 0 h 55"/>
                <a:gd name="T8" fmla="*/ 5 w 12"/>
                <a:gd name="T9" fmla="*/ 52 h 55"/>
                <a:gd name="T10" fmla="*/ 9 w 12"/>
                <a:gd name="T11" fmla="*/ 55 h 55"/>
                <a:gd name="T12" fmla="*/ 5 w 12"/>
                <a:gd name="T13" fmla="*/ 52 h 55"/>
                <a:gd name="T14" fmla="*/ 7 w 12"/>
                <a:gd name="T15" fmla="*/ 54 h 55"/>
                <a:gd name="T16" fmla="*/ 9 w 12"/>
                <a:gd name="T17" fmla="*/ 55 h 55"/>
                <a:gd name="T18" fmla="*/ 11 w 12"/>
                <a:gd name="T19" fmla="*/ 54 h 55"/>
                <a:gd name="T20" fmla="*/ 12 w 12"/>
                <a:gd name="T21" fmla="*/ 52 h 55"/>
                <a:gd name="T22" fmla="*/ 9 w 12"/>
                <a:gd name="T23" fmla="*/ 49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" h="55">
                  <a:moveTo>
                    <a:pt x="9" y="49"/>
                  </a:moveTo>
                  <a:lnTo>
                    <a:pt x="12" y="52"/>
                  </a:lnTo>
                  <a:lnTo>
                    <a:pt x="7" y="0"/>
                  </a:lnTo>
                  <a:lnTo>
                    <a:pt x="0" y="0"/>
                  </a:lnTo>
                  <a:lnTo>
                    <a:pt x="5" y="52"/>
                  </a:lnTo>
                  <a:lnTo>
                    <a:pt x="9" y="55"/>
                  </a:lnTo>
                  <a:lnTo>
                    <a:pt x="5" y="52"/>
                  </a:lnTo>
                  <a:lnTo>
                    <a:pt x="7" y="54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2"/>
                  </a:lnTo>
                  <a:lnTo>
                    <a:pt x="9" y="4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2" name="Freeform 249"/>
            <p:cNvSpPr>
              <a:spLocks/>
            </p:cNvSpPr>
            <p:nvPr/>
          </p:nvSpPr>
          <p:spPr bwMode="auto">
            <a:xfrm>
              <a:off x="1171" y="2765"/>
              <a:ext cx="135" cy="22"/>
            </a:xfrm>
            <a:custGeom>
              <a:avLst/>
              <a:gdLst>
                <a:gd name="T0" fmla="*/ 129 w 135"/>
                <a:gd name="T1" fmla="*/ 19 h 22"/>
                <a:gd name="T2" fmla="*/ 132 w 135"/>
                <a:gd name="T3" fmla="*/ 16 h 22"/>
                <a:gd name="T4" fmla="*/ 0 w 135"/>
                <a:gd name="T5" fmla="*/ 0 h 22"/>
                <a:gd name="T6" fmla="*/ 0 w 135"/>
                <a:gd name="T7" fmla="*/ 6 h 22"/>
                <a:gd name="T8" fmla="*/ 132 w 135"/>
                <a:gd name="T9" fmla="*/ 22 h 22"/>
                <a:gd name="T10" fmla="*/ 135 w 135"/>
                <a:gd name="T11" fmla="*/ 19 h 22"/>
                <a:gd name="T12" fmla="*/ 132 w 135"/>
                <a:gd name="T13" fmla="*/ 22 h 22"/>
                <a:gd name="T14" fmla="*/ 134 w 135"/>
                <a:gd name="T15" fmla="*/ 21 h 22"/>
                <a:gd name="T16" fmla="*/ 135 w 135"/>
                <a:gd name="T17" fmla="*/ 19 h 22"/>
                <a:gd name="T18" fmla="*/ 134 w 135"/>
                <a:gd name="T19" fmla="*/ 17 h 22"/>
                <a:gd name="T20" fmla="*/ 132 w 135"/>
                <a:gd name="T21" fmla="*/ 16 h 22"/>
                <a:gd name="T22" fmla="*/ 129 w 135"/>
                <a:gd name="T23" fmla="*/ 19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5" h="22">
                  <a:moveTo>
                    <a:pt x="129" y="19"/>
                  </a:moveTo>
                  <a:lnTo>
                    <a:pt x="132" y="16"/>
                  </a:lnTo>
                  <a:lnTo>
                    <a:pt x="0" y="0"/>
                  </a:lnTo>
                  <a:lnTo>
                    <a:pt x="0" y="6"/>
                  </a:lnTo>
                  <a:lnTo>
                    <a:pt x="132" y="22"/>
                  </a:lnTo>
                  <a:lnTo>
                    <a:pt x="135" y="19"/>
                  </a:lnTo>
                  <a:lnTo>
                    <a:pt x="132" y="22"/>
                  </a:lnTo>
                  <a:lnTo>
                    <a:pt x="134" y="21"/>
                  </a:lnTo>
                  <a:lnTo>
                    <a:pt x="135" y="19"/>
                  </a:lnTo>
                  <a:lnTo>
                    <a:pt x="134" y="17"/>
                  </a:lnTo>
                  <a:lnTo>
                    <a:pt x="132" y="16"/>
                  </a:lnTo>
                  <a:lnTo>
                    <a:pt x="129" y="1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3" name="Freeform 250"/>
            <p:cNvSpPr>
              <a:spLocks/>
            </p:cNvSpPr>
            <p:nvPr/>
          </p:nvSpPr>
          <p:spPr bwMode="auto">
            <a:xfrm>
              <a:off x="1300" y="2759"/>
              <a:ext cx="11" cy="25"/>
            </a:xfrm>
            <a:custGeom>
              <a:avLst/>
              <a:gdLst>
                <a:gd name="T0" fmla="*/ 8 w 11"/>
                <a:gd name="T1" fmla="*/ 0 h 25"/>
                <a:gd name="T2" fmla="*/ 4 w 11"/>
                <a:gd name="T3" fmla="*/ 3 h 25"/>
                <a:gd name="T4" fmla="*/ 0 w 11"/>
                <a:gd name="T5" fmla="*/ 25 h 25"/>
                <a:gd name="T6" fmla="*/ 6 w 11"/>
                <a:gd name="T7" fmla="*/ 25 h 25"/>
                <a:gd name="T8" fmla="*/ 11 w 11"/>
                <a:gd name="T9" fmla="*/ 3 h 25"/>
                <a:gd name="T10" fmla="*/ 8 w 11"/>
                <a:gd name="T11" fmla="*/ 7 h 25"/>
                <a:gd name="T12" fmla="*/ 11 w 11"/>
                <a:gd name="T13" fmla="*/ 3 h 25"/>
                <a:gd name="T14" fmla="*/ 10 w 11"/>
                <a:gd name="T15" fmla="*/ 1 h 25"/>
                <a:gd name="T16" fmla="*/ 8 w 11"/>
                <a:gd name="T17" fmla="*/ 0 h 25"/>
                <a:gd name="T18" fmla="*/ 5 w 11"/>
                <a:gd name="T19" fmla="*/ 1 h 25"/>
                <a:gd name="T20" fmla="*/ 4 w 11"/>
                <a:gd name="T21" fmla="*/ 3 h 25"/>
                <a:gd name="T22" fmla="*/ 8 w 11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25">
                  <a:moveTo>
                    <a:pt x="8" y="0"/>
                  </a:moveTo>
                  <a:lnTo>
                    <a:pt x="4" y="3"/>
                  </a:lnTo>
                  <a:lnTo>
                    <a:pt x="0" y="25"/>
                  </a:lnTo>
                  <a:lnTo>
                    <a:pt x="6" y="25"/>
                  </a:lnTo>
                  <a:lnTo>
                    <a:pt x="11" y="3"/>
                  </a:lnTo>
                  <a:lnTo>
                    <a:pt x="8" y="7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4" name="Freeform 251"/>
            <p:cNvSpPr>
              <a:spLocks/>
            </p:cNvSpPr>
            <p:nvPr/>
          </p:nvSpPr>
          <p:spPr bwMode="auto">
            <a:xfrm>
              <a:off x="1308" y="2759"/>
              <a:ext cx="50" cy="16"/>
            </a:xfrm>
            <a:custGeom>
              <a:avLst/>
              <a:gdLst>
                <a:gd name="T0" fmla="*/ 44 w 50"/>
                <a:gd name="T1" fmla="*/ 12 h 16"/>
                <a:gd name="T2" fmla="*/ 47 w 50"/>
                <a:gd name="T3" fmla="*/ 10 h 16"/>
                <a:gd name="T4" fmla="*/ 0 w 50"/>
                <a:gd name="T5" fmla="*/ 0 h 16"/>
                <a:gd name="T6" fmla="*/ 0 w 50"/>
                <a:gd name="T7" fmla="*/ 7 h 16"/>
                <a:gd name="T8" fmla="*/ 47 w 50"/>
                <a:gd name="T9" fmla="*/ 16 h 16"/>
                <a:gd name="T10" fmla="*/ 50 w 50"/>
                <a:gd name="T11" fmla="*/ 14 h 16"/>
                <a:gd name="T12" fmla="*/ 47 w 50"/>
                <a:gd name="T13" fmla="*/ 16 h 16"/>
                <a:gd name="T14" fmla="*/ 49 w 50"/>
                <a:gd name="T15" fmla="*/ 15 h 16"/>
                <a:gd name="T16" fmla="*/ 50 w 50"/>
                <a:gd name="T17" fmla="*/ 13 h 16"/>
                <a:gd name="T18" fmla="*/ 49 w 50"/>
                <a:gd name="T19" fmla="*/ 11 h 16"/>
                <a:gd name="T20" fmla="*/ 47 w 50"/>
                <a:gd name="T21" fmla="*/ 10 h 16"/>
                <a:gd name="T22" fmla="*/ 44 w 50"/>
                <a:gd name="T23" fmla="*/ 12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0" h="16">
                  <a:moveTo>
                    <a:pt x="44" y="12"/>
                  </a:moveTo>
                  <a:lnTo>
                    <a:pt x="47" y="10"/>
                  </a:lnTo>
                  <a:lnTo>
                    <a:pt x="0" y="0"/>
                  </a:lnTo>
                  <a:lnTo>
                    <a:pt x="0" y="7"/>
                  </a:lnTo>
                  <a:lnTo>
                    <a:pt x="47" y="16"/>
                  </a:lnTo>
                  <a:lnTo>
                    <a:pt x="50" y="14"/>
                  </a:lnTo>
                  <a:lnTo>
                    <a:pt x="47" y="16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49" y="11"/>
                  </a:lnTo>
                  <a:lnTo>
                    <a:pt x="47" y="10"/>
                  </a:lnTo>
                  <a:lnTo>
                    <a:pt x="44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5" name="Freeform 252"/>
            <p:cNvSpPr>
              <a:spLocks/>
            </p:cNvSpPr>
            <p:nvPr/>
          </p:nvSpPr>
          <p:spPr bwMode="auto">
            <a:xfrm>
              <a:off x="1352" y="2698"/>
              <a:ext cx="39" cy="75"/>
            </a:xfrm>
            <a:custGeom>
              <a:avLst/>
              <a:gdLst>
                <a:gd name="T0" fmla="*/ 35 w 39"/>
                <a:gd name="T1" fmla="*/ 0 h 75"/>
                <a:gd name="T2" fmla="*/ 32 w 39"/>
                <a:gd name="T3" fmla="*/ 2 h 75"/>
                <a:gd name="T4" fmla="*/ 0 w 39"/>
                <a:gd name="T5" fmla="*/ 73 h 75"/>
                <a:gd name="T6" fmla="*/ 6 w 39"/>
                <a:gd name="T7" fmla="*/ 75 h 75"/>
                <a:gd name="T8" fmla="*/ 39 w 39"/>
                <a:gd name="T9" fmla="*/ 4 h 75"/>
                <a:gd name="T10" fmla="*/ 35 w 39"/>
                <a:gd name="T11" fmla="*/ 6 h 75"/>
                <a:gd name="T12" fmla="*/ 39 w 39"/>
                <a:gd name="T13" fmla="*/ 4 h 75"/>
                <a:gd name="T14" fmla="*/ 39 w 39"/>
                <a:gd name="T15" fmla="*/ 1 h 75"/>
                <a:gd name="T16" fmla="*/ 36 w 39"/>
                <a:gd name="T17" fmla="*/ 0 h 75"/>
                <a:gd name="T18" fmla="*/ 34 w 39"/>
                <a:gd name="T19" fmla="*/ 0 h 75"/>
                <a:gd name="T20" fmla="*/ 32 w 39"/>
                <a:gd name="T21" fmla="*/ 2 h 75"/>
                <a:gd name="T22" fmla="*/ 35 w 39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75">
                  <a:moveTo>
                    <a:pt x="35" y="0"/>
                  </a:moveTo>
                  <a:lnTo>
                    <a:pt x="32" y="2"/>
                  </a:lnTo>
                  <a:lnTo>
                    <a:pt x="0" y="73"/>
                  </a:lnTo>
                  <a:lnTo>
                    <a:pt x="6" y="75"/>
                  </a:lnTo>
                  <a:lnTo>
                    <a:pt x="39" y="4"/>
                  </a:lnTo>
                  <a:lnTo>
                    <a:pt x="35" y="6"/>
                  </a:lnTo>
                  <a:lnTo>
                    <a:pt x="39" y="4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6" name="Freeform 253"/>
            <p:cNvSpPr>
              <a:spLocks/>
            </p:cNvSpPr>
            <p:nvPr/>
          </p:nvSpPr>
          <p:spPr bwMode="auto">
            <a:xfrm>
              <a:off x="1387" y="2635"/>
              <a:ext cx="652" cy="69"/>
            </a:xfrm>
            <a:custGeom>
              <a:avLst/>
              <a:gdLst>
                <a:gd name="T0" fmla="*/ 648 w 652"/>
                <a:gd name="T1" fmla="*/ 0 h 69"/>
                <a:gd name="T2" fmla="*/ 648 w 652"/>
                <a:gd name="T3" fmla="*/ 0 h 69"/>
                <a:gd name="T4" fmla="*/ 642 w 652"/>
                <a:gd name="T5" fmla="*/ 2 h 69"/>
                <a:gd name="T6" fmla="*/ 620 w 652"/>
                <a:gd name="T7" fmla="*/ 5 h 69"/>
                <a:gd name="T8" fmla="*/ 587 w 652"/>
                <a:gd name="T9" fmla="*/ 8 h 69"/>
                <a:gd name="T10" fmla="*/ 545 w 652"/>
                <a:gd name="T11" fmla="*/ 12 h 69"/>
                <a:gd name="T12" fmla="*/ 496 w 652"/>
                <a:gd name="T13" fmla="*/ 18 h 69"/>
                <a:gd name="T14" fmla="*/ 441 w 652"/>
                <a:gd name="T15" fmla="*/ 23 h 69"/>
                <a:gd name="T16" fmla="*/ 382 w 652"/>
                <a:gd name="T17" fmla="*/ 28 h 69"/>
                <a:gd name="T18" fmla="*/ 323 w 652"/>
                <a:gd name="T19" fmla="*/ 34 h 69"/>
                <a:gd name="T20" fmla="*/ 262 w 652"/>
                <a:gd name="T21" fmla="*/ 39 h 69"/>
                <a:gd name="T22" fmla="*/ 204 w 652"/>
                <a:gd name="T23" fmla="*/ 45 h 69"/>
                <a:gd name="T24" fmla="*/ 149 w 652"/>
                <a:gd name="T25" fmla="*/ 50 h 69"/>
                <a:gd name="T26" fmla="*/ 101 w 652"/>
                <a:gd name="T27" fmla="*/ 54 h 69"/>
                <a:gd name="T28" fmla="*/ 60 w 652"/>
                <a:gd name="T29" fmla="*/ 57 h 69"/>
                <a:gd name="T30" fmla="*/ 28 w 652"/>
                <a:gd name="T31" fmla="*/ 61 h 69"/>
                <a:gd name="T32" fmla="*/ 8 w 652"/>
                <a:gd name="T33" fmla="*/ 62 h 69"/>
                <a:gd name="T34" fmla="*/ 0 w 652"/>
                <a:gd name="T35" fmla="*/ 63 h 69"/>
                <a:gd name="T36" fmla="*/ 0 w 652"/>
                <a:gd name="T37" fmla="*/ 69 h 69"/>
                <a:gd name="T38" fmla="*/ 8 w 652"/>
                <a:gd name="T39" fmla="*/ 68 h 69"/>
                <a:gd name="T40" fmla="*/ 28 w 652"/>
                <a:gd name="T41" fmla="*/ 67 h 69"/>
                <a:gd name="T42" fmla="*/ 60 w 652"/>
                <a:gd name="T43" fmla="*/ 64 h 69"/>
                <a:gd name="T44" fmla="*/ 101 w 652"/>
                <a:gd name="T45" fmla="*/ 61 h 69"/>
                <a:gd name="T46" fmla="*/ 149 w 652"/>
                <a:gd name="T47" fmla="*/ 56 h 69"/>
                <a:gd name="T48" fmla="*/ 204 w 652"/>
                <a:gd name="T49" fmla="*/ 51 h 69"/>
                <a:gd name="T50" fmla="*/ 262 w 652"/>
                <a:gd name="T51" fmla="*/ 46 h 69"/>
                <a:gd name="T52" fmla="*/ 323 w 652"/>
                <a:gd name="T53" fmla="*/ 40 h 69"/>
                <a:gd name="T54" fmla="*/ 382 w 652"/>
                <a:gd name="T55" fmla="*/ 35 h 69"/>
                <a:gd name="T56" fmla="*/ 441 w 652"/>
                <a:gd name="T57" fmla="*/ 29 h 69"/>
                <a:gd name="T58" fmla="*/ 496 w 652"/>
                <a:gd name="T59" fmla="*/ 24 h 69"/>
                <a:gd name="T60" fmla="*/ 545 w 652"/>
                <a:gd name="T61" fmla="*/ 19 h 69"/>
                <a:gd name="T62" fmla="*/ 587 w 652"/>
                <a:gd name="T63" fmla="*/ 14 h 69"/>
                <a:gd name="T64" fmla="*/ 620 w 652"/>
                <a:gd name="T65" fmla="*/ 11 h 69"/>
                <a:gd name="T66" fmla="*/ 642 w 652"/>
                <a:gd name="T67" fmla="*/ 8 h 69"/>
                <a:gd name="T68" fmla="*/ 652 w 652"/>
                <a:gd name="T69" fmla="*/ 7 h 69"/>
                <a:gd name="T70" fmla="*/ 652 w 652"/>
                <a:gd name="T71" fmla="*/ 7 h 69"/>
                <a:gd name="T72" fmla="*/ 648 w 652"/>
                <a:gd name="T73" fmla="*/ 0 h 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52" h="69">
                  <a:moveTo>
                    <a:pt x="648" y="0"/>
                  </a:moveTo>
                  <a:lnTo>
                    <a:pt x="648" y="0"/>
                  </a:lnTo>
                  <a:lnTo>
                    <a:pt x="642" y="2"/>
                  </a:lnTo>
                  <a:lnTo>
                    <a:pt x="620" y="5"/>
                  </a:lnTo>
                  <a:lnTo>
                    <a:pt x="587" y="8"/>
                  </a:lnTo>
                  <a:lnTo>
                    <a:pt x="545" y="12"/>
                  </a:lnTo>
                  <a:lnTo>
                    <a:pt x="496" y="18"/>
                  </a:lnTo>
                  <a:lnTo>
                    <a:pt x="441" y="23"/>
                  </a:lnTo>
                  <a:lnTo>
                    <a:pt x="382" y="28"/>
                  </a:lnTo>
                  <a:lnTo>
                    <a:pt x="323" y="34"/>
                  </a:lnTo>
                  <a:lnTo>
                    <a:pt x="262" y="39"/>
                  </a:lnTo>
                  <a:lnTo>
                    <a:pt x="204" y="45"/>
                  </a:lnTo>
                  <a:lnTo>
                    <a:pt x="149" y="50"/>
                  </a:lnTo>
                  <a:lnTo>
                    <a:pt x="101" y="54"/>
                  </a:lnTo>
                  <a:lnTo>
                    <a:pt x="60" y="57"/>
                  </a:lnTo>
                  <a:lnTo>
                    <a:pt x="28" y="61"/>
                  </a:lnTo>
                  <a:lnTo>
                    <a:pt x="8" y="62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8" y="68"/>
                  </a:lnTo>
                  <a:lnTo>
                    <a:pt x="28" y="67"/>
                  </a:lnTo>
                  <a:lnTo>
                    <a:pt x="60" y="64"/>
                  </a:lnTo>
                  <a:lnTo>
                    <a:pt x="101" y="61"/>
                  </a:lnTo>
                  <a:lnTo>
                    <a:pt x="149" y="56"/>
                  </a:lnTo>
                  <a:lnTo>
                    <a:pt x="204" y="51"/>
                  </a:lnTo>
                  <a:lnTo>
                    <a:pt x="262" y="46"/>
                  </a:lnTo>
                  <a:lnTo>
                    <a:pt x="323" y="40"/>
                  </a:lnTo>
                  <a:lnTo>
                    <a:pt x="382" y="35"/>
                  </a:lnTo>
                  <a:lnTo>
                    <a:pt x="441" y="29"/>
                  </a:lnTo>
                  <a:lnTo>
                    <a:pt x="496" y="24"/>
                  </a:lnTo>
                  <a:lnTo>
                    <a:pt x="545" y="19"/>
                  </a:lnTo>
                  <a:lnTo>
                    <a:pt x="587" y="14"/>
                  </a:lnTo>
                  <a:lnTo>
                    <a:pt x="620" y="11"/>
                  </a:lnTo>
                  <a:lnTo>
                    <a:pt x="642" y="8"/>
                  </a:lnTo>
                  <a:lnTo>
                    <a:pt x="652" y="7"/>
                  </a:lnTo>
                  <a:lnTo>
                    <a:pt x="64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7" name="Freeform 254"/>
            <p:cNvSpPr>
              <a:spLocks/>
            </p:cNvSpPr>
            <p:nvPr/>
          </p:nvSpPr>
          <p:spPr bwMode="auto">
            <a:xfrm>
              <a:off x="2035" y="2550"/>
              <a:ext cx="35" cy="92"/>
            </a:xfrm>
            <a:custGeom>
              <a:avLst/>
              <a:gdLst>
                <a:gd name="T0" fmla="*/ 29 w 35"/>
                <a:gd name="T1" fmla="*/ 0 h 92"/>
                <a:gd name="T2" fmla="*/ 26 w 35"/>
                <a:gd name="T3" fmla="*/ 4 h 92"/>
                <a:gd name="T4" fmla="*/ 26 w 35"/>
                <a:gd name="T5" fmla="*/ 21 h 92"/>
                <a:gd name="T6" fmla="*/ 26 w 35"/>
                <a:gd name="T7" fmla="*/ 37 h 92"/>
                <a:gd name="T8" fmla="*/ 23 w 35"/>
                <a:gd name="T9" fmla="*/ 49 h 92"/>
                <a:gd name="T10" fmla="*/ 17 w 35"/>
                <a:gd name="T11" fmla="*/ 61 h 92"/>
                <a:gd name="T12" fmla="*/ 13 w 35"/>
                <a:gd name="T13" fmla="*/ 71 h 92"/>
                <a:gd name="T14" fmla="*/ 8 w 35"/>
                <a:gd name="T15" fmla="*/ 78 h 92"/>
                <a:gd name="T16" fmla="*/ 3 w 35"/>
                <a:gd name="T17" fmla="*/ 83 h 92"/>
                <a:gd name="T18" fmla="*/ 0 w 35"/>
                <a:gd name="T19" fmla="*/ 85 h 92"/>
                <a:gd name="T20" fmla="*/ 4 w 35"/>
                <a:gd name="T21" fmla="*/ 92 h 92"/>
                <a:gd name="T22" fmla="*/ 8 w 35"/>
                <a:gd name="T23" fmla="*/ 88 h 92"/>
                <a:gd name="T24" fmla="*/ 14 w 35"/>
                <a:gd name="T25" fmla="*/ 82 h 92"/>
                <a:gd name="T26" fmla="*/ 19 w 35"/>
                <a:gd name="T27" fmla="*/ 74 h 92"/>
                <a:gd name="T28" fmla="*/ 24 w 35"/>
                <a:gd name="T29" fmla="*/ 63 h 92"/>
                <a:gd name="T30" fmla="*/ 29 w 35"/>
                <a:gd name="T31" fmla="*/ 51 h 92"/>
                <a:gd name="T32" fmla="*/ 32 w 35"/>
                <a:gd name="T33" fmla="*/ 37 h 92"/>
                <a:gd name="T34" fmla="*/ 35 w 35"/>
                <a:gd name="T35" fmla="*/ 21 h 92"/>
                <a:gd name="T36" fmla="*/ 32 w 35"/>
                <a:gd name="T37" fmla="*/ 4 h 92"/>
                <a:gd name="T38" fmla="*/ 29 w 35"/>
                <a:gd name="T39" fmla="*/ 7 h 92"/>
                <a:gd name="T40" fmla="*/ 32 w 35"/>
                <a:gd name="T41" fmla="*/ 4 h 92"/>
                <a:gd name="T42" fmla="*/ 31 w 35"/>
                <a:gd name="T43" fmla="*/ 1 h 92"/>
                <a:gd name="T44" fmla="*/ 29 w 35"/>
                <a:gd name="T45" fmla="*/ 0 h 92"/>
                <a:gd name="T46" fmla="*/ 27 w 35"/>
                <a:gd name="T47" fmla="*/ 1 h 92"/>
                <a:gd name="T48" fmla="*/ 26 w 35"/>
                <a:gd name="T49" fmla="*/ 4 h 92"/>
                <a:gd name="T50" fmla="*/ 29 w 35"/>
                <a:gd name="T51" fmla="*/ 0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5" h="92">
                  <a:moveTo>
                    <a:pt x="29" y="0"/>
                  </a:moveTo>
                  <a:lnTo>
                    <a:pt x="26" y="4"/>
                  </a:lnTo>
                  <a:lnTo>
                    <a:pt x="26" y="21"/>
                  </a:lnTo>
                  <a:lnTo>
                    <a:pt x="26" y="37"/>
                  </a:lnTo>
                  <a:lnTo>
                    <a:pt x="23" y="49"/>
                  </a:lnTo>
                  <a:lnTo>
                    <a:pt x="17" y="61"/>
                  </a:lnTo>
                  <a:lnTo>
                    <a:pt x="13" y="71"/>
                  </a:lnTo>
                  <a:lnTo>
                    <a:pt x="8" y="78"/>
                  </a:lnTo>
                  <a:lnTo>
                    <a:pt x="3" y="83"/>
                  </a:lnTo>
                  <a:lnTo>
                    <a:pt x="0" y="85"/>
                  </a:lnTo>
                  <a:lnTo>
                    <a:pt x="4" y="92"/>
                  </a:lnTo>
                  <a:lnTo>
                    <a:pt x="8" y="88"/>
                  </a:lnTo>
                  <a:lnTo>
                    <a:pt x="14" y="82"/>
                  </a:lnTo>
                  <a:lnTo>
                    <a:pt x="19" y="74"/>
                  </a:lnTo>
                  <a:lnTo>
                    <a:pt x="24" y="63"/>
                  </a:lnTo>
                  <a:lnTo>
                    <a:pt x="29" y="51"/>
                  </a:lnTo>
                  <a:lnTo>
                    <a:pt x="32" y="37"/>
                  </a:lnTo>
                  <a:lnTo>
                    <a:pt x="35" y="21"/>
                  </a:lnTo>
                  <a:lnTo>
                    <a:pt x="32" y="4"/>
                  </a:lnTo>
                  <a:lnTo>
                    <a:pt x="29" y="7"/>
                  </a:lnTo>
                  <a:lnTo>
                    <a:pt x="32" y="4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4"/>
                  </a:lnTo>
                  <a:lnTo>
                    <a:pt x="29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8" name="Freeform 255"/>
            <p:cNvSpPr>
              <a:spLocks/>
            </p:cNvSpPr>
            <p:nvPr/>
          </p:nvSpPr>
          <p:spPr bwMode="auto">
            <a:xfrm>
              <a:off x="2064" y="2490"/>
              <a:ext cx="428" cy="67"/>
            </a:xfrm>
            <a:custGeom>
              <a:avLst/>
              <a:gdLst>
                <a:gd name="T0" fmla="*/ 427 w 428"/>
                <a:gd name="T1" fmla="*/ 0 h 67"/>
                <a:gd name="T2" fmla="*/ 426 w 428"/>
                <a:gd name="T3" fmla="*/ 0 h 67"/>
                <a:gd name="T4" fmla="*/ 411 w 428"/>
                <a:gd name="T5" fmla="*/ 8 h 67"/>
                <a:gd name="T6" fmla="*/ 390 w 428"/>
                <a:gd name="T7" fmla="*/ 14 h 67"/>
                <a:gd name="T8" fmla="*/ 368 w 428"/>
                <a:gd name="T9" fmla="*/ 19 h 67"/>
                <a:gd name="T10" fmla="*/ 341 w 428"/>
                <a:gd name="T11" fmla="*/ 25 h 67"/>
                <a:gd name="T12" fmla="*/ 310 w 428"/>
                <a:gd name="T13" fmla="*/ 30 h 67"/>
                <a:gd name="T14" fmla="*/ 279 w 428"/>
                <a:gd name="T15" fmla="*/ 35 h 67"/>
                <a:gd name="T16" fmla="*/ 247 w 428"/>
                <a:gd name="T17" fmla="*/ 39 h 67"/>
                <a:gd name="T18" fmla="*/ 213 w 428"/>
                <a:gd name="T19" fmla="*/ 43 h 67"/>
                <a:gd name="T20" fmla="*/ 180 w 428"/>
                <a:gd name="T21" fmla="*/ 46 h 67"/>
                <a:gd name="T22" fmla="*/ 147 w 428"/>
                <a:gd name="T23" fmla="*/ 50 h 67"/>
                <a:gd name="T24" fmla="*/ 115 w 428"/>
                <a:gd name="T25" fmla="*/ 52 h 67"/>
                <a:gd name="T26" fmla="*/ 85 w 428"/>
                <a:gd name="T27" fmla="*/ 54 h 67"/>
                <a:gd name="T28" fmla="*/ 58 w 428"/>
                <a:gd name="T29" fmla="*/ 56 h 67"/>
                <a:gd name="T30" fmla="*/ 35 w 428"/>
                <a:gd name="T31" fmla="*/ 58 h 67"/>
                <a:gd name="T32" fmla="*/ 15 w 428"/>
                <a:gd name="T33" fmla="*/ 59 h 67"/>
                <a:gd name="T34" fmla="*/ 0 w 428"/>
                <a:gd name="T35" fmla="*/ 60 h 67"/>
                <a:gd name="T36" fmla="*/ 0 w 428"/>
                <a:gd name="T37" fmla="*/ 67 h 67"/>
                <a:gd name="T38" fmla="*/ 15 w 428"/>
                <a:gd name="T39" fmla="*/ 66 h 67"/>
                <a:gd name="T40" fmla="*/ 35 w 428"/>
                <a:gd name="T41" fmla="*/ 65 h 67"/>
                <a:gd name="T42" fmla="*/ 58 w 428"/>
                <a:gd name="T43" fmla="*/ 63 h 67"/>
                <a:gd name="T44" fmla="*/ 85 w 428"/>
                <a:gd name="T45" fmla="*/ 60 h 67"/>
                <a:gd name="T46" fmla="*/ 115 w 428"/>
                <a:gd name="T47" fmla="*/ 58 h 67"/>
                <a:gd name="T48" fmla="*/ 147 w 428"/>
                <a:gd name="T49" fmla="*/ 56 h 67"/>
                <a:gd name="T50" fmla="*/ 180 w 428"/>
                <a:gd name="T51" fmla="*/ 53 h 67"/>
                <a:gd name="T52" fmla="*/ 213 w 428"/>
                <a:gd name="T53" fmla="*/ 50 h 67"/>
                <a:gd name="T54" fmla="*/ 247 w 428"/>
                <a:gd name="T55" fmla="*/ 45 h 67"/>
                <a:gd name="T56" fmla="*/ 279 w 428"/>
                <a:gd name="T57" fmla="*/ 41 h 67"/>
                <a:gd name="T58" fmla="*/ 310 w 428"/>
                <a:gd name="T59" fmla="*/ 37 h 67"/>
                <a:gd name="T60" fmla="*/ 341 w 428"/>
                <a:gd name="T61" fmla="*/ 31 h 67"/>
                <a:gd name="T62" fmla="*/ 368 w 428"/>
                <a:gd name="T63" fmla="*/ 26 h 67"/>
                <a:gd name="T64" fmla="*/ 392 w 428"/>
                <a:gd name="T65" fmla="*/ 21 h 67"/>
                <a:gd name="T66" fmla="*/ 413 w 428"/>
                <a:gd name="T67" fmla="*/ 14 h 67"/>
                <a:gd name="T68" fmla="*/ 428 w 428"/>
                <a:gd name="T69" fmla="*/ 7 h 67"/>
                <a:gd name="T70" fmla="*/ 427 w 428"/>
                <a:gd name="T71" fmla="*/ 7 h 67"/>
                <a:gd name="T72" fmla="*/ 427 w 428"/>
                <a:gd name="T73" fmla="*/ 0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8" h="67">
                  <a:moveTo>
                    <a:pt x="427" y="0"/>
                  </a:moveTo>
                  <a:lnTo>
                    <a:pt x="426" y="0"/>
                  </a:lnTo>
                  <a:lnTo>
                    <a:pt x="411" y="8"/>
                  </a:lnTo>
                  <a:lnTo>
                    <a:pt x="390" y="14"/>
                  </a:lnTo>
                  <a:lnTo>
                    <a:pt x="368" y="19"/>
                  </a:lnTo>
                  <a:lnTo>
                    <a:pt x="341" y="25"/>
                  </a:lnTo>
                  <a:lnTo>
                    <a:pt x="310" y="30"/>
                  </a:lnTo>
                  <a:lnTo>
                    <a:pt x="279" y="35"/>
                  </a:lnTo>
                  <a:lnTo>
                    <a:pt x="247" y="39"/>
                  </a:lnTo>
                  <a:lnTo>
                    <a:pt x="213" y="43"/>
                  </a:lnTo>
                  <a:lnTo>
                    <a:pt x="180" y="46"/>
                  </a:lnTo>
                  <a:lnTo>
                    <a:pt x="147" y="50"/>
                  </a:lnTo>
                  <a:lnTo>
                    <a:pt x="115" y="52"/>
                  </a:lnTo>
                  <a:lnTo>
                    <a:pt x="85" y="54"/>
                  </a:lnTo>
                  <a:lnTo>
                    <a:pt x="58" y="56"/>
                  </a:lnTo>
                  <a:lnTo>
                    <a:pt x="35" y="58"/>
                  </a:lnTo>
                  <a:lnTo>
                    <a:pt x="15" y="59"/>
                  </a:lnTo>
                  <a:lnTo>
                    <a:pt x="0" y="60"/>
                  </a:lnTo>
                  <a:lnTo>
                    <a:pt x="0" y="67"/>
                  </a:lnTo>
                  <a:lnTo>
                    <a:pt x="15" y="66"/>
                  </a:lnTo>
                  <a:lnTo>
                    <a:pt x="35" y="65"/>
                  </a:lnTo>
                  <a:lnTo>
                    <a:pt x="58" y="63"/>
                  </a:lnTo>
                  <a:lnTo>
                    <a:pt x="85" y="60"/>
                  </a:lnTo>
                  <a:lnTo>
                    <a:pt x="115" y="58"/>
                  </a:lnTo>
                  <a:lnTo>
                    <a:pt x="147" y="56"/>
                  </a:lnTo>
                  <a:lnTo>
                    <a:pt x="180" y="53"/>
                  </a:lnTo>
                  <a:lnTo>
                    <a:pt x="213" y="50"/>
                  </a:lnTo>
                  <a:lnTo>
                    <a:pt x="247" y="45"/>
                  </a:lnTo>
                  <a:lnTo>
                    <a:pt x="279" y="41"/>
                  </a:lnTo>
                  <a:lnTo>
                    <a:pt x="310" y="37"/>
                  </a:lnTo>
                  <a:lnTo>
                    <a:pt x="341" y="31"/>
                  </a:lnTo>
                  <a:lnTo>
                    <a:pt x="368" y="26"/>
                  </a:lnTo>
                  <a:lnTo>
                    <a:pt x="392" y="21"/>
                  </a:lnTo>
                  <a:lnTo>
                    <a:pt x="413" y="14"/>
                  </a:lnTo>
                  <a:lnTo>
                    <a:pt x="428" y="7"/>
                  </a:lnTo>
                  <a:lnTo>
                    <a:pt x="427" y="7"/>
                  </a:lnTo>
                  <a:lnTo>
                    <a:pt x="427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9" name="Freeform 256"/>
            <p:cNvSpPr>
              <a:spLocks/>
            </p:cNvSpPr>
            <p:nvPr/>
          </p:nvSpPr>
          <p:spPr bwMode="auto">
            <a:xfrm>
              <a:off x="2491" y="2481"/>
              <a:ext cx="60" cy="16"/>
            </a:xfrm>
            <a:custGeom>
              <a:avLst/>
              <a:gdLst>
                <a:gd name="T0" fmla="*/ 57 w 60"/>
                <a:gd name="T1" fmla="*/ 7 h 16"/>
                <a:gd name="T2" fmla="*/ 57 w 60"/>
                <a:gd name="T3" fmla="*/ 0 h 16"/>
                <a:gd name="T4" fmla="*/ 0 w 60"/>
                <a:gd name="T5" fmla="*/ 9 h 16"/>
                <a:gd name="T6" fmla="*/ 0 w 60"/>
                <a:gd name="T7" fmla="*/ 16 h 16"/>
                <a:gd name="T8" fmla="*/ 57 w 60"/>
                <a:gd name="T9" fmla="*/ 7 h 16"/>
                <a:gd name="T10" fmla="*/ 57 w 60"/>
                <a:gd name="T11" fmla="*/ 0 h 16"/>
                <a:gd name="T12" fmla="*/ 57 w 60"/>
                <a:gd name="T13" fmla="*/ 7 h 16"/>
                <a:gd name="T14" fmla="*/ 59 w 60"/>
                <a:gd name="T15" fmla="*/ 6 h 16"/>
                <a:gd name="T16" fmla="*/ 60 w 60"/>
                <a:gd name="T17" fmla="*/ 4 h 16"/>
                <a:gd name="T18" fmla="*/ 59 w 60"/>
                <a:gd name="T19" fmla="*/ 2 h 16"/>
                <a:gd name="T20" fmla="*/ 57 w 60"/>
                <a:gd name="T21" fmla="*/ 0 h 16"/>
                <a:gd name="T22" fmla="*/ 57 w 60"/>
                <a:gd name="T23" fmla="*/ 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" h="16">
                  <a:moveTo>
                    <a:pt x="57" y="7"/>
                  </a:moveTo>
                  <a:lnTo>
                    <a:pt x="57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57" y="7"/>
                  </a:lnTo>
                  <a:lnTo>
                    <a:pt x="57" y="0"/>
                  </a:lnTo>
                  <a:lnTo>
                    <a:pt x="57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7" y="0"/>
                  </a:lnTo>
                  <a:lnTo>
                    <a:pt x="57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0" name="Freeform 257"/>
            <p:cNvSpPr>
              <a:spLocks/>
            </p:cNvSpPr>
            <p:nvPr/>
          </p:nvSpPr>
          <p:spPr bwMode="auto">
            <a:xfrm>
              <a:off x="2487" y="2479"/>
              <a:ext cx="61" cy="9"/>
            </a:xfrm>
            <a:custGeom>
              <a:avLst/>
              <a:gdLst>
                <a:gd name="T0" fmla="*/ 3 w 61"/>
                <a:gd name="T1" fmla="*/ 8 h 9"/>
                <a:gd name="T2" fmla="*/ 4 w 61"/>
                <a:gd name="T3" fmla="*/ 8 h 9"/>
                <a:gd name="T4" fmla="*/ 61 w 61"/>
                <a:gd name="T5" fmla="*/ 9 h 9"/>
                <a:gd name="T6" fmla="*/ 61 w 61"/>
                <a:gd name="T7" fmla="*/ 2 h 9"/>
                <a:gd name="T8" fmla="*/ 4 w 61"/>
                <a:gd name="T9" fmla="*/ 1 h 9"/>
                <a:gd name="T10" fmla="*/ 5 w 61"/>
                <a:gd name="T11" fmla="*/ 1 h 9"/>
                <a:gd name="T12" fmla="*/ 4 w 61"/>
                <a:gd name="T13" fmla="*/ 0 h 9"/>
                <a:gd name="T14" fmla="*/ 1 w 61"/>
                <a:gd name="T15" fmla="*/ 1 h 9"/>
                <a:gd name="T16" fmla="*/ 0 w 61"/>
                <a:gd name="T17" fmla="*/ 5 h 9"/>
                <a:gd name="T18" fmla="*/ 1 w 61"/>
                <a:gd name="T19" fmla="*/ 8 h 9"/>
                <a:gd name="T20" fmla="*/ 4 w 61"/>
                <a:gd name="T21" fmla="*/ 9 h 9"/>
                <a:gd name="T22" fmla="*/ 3 w 61"/>
                <a:gd name="T23" fmla="*/ 8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9">
                  <a:moveTo>
                    <a:pt x="3" y="8"/>
                  </a:moveTo>
                  <a:lnTo>
                    <a:pt x="4" y="8"/>
                  </a:lnTo>
                  <a:lnTo>
                    <a:pt x="61" y="9"/>
                  </a:lnTo>
                  <a:lnTo>
                    <a:pt x="6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9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1" name="Freeform 258"/>
            <p:cNvSpPr>
              <a:spLocks/>
            </p:cNvSpPr>
            <p:nvPr/>
          </p:nvSpPr>
          <p:spPr bwMode="auto">
            <a:xfrm>
              <a:off x="2182" y="2420"/>
              <a:ext cx="310" cy="67"/>
            </a:xfrm>
            <a:custGeom>
              <a:avLst/>
              <a:gdLst>
                <a:gd name="T0" fmla="*/ 6 w 310"/>
                <a:gd name="T1" fmla="*/ 1 h 67"/>
                <a:gd name="T2" fmla="*/ 3 w 310"/>
                <a:gd name="T3" fmla="*/ 7 h 67"/>
                <a:gd name="T4" fmla="*/ 28 w 310"/>
                <a:gd name="T5" fmla="*/ 9 h 67"/>
                <a:gd name="T6" fmla="*/ 51 w 310"/>
                <a:gd name="T7" fmla="*/ 12 h 67"/>
                <a:gd name="T8" fmla="*/ 76 w 310"/>
                <a:gd name="T9" fmla="*/ 15 h 67"/>
                <a:gd name="T10" fmla="*/ 100 w 310"/>
                <a:gd name="T11" fmla="*/ 18 h 67"/>
                <a:gd name="T12" fmla="*/ 124 w 310"/>
                <a:gd name="T13" fmla="*/ 22 h 67"/>
                <a:gd name="T14" fmla="*/ 147 w 310"/>
                <a:gd name="T15" fmla="*/ 26 h 67"/>
                <a:gd name="T16" fmla="*/ 169 w 310"/>
                <a:gd name="T17" fmla="*/ 30 h 67"/>
                <a:gd name="T18" fmla="*/ 190 w 310"/>
                <a:gd name="T19" fmla="*/ 35 h 67"/>
                <a:gd name="T20" fmla="*/ 211 w 310"/>
                <a:gd name="T21" fmla="*/ 39 h 67"/>
                <a:gd name="T22" fmla="*/ 229 w 310"/>
                <a:gd name="T23" fmla="*/ 43 h 67"/>
                <a:gd name="T24" fmla="*/ 246 w 310"/>
                <a:gd name="T25" fmla="*/ 47 h 67"/>
                <a:gd name="T26" fmla="*/ 261 w 310"/>
                <a:gd name="T27" fmla="*/ 52 h 67"/>
                <a:gd name="T28" fmla="*/ 277 w 310"/>
                <a:gd name="T29" fmla="*/ 56 h 67"/>
                <a:gd name="T30" fmla="*/ 288 w 310"/>
                <a:gd name="T31" fmla="*/ 60 h 67"/>
                <a:gd name="T32" fmla="*/ 299 w 310"/>
                <a:gd name="T33" fmla="*/ 64 h 67"/>
                <a:gd name="T34" fmla="*/ 308 w 310"/>
                <a:gd name="T35" fmla="*/ 67 h 67"/>
                <a:gd name="T36" fmla="*/ 310 w 310"/>
                <a:gd name="T37" fmla="*/ 60 h 67"/>
                <a:gd name="T38" fmla="*/ 301 w 310"/>
                <a:gd name="T39" fmla="*/ 57 h 67"/>
                <a:gd name="T40" fmla="*/ 291 w 310"/>
                <a:gd name="T41" fmla="*/ 54 h 67"/>
                <a:gd name="T42" fmla="*/ 279 w 310"/>
                <a:gd name="T43" fmla="*/ 50 h 67"/>
                <a:gd name="T44" fmla="*/ 264 w 310"/>
                <a:gd name="T45" fmla="*/ 45 h 67"/>
                <a:gd name="T46" fmla="*/ 249 w 310"/>
                <a:gd name="T47" fmla="*/ 41 h 67"/>
                <a:gd name="T48" fmla="*/ 229 w 310"/>
                <a:gd name="T49" fmla="*/ 37 h 67"/>
                <a:gd name="T50" fmla="*/ 211 w 310"/>
                <a:gd name="T51" fmla="*/ 32 h 67"/>
                <a:gd name="T52" fmla="*/ 190 w 310"/>
                <a:gd name="T53" fmla="*/ 28 h 67"/>
                <a:gd name="T54" fmla="*/ 169 w 310"/>
                <a:gd name="T55" fmla="*/ 24 h 67"/>
                <a:gd name="T56" fmla="*/ 147 w 310"/>
                <a:gd name="T57" fmla="*/ 19 h 67"/>
                <a:gd name="T58" fmla="*/ 124 w 310"/>
                <a:gd name="T59" fmla="*/ 15 h 67"/>
                <a:gd name="T60" fmla="*/ 100 w 310"/>
                <a:gd name="T61" fmla="*/ 12 h 67"/>
                <a:gd name="T62" fmla="*/ 76 w 310"/>
                <a:gd name="T63" fmla="*/ 9 h 67"/>
                <a:gd name="T64" fmla="*/ 51 w 310"/>
                <a:gd name="T65" fmla="*/ 5 h 67"/>
                <a:gd name="T66" fmla="*/ 28 w 310"/>
                <a:gd name="T67" fmla="*/ 2 h 67"/>
                <a:gd name="T68" fmla="*/ 3 w 310"/>
                <a:gd name="T69" fmla="*/ 0 h 67"/>
                <a:gd name="T70" fmla="*/ 0 w 310"/>
                <a:gd name="T71" fmla="*/ 5 h 67"/>
                <a:gd name="T72" fmla="*/ 3 w 310"/>
                <a:gd name="T73" fmla="*/ 0 h 67"/>
                <a:gd name="T74" fmla="*/ 1 w 310"/>
                <a:gd name="T75" fmla="*/ 1 h 67"/>
                <a:gd name="T76" fmla="*/ 0 w 310"/>
                <a:gd name="T77" fmla="*/ 3 h 67"/>
                <a:gd name="T78" fmla="*/ 1 w 310"/>
                <a:gd name="T79" fmla="*/ 5 h 67"/>
                <a:gd name="T80" fmla="*/ 3 w 310"/>
                <a:gd name="T81" fmla="*/ 7 h 67"/>
                <a:gd name="T82" fmla="*/ 6 w 310"/>
                <a:gd name="T83" fmla="*/ 1 h 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0" h="67">
                  <a:moveTo>
                    <a:pt x="6" y="1"/>
                  </a:moveTo>
                  <a:lnTo>
                    <a:pt x="3" y="7"/>
                  </a:lnTo>
                  <a:lnTo>
                    <a:pt x="28" y="9"/>
                  </a:lnTo>
                  <a:lnTo>
                    <a:pt x="51" y="12"/>
                  </a:lnTo>
                  <a:lnTo>
                    <a:pt x="76" y="15"/>
                  </a:lnTo>
                  <a:lnTo>
                    <a:pt x="100" y="18"/>
                  </a:lnTo>
                  <a:lnTo>
                    <a:pt x="124" y="22"/>
                  </a:lnTo>
                  <a:lnTo>
                    <a:pt x="147" y="26"/>
                  </a:lnTo>
                  <a:lnTo>
                    <a:pt x="169" y="30"/>
                  </a:lnTo>
                  <a:lnTo>
                    <a:pt x="190" y="35"/>
                  </a:lnTo>
                  <a:lnTo>
                    <a:pt x="211" y="39"/>
                  </a:lnTo>
                  <a:lnTo>
                    <a:pt x="229" y="43"/>
                  </a:lnTo>
                  <a:lnTo>
                    <a:pt x="246" y="47"/>
                  </a:lnTo>
                  <a:lnTo>
                    <a:pt x="261" y="52"/>
                  </a:lnTo>
                  <a:lnTo>
                    <a:pt x="277" y="56"/>
                  </a:lnTo>
                  <a:lnTo>
                    <a:pt x="288" y="60"/>
                  </a:lnTo>
                  <a:lnTo>
                    <a:pt x="299" y="64"/>
                  </a:lnTo>
                  <a:lnTo>
                    <a:pt x="308" y="67"/>
                  </a:lnTo>
                  <a:lnTo>
                    <a:pt x="310" y="60"/>
                  </a:lnTo>
                  <a:lnTo>
                    <a:pt x="301" y="57"/>
                  </a:lnTo>
                  <a:lnTo>
                    <a:pt x="291" y="54"/>
                  </a:lnTo>
                  <a:lnTo>
                    <a:pt x="279" y="50"/>
                  </a:lnTo>
                  <a:lnTo>
                    <a:pt x="264" y="45"/>
                  </a:lnTo>
                  <a:lnTo>
                    <a:pt x="249" y="41"/>
                  </a:lnTo>
                  <a:lnTo>
                    <a:pt x="229" y="37"/>
                  </a:lnTo>
                  <a:lnTo>
                    <a:pt x="211" y="32"/>
                  </a:lnTo>
                  <a:lnTo>
                    <a:pt x="190" y="28"/>
                  </a:lnTo>
                  <a:lnTo>
                    <a:pt x="169" y="24"/>
                  </a:lnTo>
                  <a:lnTo>
                    <a:pt x="147" y="19"/>
                  </a:lnTo>
                  <a:lnTo>
                    <a:pt x="124" y="15"/>
                  </a:lnTo>
                  <a:lnTo>
                    <a:pt x="100" y="12"/>
                  </a:lnTo>
                  <a:lnTo>
                    <a:pt x="76" y="9"/>
                  </a:lnTo>
                  <a:lnTo>
                    <a:pt x="51" y="5"/>
                  </a:lnTo>
                  <a:lnTo>
                    <a:pt x="28" y="2"/>
                  </a:lnTo>
                  <a:lnTo>
                    <a:pt x="3" y="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7"/>
                  </a:lnTo>
                  <a:lnTo>
                    <a:pt x="6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2" name="Freeform 259"/>
            <p:cNvSpPr>
              <a:spLocks/>
            </p:cNvSpPr>
            <p:nvPr/>
          </p:nvSpPr>
          <p:spPr bwMode="auto">
            <a:xfrm>
              <a:off x="2159" y="2421"/>
              <a:ext cx="31" cy="22"/>
            </a:xfrm>
            <a:custGeom>
              <a:avLst/>
              <a:gdLst>
                <a:gd name="T0" fmla="*/ 0 w 31"/>
                <a:gd name="T1" fmla="*/ 22 h 22"/>
                <a:gd name="T2" fmla="*/ 0 w 31"/>
                <a:gd name="T3" fmla="*/ 22 h 22"/>
                <a:gd name="T4" fmla="*/ 9 w 31"/>
                <a:gd name="T5" fmla="*/ 21 h 22"/>
                <a:gd name="T6" fmla="*/ 15 w 31"/>
                <a:gd name="T7" fmla="*/ 21 h 22"/>
                <a:gd name="T8" fmla="*/ 22 w 31"/>
                <a:gd name="T9" fmla="*/ 18 h 22"/>
                <a:gd name="T10" fmla="*/ 26 w 31"/>
                <a:gd name="T11" fmla="*/ 17 h 22"/>
                <a:gd name="T12" fmla="*/ 30 w 31"/>
                <a:gd name="T13" fmla="*/ 14 h 22"/>
                <a:gd name="T14" fmla="*/ 31 w 31"/>
                <a:gd name="T15" fmla="*/ 9 h 22"/>
                <a:gd name="T16" fmla="*/ 31 w 31"/>
                <a:gd name="T17" fmla="*/ 4 h 22"/>
                <a:gd name="T18" fmla="*/ 29 w 31"/>
                <a:gd name="T19" fmla="*/ 0 h 22"/>
                <a:gd name="T20" fmla="*/ 23 w 31"/>
                <a:gd name="T21" fmla="*/ 4 h 22"/>
                <a:gd name="T22" fmla="*/ 25 w 31"/>
                <a:gd name="T23" fmla="*/ 7 h 22"/>
                <a:gd name="T24" fmla="*/ 25 w 31"/>
                <a:gd name="T25" fmla="*/ 9 h 22"/>
                <a:gd name="T26" fmla="*/ 24 w 31"/>
                <a:gd name="T27" fmla="*/ 10 h 22"/>
                <a:gd name="T28" fmla="*/ 24 w 31"/>
                <a:gd name="T29" fmla="*/ 11 h 22"/>
                <a:gd name="T30" fmla="*/ 19 w 31"/>
                <a:gd name="T31" fmla="*/ 12 h 22"/>
                <a:gd name="T32" fmla="*/ 15 w 31"/>
                <a:gd name="T33" fmla="*/ 14 h 22"/>
                <a:gd name="T34" fmla="*/ 9 w 31"/>
                <a:gd name="T35" fmla="*/ 14 h 22"/>
                <a:gd name="T36" fmla="*/ 0 w 31"/>
                <a:gd name="T37" fmla="*/ 15 h 22"/>
                <a:gd name="T38" fmla="*/ 0 w 31"/>
                <a:gd name="T39" fmla="*/ 15 h 22"/>
                <a:gd name="T40" fmla="*/ 0 w 31"/>
                <a:gd name="T41" fmla="*/ 22 h 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0" y="22"/>
                  </a:lnTo>
                  <a:lnTo>
                    <a:pt x="9" y="21"/>
                  </a:lnTo>
                  <a:lnTo>
                    <a:pt x="15" y="21"/>
                  </a:lnTo>
                  <a:lnTo>
                    <a:pt x="22" y="18"/>
                  </a:lnTo>
                  <a:lnTo>
                    <a:pt x="26" y="17"/>
                  </a:lnTo>
                  <a:lnTo>
                    <a:pt x="30" y="14"/>
                  </a:lnTo>
                  <a:lnTo>
                    <a:pt x="31" y="9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19" y="12"/>
                  </a:lnTo>
                  <a:lnTo>
                    <a:pt x="15" y="14"/>
                  </a:lnTo>
                  <a:lnTo>
                    <a:pt x="9" y="14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3" name="Freeform 260"/>
            <p:cNvSpPr>
              <a:spLocks/>
            </p:cNvSpPr>
            <p:nvPr/>
          </p:nvSpPr>
          <p:spPr bwMode="auto">
            <a:xfrm>
              <a:off x="1952" y="2435"/>
              <a:ext cx="207" cy="12"/>
            </a:xfrm>
            <a:custGeom>
              <a:avLst/>
              <a:gdLst>
                <a:gd name="T0" fmla="*/ 0 w 207"/>
                <a:gd name="T1" fmla="*/ 12 h 12"/>
                <a:gd name="T2" fmla="*/ 0 w 207"/>
                <a:gd name="T3" fmla="*/ 12 h 12"/>
                <a:gd name="T4" fmla="*/ 8 w 207"/>
                <a:gd name="T5" fmla="*/ 11 h 12"/>
                <a:gd name="T6" fmla="*/ 17 w 207"/>
                <a:gd name="T7" fmla="*/ 12 h 12"/>
                <a:gd name="T8" fmla="*/ 29 w 207"/>
                <a:gd name="T9" fmla="*/ 12 h 12"/>
                <a:gd name="T10" fmla="*/ 43 w 207"/>
                <a:gd name="T11" fmla="*/ 11 h 12"/>
                <a:gd name="T12" fmla="*/ 58 w 207"/>
                <a:gd name="T13" fmla="*/ 11 h 12"/>
                <a:gd name="T14" fmla="*/ 74 w 207"/>
                <a:gd name="T15" fmla="*/ 11 h 12"/>
                <a:gd name="T16" fmla="*/ 91 w 207"/>
                <a:gd name="T17" fmla="*/ 10 h 12"/>
                <a:gd name="T18" fmla="*/ 108 w 207"/>
                <a:gd name="T19" fmla="*/ 10 h 12"/>
                <a:gd name="T20" fmla="*/ 124 w 207"/>
                <a:gd name="T21" fmla="*/ 10 h 12"/>
                <a:gd name="T22" fmla="*/ 140 w 207"/>
                <a:gd name="T23" fmla="*/ 10 h 12"/>
                <a:gd name="T24" fmla="*/ 155 w 207"/>
                <a:gd name="T25" fmla="*/ 10 h 12"/>
                <a:gd name="T26" fmla="*/ 170 w 207"/>
                <a:gd name="T27" fmla="*/ 10 h 12"/>
                <a:gd name="T28" fmla="*/ 182 w 207"/>
                <a:gd name="T29" fmla="*/ 9 h 12"/>
                <a:gd name="T30" fmla="*/ 193 w 207"/>
                <a:gd name="T31" fmla="*/ 9 h 12"/>
                <a:gd name="T32" fmla="*/ 202 w 207"/>
                <a:gd name="T33" fmla="*/ 9 h 12"/>
                <a:gd name="T34" fmla="*/ 207 w 207"/>
                <a:gd name="T35" fmla="*/ 8 h 12"/>
                <a:gd name="T36" fmla="*/ 207 w 207"/>
                <a:gd name="T37" fmla="*/ 1 h 12"/>
                <a:gd name="T38" fmla="*/ 202 w 207"/>
                <a:gd name="T39" fmla="*/ 0 h 12"/>
                <a:gd name="T40" fmla="*/ 193 w 207"/>
                <a:gd name="T41" fmla="*/ 0 h 12"/>
                <a:gd name="T42" fmla="*/ 182 w 207"/>
                <a:gd name="T43" fmla="*/ 0 h 12"/>
                <a:gd name="T44" fmla="*/ 170 w 207"/>
                <a:gd name="T45" fmla="*/ 1 h 12"/>
                <a:gd name="T46" fmla="*/ 155 w 207"/>
                <a:gd name="T47" fmla="*/ 1 h 12"/>
                <a:gd name="T48" fmla="*/ 140 w 207"/>
                <a:gd name="T49" fmla="*/ 1 h 12"/>
                <a:gd name="T50" fmla="*/ 124 w 207"/>
                <a:gd name="T51" fmla="*/ 1 h 12"/>
                <a:gd name="T52" fmla="*/ 108 w 207"/>
                <a:gd name="T53" fmla="*/ 1 h 12"/>
                <a:gd name="T54" fmla="*/ 91 w 207"/>
                <a:gd name="T55" fmla="*/ 1 h 12"/>
                <a:gd name="T56" fmla="*/ 74 w 207"/>
                <a:gd name="T57" fmla="*/ 2 h 12"/>
                <a:gd name="T58" fmla="*/ 58 w 207"/>
                <a:gd name="T59" fmla="*/ 2 h 12"/>
                <a:gd name="T60" fmla="*/ 43 w 207"/>
                <a:gd name="T61" fmla="*/ 2 h 12"/>
                <a:gd name="T62" fmla="*/ 29 w 207"/>
                <a:gd name="T63" fmla="*/ 3 h 12"/>
                <a:gd name="T64" fmla="*/ 17 w 207"/>
                <a:gd name="T65" fmla="*/ 3 h 12"/>
                <a:gd name="T66" fmla="*/ 8 w 207"/>
                <a:gd name="T67" fmla="*/ 4 h 12"/>
                <a:gd name="T68" fmla="*/ 0 w 207"/>
                <a:gd name="T69" fmla="*/ 6 h 12"/>
                <a:gd name="T70" fmla="*/ 0 w 207"/>
                <a:gd name="T71" fmla="*/ 6 h 12"/>
                <a:gd name="T72" fmla="*/ 0 w 207"/>
                <a:gd name="T73" fmla="*/ 12 h 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7" h="12">
                  <a:moveTo>
                    <a:pt x="0" y="12"/>
                  </a:moveTo>
                  <a:lnTo>
                    <a:pt x="0" y="12"/>
                  </a:lnTo>
                  <a:lnTo>
                    <a:pt x="8" y="11"/>
                  </a:lnTo>
                  <a:lnTo>
                    <a:pt x="17" y="12"/>
                  </a:lnTo>
                  <a:lnTo>
                    <a:pt x="29" y="12"/>
                  </a:lnTo>
                  <a:lnTo>
                    <a:pt x="43" y="11"/>
                  </a:lnTo>
                  <a:lnTo>
                    <a:pt x="58" y="11"/>
                  </a:lnTo>
                  <a:lnTo>
                    <a:pt x="74" y="11"/>
                  </a:lnTo>
                  <a:lnTo>
                    <a:pt x="91" y="10"/>
                  </a:lnTo>
                  <a:lnTo>
                    <a:pt x="108" y="10"/>
                  </a:lnTo>
                  <a:lnTo>
                    <a:pt x="124" y="10"/>
                  </a:lnTo>
                  <a:lnTo>
                    <a:pt x="140" y="10"/>
                  </a:lnTo>
                  <a:lnTo>
                    <a:pt x="155" y="10"/>
                  </a:lnTo>
                  <a:lnTo>
                    <a:pt x="170" y="10"/>
                  </a:lnTo>
                  <a:lnTo>
                    <a:pt x="182" y="9"/>
                  </a:lnTo>
                  <a:lnTo>
                    <a:pt x="193" y="9"/>
                  </a:lnTo>
                  <a:lnTo>
                    <a:pt x="202" y="9"/>
                  </a:lnTo>
                  <a:lnTo>
                    <a:pt x="207" y="8"/>
                  </a:lnTo>
                  <a:lnTo>
                    <a:pt x="207" y="1"/>
                  </a:lnTo>
                  <a:lnTo>
                    <a:pt x="202" y="0"/>
                  </a:lnTo>
                  <a:lnTo>
                    <a:pt x="193" y="0"/>
                  </a:lnTo>
                  <a:lnTo>
                    <a:pt x="182" y="0"/>
                  </a:lnTo>
                  <a:lnTo>
                    <a:pt x="170" y="1"/>
                  </a:lnTo>
                  <a:lnTo>
                    <a:pt x="155" y="1"/>
                  </a:lnTo>
                  <a:lnTo>
                    <a:pt x="140" y="1"/>
                  </a:lnTo>
                  <a:lnTo>
                    <a:pt x="124" y="1"/>
                  </a:lnTo>
                  <a:lnTo>
                    <a:pt x="108" y="1"/>
                  </a:lnTo>
                  <a:lnTo>
                    <a:pt x="91" y="1"/>
                  </a:lnTo>
                  <a:lnTo>
                    <a:pt x="74" y="2"/>
                  </a:lnTo>
                  <a:lnTo>
                    <a:pt x="58" y="2"/>
                  </a:lnTo>
                  <a:lnTo>
                    <a:pt x="43" y="2"/>
                  </a:lnTo>
                  <a:lnTo>
                    <a:pt x="29" y="3"/>
                  </a:lnTo>
                  <a:lnTo>
                    <a:pt x="17" y="3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4" name="Freeform 261"/>
            <p:cNvSpPr>
              <a:spLocks/>
            </p:cNvSpPr>
            <p:nvPr/>
          </p:nvSpPr>
          <p:spPr bwMode="auto">
            <a:xfrm>
              <a:off x="1756" y="2441"/>
              <a:ext cx="196" cy="28"/>
            </a:xfrm>
            <a:custGeom>
              <a:avLst/>
              <a:gdLst>
                <a:gd name="T0" fmla="*/ 0 w 196"/>
                <a:gd name="T1" fmla="*/ 28 h 28"/>
                <a:gd name="T2" fmla="*/ 0 w 196"/>
                <a:gd name="T3" fmla="*/ 28 h 28"/>
                <a:gd name="T4" fmla="*/ 11 w 196"/>
                <a:gd name="T5" fmla="*/ 26 h 28"/>
                <a:gd name="T6" fmla="*/ 23 w 196"/>
                <a:gd name="T7" fmla="*/ 25 h 28"/>
                <a:gd name="T8" fmla="*/ 34 w 196"/>
                <a:gd name="T9" fmla="*/ 24 h 28"/>
                <a:gd name="T10" fmla="*/ 48 w 196"/>
                <a:gd name="T11" fmla="*/ 22 h 28"/>
                <a:gd name="T12" fmla="*/ 62 w 196"/>
                <a:gd name="T13" fmla="*/ 21 h 28"/>
                <a:gd name="T14" fmla="*/ 76 w 196"/>
                <a:gd name="T15" fmla="*/ 19 h 28"/>
                <a:gd name="T16" fmla="*/ 90 w 196"/>
                <a:gd name="T17" fmla="*/ 18 h 28"/>
                <a:gd name="T18" fmla="*/ 106 w 196"/>
                <a:gd name="T19" fmla="*/ 16 h 28"/>
                <a:gd name="T20" fmla="*/ 120 w 196"/>
                <a:gd name="T21" fmla="*/ 15 h 28"/>
                <a:gd name="T22" fmla="*/ 134 w 196"/>
                <a:gd name="T23" fmla="*/ 12 h 28"/>
                <a:gd name="T24" fmla="*/ 146 w 196"/>
                <a:gd name="T25" fmla="*/ 11 h 28"/>
                <a:gd name="T26" fmla="*/ 158 w 196"/>
                <a:gd name="T27" fmla="*/ 9 h 28"/>
                <a:gd name="T28" fmla="*/ 170 w 196"/>
                <a:gd name="T29" fmla="*/ 8 h 28"/>
                <a:gd name="T30" fmla="*/ 180 w 196"/>
                <a:gd name="T31" fmla="*/ 8 h 28"/>
                <a:gd name="T32" fmla="*/ 188 w 196"/>
                <a:gd name="T33" fmla="*/ 7 h 28"/>
                <a:gd name="T34" fmla="*/ 196 w 196"/>
                <a:gd name="T35" fmla="*/ 6 h 28"/>
                <a:gd name="T36" fmla="*/ 196 w 196"/>
                <a:gd name="T37" fmla="*/ 0 h 28"/>
                <a:gd name="T38" fmla="*/ 188 w 196"/>
                <a:gd name="T39" fmla="*/ 1 h 28"/>
                <a:gd name="T40" fmla="*/ 180 w 196"/>
                <a:gd name="T41" fmla="*/ 0 h 28"/>
                <a:gd name="T42" fmla="*/ 170 w 196"/>
                <a:gd name="T43" fmla="*/ 2 h 28"/>
                <a:gd name="T44" fmla="*/ 158 w 196"/>
                <a:gd name="T45" fmla="*/ 3 h 28"/>
                <a:gd name="T46" fmla="*/ 146 w 196"/>
                <a:gd name="T47" fmla="*/ 5 h 28"/>
                <a:gd name="T48" fmla="*/ 134 w 196"/>
                <a:gd name="T49" fmla="*/ 6 h 28"/>
                <a:gd name="T50" fmla="*/ 120 w 196"/>
                <a:gd name="T51" fmla="*/ 8 h 28"/>
                <a:gd name="T52" fmla="*/ 106 w 196"/>
                <a:gd name="T53" fmla="*/ 9 h 28"/>
                <a:gd name="T54" fmla="*/ 90 w 196"/>
                <a:gd name="T55" fmla="*/ 11 h 28"/>
                <a:gd name="T56" fmla="*/ 76 w 196"/>
                <a:gd name="T57" fmla="*/ 12 h 28"/>
                <a:gd name="T58" fmla="*/ 62 w 196"/>
                <a:gd name="T59" fmla="*/ 15 h 28"/>
                <a:gd name="T60" fmla="*/ 48 w 196"/>
                <a:gd name="T61" fmla="*/ 16 h 28"/>
                <a:gd name="T62" fmla="*/ 34 w 196"/>
                <a:gd name="T63" fmla="*/ 18 h 28"/>
                <a:gd name="T64" fmla="*/ 23 w 196"/>
                <a:gd name="T65" fmla="*/ 19 h 28"/>
                <a:gd name="T66" fmla="*/ 11 w 196"/>
                <a:gd name="T67" fmla="*/ 20 h 28"/>
                <a:gd name="T68" fmla="*/ 0 w 196"/>
                <a:gd name="T69" fmla="*/ 21 h 28"/>
                <a:gd name="T70" fmla="*/ 0 w 196"/>
                <a:gd name="T71" fmla="*/ 21 h 28"/>
                <a:gd name="T72" fmla="*/ 0 w 196"/>
                <a:gd name="T73" fmla="*/ 28 h 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6" h="28">
                  <a:moveTo>
                    <a:pt x="0" y="28"/>
                  </a:moveTo>
                  <a:lnTo>
                    <a:pt x="0" y="28"/>
                  </a:lnTo>
                  <a:lnTo>
                    <a:pt x="11" y="26"/>
                  </a:lnTo>
                  <a:lnTo>
                    <a:pt x="23" y="25"/>
                  </a:lnTo>
                  <a:lnTo>
                    <a:pt x="34" y="24"/>
                  </a:lnTo>
                  <a:lnTo>
                    <a:pt x="48" y="22"/>
                  </a:lnTo>
                  <a:lnTo>
                    <a:pt x="62" y="21"/>
                  </a:lnTo>
                  <a:lnTo>
                    <a:pt x="76" y="19"/>
                  </a:lnTo>
                  <a:lnTo>
                    <a:pt x="90" y="18"/>
                  </a:lnTo>
                  <a:lnTo>
                    <a:pt x="106" y="16"/>
                  </a:lnTo>
                  <a:lnTo>
                    <a:pt x="120" y="15"/>
                  </a:lnTo>
                  <a:lnTo>
                    <a:pt x="134" y="12"/>
                  </a:lnTo>
                  <a:lnTo>
                    <a:pt x="146" y="11"/>
                  </a:lnTo>
                  <a:lnTo>
                    <a:pt x="158" y="9"/>
                  </a:lnTo>
                  <a:lnTo>
                    <a:pt x="170" y="8"/>
                  </a:lnTo>
                  <a:lnTo>
                    <a:pt x="180" y="8"/>
                  </a:lnTo>
                  <a:lnTo>
                    <a:pt x="188" y="7"/>
                  </a:lnTo>
                  <a:lnTo>
                    <a:pt x="196" y="6"/>
                  </a:lnTo>
                  <a:lnTo>
                    <a:pt x="196" y="0"/>
                  </a:lnTo>
                  <a:lnTo>
                    <a:pt x="188" y="1"/>
                  </a:lnTo>
                  <a:lnTo>
                    <a:pt x="180" y="0"/>
                  </a:lnTo>
                  <a:lnTo>
                    <a:pt x="170" y="2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4" y="6"/>
                  </a:lnTo>
                  <a:lnTo>
                    <a:pt x="120" y="8"/>
                  </a:lnTo>
                  <a:lnTo>
                    <a:pt x="106" y="9"/>
                  </a:lnTo>
                  <a:lnTo>
                    <a:pt x="90" y="11"/>
                  </a:lnTo>
                  <a:lnTo>
                    <a:pt x="76" y="12"/>
                  </a:lnTo>
                  <a:lnTo>
                    <a:pt x="62" y="15"/>
                  </a:lnTo>
                  <a:lnTo>
                    <a:pt x="48" y="16"/>
                  </a:lnTo>
                  <a:lnTo>
                    <a:pt x="34" y="18"/>
                  </a:lnTo>
                  <a:lnTo>
                    <a:pt x="23" y="19"/>
                  </a:lnTo>
                  <a:lnTo>
                    <a:pt x="11" y="20"/>
                  </a:lnTo>
                  <a:lnTo>
                    <a:pt x="0" y="21"/>
                  </a:lnTo>
                  <a:lnTo>
                    <a:pt x="0" y="2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5" name="Freeform 262"/>
            <p:cNvSpPr>
              <a:spLocks/>
            </p:cNvSpPr>
            <p:nvPr/>
          </p:nvSpPr>
          <p:spPr bwMode="auto">
            <a:xfrm>
              <a:off x="2008" y="2640"/>
              <a:ext cx="39" cy="28"/>
            </a:xfrm>
            <a:custGeom>
              <a:avLst/>
              <a:gdLst>
                <a:gd name="T0" fmla="*/ 24 w 39"/>
                <a:gd name="T1" fmla="*/ 0 h 28"/>
                <a:gd name="T2" fmla="*/ 39 w 39"/>
                <a:gd name="T3" fmla="*/ 21 h 28"/>
                <a:gd name="T4" fmla="*/ 18 w 39"/>
                <a:gd name="T5" fmla="*/ 28 h 28"/>
                <a:gd name="T6" fmla="*/ 0 w 39"/>
                <a:gd name="T7" fmla="*/ 3 h 28"/>
                <a:gd name="T8" fmla="*/ 24 w 3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28">
                  <a:moveTo>
                    <a:pt x="24" y="0"/>
                  </a:moveTo>
                  <a:lnTo>
                    <a:pt x="39" y="21"/>
                  </a:lnTo>
                  <a:lnTo>
                    <a:pt x="18" y="28"/>
                  </a:lnTo>
                  <a:lnTo>
                    <a:pt x="0" y="3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6" name="Freeform 263"/>
            <p:cNvSpPr>
              <a:spLocks/>
            </p:cNvSpPr>
            <p:nvPr/>
          </p:nvSpPr>
          <p:spPr bwMode="auto">
            <a:xfrm>
              <a:off x="2029" y="2638"/>
              <a:ext cx="21" cy="28"/>
            </a:xfrm>
            <a:custGeom>
              <a:avLst/>
              <a:gdLst>
                <a:gd name="T0" fmla="*/ 19 w 21"/>
                <a:gd name="T1" fmla="*/ 26 h 28"/>
                <a:gd name="T2" fmla="*/ 21 w 21"/>
                <a:gd name="T3" fmla="*/ 21 h 28"/>
                <a:gd name="T4" fmla="*/ 6 w 21"/>
                <a:gd name="T5" fmla="*/ 0 h 28"/>
                <a:gd name="T6" fmla="*/ 0 w 21"/>
                <a:gd name="T7" fmla="*/ 4 h 28"/>
                <a:gd name="T8" fmla="*/ 15 w 21"/>
                <a:gd name="T9" fmla="*/ 25 h 28"/>
                <a:gd name="T10" fmla="*/ 17 w 21"/>
                <a:gd name="T11" fmla="*/ 20 h 28"/>
                <a:gd name="T12" fmla="*/ 15 w 21"/>
                <a:gd name="T13" fmla="*/ 25 h 28"/>
                <a:gd name="T14" fmla="*/ 17 w 21"/>
                <a:gd name="T15" fmla="*/ 28 h 28"/>
                <a:gd name="T16" fmla="*/ 20 w 21"/>
                <a:gd name="T17" fmla="*/ 26 h 28"/>
                <a:gd name="T18" fmla="*/ 21 w 21"/>
                <a:gd name="T19" fmla="*/ 24 h 28"/>
                <a:gd name="T20" fmla="*/ 21 w 21"/>
                <a:gd name="T21" fmla="*/ 21 h 28"/>
                <a:gd name="T22" fmla="*/ 19 w 21"/>
                <a:gd name="T23" fmla="*/ 26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28">
                  <a:moveTo>
                    <a:pt x="19" y="26"/>
                  </a:moveTo>
                  <a:lnTo>
                    <a:pt x="21" y="21"/>
                  </a:lnTo>
                  <a:lnTo>
                    <a:pt x="6" y="0"/>
                  </a:lnTo>
                  <a:lnTo>
                    <a:pt x="0" y="4"/>
                  </a:lnTo>
                  <a:lnTo>
                    <a:pt x="15" y="25"/>
                  </a:lnTo>
                  <a:lnTo>
                    <a:pt x="17" y="20"/>
                  </a:lnTo>
                  <a:lnTo>
                    <a:pt x="15" y="25"/>
                  </a:lnTo>
                  <a:lnTo>
                    <a:pt x="17" y="28"/>
                  </a:lnTo>
                  <a:lnTo>
                    <a:pt x="20" y="26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19" y="2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7" name="Freeform 264"/>
            <p:cNvSpPr>
              <a:spLocks/>
            </p:cNvSpPr>
            <p:nvPr/>
          </p:nvSpPr>
          <p:spPr bwMode="auto">
            <a:xfrm>
              <a:off x="2023" y="2658"/>
              <a:ext cx="25" cy="13"/>
            </a:xfrm>
            <a:custGeom>
              <a:avLst/>
              <a:gdLst>
                <a:gd name="T0" fmla="*/ 0 w 25"/>
                <a:gd name="T1" fmla="*/ 12 h 13"/>
                <a:gd name="T2" fmla="*/ 4 w 25"/>
                <a:gd name="T3" fmla="*/ 13 h 13"/>
                <a:gd name="T4" fmla="*/ 25 w 25"/>
                <a:gd name="T5" fmla="*/ 6 h 13"/>
                <a:gd name="T6" fmla="*/ 23 w 25"/>
                <a:gd name="T7" fmla="*/ 0 h 13"/>
                <a:gd name="T8" fmla="*/ 2 w 25"/>
                <a:gd name="T9" fmla="*/ 6 h 13"/>
                <a:gd name="T10" fmla="*/ 7 w 25"/>
                <a:gd name="T11" fmla="*/ 8 h 13"/>
                <a:gd name="T12" fmla="*/ 2 w 25"/>
                <a:gd name="T13" fmla="*/ 6 h 13"/>
                <a:gd name="T14" fmla="*/ 0 w 25"/>
                <a:gd name="T15" fmla="*/ 8 h 13"/>
                <a:gd name="T16" fmla="*/ 0 w 25"/>
                <a:gd name="T17" fmla="*/ 11 h 13"/>
                <a:gd name="T18" fmla="*/ 1 w 25"/>
                <a:gd name="T19" fmla="*/ 13 h 13"/>
                <a:gd name="T20" fmla="*/ 4 w 25"/>
                <a:gd name="T21" fmla="*/ 13 h 13"/>
                <a:gd name="T22" fmla="*/ 0 w 25"/>
                <a:gd name="T23" fmla="*/ 12 h 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lnTo>
                    <a:pt x="4" y="13"/>
                  </a:lnTo>
                  <a:lnTo>
                    <a:pt x="25" y="6"/>
                  </a:lnTo>
                  <a:lnTo>
                    <a:pt x="23" y="0"/>
                  </a:lnTo>
                  <a:lnTo>
                    <a:pt x="2" y="6"/>
                  </a:lnTo>
                  <a:lnTo>
                    <a:pt x="7" y="8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3"/>
                  </a:lnTo>
                  <a:lnTo>
                    <a:pt x="0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8" name="Freeform 265"/>
            <p:cNvSpPr>
              <a:spLocks/>
            </p:cNvSpPr>
            <p:nvPr/>
          </p:nvSpPr>
          <p:spPr bwMode="auto">
            <a:xfrm>
              <a:off x="2005" y="2639"/>
              <a:ext cx="25" cy="31"/>
            </a:xfrm>
            <a:custGeom>
              <a:avLst/>
              <a:gdLst>
                <a:gd name="T0" fmla="*/ 3 w 25"/>
                <a:gd name="T1" fmla="*/ 1 h 31"/>
                <a:gd name="T2" fmla="*/ 0 w 25"/>
                <a:gd name="T3" fmla="*/ 6 h 31"/>
                <a:gd name="T4" fmla="*/ 18 w 25"/>
                <a:gd name="T5" fmla="*/ 31 h 31"/>
                <a:gd name="T6" fmla="*/ 25 w 25"/>
                <a:gd name="T7" fmla="*/ 27 h 31"/>
                <a:gd name="T8" fmla="*/ 6 w 25"/>
                <a:gd name="T9" fmla="*/ 2 h 31"/>
                <a:gd name="T10" fmla="*/ 3 w 25"/>
                <a:gd name="T11" fmla="*/ 7 h 31"/>
                <a:gd name="T12" fmla="*/ 6 w 25"/>
                <a:gd name="T13" fmla="*/ 2 h 31"/>
                <a:gd name="T14" fmla="*/ 4 w 25"/>
                <a:gd name="T15" fmla="*/ 0 h 31"/>
                <a:gd name="T16" fmla="*/ 2 w 25"/>
                <a:gd name="T17" fmla="*/ 1 h 31"/>
                <a:gd name="T18" fmla="*/ 0 w 25"/>
                <a:gd name="T19" fmla="*/ 3 h 31"/>
                <a:gd name="T20" fmla="*/ 0 w 25"/>
                <a:gd name="T21" fmla="*/ 6 h 31"/>
                <a:gd name="T22" fmla="*/ 3 w 25"/>
                <a:gd name="T23" fmla="*/ 1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31">
                  <a:moveTo>
                    <a:pt x="3" y="1"/>
                  </a:moveTo>
                  <a:lnTo>
                    <a:pt x="0" y="6"/>
                  </a:lnTo>
                  <a:lnTo>
                    <a:pt x="18" y="31"/>
                  </a:lnTo>
                  <a:lnTo>
                    <a:pt x="25" y="27"/>
                  </a:lnTo>
                  <a:lnTo>
                    <a:pt x="6" y="2"/>
                  </a:lnTo>
                  <a:lnTo>
                    <a:pt x="3" y="7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9" name="Freeform 266"/>
            <p:cNvSpPr>
              <a:spLocks/>
            </p:cNvSpPr>
            <p:nvPr/>
          </p:nvSpPr>
          <p:spPr bwMode="auto">
            <a:xfrm>
              <a:off x="2008" y="2637"/>
              <a:ext cx="27" cy="9"/>
            </a:xfrm>
            <a:custGeom>
              <a:avLst/>
              <a:gdLst>
                <a:gd name="T0" fmla="*/ 27 w 27"/>
                <a:gd name="T1" fmla="*/ 1 h 9"/>
                <a:gd name="T2" fmla="*/ 24 w 27"/>
                <a:gd name="T3" fmla="*/ 0 h 9"/>
                <a:gd name="T4" fmla="*/ 0 w 27"/>
                <a:gd name="T5" fmla="*/ 3 h 9"/>
                <a:gd name="T6" fmla="*/ 0 w 27"/>
                <a:gd name="T7" fmla="*/ 9 h 9"/>
                <a:gd name="T8" fmla="*/ 24 w 27"/>
                <a:gd name="T9" fmla="*/ 6 h 9"/>
                <a:gd name="T10" fmla="*/ 21 w 27"/>
                <a:gd name="T11" fmla="*/ 5 h 9"/>
                <a:gd name="T12" fmla="*/ 24 w 27"/>
                <a:gd name="T13" fmla="*/ 6 h 9"/>
                <a:gd name="T14" fmla="*/ 26 w 27"/>
                <a:gd name="T15" fmla="*/ 5 h 9"/>
                <a:gd name="T16" fmla="*/ 27 w 27"/>
                <a:gd name="T17" fmla="*/ 3 h 9"/>
                <a:gd name="T18" fmla="*/ 26 w 27"/>
                <a:gd name="T19" fmla="*/ 1 h 9"/>
                <a:gd name="T20" fmla="*/ 24 w 27"/>
                <a:gd name="T21" fmla="*/ 0 h 9"/>
                <a:gd name="T22" fmla="*/ 27 w 27"/>
                <a:gd name="T23" fmla="*/ 1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9">
                  <a:moveTo>
                    <a:pt x="27" y="1"/>
                  </a:moveTo>
                  <a:lnTo>
                    <a:pt x="24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24" y="6"/>
                  </a:lnTo>
                  <a:lnTo>
                    <a:pt x="21" y="5"/>
                  </a:lnTo>
                  <a:lnTo>
                    <a:pt x="24" y="6"/>
                  </a:lnTo>
                  <a:lnTo>
                    <a:pt x="26" y="5"/>
                  </a:lnTo>
                  <a:lnTo>
                    <a:pt x="27" y="3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7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0" name="Freeform 267"/>
            <p:cNvSpPr>
              <a:spLocks/>
            </p:cNvSpPr>
            <p:nvPr/>
          </p:nvSpPr>
          <p:spPr bwMode="auto">
            <a:xfrm>
              <a:off x="1947" y="2645"/>
              <a:ext cx="40" cy="18"/>
            </a:xfrm>
            <a:custGeom>
              <a:avLst/>
              <a:gdLst>
                <a:gd name="T0" fmla="*/ 40 w 40"/>
                <a:gd name="T1" fmla="*/ 0 h 18"/>
                <a:gd name="T2" fmla="*/ 14 w 40"/>
                <a:gd name="T3" fmla="*/ 18 h 18"/>
                <a:gd name="T4" fmla="*/ 0 w 40"/>
                <a:gd name="T5" fmla="*/ 4 h 18"/>
                <a:gd name="T6" fmla="*/ 40 w 40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18">
                  <a:moveTo>
                    <a:pt x="40" y="0"/>
                  </a:moveTo>
                  <a:lnTo>
                    <a:pt x="14" y="18"/>
                  </a:lnTo>
                  <a:lnTo>
                    <a:pt x="0" y="4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1" name="Freeform 268"/>
            <p:cNvSpPr>
              <a:spLocks/>
            </p:cNvSpPr>
            <p:nvPr/>
          </p:nvSpPr>
          <p:spPr bwMode="auto">
            <a:xfrm>
              <a:off x="1956" y="2642"/>
              <a:ext cx="33" cy="25"/>
            </a:xfrm>
            <a:custGeom>
              <a:avLst/>
              <a:gdLst>
                <a:gd name="T0" fmla="*/ 3 w 33"/>
                <a:gd name="T1" fmla="*/ 24 h 25"/>
                <a:gd name="T2" fmla="*/ 7 w 33"/>
                <a:gd name="T3" fmla="*/ 25 h 25"/>
                <a:gd name="T4" fmla="*/ 33 w 33"/>
                <a:gd name="T5" fmla="*/ 6 h 25"/>
                <a:gd name="T6" fmla="*/ 28 w 33"/>
                <a:gd name="T7" fmla="*/ 0 h 25"/>
                <a:gd name="T8" fmla="*/ 3 w 33"/>
                <a:gd name="T9" fmla="*/ 18 h 25"/>
                <a:gd name="T10" fmla="*/ 7 w 33"/>
                <a:gd name="T11" fmla="*/ 19 h 25"/>
                <a:gd name="T12" fmla="*/ 3 w 33"/>
                <a:gd name="T13" fmla="*/ 18 h 25"/>
                <a:gd name="T14" fmla="*/ 0 w 33"/>
                <a:gd name="T15" fmla="*/ 20 h 25"/>
                <a:gd name="T16" fmla="*/ 1 w 33"/>
                <a:gd name="T17" fmla="*/ 22 h 25"/>
                <a:gd name="T18" fmla="*/ 4 w 33"/>
                <a:gd name="T19" fmla="*/ 25 h 25"/>
                <a:gd name="T20" fmla="*/ 7 w 33"/>
                <a:gd name="T21" fmla="*/ 25 h 25"/>
                <a:gd name="T22" fmla="*/ 3 w 33"/>
                <a:gd name="T23" fmla="*/ 24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" h="25">
                  <a:moveTo>
                    <a:pt x="3" y="24"/>
                  </a:moveTo>
                  <a:lnTo>
                    <a:pt x="7" y="25"/>
                  </a:lnTo>
                  <a:lnTo>
                    <a:pt x="33" y="6"/>
                  </a:lnTo>
                  <a:lnTo>
                    <a:pt x="28" y="0"/>
                  </a:lnTo>
                  <a:lnTo>
                    <a:pt x="3" y="18"/>
                  </a:lnTo>
                  <a:lnTo>
                    <a:pt x="7" y="19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3" y="2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2" name="Freeform 269"/>
            <p:cNvSpPr>
              <a:spLocks/>
            </p:cNvSpPr>
            <p:nvPr/>
          </p:nvSpPr>
          <p:spPr bwMode="auto">
            <a:xfrm>
              <a:off x="1944" y="2646"/>
              <a:ext cx="19" cy="20"/>
            </a:xfrm>
            <a:custGeom>
              <a:avLst/>
              <a:gdLst>
                <a:gd name="T0" fmla="*/ 3 w 19"/>
                <a:gd name="T1" fmla="*/ 0 h 20"/>
                <a:gd name="T2" fmla="*/ 0 w 19"/>
                <a:gd name="T3" fmla="*/ 6 h 20"/>
                <a:gd name="T4" fmla="*/ 15 w 19"/>
                <a:gd name="T5" fmla="*/ 20 h 20"/>
                <a:gd name="T6" fmla="*/ 19 w 19"/>
                <a:gd name="T7" fmla="*/ 15 h 20"/>
                <a:gd name="T8" fmla="*/ 5 w 19"/>
                <a:gd name="T9" fmla="*/ 1 h 20"/>
                <a:gd name="T10" fmla="*/ 3 w 19"/>
                <a:gd name="T11" fmla="*/ 7 h 20"/>
                <a:gd name="T12" fmla="*/ 5 w 19"/>
                <a:gd name="T13" fmla="*/ 1 h 20"/>
                <a:gd name="T14" fmla="*/ 3 w 19"/>
                <a:gd name="T15" fmla="*/ 0 h 20"/>
                <a:gd name="T16" fmla="*/ 2 w 19"/>
                <a:gd name="T17" fmla="*/ 1 h 20"/>
                <a:gd name="T18" fmla="*/ 0 w 19"/>
                <a:gd name="T19" fmla="*/ 3 h 20"/>
                <a:gd name="T20" fmla="*/ 0 w 19"/>
                <a:gd name="T21" fmla="*/ 6 h 20"/>
                <a:gd name="T22" fmla="*/ 3 w 19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" h="20">
                  <a:moveTo>
                    <a:pt x="3" y="0"/>
                  </a:moveTo>
                  <a:lnTo>
                    <a:pt x="0" y="6"/>
                  </a:lnTo>
                  <a:lnTo>
                    <a:pt x="15" y="20"/>
                  </a:lnTo>
                  <a:lnTo>
                    <a:pt x="19" y="15"/>
                  </a:lnTo>
                  <a:lnTo>
                    <a:pt x="5" y="1"/>
                  </a:lnTo>
                  <a:lnTo>
                    <a:pt x="3" y="7"/>
                  </a:lnTo>
                  <a:lnTo>
                    <a:pt x="5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3" name="Freeform 270"/>
            <p:cNvSpPr>
              <a:spLocks/>
            </p:cNvSpPr>
            <p:nvPr/>
          </p:nvSpPr>
          <p:spPr bwMode="auto">
            <a:xfrm>
              <a:off x="1947" y="2642"/>
              <a:ext cx="43" cy="11"/>
            </a:xfrm>
            <a:custGeom>
              <a:avLst/>
              <a:gdLst>
                <a:gd name="T0" fmla="*/ 42 w 43"/>
                <a:gd name="T1" fmla="*/ 6 h 11"/>
                <a:gd name="T2" fmla="*/ 40 w 43"/>
                <a:gd name="T3" fmla="*/ 0 h 11"/>
                <a:gd name="T4" fmla="*/ 0 w 43"/>
                <a:gd name="T5" fmla="*/ 4 h 11"/>
                <a:gd name="T6" fmla="*/ 0 w 43"/>
                <a:gd name="T7" fmla="*/ 11 h 11"/>
                <a:gd name="T8" fmla="*/ 40 w 43"/>
                <a:gd name="T9" fmla="*/ 6 h 11"/>
                <a:gd name="T10" fmla="*/ 37 w 43"/>
                <a:gd name="T11" fmla="*/ 0 h 11"/>
                <a:gd name="T12" fmla="*/ 40 w 43"/>
                <a:gd name="T13" fmla="*/ 6 h 11"/>
                <a:gd name="T14" fmla="*/ 42 w 43"/>
                <a:gd name="T15" fmla="*/ 5 h 11"/>
                <a:gd name="T16" fmla="*/ 43 w 43"/>
                <a:gd name="T17" fmla="*/ 3 h 11"/>
                <a:gd name="T18" fmla="*/ 42 w 43"/>
                <a:gd name="T19" fmla="*/ 1 h 11"/>
                <a:gd name="T20" fmla="*/ 40 w 43"/>
                <a:gd name="T21" fmla="*/ 0 h 11"/>
                <a:gd name="T22" fmla="*/ 42 w 43"/>
                <a:gd name="T23" fmla="*/ 6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11">
                  <a:moveTo>
                    <a:pt x="42" y="6"/>
                  </a:moveTo>
                  <a:lnTo>
                    <a:pt x="40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40" y="6"/>
                  </a:lnTo>
                  <a:lnTo>
                    <a:pt x="37" y="0"/>
                  </a:lnTo>
                  <a:lnTo>
                    <a:pt x="40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42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4" name="Freeform 271"/>
            <p:cNvSpPr>
              <a:spLocks/>
            </p:cNvSpPr>
            <p:nvPr/>
          </p:nvSpPr>
          <p:spPr bwMode="auto">
            <a:xfrm>
              <a:off x="1902" y="2409"/>
              <a:ext cx="57" cy="35"/>
            </a:xfrm>
            <a:custGeom>
              <a:avLst/>
              <a:gdLst>
                <a:gd name="T0" fmla="*/ 57 w 57"/>
                <a:gd name="T1" fmla="*/ 34 h 35"/>
                <a:gd name="T2" fmla="*/ 52 w 57"/>
                <a:gd name="T3" fmla="*/ 28 h 35"/>
                <a:gd name="T4" fmla="*/ 48 w 57"/>
                <a:gd name="T5" fmla="*/ 23 h 35"/>
                <a:gd name="T6" fmla="*/ 42 w 57"/>
                <a:gd name="T7" fmla="*/ 16 h 35"/>
                <a:gd name="T8" fmla="*/ 36 w 57"/>
                <a:gd name="T9" fmla="*/ 10 h 35"/>
                <a:gd name="T10" fmla="*/ 31 w 57"/>
                <a:gd name="T11" fmla="*/ 6 h 35"/>
                <a:gd name="T12" fmla="*/ 24 w 57"/>
                <a:gd name="T13" fmla="*/ 1 h 35"/>
                <a:gd name="T14" fmla="*/ 19 w 57"/>
                <a:gd name="T15" fmla="*/ 0 h 35"/>
                <a:gd name="T16" fmla="*/ 13 w 57"/>
                <a:gd name="T17" fmla="*/ 0 h 35"/>
                <a:gd name="T18" fmla="*/ 0 w 57"/>
                <a:gd name="T19" fmla="*/ 5 h 35"/>
                <a:gd name="T20" fmla="*/ 6 w 57"/>
                <a:gd name="T21" fmla="*/ 5 h 35"/>
                <a:gd name="T22" fmla="*/ 11 w 57"/>
                <a:gd name="T23" fmla="*/ 6 h 35"/>
                <a:gd name="T24" fmla="*/ 17 w 57"/>
                <a:gd name="T25" fmla="*/ 8 h 35"/>
                <a:gd name="T26" fmla="*/ 22 w 57"/>
                <a:gd name="T27" fmla="*/ 11 h 35"/>
                <a:gd name="T28" fmla="*/ 27 w 57"/>
                <a:gd name="T29" fmla="*/ 16 h 35"/>
                <a:gd name="T30" fmla="*/ 33 w 57"/>
                <a:gd name="T31" fmla="*/ 22 h 35"/>
                <a:gd name="T32" fmla="*/ 37 w 57"/>
                <a:gd name="T33" fmla="*/ 28 h 35"/>
                <a:gd name="T34" fmla="*/ 40 w 57"/>
                <a:gd name="T35" fmla="*/ 35 h 35"/>
                <a:gd name="T36" fmla="*/ 57 w 57"/>
                <a:gd name="T37" fmla="*/ 34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" h="35">
                  <a:moveTo>
                    <a:pt x="57" y="34"/>
                  </a:moveTo>
                  <a:lnTo>
                    <a:pt x="52" y="28"/>
                  </a:lnTo>
                  <a:lnTo>
                    <a:pt x="48" y="23"/>
                  </a:lnTo>
                  <a:lnTo>
                    <a:pt x="42" y="16"/>
                  </a:lnTo>
                  <a:lnTo>
                    <a:pt x="36" y="10"/>
                  </a:lnTo>
                  <a:lnTo>
                    <a:pt x="31" y="6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7" y="8"/>
                  </a:lnTo>
                  <a:lnTo>
                    <a:pt x="22" y="11"/>
                  </a:lnTo>
                  <a:lnTo>
                    <a:pt x="27" y="16"/>
                  </a:lnTo>
                  <a:lnTo>
                    <a:pt x="33" y="22"/>
                  </a:lnTo>
                  <a:lnTo>
                    <a:pt x="37" y="28"/>
                  </a:lnTo>
                  <a:lnTo>
                    <a:pt x="40" y="35"/>
                  </a:lnTo>
                  <a:lnTo>
                    <a:pt x="57" y="3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5" name="Freeform 272"/>
            <p:cNvSpPr>
              <a:spLocks/>
            </p:cNvSpPr>
            <p:nvPr/>
          </p:nvSpPr>
          <p:spPr bwMode="auto">
            <a:xfrm>
              <a:off x="1914" y="2406"/>
              <a:ext cx="48" cy="39"/>
            </a:xfrm>
            <a:custGeom>
              <a:avLst/>
              <a:gdLst>
                <a:gd name="T0" fmla="*/ 2 w 48"/>
                <a:gd name="T1" fmla="*/ 7 h 39"/>
                <a:gd name="T2" fmla="*/ 2 w 48"/>
                <a:gd name="T3" fmla="*/ 7 h 39"/>
                <a:gd name="T4" fmla="*/ 7 w 48"/>
                <a:gd name="T5" fmla="*/ 7 h 39"/>
                <a:gd name="T6" fmla="*/ 11 w 48"/>
                <a:gd name="T7" fmla="*/ 8 h 39"/>
                <a:gd name="T8" fmla="*/ 16 w 48"/>
                <a:gd name="T9" fmla="*/ 12 h 39"/>
                <a:gd name="T10" fmla="*/ 22 w 48"/>
                <a:gd name="T11" fmla="*/ 15 h 39"/>
                <a:gd name="T12" fmla="*/ 28 w 48"/>
                <a:gd name="T13" fmla="*/ 22 h 39"/>
                <a:gd name="T14" fmla="*/ 33 w 48"/>
                <a:gd name="T15" fmla="*/ 28 h 39"/>
                <a:gd name="T16" fmla="*/ 37 w 48"/>
                <a:gd name="T17" fmla="*/ 33 h 39"/>
                <a:gd name="T18" fmla="*/ 41 w 48"/>
                <a:gd name="T19" fmla="*/ 39 h 39"/>
                <a:gd name="T20" fmla="*/ 48 w 48"/>
                <a:gd name="T21" fmla="*/ 35 h 39"/>
                <a:gd name="T22" fmla="*/ 43 w 48"/>
                <a:gd name="T23" fmla="*/ 29 h 39"/>
                <a:gd name="T24" fmla="*/ 39 w 48"/>
                <a:gd name="T25" fmla="*/ 24 h 39"/>
                <a:gd name="T26" fmla="*/ 33 w 48"/>
                <a:gd name="T27" fmla="*/ 17 h 39"/>
                <a:gd name="T28" fmla="*/ 26 w 48"/>
                <a:gd name="T29" fmla="*/ 11 h 39"/>
                <a:gd name="T30" fmla="*/ 21 w 48"/>
                <a:gd name="T31" fmla="*/ 5 h 39"/>
                <a:gd name="T32" fmla="*/ 13 w 48"/>
                <a:gd name="T33" fmla="*/ 1 h 39"/>
                <a:gd name="T34" fmla="*/ 7 w 48"/>
                <a:gd name="T35" fmla="*/ 0 h 39"/>
                <a:gd name="T36" fmla="*/ 0 w 48"/>
                <a:gd name="T37" fmla="*/ 0 h 39"/>
                <a:gd name="T38" fmla="*/ 0 w 48"/>
                <a:gd name="T39" fmla="*/ 0 h 39"/>
                <a:gd name="T40" fmla="*/ 2 w 48"/>
                <a:gd name="T41" fmla="*/ 7 h 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39">
                  <a:moveTo>
                    <a:pt x="2" y="7"/>
                  </a:moveTo>
                  <a:lnTo>
                    <a:pt x="2" y="7"/>
                  </a:lnTo>
                  <a:lnTo>
                    <a:pt x="7" y="7"/>
                  </a:lnTo>
                  <a:lnTo>
                    <a:pt x="11" y="8"/>
                  </a:lnTo>
                  <a:lnTo>
                    <a:pt x="16" y="12"/>
                  </a:lnTo>
                  <a:lnTo>
                    <a:pt x="22" y="15"/>
                  </a:lnTo>
                  <a:lnTo>
                    <a:pt x="28" y="22"/>
                  </a:lnTo>
                  <a:lnTo>
                    <a:pt x="33" y="28"/>
                  </a:lnTo>
                  <a:lnTo>
                    <a:pt x="37" y="33"/>
                  </a:lnTo>
                  <a:lnTo>
                    <a:pt x="41" y="39"/>
                  </a:lnTo>
                  <a:lnTo>
                    <a:pt x="48" y="35"/>
                  </a:lnTo>
                  <a:lnTo>
                    <a:pt x="43" y="29"/>
                  </a:lnTo>
                  <a:lnTo>
                    <a:pt x="39" y="24"/>
                  </a:lnTo>
                  <a:lnTo>
                    <a:pt x="33" y="17"/>
                  </a:lnTo>
                  <a:lnTo>
                    <a:pt x="26" y="11"/>
                  </a:lnTo>
                  <a:lnTo>
                    <a:pt x="21" y="5"/>
                  </a:lnTo>
                  <a:lnTo>
                    <a:pt x="13" y="1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6" name="Freeform 273"/>
            <p:cNvSpPr>
              <a:spLocks/>
            </p:cNvSpPr>
            <p:nvPr/>
          </p:nvSpPr>
          <p:spPr bwMode="auto">
            <a:xfrm>
              <a:off x="1899" y="2406"/>
              <a:ext cx="17" cy="11"/>
            </a:xfrm>
            <a:custGeom>
              <a:avLst/>
              <a:gdLst>
                <a:gd name="T0" fmla="*/ 3 w 17"/>
                <a:gd name="T1" fmla="*/ 4 h 11"/>
                <a:gd name="T2" fmla="*/ 5 w 17"/>
                <a:gd name="T3" fmla="*/ 11 h 11"/>
                <a:gd name="T4" fmla="*/ 17 w 17"/>
                <a:gd name="T5" fmla="*/ 7 h 11"/>
                <a:gd name="T6" fmla="*/ 15 w 17"/>
                <a:gd name="T7" fmla="*/ 0 h 11"/>
                <a:gd name="T8" fmla="*/ 2 w 17"/>
                <a:gd name="T9" fmla="*/ 4 h 11"/>
                <a:gd name="T10" fmla="*/ 3 w 17"/>
                <a:gd name="T11" fmla="*/ 11 h 11"/>
                <a:gd name="T12" fmla="*/ 2 w 17"/>
                <a:gd name="T13" fmla="*/ 4 h 11"/>
                <a:gd name="T14" fmla="*/ 0 w 17"/>
                <a:gd name="T15" fmla="*/ 5 h 11"/>
                <a:gd name="T16" fmla="*/ 0 w 17"/>
                <a:gd name="T17" fmla="*/ 9 h 11"/>
                <a:gd name="T18" fmla="*/ 1 w 17"/>
                <a:gd name="T19" fmla="*/ 11 h 11"/>
                <a:gd name="T20" fmla="*/ 5 w 17"/>
                <a:gd name="T21" fmla="*/ 11 h 11"/>
                <a:gd name="T22" fmla="*/ 3 w 17"/>
                <a:gd name="T23" fmla="*/ 4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11">
                  <a:moveTo>
                    <a:pt x="3" y="4"/>
                  </a:moveTo>
                  <a:lnTo>
                    <a:pt x="5" y="11"/>
                  </a:lnTo>
                  <a:lnTo>
                    <a:pt x="17" y="7"/>
                  </a:lnTo>
                  <a:lnTo>
                    <a:pt x="15" y="0"/>
                  </a:lnTo>
                  <a:lnTo>
                    <a:pt x="2" y="4"/>
                  </a:lnTo>
                  <a:lnTo>
                    <a:pt x="3" y="1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1"/>
                  </a:lnTo>
                  <a:lnTo>
                    <a:pt x="5" y="11"/>
                  </a:lnTo>
                  <a:lnTo>
                    <a:pt x="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7" name="Freeform 274"/>
            <p:cNvSpPr>
              <a:spLocks/>
            </p:cNvSpPr>
            <p:nvPr/>
          </p:nvSpPr>
          <p:spPr bwMode="auto">
            <a:xfrm>
              <a:off x="1902" y="2410"/>
              <a:ext cx="44" cy="37"/>
            </a:xfrm>
            <a:custGeom>
              <a:avLst/>
              <a:gdLst>
                <a:gd name="T0" fmla="*/ 40 w 44"/>
                <a:gd name="T1" fmla="*/ 31 h 37"/>
                <a:gd name="T2" fmla="*/ 44 w 44"/>
                <a:gd name="T3" fmla="*/ 33 h 37"/>
                <a:gd name="T4" fmla="*/ 40 w 44"/>
                <a:gd name="T5" fmla="*/ 25 h 37"/>
                <a:gd name="T6" fmla="*/ 36 w 44"/>
                <a:gd name="T7" fmla="*/ 19 h 37"/>
                <a:gd name="T8" fmla="*/ 30 w 44"/>
                <a:gd name="T9" fmla="*/ 13 h 37"/>
                <a:gd name="T10" fmla="*/ 24 w 44"/>
                <a:gd name="T11" fmla="*/ 7 h 37"/>
                <a:gd name="T12" fmla="*/ 18 w 44"/>
                <a:gd name="T13" fmla="*/ 4 h 37"/>
                <a:gd name="T14" fmla="*/ 12 w 44"/>
                <a:gd name="T15" fmla="*/ 1 h 37"/>
                <a:gd name="T16" fmla="*/ 6 w 44"/>
                <a:gd name="T17" fmla="*/ 0 h 37"/>
                <a:gd name="T18" fmla="*/ 0 w 44"/>
                <a:gd name="T19" fmla="*/ 0 h 37"/>
                <a:gd name="T20" fmla="*/ 0 w 44"/>
                <a:gd name="T21" fmla="*/ 7 h 37"/>
                <a:gd name="T22" fmla="*/ 6 w 44"/>
                <a:gd name="T23" fmla="*/ 7 h 37"/>
                <a:gd name="T24" fmla="*/ 10 w 44"/>
                <a:gd name="T25" fmla="*/ 8 h 37"/>
                <a:gd name="T26" fmla="*/ 16 w 44"/>
                <a:gd name="T27" fmla="*/ 10 h 37"/>
                <a:gd name="T28" fmla="*/ 20 w 44"/>
                <a:gd name="T29" fmla="*/ 13 h 37"/>
                <a:gd name="T30" fmla="*/ 25 w 44"/>
                <a:gd name="T31" fmla="*/ 18 h 37"/>
                <a:gd name="T32" fmla="*/ 30 w 44"/>
                <a:gd name="T33" fmla="*/ 23 h 37"/>
                <a:gd name="T34" fmla="*/ 34 w 44"/>
                <a:gd name="T35" fmla="*/ 29 h 37"/>
                <a:gd name="T36" fmla="*/ 37 w 44"/>
                <a:gd name="T37" fmla="*/ 35 h 37"/>
                <a:gd name="T38" fmla="*/ 40 w 44"/>
                <a:gd name="T39" fmla="*/ 37 h 37"/>
                <a:gd name="T40" fmla="*/ 40 w 44"/>
                <a:gd name="T41" fmla="*/ 31 h 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37">
                  <a:moveTo>
                    <a:pt x="40" y="31"/>
                  </a:moveTo>
                  <a:lnTo>
                    <a:pt x="44" y="33"/>
                  </a:lnTo>
                  <a:lnTo>
                    <a:pt x="40" y="25"/>
                  </a:lnTo>
                  <a:lnTo>
                    <a:pt x="36" y="19"/>
                  </a:lnTo>
                  <a:lnTo>
                    <a:pt x="30" y="13"/>
                  </a:lnTo>
                  <a:lnTo>
                    <a:pt x="24" y="7"/>
                  </a:lnTo>
                  <a:lnTo>
                    <a:pt x="18" y="4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0" y="13"/>
                  </a:lnTo>
                  <a:lnTo>
                    <a:pt x="25" y="18"/>
                  </a:lnTo>
                  <a:lnTo>
                    <a:pt x="30" y="23"/>
                  </a:lnTo>
                  <a:lnTo>
                    <a:pt x="34" y="29"/>
                  </a:lnTo>
                  <a:lnTo>
                    <a:pt x="37" y="35"/>
                  </a:lnTo>
                  <a:lnTo>
                    <a:pt x="40" y="37"/>
                  </a:lnTo>
                  <a:lnTo>
                    <a:pt x="40" y="3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8" name="Freeform 275"/>
            <p:cNvSpPr>
              <a:spLocks/>
            </p:cNvSpPr>
            <p:nvPr/>
          </p:nvSpPr>
          <p:spPr bwMode="auto">
            <a:xfrm>
              <a:off x="1942" y="2439"/>
              <a:ext cx="20" cy="8"/>
            </a:xfrm>
            <a:custGeom>
              <a:avLst/>
              <a:gdLst>
                <a:gd name="T0" fmla="*/ 13 w 20"/>
                <a:gd name="T1" fmla="*/ 6 h 8"/>
                <a:gd name="T2" fmla="*/ 17 w 20"/>
                <a:gd name="T3" fmla="*/ 0 h 8"/>
                <a:gd name="T4" fmla="*/ 0 w 20"/>
                <a:gd name="T5" fmla="*/ 2 h 8"/>
                <a:gd name="T6" fmla="*/ 0 w 20"/>
                <a:gd name="T7" fmla="*/ 8 h 8"/>
                <a:gd name="T8" fmla="*/ 17 w 20"/>
                <a:gd name="T9" fmla="*/ 7 h 8"/>
                <a:gd name="T10" fmla="*/ 20 w 20"/>
                <a:gd name="T11" fmla="*/ 2 h 8"/>
                <a:gd name="T12" fmla="*/ 17 w 20"/>
                <a:gd name="T13" fmla="*/ 7 h 8"/>
                <a:gd name="T14" fmla="*/ 19 w 20"/>
                <a:gd name="T15" fmla="*/ 6 h 8"/>
                <a:gd name="T16" fmla="*/ 20 w 20"/>
                <a:gd name="T17" fmla="*/ 4 h 8"/>
                <a:gd name="T18" fmla="*/ 19 w 20"/>
                <a:gd name="T19" fmla="*/ 2 h 8"/>
                <a:gd name="T20" fmla="*/ 17 w 20"/>
                <a:gd name="T21" fmla="*/ 0 h 8"/>
                <a:gd name="T22" fmla="*/ 13 w 20"/>
                <a:gd name="T23" fmla="*/ 6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8">
                  <a:moveTo>
                    <a:pt x="13" y="6"/>
                  </a:moveTo>
                  <a:lnTo>
                    <a:pt x="17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17" y="7"/>
                  </a:lnTo>
                  <a:lnTo>
                    <a:pt x="20" y="2"/>
                  </a:lnTo>
                  <a:lnTo>
                    <a:pt x="17" y="7"/>
                  </a:lnTo>
                  <a:lnTo>
                    <a:pt x="19" y="6"/>
                  </a:lnTo>
                  <a:lnTo>
                    <a:pt x="20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3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9" name="Freeform 276"/>
            <p:cNvSpPr>
              <a:spLocks/>
            </p:cNvSpPr>
            <p:nvPr/>
          </p:nvSpPr>
          <p:spPr bwMode="auto">
            <a:xfrm>
              <a:off x="1896" y="2409"/>
              <a:ext cx="22" cy="40"/>
            </a:xfrm>
            <a:custGeom>
              <a:avLst/>
              <a:gdLst>
                <a:gd name="T0" fmla="*/ 14 w 22"/>
                <a:gd name="T1" fmla="*/ 39 h 40"/>
                <a:gd name="T2" fmla="*/ 13 w 22"/>
                <a:gd name="T3" fmla="*/ 28 h 40"/>
                <a:gd name="T4" fmla="*/ 13 w 22"/>
                <a:gd name="T5" fmla="*/ 16 h 40"/>
                <a:gd name="T6" fmla="*/ 16 w 22"/>
                <a:gd name="T7" fmla="*/ 7 h 40"/>
                <a:gd name="T8" fmla="*/ 22 w 22"/>
                <a:gd name="T9" fmla="*/ 0 h 40"/>
                <a:gd name="T10" fmla="*/ 6 w 22"/>
                <a:gd name="T11" fmla="*/ 5 h 40"/>
                <a:gd name="T12" fmla="*/ 3 w 22"/>
                <a:gd name="T13" fmla="*/ 12 h 40"/>
                <a:gd name="T14" fmla="*/ 1 w 22"/>
                <a:gd name="T15" fmla="*/ 21 h 40"/>
                <a:gd name="T16" fmla="*/ 0 w 22"/>
                <a:gd name="T17" fmla="*/ 32 h 40"/>
                <a:gd name="T18" fmla="*/ 1 w 22"/>
                <a:gd name="T19" fmla="*/ 40 h 40"/>
                <a:gd name="T20" fmla="*/ 14 w 22"/>
                <a:gd name="T21" fmla="*/ 39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0">
                  <a:moveTo>
                    <a:pt x="14" y="39"/>
                  </a:moveTo>
                  <a:lnTo>
                    <a:pt x="13" y="28"/>
                  </a:lnTo>
                  <a:lnTo>
                    <a:pt x="13" y="16"/>
                  </a:lnTo>
                  <a:lnTo>
                    <a:pt x="16" y="7"/>
                  </a:lnTo>
                  <a:lnTo>
                    <a:pt x="22" y="0"/>
                  </a:lnTo>
                  <a:lnTo>
                    <a:pt x="6" y="5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1" y="40"/>
                  </a:lnTo>
                  <a:lnTo>
                    <a:pt x="14" y="3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0" name="Freeform 277"/>
            <p:cNvSpPr>
              <a:spLocks/>
            </p:cNvSpPr>
            <p:nvPr/>
          </p:nvSpPr>
          <p:spPr bwMode="auto">
            <a:xfrm>
              <a:off x="1905" y="2406"/>
              <a:ext cx="14" cy="42"/>
            </a:xfrm>
            <a:custGeom>
              <a:avLst/>
              <a:gdLst>
                <a:gd name="T0" fmla="*/ 14 w 14"/>
                <a:gd name="T1" fmla="*/ 7 h 42"/>
                <a:gd name="T2" fmla="*/ 11 w 14"/>
                <a:gd name="T3" fmla="*/ 0 h 42"/>
                <a:gd name="T4" fmla="*/ 4 w 14"/>
                <a:gd name="T5" fmla="*/ 9 h 42"/>
                <a:gd name="T6" fmla="*/ 1 w 14"/>
                <a:gd name="T7" fmla="*/ 19 h 42"/>
                <a:gd name="T8" fmla="*/ 0 w 14"/>
                <a:gd name="T9" fmla="*/ 31 h 42"/>
                <a:gd name="T10" fmla="*/ 2 w 14"/>
                <a:gd name="T11" fmla="*/ 42 h 42"/>
                <a:gd name="T12" fmla="*/ 8 w 14"/>
                <a:gd name="T13" fmla="*/ 42 h 42"/>
                <a:gd name="T14" fmla="*/ 8 w 14"/>
                <a:gd name="T15" fmla="*/ 31 h 42"/>
                <a:gd name="T16" fmla="*/ 7 w 14"/>
                <a:gd name="T17" fmla="*/ 19 h 42"/>
                <a:gd name="T18" fmla="*/ 10 w 14"/>
                <a:gd name="T19" fmla="*/ 11 h 42"/>
                <a:gd name="T20" fmla="*/ 14 w 14"/>
                <a:gd name="T21" fmla="*/ 7 h 42"/>
                <a:gd name="T22" fmla="*/ 11 w 14"/>
                <a:gd name="T23" fmla="*/ 0 h 42"/>
                <a:gd name="T24" fmla="*/ 14 w 14"/>
                <a:gd name="T25" fmla="*/ 7 h 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42">
                  <a:moveTo>
                    <a:pt x="14" y="7"/>
                  </a:moveTo>
                  <a:lnTo>
                    <a:pt x="11" y="0"/>
                  </a:lnTo>
                  <a:lnTo>
                    <a:pt x="4" y="9"/>
                  </a:lnTo>
                  <a:lnTo>
                    <a:pt x="1" y="19"/>
                  </a:lnTo>
                  <a:lnTo>
                    <a:pt x="0" y="31"/>
                  </a:lnTo>
                  <a:lnTo>
                    <a:pt x="2" y="42"/>
                  </a:lnTo>
                  <a:lnTo>
                    <a:pt x="8" y="42"/>
                  </a:lnTo>
                  <a:lnTo>
                    <a:pt x="8" y="31"/>
                  </a:lnTo>
                  <a:lnTo>
                    <a:pt x="7" y="19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1" name="Freeform 278"/>
            <p:cNvSpPr>
              <a:spLocks/>
            </p:cNvSpPr>
            <p:nvPr/>
          </p:nvSpPr>
          <p:spPr bwMode="auto">
            <a:xfrm>
              <a:off x="1899" y="2406"/>
              <a:ext cx="20" cy="11"/>
            </a:xfrm>
            <a:custGeom>
              <a:avLst/>
              <a:gdLst>
                <a:gd name="T0" fmla="*/ 7 w 20"/>
                <a:gd name="T1" fmla="*/ 10 h 11"/>
                <a:gd name="T2" fmla="*/ 5 w 20"/>
                <a:gd name="T3" fmla="*/ 11 h 11"/>
                <a:gd name="T4" fmla="*/ 20 w 20"/>
                <a:gd name="T5" fmla="*/ 7 h 11"/>
                <a:gd name="T6" fmla="*/ 17 w 20"/>
                <a:gd name="T7" fmla="*/ 0 h 11"/>
                <a:gd name="T8" fmla="*/ 2 w 20"/>
                <a:gd name="T9" fmla="*/ 4 h 11"/>
                <a:gd name="T10" fmla="*/ 0 w 20"/>
                <a:gd name="T11" fmla="*/ 5 h 11"/>
                <a:gd name="T12" fmla="*/ 2 w 20"/>
                <a:gd name="T13" fmla="*/ 4 h 11"/>
                <a:gd name="T14" fmla="*/ 0 w 20"/>
                <a:gd name="T15" fmla="*/ 5 h 11"/>
                <a:gd name="T16" fmla="*/ 0 w 20"/>
                <a:gd name="T17" fmla="*/ 9 h 11"/>
                <a:gd name="T18" fmla="*/ 1 w 20"/>
                <a:gd name="T19" fmla="*/ 11 h 11"/>
                <a:gd name="T20" fmla="*/ 5 w 20"/>
                <a:gd name="T21" fmla="*/ 11 h 11"/>
                <a:gd name="T22" fmla="*/ 7 w 20"/>
                <a:gd name="T23" fmla="*/ 10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11">
                  <a:moveTo>
                    <a:pt x="7" y="10"/>
                  </a:moveTo>
                  <a:lnTo>
                    <a:pt x="5" y="11"/>
                  </a:lnTo>
                  <a:lnTo>
                    <a:pt x="20" y="7"/>
                  </a:lnTo>
                  <a:lnTo>
                    <a:pt x="17" y="0"/>
                  </a:lnTo>
                  <a:lnTo>
                    <a:pt x="2" y="4"/>
                  </a:lnTo>
                  <a:lnTo>
                    <a:pt x="0" y="5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1"/>
                  </a:lnTo>
                  <a:lnTo>
                    <a:pt x="5" y="11"/>
                  </a:lnTo>
                  <a:lnTo>
                    <a:pt x="7" y="1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2" name="Freeform 279"/>
            <p:cNvSpPr>
              <a:spLocks/>
            </p:cNvSpPr>
            <p:nvPr/>
          </p:nvSpPr>
          <p:spPr bwMode="auto">
            <a:xfrm>
              <a:off x="1892" y="2411"/>
              <a:ext cx="14" cy="41"/>
            </a:xfrm>
            <a:custGeom>
              <a:avLst/>
              <a:gdLst>
                <a:gd name="T0" fmla="*/ 5 w 14"/>
                <a:gd name="T1" fmla="*/ 35 h 41"/>
                <a:gd name="T2" fmla="*/ 8 w 14"/>
                <a:gd name="T3" fmla="*/ 38 h 41"/>
                <a:gd name="T4" fmla="*/ 8 w 14"/>
                <a:gd name="T5" fmla="*/ 30 h 41"/>
                <a:gd name="T6" fmla="*/ 8 w 14"/>
                <a:gd name="T7" fmla="*/ 19 h 41"/>
                <a:gd name="T8" fmla="*/ 10 w 14"/>
                <a:gd name="T9" fmla="*/ 11 h 41"/>
                <a:gd name="T10" fmla="*/ 14 w 14"/>
                <a:gd name="T11" fmla="*/ 5 h 41"/>
                <a:gd name="T12" fmla="*/ 7 w 14"/>
                <a:gd name="T13" fmla="*/ 0 h 41"/>
                <a:gd name="T14" fmla="*/ 4 w 14"/>
                <a:gd name="T15" fmla="*/ 9 h 41"/>
                <a:gd name="T16" fmla="*/ 2 w 14"/>
                <a:gd name="T17" fmla="*/ 19 h 41"/>
                <a:gd name="T18" fmla="*/ 0 w 14"/>
                <a:gd name="T19" fmla="*/ 30 h 41"/>
                <a:gd name="T20" fmla="*/ 2 w 14"/>
                <a:gd name="T21" fmla="*/ 38 h 41"/>
                <a:gd name="T22" fmla="*/ 5 w 14"/>
                <a:gd name="T23" fmla="*/ 41 h 41"/>
                <a:gd name="T24" fmla="*/ 2 w 14"/>
                <a:gd name="T25" fmla="*/ 38 h 41"/>
                <a:gd name="T26" fmla="*/ 3 w 14"/>
                <a:gd name="T27" fmla="*/ 40 h 41"/>
                <a:gd name="T28" fmla="*/ 5 w 14"/>
                <a:gd name="T29" fmla="*/ 41 h 41"/>
                <a:gd name="T30" fmla="*/ 7 w 14"/>
                <a:gd name="T31" fmla="*/ 40 h 41"/>
                <a:gd name="T32" fmla="*/ 8 w 14"/>
                <a:gd name="T33" fmla="*/ 38 h 41"/>
                <a:gd name="T34" fmla="*/ 5 w 14"/>
                <a:gd name="T35" fmla="*/ 35 h 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" h="41">
                  <a:moveTo>
                    <a:pt x="5" y="35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8" y="19"/>
                  </a:lnTo>
                  <a:lnTo>
                    <a:pt x="10" y="11"/>
                  </a:lnTo>
                  <a:lnTo>
                    <a:pt x="14" y="5"/>
                  </a:lnTo>
                  <a:lnTo>
                    <a:pt x="7" y="0"/>
                  </a:lnTo>
                  <a:lnTo>
                    <a:pt x="4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5" y="41"/>
                  </a:lnTo>
                  <a:lnTo>
                    <a:pt x="2" y="38"/>
                  </a:lnTo>
                  <a:lnTo>
                    <a:pt x="3" y="40"/>
                  </a:lnTo>
                  <a:lnTo>
                    <a:pt x="5" y="41"/>
                  </a:lnTo>
                  <a:lnTo>
                    <a:pt x="7" y="40"/>
                  </a:lnTo>
                  <a:lnTo>
                    <a:pt x="8" y="38"/>
                  </a:lnTo>
                  <a:lnTo>
                    <a:pt x="5" y="3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3" name="Freeform 280"/>
            <p:cNvSpPr>
              <a:spLocks/>
            </p:cNvSpPr>
            <p:nvPr/>
          </p:nvSpPr>
          <p:spPr bwMode="auto">
            <a:xfrm>
              <a:off x="1897" y="2445"/>
              <a:ext cx="16" cy="7"/>
            </a:xfrm>
            <a:custGeom>
              <a:avLst/>
              <a:gdLst>
                <a:gd name="T0" fmla="*/ 10 w 16"/>
                <a:gd name="T1" fmla="*/ 3 h 7"/>
                <a:gd name="T2" fmla="*/ 13 w 16"/>
                <a:gd name="T3" fmla="*/ 0 h 7"/>
                <a:gd name="T4" fmla="*/ 0 w 16"/>
                <a:gd name="T5" fmla="*/ 1 h 7"/>
                <a:gd name="T6" fmla="*/ 0 w 16"/>
                <a:gd name="T7" fmla="*/ 7 h 7"/>
                <a:gd name="T8" fmla="*/ 13 w 16"/>
                <a:gd name="T9" fmla="*/ 6 h 7"/>
                <a:gd name="T10" fmla="*/ 16 w 16"/>
                <a:gd name="T11" fmla="*/ 3 h 7"/>
                <a:gd name="T12" fmla="*/ 13 w 16"/>
                <a:gd name="T13" fmla="*/ 6 h 7"/>
                <a:gd name="T14" fmla="*/ 15 w 16"/>
                <a:gd name="T15" fmla="*/ 5 h 7"/>
                <a:gd name="T16" fmla="*/ 16 w 16"/>
                <a:gd name="T17" fmla="*/ 3 h 7"/>
                <a:gd name="T18" fmla="*/ 15 w 16"/>
                <a:gd name="T19" fmla="*/ 1 h 7"/>
                <a:gd name="T20" fmla="*/ 13 w 16"/>
                <a:gd name="T21" fmla="*/ 0 h 7"/>
                <a:gd name="T22" fmla="*/ 10 w 16"/>
                <a:gd name="T23" fmla="*/ 3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" h="7">
                  <a:moveTo>
                    <a:pt x="10" y="3"/>
                  </a:moveTo>
                  <a:lnTo>
                    <a:pt x="1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13" y="6"/>
                  </a:lnTo>
                  <a:lnTo>
                    <a:pt x="16" y="3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4" name="Freeform 281"/>
            <p:cNvSpPr>
              <a:spLocks/>
            </p:cNvSpPr>
            <p:nvPr/>
          </p:nvSpPr>
          <p:spPr bwMode="auto">
            <a:xfrm>
              <a:off x="2026" y="2403"/>
              <a:ext cx="39" cy="39"/>
            </a:xfrm>
            <a:custGeom>
              <a:avLst/>
              <a:gdLst>
                <a:gd name="T0" fmla="*/ 39 w 39"/>
                <a:gd name="T1" fmla="*/ 38 h 39"/>
                <a:gd name="T2" fmla="*/ 39 w 39"/>
                <a:gd name="T3" fmla="*/ 35 h 39"/>
                <a:gd name="T4" fmla="*/ 39 w 39"/>
                <a:gd name="T5" fmla="*/ 31 h 39"/>
                <a:gd name="T6" fmla="*/ 39 w 39"/>
                <a:gd name="T7" fmla="*/ 26 h 39"/>
                <a:gd name="T8" fmla="*/ 39 w 39"/>
                <a:gd name="T9" fmla="*/ 22 h 39"/>
                <a:gd name="T10" fmla="*/ 39 w 39"/>
                <a:gd name="T11" fmla="*/ 20 h 39"/>
                <a:gd name="T12" fmla="*/ 37 w 39"/>
                <a:gd name="T13" fmla="*/ 18 h 39"/>
                <a:gd name="T14" fmla="*/ 35 w 39"/>
                <a:gd name="T15" fmla="*/ 17 h 39"/>
                <a:gd name="T16" fmla="*/ 32 w 39"/>
                <a:gd name="T17" fmla="*/ 16 h 39"/>
                <a:gd name="T18" fmla="*/ 25 w 39"/>
                <a:gd name="T19" fmla="*/ 14 h 39"/>
                <a:gd name="T20" fmla="*/ 18 w 39"/>
                <a:gd name="T21" fmla="*/ 11 h 39"/>
                <a:gd name="T22" fmla="*/ 9 w 39"/>
                <a:gd name="T23" fmla="*/ 6 h 39"/>
                <a:gd name="T24" fmla="*/ 6 w 39"/>
                <a:gd name="T25" fmla="*/ 0 h 39"/>
                <a:gd name="T26" fmla="*/ 6 w 39"/>
                <a:gd name="T27" fmla="*/ 1 h 39"/>
                <a:gd name="T28" fmla="*/ 4 w 39"/>
                <a:gd name="T29" fmla="*/ 3 h 39"/>
                <a:gd name="T30" fmla="*/ 3 w 39"/>
                <a:gd name="T31" fmla="*/ 5 h 39"/>
                <a:gd name="T32" fmla="*/ 1 w 39"/>
                <a:gd name="T33" fmla="*/ 10 h 39"/>
                <a:gd name="T34" fmla="*/ 0 w 39"/>
                <a:gd name="T35" fmla="*/ 16 h 39"/>
                <a:gd name="T36" fmla="*/ 0 w 39"/>
                <a:gd name="T37" fmla="*/ 26 h 39"/>
                <a:gd name="T38" fmla="*/ 0 w 39"/>
                <a:gd name="T39" fmla="*/ 34 h 39"/>
                <a:gd name="T40" fmla="*/ 0 w 39"/>
                <a:gd name="T41" fmla="*/ 39 h 39"/>
                <a:gd name="T42" fmla="*/ 39 w 39"/>
                <a:gd name="T43" fmla="*/ 38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" h="39">
                  <a:moveTo>
                    <a:pt x="39" y="38"/>
                  </a:moveTo>
                  <a:lnTo>
                    <a:pt x="39" y="35"/>
                  </a:lnTo>
                  <a:lnTo>
                    <a:pt x="39" y="31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20"/>
                  </a:lnTo>
                  <a:lnTo>
                    <a:pt x="37" y="18"/>
                  </a:lnTo>
                  <a:lnTo>
                    <a:pt x="35" y="17"/>
                  </a:lnTo>
                  <a:lnTo>
                    <a:pt x="32" y="16"/>
                  </a:lnTo>
                  <a:lnTo>
                    <a:pt x="25" y="14"/>
                  </a:lnTo>
                  <a:lnTo>
                    <a:pt x="18" y="11"/>
                  </a:lnTo>
                  <a:lnTo>
                    <a:pt x="9" y="6"/>
                  </a:lnTo>
                  <a:lnTo>
                    <a:pt x="6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39" y="3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5" name="Freeform 282"/>
            <p:cNvSpPr>
              <a:spLocks/>
            </p:cNvSpPr>
            <p:nvPr/>
          </p:nvSpPr>
          <p:spPr bwMode="auto">
            <a:xfrm>
              <a:off x="2061" y="2425"/>
              <a:ext cx="9" cy="16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0 w 9"/>
                <a:gd name="T5" fmla="*/ 4 h 16"/>
                <a:gd name="T6" fmla="*/ 0 w 9"/>
                <a:gd name="T7" fmla="*/ 9 h 16"/>
                <a:gd name="T8" fmla="*/ 0 w 9"/>
                <a:gd name="T9" fmla="*/ 13 h 16"/>
                <a:gd name="T10" fmla="*/ 0 w 9"/>
                <a:gd name="T11" fmla="*/ 16 h 16"/>
                <a:gd name="T12" fmla="*/ 9 w 9"/>
                <a:gd name="T13" fmla="*/ 16 h 16"/>
                <a:gd name="T14" fmla="*/ 9 w 9"/>
                <a:gd name="T15" fmla="*/ 13 h 16"/>
                <a:gd name="T16" fmla="*/ 9 w 9"/>
                <a:gd name="T17" fmla="*/ 9 h 16"/>
                <a:gd name="T18" fmla="*/ 9 w 9"/>
                <a:gd name="T19" fmla="*/ 4 h 16"/>
                <a:gd name="T20" fmla="*/ 9 w 9"/>
                <a:gd name="T21" fmla="*/ 0 h 16"/>
                <a:gd name="T22" fmla="*/ 9 w 9"/>
                <a:gd name="T23" fmla="*/ 0 h 16"/>
                <a:gd name="T24" fmla="*/ 0 w 9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9" y="16"/>
                  </a:lnTo>
                  <a:lnTo>
                    <a:pt x="9" y="13"/>
                  </a:lnTo>
                  <a:lnTo>
                    <a:pt x="9" y="9"/>
                  </a:lnTo>
                  <a:lnTo>
                    <a:pt x="9" y="4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6" name="Freeform 283"/>
            <p:cNvSpPr>
              <a:spLocks/>
            </p:cNvSpPr>
            <p:nvPr/>
          </p:nvSpPr>
          <p:spPr bwMode="auto">
            <a:xfrm>
              <a:off x="2058" y="2415"/>
              <a:ext cx="12" cy="10"/>
            </a:xfrm>
            <a:custGeom>
              <a:avLst/>
              <a:gdLst>
                <a:gd name="T0" fmla="*/ 0 w 12"/>
                <a:gd name="T1" fmla="*/ 7 h 10"/>
                <a:gd name="T2" fmla="*/ 0 w 12"/>
                <a:gd name="T3" fmla="*/ 8 h 10"/>
                <a:gd name="T4" fmla="*/ 2 w 12"/>
                <a:gd name="T5" fmla="*/ 8 h 10"/>
                <a:gd name="T6" fmla="*/ 3 w 12"/>
                <a:gd name="T7" fmla="*/ 9 h 10"/>
                <a:gd name="T8" fmla="*/ 4 w 12"/>
                <a:gd name="T9" fmla="*/ 9 h 10"/>
                <a:gd name="T10" fmla="*/ 3 w 12"/>
                <a:gd name="T11" fmla="*/ 10 h 10"/>
                <a:gd name="T12" fmla="*/ 12 w 12"/>
                <a:gd name="T13" fmla="*/ 10 h 10"/>
                <a:gd name="T14" fmla="*/ 10 w 12"/>
                <a:gd name="T15" fmla="*/ 7 h 10"/>
                <a:gd name="T16" fmla="*/ 7 w 12"/>
                <a:gd name="T17" fmla="*/ 3 h 10"/>
                <a:gd name="T18" fmla="*/ 4 w 12"/>
                <a:gd name="T19" fmla="*/ 2 h 10"/>
                <a:gd name="T20" fmla="*/ 0 w 12"/>
                <a:gd name="T21" fmla="*/ 0 h 10"/>
                <a:gd name="T22" fmla="*/ 0 w 12"/>
                <a:gd name="T23" fmla="*/ 1 h 10"/>
                <a:gd name="T24" fmla="*/ 0 w 12"/>
                <a:gd name="T25" fmla="*/ 7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" h="10">
                  <a:moveTo>
                    <a:pt x="0" y="7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3" y="10"/>
                  </a:lnTo>
                  <a:lnTo>
                    <a:pt x="12" y="10"/>
                  </a:lnTo>
                  <a:lnTo>
                    <a:pt x="10" y="7"/>
                  </a:lnTo>
                  <a:lnTo>
                    <a:pt x="7" y="3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7" name="Freeform 284"/>
            <p:cNvSpPr>
              <a:spLocks/>
            </p:cNvSpPr>
            <p:nvPr/>
          </p:nvSpPr>
          <p:spPr bwMode="auto">
            <a:xfrm>
              <a:off x="2029" y="2401"/>
              <a:ext cx="29" cy="21"/>
            </a:xfrm>
            <a:custGeom>
              <a:avLst/>
              <a:gdLst>
                <a:gd name="T0" fmla="*/ 6 w 29"/>
                <a:gd name="T1" fmla="*/ 4 h 21"/>
                <a:gd name="T2" fmla="*/ 0 w 29"/>
                <a:gd name="T3" fmla="*/ 2 h 21"/>
                <a:gd name="T4" fmla="*/ 4 w 29"/>
                <a:gd name="T5" fmla="*/ 10 h 21"/>
                <a:gd name="T6" fmla="*/ 14 w 29"/>
                <a:gd name="T7" fmla="*/ 16 h 21"/>
                <a:gd name="T8" fmla="*/ 21 w 29"/>
                <a:gd name="T9" fmla="*/ 19 h 21"/>
                <a:gd name="T10" fmla="*/ 29 w 29"/>
                <a:gd name="T11" fmla="*/ 21 h 21"/>
                <a:gd name="T12" fmla="*/ 29 w 29"/>
                <a:gd name="T13" fmla="*/ 15 h 21"/>
                <a:gd name="T14" fmla="*/ 23 w 29"/>
                <a:gd name="T15" fmla="*/ 13 h 21"/>
                <a:gd name="T16" fmla="*/ 16 w 29"/>
                <a:gd name="T17" fmla="*/ 9 h 21"/>
                <a:gd name="T18" fmla="*/ 8 w 29"/>
                <a:gd name="T19" fmla="*/ 6 h 21"/>
                <a:gd name="T20" fmla="*/ 6 w 29"/>
                <a:gd name="T21" fmla="*/ 2 h 21"/>
                <a:gd name="T22" fmla="*/ 0 w 29"/>
                <a:gd name="T23" fmla="*/ 0 h 21"/>
                <a:gd name="T24" fmla="*/ 6 w 29"/>
                <a:gd name="T25" fmla="*/ 4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21">
                  <a:moveTo>
                    <a:pt x="6" y="4"/>
                  </a:moveTo>
                  <a:lnTo>
                    <a:pt x="0" y="2"/>
                  </a:lnTo>
                  <a:lnTo>
                    <a:pt x="4" y="10"/>
                  </a:lnTo>
                  <a:lnTo>
                    <a:pt x="14" y="16"/>
                  </a:lnTo>
                  <a:lnTo>
                    <a:pt x="21" y="19"/>
                  </a:lnTo>
                  <a:lnTo>
                    <a:pt x="29" y="21"/>
                  </a:lnTo>
                  <a:lnTo>
                    <a:pt x="29" y="15"/>
                  </a:lnTo>
                  <a:lnTo>
                    <a:pt x="23" y="13"/>
                  </a:lnTo>
                  <a:lnTo>
                    <a:pt x="16" y="9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8" name="Freeform 285"/>
            <p:cNvSpPr>
              <a:spLocks/>
            </p:cNvSpPr>
            <p:nvPr/>
          </p:nvSpPr>
          <p:spPr bwMode="auto">
            <a:xfrm>
              <a:off x="2024" y="2401"/>
              <a:ext cx="11" cy="12"/>
            </a:xfrm>
            <a:custGeom>
              <a:avLst/>
              <a:gdLst>
                <a:gd name="T0" fmla="*/ 7 w 11"/>
                <a:gd name="T1" fmla="*/ 12 h 12"/>
                <a:gd name="T2" fmla="*/ 7 w 11"/>
                <a:gd name="T3" fmla="*/ 12 h 12"/>
                <a:gd name="T4" fmla="*/ 8 w 11"/>
                <a:gd name="T5" fmla="*/ 8 h 12"/>
                <a:gd name="T6" fmla="*/ 9 w 11"/>
                <a:gd name="T7" fmla="*/ 7 h 12"/>
                <a:gd name="T8" fmla="*/ 11 w 11"/>
                <a:gd name="T9" fmla="*/ 5 h 12"/>
                <a:gd name="T10" fmla="*/ 11 w 11"/>
                <a:gd name="T11" fmla="*/ 4 h 12"/>
                <a:gd name="T12" fmla="*/ 5 w 11"/>
                <a:gd name="T13" fmla="*/ 0 h 12"/>
                <a:gd name="T14" fmla="*/ 5 w 11"/>
                <a:gd name="T15" fmla="*/ 1 h 12"/>
                <a:gd name="T16" fmla="*/ 2 w 11"/>
                <a:gd name="T17" fmla="*/ 3 h 12"/>
                <a:gd name="T18" fmla="*/ 1 w 11"/>
                <a:gd name="T19" fmla="*/ 6 h 12"/>
                <a:gd name="T20" fmla="*/ 0 w 11"/>
                <a:gd name="T21" fmla="*/ 12 h 12"/>
                <a:gd name="T22" fmla="*/ 0 w 11"/>
                <a:gd name="T23" fmla="*/ 12 h 12"/>
                <a:gd name="T24" fmla="*/ 7 w 11"/>
                <a:gd name="T25" fmla="*/ 12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" h="12">
                  <a:moveTo>
                    <a:pt x="7" y="12"/>
                  </a:moveTo>
                  <a:lnTo>
                    <a:pt x="7" y="12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5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12"/>
                  </a:lnTo>
                  <a:lnTo>
                    <a:pt x="7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9" name="Freeform 286"/>
            <p:cNvSpPr>
              <a:spLocks/>
            </p:cNvSpPr>
            <p:nvPr/>
          </p:nvSpPr>
          <p:spPr bwMode="auto">
            <a:xfrm>
              <a:off x="2022" y="2413"/>
              <a:ext cx="9" cy="33"/>
            </a:xfrm>
            <a:custGeom>
              <a:avLst/>
              <a:gdLst>
                <a:gd name="T0" fmla="*/ 4 w 9"/>
                <a:gd name="T1" fmla="*/ 25 h 33"/>
                <a:gd name="T2" fmla="*/ 9 w 9"/>
                <a:gd name="T3" fmla="*/ 29 h 33"/>
                <a:gd name="T4" fmla="*/ 9 w 9"/>
                <a:gd name="T5" fmla="*/ 24 h 33"/>
                <a:gd name="T6" fmla="*/ 9 w 9"/>
                <a:gd name="T7" fmla="*/ 16 h 33"/>
                <a:gd name="T8" fmla="*/ 8 w 9"/>
                <a:gd name="T9" fmla="*/ 6 h 33"/>
                <a:gd name="T10" fmla="*/ 9 w 9"/>
                <a:gd name="T11" fmla="*/ 0 h 33"/>
                <a:gd name="T12" fmla="*/ 2 w 9"/>
                <a:gd name="T13" fmla="*/ 0 h 33"/>
                <a:gd name="T14" fmla="*/ 1 w 9"/>
                <a:gd name="T15" fmla="*/ 6 h 33"/>
                <a:gd name="T16" fmla="*/ 0 w 9"/>
                <a:gd name="T17" fmla="*/ 16 h 33"/>
                <a:gd name="T18" fmla="*/ 0 w 9"/>
                <a:gd name="T19" fmla="*/ 24 h 33"/>
                <a:gd name="T20" fmla="*/ 0 w 9"/>
                <a:gd name="T21" fmla="*/ 29 h 33"/>
                <a:gd name="T22" fmla="*/ 4 w 9"/>
                <a:gd name="T23" fmla="*/ 32 h 33"/>
                <a:gd name="T24" fmla="*/ 0 w 9"/>
                <a:gd name="T25" fmla="*/ 29 h 33"/>
                <a:gd name="T26" fmla="*/ 1 w 9"/>
                <a:gd name="T27" fmla="*/ 32 h 33"/>
                <a:gd name="T28" fmla="*/ 4 w 9"/>
                <a:gd name="T29" fmla="*/ 33 h 33"/>
                <a:gd name="T30" fmla="*/ 8 w 9"/>
                <a:gd name="T31" fmla="*/ 32 h 33"/>
                <a:gd name="T32" fmla="*/ 9 w 9"/>
                <a:gd name="T33" fmla="*/ 29 h 33"/>
                <a:gd name="T34" fmla="*/ 4 w 9"/>
                <a:gd name="T35" fmla="*/ 25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33">
                  <a:moveTo>
                    <a:pt x="4" y="25"/>
                  </a:moveTo>
                  <a:lnTo>
                    <a:pt x="9" y="29"/>
                  </a:lnTo>
                  <a:lnTo>
                    <a:pt x="9" y="24"/>
                  </a:lnTo>
                  <a:lnTo>
                    <a:pt x="9" y="16"/>
                  </a:lnTo>
                  <a:lnTo>
                    <a:pt x="8" y="6"/>
                  </a:lnTo>
                  <a:lnTo>
                    <a:pt x="9" y="0"/>
                  </a:lnTo>
                  <a:lnTo>
                    <a:pt x="2" y="0"/>
                  </a:lnTo>
                  <a:lnTo>
                    <a:pt x="1" y="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4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0" name="Freeform 287"/>
            <p:cNvSpPr>
              <a:spLocks/>
            </p:cNvSpPr>
            <p:nvPr/>
          </p:nvSpPr>
          <p:spPr bwMode="auto">
            <a:xfrm>
              <a:off x="2026" y="2436"/>
              <a:ext cx="44" cy="9"/>
            </a:xfrm>
            <a:custGeom>
              <a:avLst/>
              <a:gdLst>
                <a:gd name="T0" fmla="*/ 35 w 44"/>
                <a:gd name="T1" fmla="*/ 5 h 9"/>
                <a:gd name="T2" fmla="*/ 39 w 44"/>
                <a:gd name="T3" fmla="*/ 1 h 9"/>
                <a:gd name="T4" fmla="*/ 0 w 44"/>
                <a:gd name="T5" fmla="*/ 2 h 9"/>
                <a:gd name="T6" fmla="*/ 0 w 44"/>
                <a:gd name="T7" fmla="*/ 9 h 9"/>
                <a:gd name="T8" fmla="*/ 39 w 44"/>
                <a:gd name="T9" fmla="*/ 8 h 9"/>
                <a:gd name="T10" fmla="*/ 44 w 44"/>
                <a:gd name="T11" fmla="*/ 5 h 9"/>
                <a:gd name="T12" fmla="*/ 39 w 44"/>
                <a:gd name="T13" fmla="*/ 9 h 9"/>
                <a:gd name="T14" fmla="*/ 42 w 44"/>
                <a:gd name="T15" fmla="*/ 8 h 9"/>
                <a:gd name="T16" fmla="*/ 44 w 44"/>
                <a:gd name="T17" fmla="*/ 5 h 9"/>
                <a:gd name="T18" fmla="*/ 42 w 44"/>
                <a:gd name="T19" fmla="*/ 1 h 9"/>
                <a:gd name="T20" fmla="*/ 39 w 44"/>
                <a:gd name="T21" fmla="*/ 0 h 9"/>
                <a:gd name="T22" fmla="*/ 35 w 44"/>
                <a:gd name="T23" fmla="*/ 5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9">
                  <a:moveTo>
                    <a:pt x="35" y="5"/>
                  </a:moveTo>
                  <a:lnTo>
                    <a:pt x="39" y="1"/>
                  </a:lnTo>
                  <a:lnTo>
                    <a:pt x="0" y="2"/>
                  </a:lnTo>
                  <a:lnTo>
                    <a:pt x="0" y="9"/>
                  </a:lnTo>
                  <a:lnTo>
                    <a:pt x="39" y="8"/>
                  </a:lnTo>
                  <a:lnTo>
                    <a:pt x="44" y="5"/>
                  </a:lnTo>
                  <a:lnTo>
                    <a:pt x="39" y="9"/>
                  </a:lnTo>
                  <a:lnTo>
                    <a:pt x="42" y="8"/>
                  </a:lnTo>
                  <a:lnTo>
                    <a:pt x="44" y="5"/>
                  </a:lnTo>
                  <a:lnTo>
                    <a:pt x="42" y="1"/>
                  </a:lnTo>
                  <a:lnTo>
                    <a:pt x="39" y="0"/>
                  </a:lnTo>
                  <a:lnTo>
                    <a:pt x="35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1" name="Freeform 288"/>
            <p:cNvSpPr>
              <a:spLocks/>
            </p:cNvSpPr>
            <p:nvPr/>
          </p:nvSpPr>
          <p:spPr bwMode="auto">
            <a:xfrm>
              <a:off x="1977" y="2423"/>
              <a:ext cx="50" cy="19"/>
            </a:xfrm>
            <a:custGeom>
              <a:avLst/>
              <a:gdLst>
                <a:gd name="T0" fmla="*/ 49 w 50"/>
                <a:gd name="T1" fmla="*/ 19 h 19"/>
                <a:gd name="T2" fmla="*/ 50 w 50"/>
                <a:gd name="T3" fmla="*/ 0 h 19"/>
                <a:gd name="T4" fmla="*/ 49 w 50"/>
                <a:gd name="T5" fmla="*/ 0 h 19"/>
                <a:gd name="T6" fmla="*/ 45 w 50"/>
                <a:gd name="T7" fmla="*/ 0 h 19"/>
                <a:gd name="T8" fmla="*/ 40 w 50"/>
                <a:gd name="T9" fmla="*/ 1 h 19"/>
                <a:gd name="T10" fmla="*/ 34 w 50"/>
                <a:gd name="T11" fmla="*/ 1 h 19"/>
                <a:gd name="T12" fmla="*/ 28 w 50"/>
                <a:gd name="T13" fmla="*/ 2 h 19"/>
                <a:gd name="T14" fmla="*/ 21 w 50"/>
                <a:gd name="T15" fmla="*/ 4 h 19"/>
                <a:gd name="T16" fmla="*/ 17 w 50"/>
                <a:gd name="T17" fmla="*/ 4 h 19"/>
                <a:gd name="T18" fmla="*/ 14 w 50"/>
                <a:gd name="T19" fmla="*/ 4 h 19"/>
                <a:gd name="T20" fmla="*/ 10 w 50"/>
                <a:gd name="T21" fmla="*/ 4 h 19"/>
                <a:gd name="T22" fmla="*/ 6 w 50"/>
                <a:gd name="T23" fmla="*/ 5 h 19"/>
                <a:gd name="T24" fmla="*/ 2 w 50"/>
                <a:gd name="T25" fmla="*/ 7 h 19"/>
                <a:gd name="T26" fmla="*/ 1 w 50"/>
                <a:gd name="T27" fmla="*/ 10 h 19"/>
                <a:gd name="T28" fmla="*/ 1 w 50"/>
                <a:gd name="T29" fmla="*/ 13 h 19"/>
                <a:gd name="T30" fmla="*/ 1 w 50"/>
                <a:gd name="T31" fmla="*/ 15 h 19"/>
                <a:gd name="T32" fmla="*/ 0 w 50"/>
                <a:gd name="T33" fmla="*/ 18 h 19"/>
                <a:gd name="T34" fmla="*/ 0 w 50"/>
                <a:gd name="T35" fmla="*/ 19 h 19"/>
                <a:gd name="T36" fmla="*/ 49 w 50"/>
                <a:gd name="T37" fmla="*/ 19 h 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" h="19">
                  <a:moveTo>
                    <a:pt x="49" y="19"/>
                  </a:moveTo>
                  <a:lnTo>
                    <a:pt x="50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1" y="4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49" y="1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2" name="Freeform 289"/>
            <p:cNvSpPr>
              <a:spLocks/>
            </p:cNvSpPr>
            <p:nvPr/>
          </p:nvSpPr>
          <p:spPr bwMode="auto">
            <a:xfrm>
              <a:off x="2023" y="2419"/>
              <a:ext cx="9" cy="23"/>
            </a:xfrm>
            <a:custGeom>
              <a:avLst/>
              <a:gdLst>
                <a:gd name="T0" fmla="*/ 4 w 9"/>
                <a:gd name="T1" fmla="*/ 8 h 23"/>
                <a:gd name="T2" fmla="*/ 1 w 9"/>
                <a:gd name="T3" fmla="*/ 4 h 23"/>
                <a:gd name="T4" fmla="*/ 0 w 9"/>
                <a:gd name="T5" fmla="*/ 23 h 23"/>
                <a:gd name="T6" fmla="*/ 7 w 9"/>
                <a:gd name="T7" fmla="*/ 23 h 23"/>
                <a:gd name="T8" fmla="*/ 8 w 9"/>
                <a:gd name="T9" fmla="*/ 4 h 23"/>
                <a:gd name="T10" fmla="*/ 4 w 9"/>
                <a:gd name="T11" fmla="*/ 1 h 23"/>
                <a:gd name="T12" fmla="*/ 9 w 9"/>
                <a:gd name="T13" fmla="*/ 4 h 23"/>
                <a:gd name="T14" fmla="*/ 8 w 9"/>
                <a:gd name="T15" fmla="*/ 1 h 23"/>
                <a:gd name="T16" fmla="*/ 4 w 9"/>
                <a:gd name="T17" fmla="*/ 0 h 23"/>
                <a:gd name="T18" fmla="*/ 1 w 9"/>
                <a:gd name="T19" fmla="*/ 1 h 23"/>
                <a:gd name="T20" fmla="*/ 0 w 9"/>
                <a:gd name="T21" fmla="*/ 4 h 23"/>
                <a:gd name="T22" fmla="*/ 4 w 9"/>
                <a:gd name="T23" fmla="*/ 8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23">
                  <a:moveTo>
                    <a:pt x="4" y="8"/>
                  </a:moveTo>
                  <a:lnTo>
                    <a:pt x="1" y="4"/>
                  </a:lnTo>
                  <a:lnTo>
                    <a:pt x="0" y="23"/>
                  </a:lnTo>
                  <a:lnTo>
                    <a:pt x="7" y="23"/>
                  </a:lnTo>
                  <a:lnTo>
                    <a:pt x="8" y="4"/>
                  </a:lnTo>
                  <a:lnTo>
                    <a:pt x="4" y="1"/>
                  </a:lnTo>
                  <a:lnTo>
                    <a:pt x="9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4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3" name="Freeform 290"/>
            <p:cNvSpPr>
              <a:spLocks/>
            </p:cNvSpPr>
            <p:nvPr/>
          </p:nvSpPr>
          <p:spPr bwMode="auto">
            <a:xfrm>
              <a:off x="1991" y="2419"/>
              <a:ext cx="36" cy="12"/>
            </a:xfrm>
            <a:custGeom>
              <a:avLst/>
              <a:gdLst>
                <a:gd name="T0" fmla="*/ 0 w 36"/>
                <a:gd name="T1" fmla="*/ 12 h 12"/>
                <a:gd name="T2" fmla="*/ 0 w 36"/>
                <a:gd name="T3" fmla="*/ 12 h 12"/>
                <a:gd name="T4" fmla="*/ 3 w 36"/>
                <a:gd name="T5" fmla="*/ 12 h 12"/>
                <a:gd name="T6" fmla="*/ 7 w 36"/>
                <a:gd name="T7" fmla="*/ 11 h 12"/>
                <a:gd name="T8" fmla="*/ 14 w 36"/>
                <a:gd name="T9" fmla="*/ 10 h 12"/>
                <a:gd name="T10" fmla="*/ 20 w 36"/>
                <a:gd name="T11" fmla="*/ 9 h 12"/>
                <a:gd name="T12" fmla="*/ 26 w 36"/>
                <a:gd name="T13" fmla="*/ 9 h 12"/>
                <a:gd name="T14" fmla="*/ 31 w 36"/>
                <a:gd name="T15" fmla="*/ 8 h 12"/>
                <a:gd name="T16" fmla="*/ 35 w 36"/>
                <a:gd name="T17" fmla="*/ 9 h 12"/>
                <a:gd name="T18" fmla="*/ 36 w 36"/>
                <a:gd name="T19" fmla="*/ 8 h 12"/>
                <a:gd name="T20" fmla="*/ 36 w 36"/>
                <a:gd name="T21" fmla="*/ 1 h 12"/>
                <a:gd name="T22" fmla="*/ 35 w 36"/>
                <a:gd name="T23" fmla="*/ 0 h 12"/>
                <a:gd name="T24" fmla="*/ 31 w 36"/>
                <a:gd name="T25" fmla="*/ 1 h 12"/>
                <a:gd name="T26" fmla="*/ 26 w 36"/>
                <a:gd name="T27" fmla="*/ 2 h 12"/>
                <a:gd name="T28" fmla="*/ 20 w 36"/>
                <a:gd name="T29" fmla="*/ 2 h 12"/>
                <a:gd name="T30" fmla="*/ 14 w 36"/>
                <a:gd name="T31" fmla="*/ 3 h 12"/>
                <a:gd name="T32" fmla="*/ 7 w 36"/>
                <a:gd name="T33" fmla="*/ 4 h 12"/>
                <a:gd name="T34" fmla="*/ 3 w 36"/>
                <a:gd name="T35" fmla="*/ 3 h 12"/>
                <a:gd name="T36" fmla="*/ 0 w 36"/>
                <a:gd name="T37" fmla="*/ 3 h 12"/>
                <a:gd name="T38" fmla="*/ 0 w 36"/>
                <a:gd name="T39" fmla="*/ 3 h 12"/>
                <a:gd name="T40" fmla="*/ 0 w 36"/>
                <a:gd name="T41" fmla="*/ 12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7" y="11"/>
                  </a:lnTo>
                  <a:lnTo>
                    <a:pt x="14" y="10"/>
                  </a:lnTo>
                  <a:lnTo>
                    <a:pt x="20" y="9"/>
                  </a:lnTo>
                  <a:lnTo>
                    <a:pt x="26" y="9"/>
                  </a:lnTo>
                  <a:lnTo>
                    <a:pt x="31" y="8"/>
                  </a:lnTo>
                  <a:lnTo>
                    <a:pt x="35" y="9"/>
                  </a:lnTo>
                  <a:lnTo>
                    <a:pt x="36" y="8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1" y="1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14" y="3"/>
                  </a:lnTo>
                  <a:lnTo>
                    <a:pt x="7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4" name="Freeform 291"/>
            <p:cNvSpPr>
              <a:spLocks/>
            </p:cNvSpPr>
            <p:nvPr/>
          </p:nvSpPr>
          <p:spPr bwMode="auto">
            <a:xfrm>
              <a:off x="1974" y="2422"/>
              <a:ext cx="17" cy="11"/>
            </a:xfrm>
            <a:custGeom>
              <a:avLst/>
              <a:gdLst>
                <a:gd name="T0" fmla="*/ 8 w 17"/>
                <a:gd name="T1" fmla="*/ 11 h 11"/>
                <a:gd name="T2" fmla="*/ 8 w 17"/>
                <a:gd name="T3" fmla="*/ 11 h 11"/>
                <a:gd name="T4" fmla="*/ 7 w 17"/>
                <a:gd name="T5" fmla="*/ 10 h 11"/>
                <a:gd name="T6" fmla="*/ 10 w 17"/>
                <a:gd name="T7" fmla="*/ 9 h 11"/>
                <a:gd name="T8" fmla="*/ 13 w 17"/>
                <a:gd name="T9" fmla="*/ 8 h 11"/>
                <a:gd name="T10" fmla="*/ 17 w 17"/>
                <a:gd name="T11" fmla="*/ 9 h 11"/>
                <a:gd name="T12" fmla="*/ 17 w 17"/>
                <a:gd name="T13" fmla="*/ 0 h 11"/>
                <a:gd name="T14" fmla="*/ 13 w 17"/>
                <a:gd name="T15" fmla="*/ 1 h 11"/>
                <a:gd name="T16" fmla="*/ 8 w 17"/>
                <a:gd name="T17" fmla="*/ 2 h 11"/>
                <a:gd name="T18" fmla="*/ 3 w 17"/>
                <a:gd name="T19" fmla="*/ 6 h 11"/>
                <a:gd name="T20" fmla="*/ 0 w 17"/>
                <a:gd name="T21" fmla="*/ 11 h 11"/>
                <a:gd name="T22" fmla="*/ 0 w 17"/>
                <a:gd name="T23" fmla="*/ 11 h 11"/>
                <a:gd name="T24" fmla="*/ 8 w 17"/>
                <a:gd name="T25" fmla="*/ 11 h 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1">
                  <a:moveTo>
                    <a:pt x="8" y="11"/>
                  </a:moveTo>
                  <a:lnTo>
                    <a:pt x="8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3" y="8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8" y="2"/>
                  </a:lnTo>
                  <a:lnTo>
                    <a:pt x="3" y="6"/>
                  </a:lnTo>
                  <a:lnTo>
                    <a:pt x="0" y="11"/>
                  </a:lnTo>
                  <a:lnTo>
                    <a:pt x="8" y="1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5" name="Freeform 292"/>
            <p:cNvSpPr>
              <a:spLocks/>
            </p:cNvSpPr>
            <p:nvPr/>
          </p:nvSpPr>
          <p:spPr bwMode="auto">
            <a:xfrm>
              <a:off x="1974" y="2433"/>
              <a:ext cx="8" cy="13"/>
            </a:xfrm>
            <a:custGeom>
              <a:avLst/>
              <a:gdLst>
                <a:gd name="T0" fmla="*/ 3 w 8"/>
                <a:gd name="T1" fmla="*/ 4 h 13"/>
                <a:gd name="T2" fmla="*/ 6 w 8"/>
                <a:gd name="T3" fmla="*/ 9 h 13"/>
                <a:gd name="T4" fmla="*/ 6 w 8"/>
                <a:gd name="T5" fmla="*/ 9 h 13"/>
                <a:gd name="T6" fmla="*/ 7 w 8"/>
                <a:gd name="T7" fmla="*/ 5 h 13"/>
                <a:gd name="T8" fmla="*/ 8 w 8"/>
                <a:gd name="T9" fmla="*/ 3 h 13"/>
                <a:gd name="T10" fmla="*/ 8 w 8"/>
                <a:gd name="T11" fmla="*/ 0 h 13"/>
                <a:gd name="T12" fmla="*/ 0 w 8"/>
                <a:gd name="T13" fmla="*/ 0 h 13"/>
                <a:gd name="T14" fmla="*/ 0 w 8"/>
                <a:gd name="T15" fmla="*/ 3 h 13"/>
                <a:gd name="T16" fmla="*/ 1 w 8"/>
                <a:gd name="T17" fmla="*/ 5 h 13"/>
                <a:gd name="T18" fmla="*/ 0 w 8"/>
                <a:gd name="T19" fmla="*/ 6 h 13"/>
                <a:gd name="T20" fmla="*/ 0 w 8"/>
                <a:gd name="T21" fmla="*/ 9 h 13"/>
                <a:gd name="T22" fmla="*/ 3 w 8"/>
                <a:gd name="T23" fmla="*/ 13 h 13"/>
                <a:gd name="T24" fmla="*/ 0 w 8"/>
                <a:gd name="T25" fmla="*/ 9 h 13"/>
                <a:gd name="T26" fmla="*/ 1 w 8"/>
                <a:gd name="T27" fmla="*/ 11 h 13"/>
                <a:gd name="T28" fmla="*/ 3 w 8"/>
                <a:gd name="T29" fmla="*/ 12 h 13"/>
                <a:gd name="T30" fmla="*/ 5 w 8"/>
                <a:gd name="T31" fmla="*/ 11 h 13"/>
                <a:gd name="T32" fmla="*/ 6 w 8"/>
                <a:gd name="T33" fmla="*/ 9 h 13"/>
                <a:gd name="T34" fmla="*/ 3 w 8"/>
                <a:gd name="T35" fmla="*/ 4 h 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" h="13">
                  <a:moveTo>
                    <a:pt x="3" y="4"/>
                  </a:moveTo>
                  <a:lnTo>
                    <a:pt x="6" y="9"/>
                  </a:lnTo>
                  <a:lnTo>
                    <a:pt x="7" y="5"/>
                  </a:ln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3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6" y="9"/>
                  </a:lnTo>
                  <a:lnTo>
                    <a:pt x="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6" name="Freeform 293"/>
            <p:cNvSpPr>
              <a:spLocks/>
            </p:cNvSpPr>
            <p:nvPr/>
          </p:nvSpPr>
          <p:spPr bwMode="auto">
            <a:xfrm>
              <a:off x="1977" y="2437"/>
              <a:ext cx="54" cy="9"/>
            </a:xfrm>
            <a:custGeom>
              <a:avLst/>
              <a:gdLst>
                <a:gd name="T0" fmla="*/ 46 w 54"/>
                <a:gd name="T1" fmla="*/ 5 h 9"/>
                <a:gd name="T2" fmla="*/ 49 w 54"/>
                <a:gd name="T3" fmla="*/ 0 h 9"/>
                <a:gd name="T4" fmla="*/ 0 w 54"/>
                <a:gd name="T5" fmla="*/ 0 h 9"/>
                <a:gd name="T6" fmla="*/ 0 w 54"/>
                <a:gd name="T7" fmla="*/ 9 h 9"/>
                <a:gd name="T8" fmla="*/ 49 w 54"/>
                <a:gd name="T9" fmla="*/ 9 h 9"/>
                <a:gd name="T10" fmla="*/ 53 w 54"/>
                <a:gd name="T11" fmla="*/ 5 h 9"/>
                <a:gd name="T12" fmla="*/ 49 w 54"/>
                <a:gd name="T13" fmla="*/ 9 h 9"/>
                <a:gd name="T14" fmla="*/ 53 w 54"/>
                <a:gd name="T15" fmla="*/ 8 h 9"/>
                <a:gd name="T16" fmla="*/ 54 w 54"/>
                <a:gd name="T17" fmla="*/ 5 h 9"/>
                <a:gd name="T18" fmla="*/ 53 w 54"/>
                <a:gd name="T19" fmla="*/ 1 h 9"/>
                <a:gd name="T20" fmla="*/ 49 w 54"/>
                <a:gd name="T21" fmla="*/ 0 h 9"/>
                <a:gd name="T22" fmla="*/ 46 w 54"/>
                <a:gd name="T23" fmla="*/ 5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9">
                  <a:moveTo>
                    <a:pt x="46" y="5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49" y="9"/>
                  </a:lnTo>
                  <a:lnTo>
                    <a:pt x="53" y="5"/>
                  </a:lnTo>
                  <a:lnTo>
                    <a:pt x="49" y="9"/>
                  </a:lnTo>
                  <a:lnTo>
                    <a:pt x="53" y="8"/>
                  </a:lnTo>
                  <a:lnTo>
                    <a:pt x="54" y="5"/>
                  </a:lnTo>
                  <a:lnTo>
                    <a:pt x="53" y="1"/>
                  </a:lnTo>
                  <a:lnTo>
                    <a:pt x="49" y="0"/>
                  </a:lnTo>
                  <a:lnTo>
                    <a:pt x="46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7" name="Freeform 294"/>
            <p:cNvSpPr>
              <a:spLocks/>
            </p:cNvSpPr>
            <p:nvPr/>
          </p:nvSpPr>
          <p:spPr bwMode="auto">
            <a:xfrm>
              <a:off x="1248" y="2628"/>
              <a:ext cx="26" cy="56"/>
            </a:xfrm>
            <a:custGeom>
              <a:avLst/>
              <a:gdLst>
                <a:gd name="T0" fmla="*/ 24 w 26"/>
                <a:gd name="T1" fmla="*/ 55 h 56"/>
                <a:gd name="T2" fmla="*/ 26 w 26"/>
                <a:gd name="T3" fmla="*/ 40 h 56"/>
                <a:gd name="T4" fmla="*/ 26 w 26"/>
                <a:gd name="T5" fmla="*/ 25 h 56"/>
                <a:gd name="T6" fmla="*/ 25 w 26"/>
                <a:gd name="T7" fmla="*/ 12 h 56"/>
                <a:gd name="T8" fmla="*/ 22 w 26"/>
                <a:gd name="T9" fmla="*/ 0 h 56"/>
                <a:gd name="T10" fmla="*/ 0 w 26"/>
                <a:gd name="T11" fmla="*/ 1 h 56"/>
                <a:gd name="T12" fmla="*/ 4 w 26"/>
                <a:gd name="T13" fmla="*/ 13 h 56"/>
                <a:gd name="T14" fmla="*/ 5 w 26"/>
                <a:gd name="T15" fmla="*/ 26 h 56"/>
                <a:gd name="T16" fmla="*/ 5 w 26"/>
                <a:gd name="T17" fmla="*/ 41 h 56"/>
                <a:gd name="T18" fmla="*/ 2 w 26"/>
                <a:gd name="T19" fmla="*/ 56 h 56"/>
                <a:gd name="T20" fmla="*/ 24 w 26"/>
                <a:gd name="T21" fmla="*/ 55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" h="56">
                  <a:moveTo>
                    <a:pt x="24" y="55"/>
                  </a:moveTo>
                  <a:lnTo>
                    <a:pt x="26" y="40"/>
                  </a:lnTo>
                  <a:lnTo>
                    <a:pt x="26" y="25"/>
                  </a:lnTo>
                  <a:lnTo>
                    <a:pt x="25" y="12"/>
                  </a:lnTo>
                  <a:lnTo>
                    <a:pt x="22" y="0"/>
                  </a:lnTo>
                  <a:lnTo>
                    <a:pt x="0" y="1"/>
                  </a:lnTo>
                  <a:lnTo>
                    <a:pt x="4" y="13"/>
                  </a:lnTo>
                  <a:lnTo>
                    <a:pt x="5" y="26"/>
                  </a:lnTo>
                  <a:lnTo>
                    <a:pt x="5" y="41"/>
                  </a:lnTo>
                  <a:lnTo>
                    <a:pt x="2" y="56"/>
                  </a:lnTo>
                  <a:lnTo>
                    <a:pt x="24" y="5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8" name="Freeform 295"/>
            <p:cNvSpPr>
              <a:spLocks/>
            </p:cNvSpPr>
            <p:nvPr/>
          </p:nvSpPr>
          <p:spPr bwMode="auto">
            <a:xfrm>
              <a:off x="1267" y="2625"/>
              <a:ext cx="11" cy="58"/>
            </a:xfrm>
            <a:custGeom>
              <a:avLst/>
              <a:gdLst>
                <a:gd name="T0" fmla="*/ 3 w 11"/>
                <a:gd name="T1" fmla="*/ 6 h 58"/>
                <a:gd name="T2" fmla="*/ 0 w 11"/>
                <a:gd name="T3" fmla="*/ 4 h 58"/>
                <a:gd name="T4" fmla="*/ 3 w 11"/>
                <a:gd name="T5" fmla="*/ 15 h 58"/>
                <a:gd name="T6" fmla="*/ 3 w 11"/>
                <a:gd name="T7" fmla="*/ 28 h 58"/>
                <a:gd name="T8" fmla="*/ 4 w 11"/>
                <a:gd name="T9" fmla="*/ 43 h 58"/>
                <a:gd name="T10" fmla="*/ 2 w 11"/>
                <a:gd name="T11" fmla="*/ 58 h 58"/>
                <a:gd name="T12" fmla="*/ 8 w 11"/>
                <a:gd name="T13" fmla="*/ 58 h 58"/>
                <a:gd name="T14" fmla="*/ 10 w 11"/>
                <a:gd name="T15" fmla="*/ 43 h 58"/>
                <a:gd name="T16" fmla="*/ 11 w 11"/>
                <a:gd name="T17" fmla="*/ 28 h 58"/>
                <a:gd name="T18" fmla="*/ 9 w 11"/>
                <a:gd name="T19" fmla="*/ 15 h 58"/>
                <a:gd name="T20" fmla="*/ 6 w 11"/>
                <a:gd name="T21" fmla="*/ 2 h 58"/>
                <a:gd name="T22" fmla="*/ 3 w 11"/>
                <a:gd name="T23" fmla="*/ 0 h 58"/>
                <a:gd name="T24" fmla="*/ 6 w 11"/>
                <a:gd name="T25" fmla="*/ 2 h 58"/>
                <a:gd name="T26" fmla="*/ 5 w 11"/>
                <a:gd name="T27" fmla="*/ 0 h 58"/>
                <a:gd name="T28" fmla="*/ 2 w 11"/>
                <a:gd name="T29" fmla="*/ 0 h 58"/>
                <a:gd name="T30" fmla="*/ 0 w 11"/>
                <a:gd name="T31" fmla="*/ 1 h 58"/>
                <a:gd name="T32" fmla="*/ 0 w 11"/>
                <a:gd name="T33" fmla="*/ 4 h 58"/>
                <a:gd name="T34" fmla="*/ 3 w 11"/>
                <a:gd name="T35" fmla="*/ 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" h="58">
                  <a:moveTo>
                    <a:pt x="3" y="6"/>
                  </a:moveTo>
                  <a:lnTo>
                    <a:pt x="0" y="4"/>
                  </a:lnTo>
                  <a:lnTo>
                    <a:pt x="3" y="15"/>
                  </a:lnTo>
                  <a:lnTo>
                    <a:pt x="3" y="28"/>
                  </a:lnTo>
                  <a:lnTo>
                    <a:pt x="4" y="43"/>
                  </a:lnTo>
                  <a:lnTo>
                    <a:pt x="2" y="58"/>
                  </a:lnTo>
                  <a:lnTo>
                    <a:pt x="8" y="58"/>
                  </a:lnTo>
                  <a:lnTo>
                    <a:pt x="10" y="43"/>
                  </a:lnTo>
                  <a:lnTo>
                    <a:pt x="11" y="28"/>
                  </a:lnTo>
                  <a:lnTo>
                    <a:pt x="9" y="15"/>
                  </a:lnTo>
                  <a:lnTo>
                    <a:pt x="6" y="2"/>
                  </a:lnTo>
                  <a:lnTo>
                    <a:pt x="3" y="0"/>
                  </a:lnTo>
                  <a:lnTo>
                    <a:pt x="6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9" name="Freeform 296"/>
            <p:cNvSpPr>
              <a:spLocks/>
            </p:cNvSpPr>
            <p:nvPr/>
          </p:nvSpPr>
          <p:spPr bwMode="auto">
            <a:xfrm>
              <a:off x="1244" y="2625"/>
              <a:ext cx="26" cy="8"/>
            </a:xfrm>
            <a:custGeom>
              <a:avLst/>
              <a:gdLst>
                <a:gd name="T0" fmla="*/ 8 w 26"/>
                <a:gd name="T1" fmla="*/ 3 h 8"/>
                <a:gd name="T2" fmla="*/ 4 w 26"/>
                <a:gd name="T3" fmla="*/ 7 h 8"/>
                <a:gd name="T4" fmla="*/ 26 w 26"/>
                <a:gd name="T5" fmla="*/ 6 h 8"/>
                <a:gd name="T6" fmla="*/ 26 w 26"/>
                <a:gd name="T7" fmla="*/ 0 h 8"/>
                <a:gd name="T8" fmla="*/ 4 w 26"/>
                <a:gd name="T9" fmla="*/ 1 h 8"/>
                <a:gd name="T10" fmla="*/ 1 w 26"/>
                <a:gd name="T11" fmla="*/ 5 h 8"/>
                <a:gd name="T12" fmla="*/ 4 w 26"/>
                <a:gd name="T13" fmla="*/ 0 h 8"/>
                <a:gd name="T14" fmla="*/ 1 w 26"/>
                <a:gd name="T15" fmla="*/ 1 h 8"/>
                <a:gd name="T16" fmla="*/ 0 w 26"/>
                <a:gd name="T17" fmla="*/ 4 h 8"/>
                <a:gd name="T18" fmla="*/ 1 w 26"/>
                <a:gd name="T19" fmla="*/ 7 h 8"/>
                <a:gd name="T20" fmla="*/ 4 w 26"/>
                <a:gd name="T21" fmla="*/ 8 h 8"/>
                <a:gd name="T22" fmla="*/ 8 w 26"/>
                <a:gd name="T23" fmla="*/ 3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8">
                  <a:moveTo>
                    <a:pt x="8" y="3"/>
                  </a:moveTo>
                  <a:lnTo>
                    <a:pt x="4" y="7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8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0" name="Freeform 297"/>
            <p:cNvSpPr>
              <a:spLocks/>
            </p:cNvSpPr>
            <p:nvPr/>
          </p:nvSpPr>
          <p:spPr bwMode="auto">
            <a:xfrm>
              <a:off x="1245" y="2628"/>
              <a:ext cx="12" cy="59"/>
            </a:xfrm>
            <a:custGeom>
              <a:avLst/>
              <a:gdLst>
                <a:gd name="T0" fmla="*/ 5 w 12"/>
                <a:gd name="T1" fmla="*/ 53 h 59"/>
                <a:gd name="T2" fmla="*/ 9 w 12"/>
                <a:gd name="T3" fmla="*/ 56 h 59"/>
                <a:gd name="T4" fmla="*/ 11 w 12"/>
                <a:gd name="T5" fmla="*/ 41 h 59"/>
                <a:gd name="T6" fmla="*/ 12 w 12"/>
                <a:gd name="T7" fmla="*/ 26 h 59"/>
                <a:gd name="T8" fmla="*/ 10 w 12"/>
                <a:gd name="T9" fmla="*/ 13 h 59"/>
                <a:gd name="T10" fmla="*/ 7 w 12"/>
                <a:gd name="T11" fmla="*/ 0 h 59"/>
                <a:gd name="T12" fmla="*/ 0 w 12"/>
                <a:gd name="T13" fmla="*/ 2 h 59"/>
                <a:gd name="T14" fmla="*/ 3 w 12"/>
                <a:gd name="T15" fmla="*/ 13 h 59"/>
                <a:gd name="T16" fmla="*/ 3 w 12"/>
                <a:gd name="T17" fmla="*/ 26 h 59"/>
                <a:gd name="T18" fmla="*/ 4 w 12"/>
                <a:gd name="T19" fmla="*/ 41 h 59"/>
                <a:gd name="T20" fmla="*/ 2 w 12"/>
                <a:gd name="T21" fmla="*/ 56 h 59"/>
                <a:gd name="T22" fmla="*/ 5 w 12"/>
                <a:gd name="T23" fmla="*/ 59 h 59"/>
                <a:gd name="T24" fmla="*/ 2 w 12"/>
                <a:gd name="T25" fmla="*/ 56 h 59"/>
                <a:gd name="T26" fmla="*/ 3 w 12"/>
                <a:gd name="T27" fmla="*/ 58 h 59"/>
                <a:gd name="T28" fmla="*/ 5 w 12"/>
                <a:gd name="T29" fmla="*/ 59 h 59"/>
                <a:gd name="T30" fmla="*/ 8 w 12"/>
                <a:gd name="T31" fmla="*/ 58 h 59"/>
                <a:gd name="T32" fmla="*/ 9 w 12"/>
                <a:gd name="T33" fmla="*/ 56 h 59"/>
                <a:gd name="T34" fmla="*/ 5 w 12"/>
                <a:gd name="T35" fmla="*/ 53 h 5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" h="59">
                  <a:moveTo>
                    <a:pt x="5" y="53"/>
                  </a:moveTo>
                  <a:lnTo>
                    <a:pt x="9" y="56"/>
                  </a:lnTo>
                  <a:lnTo>
                    <a:pt x="11" y="41"/>
                  </a:lnTo>
                  <a:lnTo>
                    <a:pt x="12" y="26"/>
                  </a:lnTo>
                  <a:lnTo>
                    <a:pt x="10" y="13"/>
                  </a:lnTo>
                  <a:lnTo>
                    <a:pt x="7" y="0"/>
                  </a:lnTo>
                  <a:lnTo>
                    <a:pt x="0" y="2"/>
                  </a:lnTo>
                  <a:lnTo>
                    <a:pt x="3" y="13"/>
                  </a:lnTo>
                  <a:lnTo>
                    <a:pt x="3" y="26"/>
                  </a:lnTo>
                  <a:lnTo>
                    <a:pt x="4" y="41"/>
                  </a:lnTo>
                  <a:lnTo>
                    <a:pt x="2" y="56"/>
                  </a:lnTo>
                  <a:lnTo>
                    <a:pt x="5" y="59"/>
                  </a:lnTo>
                  <a:lnTo>
                    <a:pt x="2" y="56"/>
                  </a:lnTo>
                  <a:lnTo>
                    <a:pt x="3" y="58"/>
                  </a:lnTo>
                  <a:lnTo>
                    <a:pt x="5" y="59"/>
                  </a:lnTo>
                  <a:lnTo>
                    <a:pt x="8" y="58"/>
                  </a:lnTo>
                  <a:lnTo>
                    <a:pt x="9" y="56"/>
                  </a:lnTo>
                  <a:lnTo>
                    <a:pt x="5" y="5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1" name="Freeform 298"/>
            <p:cNvSpPr>
              <a:spLocks/>
            </p:cNvSpPr>
            <p:nvPr/>
          </p:nvSpPr>
          <p:spPr bwMode="auto">
            <a:xfrm>
              <a:off x="1250" y="2678"/>
              <a:ext cx="26" cy="9"/>
            </a:xfrm>
            <a:custGeom>
              <a:avLst/>
              <a:gdLst>
                <a:gd name="T0" fmla="*/ 19 w 26"/>
                <a:gd name="T1" fmla="*/ 5 h 9"/>
                <a:gd name="T2" fmla="*/ 22 w 26"/>
                <a:gd name="T3" fmla="*/ 2 h 9"/>
                <a:gd name="T4" fmla="*/ 0 w 26"/>
                <a:gd name="T5" fmla="*/ 3 h 9"/>
                <a:gd name="T6" fmla="*/ 0 w 26"/>
                <a:gd name="T7" fmla="*/ 9 h 9"/>
                <a:gd name="T8" fmla="*/ 22 w 26"/>
                <a:gd name="T9" fmla="*/ 8 h 9"/>
                <a:gd name="T10" fmla="*/ 25 w 26"/>
                <a:gd name="T11" fmla="*/ 5 h 9"/>
                <a:gd name="T12" fmla="*/ 22 w 26"/>
                <a:gd name="T13" fmla="*/ 9 h 9"/>
                <a:gd name="T14" fmla="*/ 25 w 26"/>
                <a:gd name="T15" fmla="*/ 8 h 9"/>
                <a:gd name="T16" fmla="*/ 26 w 26"/>
                <a:gd name="T17" fmla="*/ 5 h 9"/>
                <a:gd name="T18" fmla="*/ 25 w 26"/>
                <a:gd name="T19" fmla="*/ 2 h 9"/>
                <a:gd name="T20" fmla="*/ 22 w 26"/>
                <a:gd name="T21" fmla="*/ 0 h 9"/>
                <a:gd name="T22" fmla="*/ 19 w 26"/>
                <a:gd name="T23" fmla="*/ 5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9">
                  <a:moveTo>
                    <a:pt x="19" y="5"/>
                  </a:moveTo>
                  <a:lnTo>
                    <a:pt x="22" y="2"/>
                  </a:lnTo>
                  <a:lnTo>
                    <a:pt x="0" y="3"/>
                  </a:lnTo>
                  <a:lnTo>
                    <a:pt x="0" y="9"/>
                  </a:lnTo>
                  <a:lnTo>
                    <a:pt x="22" y="8"/>
                  </a:lnTo>
                  <a:lnTo>
                    <a:pt x="25" y="5"/>
                  </a:lnTo>
                  <a:lnTo>
                    <a:pt x="22" y="9"/>
                  </a:lnTo>
                  <a:lnTo>
                    <a:pt x="25" y="8"/>
                  </a:lnTo>
                  <a:lnTo>
                    <a:pt x="26" y="5"/>
                  </a:lnTo>
                  <a:lnTo>
                    <a:pt x="25" y="2"/>
                  </a:lnTo>
                  <a:lnTo>
                    <a:pt x="22" y="0"/>
                  </a:lnTo>
                  <a:lnTo>
                    <a:pt x="19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2" name="Freeform 299"/>
            <p:cNvSpPr>
              <a:spLocks/>
            </p:cNvSpPr>
            <p:nvPr/>
          </p:nvSpPr>
          <p:spPr bwMode="auto">
            <a:xfrm>
              <a:off x="1756" y="2441"/>
              <a:ext cx="196" cy="28"/>
            </a:xfrm>
            <a:custGeom>
              <a:avLst/>
              <a:gdLst>
                <a:gd name="T0" fmla="*/ 196 w 196"/>
                <a:gd name="T1" fmla="*/ 0 h 28"/>
                <a:gd name="T2" fmla="*/ 196 w 196"/>
                <a:gd name="T3" fmla="*/ 0 h 28"/>
                <a:gd name="T4" fmla="*/ 188 w 196"/>
                <a:gd name="T5" fmla="*/ 1 h 28"/>
                <a:gd name="T6" fmla="*/ 180 w 196"/>
                <a:gd name="T7" fmla="*/ 0 h 28"/>
                <a:gd name="T8" fmla="*/ 170 w 196"/>
                <a:gd name="T9" fmla="*/ 2 h 28"/>
                <a:gd name="T10" fmla="*/ 158 w 196"/>
                <a:gd name="T11" fmla="*/ 3 h 28"/>
                <a:gd name="T12" fmla="*/ 146 w 196"/>
                <a:gd name="T13" fmla="*/ 5 h 28"/>
                <a:gd name="T14" fmla="*/ 134 w 196"/>
                <a:gd name="T15" fmla="*/ 6 h 28"/>
                <a:gd name="T16" fmla="*/ 120 w 196"/>
                <a:gd name="T17" fmla="*/ 8 h 28"/>
                <a:gd name="T18" fmla="*/ 106 w 196"/>
                <a:gd name="T19" fmla="*/ 9 h 28"/>
                <a:gd name="T20" fmla="*/ 90 w 196"/>
                <a:gd name="T21" fmla="*/ 11 h 28"/>
                <a:gd name="T22" fmla="*/ 76 w 196"/>
                <a:gd name="T23" fmla="*/ 12 h 28"/>
                <a:gd name="T24" fmla="*/ 62 w 196"/>
                <a:gd name="T25" fmla="*/ 15 h 28"/>
                <a:gd name="T26" fmla="*/ 48 w 196"/>
                <a:gd name="T27" fmla="*/ 16 h 28"/>
                <a:gd name="T28" fmla="*/ 34 w 196"/>
                <a:gd name="T29" fmla="*/ 18 h 28"/>
                <a:gd name="T30" fmla="*/ 23 w 196"/>
                <a:gd name="T31" fmla="*/ 19 h 28"/>
                <a:gd name="T32" fmla="*/ 11 w 196"/>
                <a:gd name="T33" fmla="*/ 20 h 28"/>
                <a:gd name="T34" fmla="*/ 0 w 196"/>
                <a:gd name="T35" fmla="*/ 21 h 28"/>
                <a:gd name="T36" fmla="*/ 0 w 196"/>
                <a:gd name="T37" fmla="*/ 28 h 28"/>
                <a:gd name="T38" fmla="*/ 11 w 196"/>
                <a:gd name="T39" fmla="*/ 26 h 28"/>
                <a:gd name="T40" fmla="*/ 23 w 196"/>
                <a:gd name="T41" fmla="*/ 25 h 28"/>
                <a:gd name="T42" fmla="*/ 34 w 196"/>
                <a:gd name="T43" fmla="*/ 24 h 28"/>
                <a:gd name="T44" fmla="*/ 48 w 196"/>
                <a:gd name="T45" fmla="*/ 22 h 28"/>
                <a:gd name="T46" fmla="*/ 62 w 196"/>
                <a:gd name="T47" fmla="*/ 21 h 28"/>
                <a:gd name="T48" fmla="*/ 76 w 196"/>
                <a:gd name="T49" fmla="*/ 19 h 28"/>
                <a:gd name="T50" fmla="*/ 90 w 196"/>
                <a:gd name="T51" fmla="*/ 18 h 28"/>
                <a:gd name="T52" fmla="*/ 106 w 196"/>
                <a:gd name="T53" fmla="*/ 16 h 28"/>
                <a:gd name="T54" fmla="*/ 120 w 196"/>
                <a:gd name="T55" fmla="*/ 15 h 28"/>
                <a:gd name="T56" fmla="*/ 134 w 196"/>
                <a:gd name="T57" fmla="*/ 12 h 28"/>
                <a:gd name="T58" fmla="*/ 146 w 196"/>
                <a:gd name="T59" fmla="*/ 11 h 28"/>
                <a:gd name="T60" fmla="*/ 158 w 196"/>
                <a:gd name="T61" fmla="*/ 9 h 28"/>
                <a:gd name="T62" fmla="*/ 170 w 196"/>
                <a:gd name="T63" fmla="*/ 8 h 28"/>
                <a:gd name="T64" fmla="*/ 180 w 196"/>
                <a:gd name="T65" fmla="*/ 8 h 28"/>
                <a:gd name="T66" fmla="*/ 188 w 196"/>
                <a:gd name="T67" fmla="*/ 7 h 28"/>
                <a:gd name="T68" fmla="*/ 196 w 196"/>
                <a:gd name="T69" fmla="*/ 6 h 28"/>
                <a:gd name="T70" fmla="*/ 196 w 196"/>
                <a:gd name="T71" fmla="*/ 6 h 28"/>
                <a:gd name="T72" fmla="*/ 196 w 196"/>
                <a:gd name="T73" fmla="*/ 0 h 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6" h="28">
                  <a:moveTo>
                    <a:pt x="196" y="0"/>
                  </a:moveTo>
                  <a:lnTo>
                    <a:pt x="196" y="0"/>
                  </a:lnTo>
                  <a:lnTo>
                    <a:pt x="188" y="1"/>
                  </a:lnTo>
                  <a:lnTo>
                    <a:pt x="180" y="0"/>
                  </a:lnTo>
                  <a:lnTo>
                    <a:pt x="170" y="2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4" y="6"/>
                  </a:lnTo>
                  <a:lnTo>
                    <a:pt x="120" y="8"/>
                  </a:lnTo>
                  <a:lnTo>
                    <a:pt x="106" y="9"/>
                  </a:lnTo>
                  <a:lnTo>
                    <a:pt x="90" y="11"/>
                  </a:lnTo>
                  <a:lnTo>
                    <a:pt x="76" y="12"/>
                  </a:lnTo>
                  <a:lnTo>
                    <a:pt x="62" y="15"/>
                  </a:lnTo>
                  <a:lnTo>
                    <a:pt x="48" y="16"/>
                  </a:lnTo>
                  <a:lnTo>
                    <a:pt x="34" y="18"/>
                  </a:lnTo>
                  <a:lnTo>
                    <a:pt x="23" y="19"/>
                  </a:lnTo>
                  <a:lnTo>
                    <a:pt x="11" y="20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1" y="26"/>
                  </a:lnTo>
                  <a:lnTo>
                    <a:pt x="23" y="25"/>
                  </a:lnTo>
                  <a:lnTo>
                    <a:pt x="34" y="24"/>
                  </a:lnTo>
                  <a:lnTo>
                    <a:pt x="48" y="22"/>
                  </a:lnTo>
                  <a:lnTo>
                    <a:pt x="62" y="21"/>
                  </a:lnTo>
                  <a:lnTo>
                    <a:pt x="76" y="19"/>
                  </a:lnTo>
                  <a:lnTo>
                    <a:pt x="90" y="18"/>
                  </a:lnTo>
                  <a:lnTo>
                    <a:pt x="106" y="16"/>
                  </a:lnTo>
                  <a:lnTo>
                    <a:pt x="120" y="15"/>
                  </a:lnTo>
                  <a:lnTo>
                    <a:pt x="134" y="12"/>
                  </a:lnTo>
                  <a:lnTo>
                    <a:pt x="146" y="11"/>
                  </a:lnTo>
                  <a:lnTo>
                    <a:pt x="158" y="9"/>
                  </a:lnTo>
                  <a:lnTo>
                    <a:pt x="170" y="8"/>
                  </a:lnTo>
                  <a:lnTo>
                    <a:pt x="180" y="8"/>
                  </a:lnTo>
                  <a:lnTo>
                    <a:pt x="188" y="7"/>
                  </a:lnTo>
                  <a:lnTo>
                    <a:pt x="196" y="6"/>
                  </a:lnTo>
                  <a:lnTo>
                    <a:pt x="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3" name="Freeform 300"/>
            <p:cNvSpPr>
              <a:spLocks/>
            </p:cNvSpPr>
            <p:nvPr/>
          </p:nvSpPr>
          <p:spPr bwMode="auto">
            <a:xfrm>
              <a:off x="1952" y="2435"/>
              <a:ext cx="207" cy="12"/>
            </a:xfrm>
            <a:custGeom>
              <a:avLst/>
              <a:gdLst>
                <a:gd name="T0" fmla="*/ 207 w 207"/>
                <a:gd name="T1" fmla="*/ 1 h 12"/>
                <a:gd name="T2" fmla="*/ 207 w 207"/>
                <a:gd name="T3" fmla="*/ 1 h 12"/>
                <a:gd name="T4" fmla="*/ 202 w 207"/>
                <a:gd name="T5" fmla="*/ 0 h 12"/>
                <a:gd name="T6" fmla="*/ 193 w 207"/>
                <a:gd name="T7" fmla="*/ 0 h 12"/>
                <a:gd name="T8" fmla="*/ 182 w 207"/>
                <a:gd name="T9" fmla="*/ 0 h 12"/>
                <a:gd name="T10" fmla="*/ 170 w 207"/>
                <a:gd name="T11" fmla="*/ 1 h 12"/>
                <a:gd name="T12" fmla="*/ 155 w 207"/>
                <a:gd name="T13" fmla="*/ 1 h 12"/>
                <a:gd name="T14" fmla="*/ 140 w 207"/>
                <a:gd name="T15" fmla="*/ 1 h 12"/>
                <a:gd name="T16" fmla="*/ 124 w 207"/>
                <a:gd name="T17" fmla="*/ 1 h 12"/>
                <a:gd name="T18" fmla="*/ 108 w 207"/>
                <a:gd name="T19" fmla="*/ 1 h 12"/>
                <a:gd name="T20" fmla="*/ 91 w 207"/>
                <a:gd name="T21" fmla="*/ 1 h 12"/>
                <a:gd name="T22" fmla="*/ 74 w 207"/>
                <a:gd name="T23" fmla="*/ 2 h 12"/>
                <a:gd name="T24" fmla="*/ 58 w 207"/>
                <a:gd name="T25" fmla="*/ 2 h 12"/>
                <a:gd name="T26" fmla="*/ 43 w 207"/>
                <a:gd name="T27" fmla="*/ 2 h 12"/>
                <a:gd name="T28" fmla="*/ 29 w 207"/>
                <a:gd name="T29" fmla="*/ 3 h 12"/>
                <a:gd name="T30" fmla="*/ 17 w 207"/>
                <a:gd name="T31" fmla="*/ 3 h 12"/>
                <a:gd name="T32" fmla="*/ 8 w 207"/>
                <a:gd name="T33" fmla="*/ 4 h 12"/>
                <a:gd name="T34" fmla="*/ 0 w 207"/>
                <a:gd name="T35" fmla="*/ 6 h 12"/>
                <a:gd name="T36" fmla="*/ 0 w 207"/>
                <a:gd name="T37" fmla="*/ 12 h 12"/>
                <a:gd name="T38" fmla="*/ 8 w 207"/>
                <a:gd name="T39" fmla="*/ 11 h 12"/>
                <a:gd name="T40" fmla="*/ 17 w 207"/>
                <a:gd name="T41" fmla="*/ 12 h 12"/>
                <a:gd name="T42" fmla="*/ 29 w 207"/>
                <a:gd name="T43" fmla="*/ 12 h 12"/>
                <a:gd name="T44" fmla="*/ 43 w 207"/>
                <a:gd name="T45" fmla="*/ 11 h 12"/>
                <a:gd name="T46" fmla="*/ 58 w 207"/>
                <a:gd name="T47" fmla="*/ 11 h 12"/>
                <a:gd name="T48" fmla="*/ 74 w 207"/>
                <a:gd name="T49" fmla="*/ 11 h 12"/>
                <a:gd name="T50" fmla="*/ 91 w 207"/>
                <a:gd name="T51" fmla="*/ 10 h 12"/>
                <a:gd name="T52" fmla="*/ 108 w 207"/>
                <a:gd name="T53" fmla="*/ 10 h 12"/>
                <a:gd name="T54" fmla="*/ 124 w 207"/>
                <a:gd name="T55" fmla="*/ 10 h 12"/>
                <a:gd name="T56" fmla="*/ 140 w 207"/>
                <a:gd name="T57" fmla="*/ 10 h 12"/>
                <a:gd name="T58" fmla="*/ 155 w 207"/>
                <a:gd name="T59" fmla="*/ 10 h 12"/>
                <a:gd name="T60" fmla="*/ 170 w 207"/>
                <a:gd name="T61" fmla="*/ 10 h 12"/>
                <a:gd name="T62" fmla="*/ 182 w 207"/>
                <a:gd name="T63" fmla="*/ 9 h 12"/>
                <a:gd name="T64" fmla="*/ 193 w 207"/>
                <a:gd name="T65" fmla="*/ 9 h 12"/>
                <a:gd name="T66" fmla="*/ 202 w 207"/>
                <a:gd name="T67" fmla="*/ 9 h 12"/>
                <a:gd name="T68" fmla="*/ 207 w 207"/>
                <a:gd name="T69" fmla="*/ 8 h 12"/>
                <a:gd name="T70" fmla="*/ 207 w 207"/>
                <a:gd name="T71" fmla="*/ 8 h 12"/>
                <a:gd name="T72" fmla="*/ 207 w 207"/>
                <a:gd name="T73" fmla="*/ 1 h 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7" h="12">
                  <a:moveTo>
                    <a:pt x="207" y="1"/>
                  </a:moveTo>
                  <a:lnTo>
                    <a:pt x="207" y="1"/>
                  </a:lnTo>
                  <a:lnTo>
                    <a:pt x="202" y="0"/>
                  </a:lnTo>
                  <a:lnTo>
                    <a:pt x="193" y="0"/>
                  </a:lnTo>
                  <a:lnTo>
                    <a:pt x="182" y="0"/>
                  </a:lnTo>
                  <a:lnTo>
                    <a:pt x="170" y="1"/>
                  </a:lnTo>
                  <a:lnTo>
                    <a:pt x="155" y="1"/>
                  </a:lnTo>
                  <a:lnTo>
                    <a:pt x="140" y="1"/>
                  </a:lnTo>
                  <a:lnTo>
                    <a:pt x="124" y="1"/>
                  </a:lnTo>
                  <a:lnTo>
                    <a:pt x="108" y="1"/>
                  </a:lnTo>
                  <a:lnTo>
                    <a:pt x="91" y="1"/>
                  </a:lnTo>
                  <a:lnTo>
                    <a:pt x="74" y="2"/>
                  </a:lnTo>
                  <a:lnTo>
                    <a:pt x="58" y="2"/>
                  </a:lnTo>
                  <a:lnTo>
                    <a:pt x="43" y="2"/>
                  </a:lnTo>
                  <a:lnTo>
                    <a:pt x="29" y="3"/>
                  </a:lnTo>
                  <a:lnTo>
                    <a:pt x="17" y="3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8" y="11"/>
                  </a:lnTo>
                  <a:lnTo>
                    <a:pt x="17" y="12"/>
                  </a:lnTo>
                  <a:lnTo>
                    <a:pt x="29" y="12"/>
                  </a:lnTo>
                  <a:lnTo>
                    <a:pt x="43" y="11"/>
                  </a:lnTo>
                  <a:lnTo>
                    <a:pt x="58" y="11"/>
                  </a:lnTo>
                  <a:lnTo>
                    <a:pt x="74" y="11"/>
                  </a:lnTo>
                  <a:lnTo>
                    <a:pt x="91" y="10"/>
                  </a:lnTo>
                  <a:lnTo>
                    <a:pt x="108" y="10"/>
                  </a:lnTo>
                  <a:lnTo>
                    <a:pt x="124" y="10"/>
                  </a:lnTo>
                  <a:lnTo>
                    <a:pt x="140" y="10"/>
                  </a:lnTo>
                  <a:lnTo>
                    <a:pt x="155" y="10"/>
                  </a:lnTo>
                  <a:lnTo>
                    <a:pt x="170" y="10"/>
                  </a:lnTo>
                  <a:lnTo>
                    <a:pt x="182" y="9"/>
                  </a:lnTo>
                  <a:lnTo>
                    <a:pt x="193" y="9"/>
                  </a:lnTo>
                  <a:lnTo>
                    <a:pt x="202" y="9"/>
                  </a:lnTo>
                  <a:lnTo>
                    <a:pt x="207" y="8"/>
                  </a:lnTo>
                  <a:lnTo>
                    <a:pt x="207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4" name="Freeform 301"/>
            <p:cNvSpPr>
              <a:spLocks/>
            </p:cNvSpPr>
            <p:nvPr/>
          </p:nvSpPr>
          <p:spPr bwMode="auto">
            <a:xfrm>
              <a:off x="2159" y="2419"/>
              <a:ext cx="31" cy="24"/>
            </a:xfrm>
            <a:custGeom>
              <a:avLst/>
              <a:gdLst>
                <a:gd name="T0" fmla="*/ 24 w 31"/>
                <a:gd name="T1" fmla="*/ 6 h 24"/>
                <a:gd name="T2" fmla="*/ 23 w 31"/>
                <a:gd name="T3" fmla="*/ 6 h 24"/>
                <a:gd name="T4" fmla="*/ 25 w 31"/>
                <a:gd name="T5" fmla="*/ 9 h 24"/>
                <a:gd name="T6" fmla="*/ 25 w 31"/>
                <a:gd name="T7" fmla="*/ 11 h 24"/>
                <a:gd name="T8" fmla="*/ 24 w 31"/>
                <a:gd name="T9" fmla="*/ 12 h 24"/>
                <a:gd name="T10" fmla="*/ 24 w 31"/>
                <a:gd name="T11" fmla="*/ 13 h 24"/>
                <a:gd name="T12" fmla="*/ 19 w 31"/>
                <a:gd name="T13" fmla="*/ 14 h 24"/>
                <a:gd name="T14" fmla="*/ 15 w 31"/>
                <a:gd name="T15" fmla="*/ 16 h 24"/>
                <a:gd name="T16" fmla="*/ 9 w 31"/>
                <a:gd name="T17" fmla="*/ 16 h 24"/>
                <a:gd name="T18" fmla="*/ 0 w 31"/>
                <a:gd name="T19" fmla="*/ 17 h 24"/>
                <a:gd name="T20" fmla="*/ 0 w 31"/>
                <a:gd name="T21" fmla="*/ 24 h 24"/>
                <a:gd name="T22" fmla="*/ 9 w 31"/>
                <a:gd name="T23" fmla="*/ 23 h 24"/>
                <a:gd name="T24" fmla="*/ 15 w 31"/>
                <a:gd name="T25" fmla="*/ 23 h 24"/>
                <a:gd name="T26" fmla="*/ 22 w 31"/>
                <a:gd name="T27" fmla="*/ 20 h 24"/>
                <a:gd name="T28" fmla="*/ 26 w 31"/>
                <a:gd name="T29" fmla="*/ 19 h 24"/>
                <a:gd name="T30" fmla="*/ 30 w 31"/>
                <a:gd name="T31" fmla="*/ 16 h 24"/>
                <a:gd name="T32" fmla="*/ 31 w 31"/>
                <a:gd name="T33" fmla="*/ 11 h 24"/>
                <a:gd name="T34" fmla="*/ 31 w 31"/>
                <a:gd name="T35" fmla="*/ 6 h 24"/>
                <a:gd name="T36" fmla="*/ 29 w 31"/>
                <a:gd name="T37" fmla="*/ 2 h 24"/>
                <a:gd name="T38" fmla="*/ 28 w 31"/>
                <a:gd name="T39" fmla="*/ 2 h 24"/>
                <a:gd name="T40" fmla="*/ 29 w 31"/>
                <a:gd name="T41" fmla="*/ 2 h 24"/>
                <a:gd name="T42" fmla="*/ 27 w 31"/>
                <a:gd name="T43" fmla="*/ 0 h 24"/>
                <a:gd name="T44" fmla="*/ 25 w 31"/>
                <a:gd name="T45" fmla="*/ 1 h 24"/>
                <a:gd name="T46" fmla="*/ 23 w 31"/>
                <a:gd name="T47" fmla="*/ 3 h 24"/>
                <a:gd name="T48" fmla="*/ 23 w 31"/>
                <a:gd name="T49" fmla="*/ 6 h 24"/>
                <a:gd name="T50" fmla="*/ 24 w 31"/>
                <a:gd name="T51" fmla="*/ 6 h 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" h="24">
                  <a:moveTo>
                    <a:pt x="24" y="6"/>
                  </a:moveTo>
                  <a:lnTo>
                    <a:pt x="23" y="6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19" y="14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9" y="23"/>
                  </a:lnTo>
                  <a:lnTo>
                    <a:pt x="15" y="23"/>
                  </a:lnTo>
                  <a:lnTo>
                    <a:pt x="22" y="20"/>
                  </a:lnTo>
                  <a:lnTo>
                    <a:pt x="26" y="19"/>
                  </a:lnTo>
                  <a:lnTo>
                    <a:pt x="30" y="16"/>
                  </a:lnTo>
                  <a:lnTo>
                    <a:pt x="31" y="11"/>
                  </a:lnTo>
                  <a:lnTo>
                    <a:pt x="31" y="6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3" y="6"/>
                  </a:lnTo>
                  <a:lnTo>
                    <a:pt x="24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5" name="Freeform 302"/>
            <p:cNvSpPr>
              <a:spLocks/>
            </p:cNvSpPr>
            <p:nvPr/>
          </p:nvSpPr>
          <p:spPr bwMode="auto">
            <a:xfrm>
              <a:off x="2078" y="2373"/>
              <a:ext cx="109" cy="52"/>
            </a:xfrm>
            <a:custGeom>
              <a:avLst/>
              <a:gdLst>
                <a:gd name="T0" fmla="*/ 0 w 109"/>
                <a:gd name="T1" fmla="*/ 8 h 52"/>
                <a:gd name="T2" fmla="*/ 0 w 109"/>
                <a:gd name="T3" fmla="*/ 8 h 52"/>
                <a:gd name="T4" fmla="*/ 14 w 109"/>
                <a:gd name="T5" fmla="*/ 8 h 52"/>
                <a:gd name="T6" fmla="*/ 29 w 109"/>
                <a:gd name="T7" fmla="*/ 12 h 52"/>
                <a:gd name="T8" fmla="*/ 43 w 109"/>
                <a:gd name="T9" fmla="*/ 16 h 52"/>
                <a:gd name="T10" fmla="*/ 57 w 109"/>
                <a:gd name="T11" fmla="*/ 22 h 52"/>
                <a:gd name="T12" fmla="*/ 71 w 109"/>
                <a:gd name="T13" fmla="*/ 30 h 52"/>
                <a:gd name="T14" fmla="*/ 83 w 109"/>
                <a:gd name="T15" fmla="*/ 37 h 52"/>
                <a:gd name="T16" fmla="*/ 95 w 109"/>
                <a:gd name="T17" fmla="*/ 45 h 52"/>
                <a:gd name="T18" fmla="*/ 105 w 109"/>
                <a:gd name="T19" fmla="*/ 52 h 52"/>
                <a:gd name="T20" fmla="*/ 109 w 109"/>
                <a:gd name="T21" fmla="*/ 48 h 52"/>
                <a:gd name="T22" fmla="*/ 99 w 109"/>
                <a:gd name="T23" fmla="*/ 38 h 52"/>
                <a:gd name="T24" fmla="*/ 87 w 109"/>
                <a:gd name="T25" fmla="*/ 31 h 52"/>
                <a:gd name="T26" fmla="*/ 73 w 109"/>
                <a:gd name="T27" fmla="*/ 23 h 52"/>
                <a:gd name="T28" fmla="*/ 59 w 109"/>
                <a:gd name="T29" fmla="*/ 16 h 52"/>
                <a:gd name="T30" fmla="*/ 45 w 109"/>
                <a:gd name="T31" fmla="*/ 9 h 52"/>
                <a:gd name="T32" fmla="*/ 29 w 109"/>
                <a:gd name="T33" fmla="*/ 5 h 52"/>
                <a:gd name="T34" fmla="*/ 14 w 109"/>
                <a:gd name="T35" fmla="*/ 2 h 52"/>
                <a:gd name="T36" fmla="*/ 0 w 109"/>
                <a:gd name="T37" fmla="*/ 0 h 52"/>
                <a:gd name="T38" fmla="*/ 0 w 109"/>
                <a:gd name="T39" fmla="*/ 0 h 52"/>
                <a:gd name="T40" fmla="*/ 0 w 109"/>
                <a:gd name="T41" fmla="*/ 8 h 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9" h="52">
                  <a:moveTo>
                    <a:pt x="0" y="8"/>
                  </a:moveTo>
                  <a:lnTo>
                    <a:pt x="0" y="8"/>
                  </a:lnTo>
                  <a:lnTo>
                    <a:pt x="14" y="8"/>
                  </a:lnTo>
                  <a:lnTo>
                    <a:pt x="29" y="12"/>
                  </a:lnTo>
                  <a:lnTo>
                    <a:pt x="43" y="16"/>
                  </a:lnTo>
                  <a:lnTo>
                    <a:pt x="57" y="22"/>
                  </a:lnTo>
                  <a:lnTo>
                    <a:pt x="71" y="30"/>
                  </a:lnTo>
                  <a:lnTo>
                    <a:pt x="83" y="37"/>
                  </a:lnTo>
                  <a:lnTo>
                    <a:pt x="95" y="45"/>
                  </a:lnTo>
                  <a:lnTo>
                    <a:pt x="105" y="52"/>
                  </a:lnTo>
                  <a:lnTo>
                    <a:pt x="109" y="48"/>
                  </a:lnTo>
                  <a:lnTo>
                    <a:pt x="99" y="38"/>
                  </a:lnTo>
                  <a:lnTo>
                    <a:pt x="87" y="31"/>
                  </a:lnTo>
                  <a:lnTo>
                    <a:pt x="73" y="23"/>
                  </a:lnTo>
                  <a:lnTo>
                    <a:pt x="59" y="16"/>
                  </a:lnTo>
                  <a:lnTo>
                    <a:pt x="45" y="9"/>
                  </a:lnTo>
                  <a:lnTo>
                    <a:pt x="29" y="5"/>
                  </a:lnTo>
                  <a:lnTo>
                    <a:pt x="14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6" name="Freeform 303"/>
            <p:cNvSpPr>
              <a:spLocks/>
            </p:cNvSpPr>
            <p:nvPr/>
          </p:nvSpPr>
          <p:spPr bwMode="auto">
            <a:xfrm>
              <a:off x="1753" y="2373"/>
              <a:ext cx="325" cy="96"/>
            </a:xfrm>
            <a:custGeom>
              <a:avLst/>
              <a:gdLst>
                <a:gd name="T0" fmla="*/ 3 w 325"/>
                <a:gd name="T1" fmla="*/ 89 h 96"/>
                <a:gd name="T2" fmla="*/ 4 w 325"/>
                <a:gd name="T3" fmla="*/ 96 h 96"/>
                <a:gd name="T4" fmla="*/ 13 w 325"/>
                <a:gd name="T5" fmla="*/ 92 h 96"/>
                <a:gd name="T6" fmla="*/ 23 w 325"/>
                <a:gd name="T7" fmla="*/ 88 h 96"/>
                <a:gd name="T8" fmla="*/ 38 w 325"/>
                <a:gd name="T9" fmla="*/ 83 h 96"/>
                <a:gd name="T10" fmla="*/ 56 w 325"/>
                <a:gd name="T11" fmla="*/ 76 h 96"/>
                <a:gd name="T12" fmla="*/ 74 w 325"/>
                <a:gd name="T13" fmla="*/ 70 h 96"/>
                <a:gd name="T14" fmla="*/ 96 w 325"/>
                <a:gd name="T15" fmla="*/ 62 h 96"/>
                <a:gd name="T16" fmla="*/ 118 w 325"/>
                <a:gd name="T17" fmla="*/ 55 h 96"/>
                <a:gd name="T18" fmla="*/ 142 w 325"/>
                <a:gd name="T19" fmla="*/ 46 h 96"/>
                <a:gd name="T20" fmla="*/ 166 w 325"/>
                <a:gd name="T21" fmla="*/ 38 h 96"/>
                <a:gd name="T22" fmla="*/ 190 w 325"/>
                <a:gd name="T23" fmla="*/ 32 h 96"/>
                <a:gd name="T24" fmla="*/ 215 w 325"/>
                <a:gd name="T25" fmla="*/ 26 h 96"/>
                <a:gd name="T26" fmla="*/ 239 w 325"/>
                <a:gd name="T27" fmla="*/ 19 h 96"/>
                <a:gd name="T28" fmla="*/ 263 w 325"/>
                <a:gd name="T29" fmla="*/ 15 h 96"/>
                <a:gd name="T30" fmla="*/ 285 w 325"/>
                <a:gd name="T31" fmla="*/ 10 h 96"/>
                <a:gd name="T32" fmla="*/ 306 w 325"/>
                <a:gd name="T33" fmla="*/ 8 h 96"/>
                <a:gd name="T34" fmla="*/ 325 w 325"/>
                <a:gd name="T35" fmla="*/ 8 h 96"/>
                <a:gd name="T36" fmla="*/ 325 w 325"/>
                <a:gd name="T37" fmla="*/ 0 h 96"/>
                <a:gd name="T38" fmla="*/ 306 w 325"/>
                <a:gd name="T39" fmla="*/ 2 h 96"/>
                <a:gd name="T40" fmla="*/ 285 w 325"/>
                <a:gd name="T41" fmla="*/ 4 h 96"/>
                <a:gd name="T42" fmla="*/ 263 w 325"/>
                <a:gd name="T43" fmla="*/ 8 h 96"/>
                <a:gd name="T44" fmla="*/ 239 w 325"/>
                <a:gd name="T45" fmla="*/ 13 h 96"/>
                <a:gd name="T46" fmla="*/ 213 w 325"/>
                <a:gd name="T47" fmla="*/ 19 h 96"/>
                <a:gd name="T48" fmla="*/ 188 w 325"/>
                <a:gd name="T49" fmla="*/ 26 h 96"/>
                <a:gd name="T50" fmla="*/ 163 w 325"/>
                <a:gd name="T51" fmla="*/ 32 h 96"/>
                <a:gd name="T52" fmla="*/ 140 w 325"/>
                <a:gd name="T53" fmla="*/ 40 h 96"/>
                <a:gd name="T54" fmla="*/ 116 w 325"/>
                <a:gd name="T55" fmla="*/ 48 h 96"/>
                <a:gd name="T56" fmla="*/ 93 w 325"/>
                <a:gd name="T57" fmla="*/ 56 h 96"/>
                <a:gd name="T58" fmla="*/ 72 w 325"/>
                <a:gd name="T59" fmla="*/ 63 h 96"/>
                <a:gd name="T60" fmla="*/ 54 w 325"/>
                <a:gd name="T61" fmla="*/ 70 h 96"/>
                <a:gd name="T62" fmla="*/ 36 w 325"/>
                <a:gd name="T63" fmla="*/ 76 h 96"/>
                <a:gd name="T64" fmla="*/ 21 w 325"/>
                <a:gd name="T65" fmla="*/ 82 h 96"/>
                <a:gd name="T66" fmla="*/ 10 w 325"/>
                <a:gd name="T67" fmla="*/ 86 h 96"/>
                <a:gd name="T68" fmla="*/ 2 w 325"/>
                <a:gd name="T69" fmla="*/ 89 h 96"/>
                <a:gd name="T70" fmla="*/ 3 w 325"/>
                <a:gd name="T71" fmla="*/ 96 h 96"/>
                <a:gd name="T72" fmla="*/ 2 w 325"/>
                <a:gd name="T73" fmla="*/ 89 h 96"/>
                <a:gd name="T74" fmla="*/ 0 w 325"/>
                <a:gd name="T75" fmla="*/ 90 h 96"/>
                <a:gd name="T76" fmla="*/ 0 w 325"/>
                <a:gd name="T77" fmla="*/ 93 h 96"/>
                <a:gd name="T78" fmla="*/ 1 w 325"/>
                <a:gd name="T79" fmla="*/ 96 h 96"/>
                <a:gd name="T80" fmla="*/ 4 w 325"/>
                <a:gd name="T81" fmla="*/ 96 h 96"/>
                <a:gd name="T82" fmla="*/ 3 w 325"/>
                <a:gd name="T83" fmla="*/ 89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25" h="96">
                  <a:moveTo>
                    <a:pt x="3" y="89"/>
                  </a:moveTo>
                  <a:lnTo>
                    <a:pt x="4" y="96"/>
                  </a:lnTo>
                  <a:lnTo>
                    <a:pt x="13" y="92"/>
                  </a:lnTo>
                  <a:lnTo>
                    <a:pt x="23" y="88"/>
                  </a:lnTo>
                  <a:lnTo>
                    <a:pt x="38" y="83"/>
                  </a:lnTo>
                  <a:lnTo>
                    <a:pt x="56" y="76"/>
                  </a:lnTo>
                  <a:lnTo>
                    <a:pt x="74" y="70"/>
                  </a:lnTo>
                  <a:lnTo>
                    <a:pt x="96" y="62"/>
                  </a:lnTo>
                  <a:lnTo>
                    <a:pt x="118" y="55"/>
                  </a:lnTo>
                  <a:lnTo>
                    <a:pt x="142" y="46"/>
                  </a:lnTo>
                  <a:lnTo>
                    <a:pt x="166" y="38"/>
                  </a:lnTo>
                  <a:lnTo>
                    <a:pt x="190" y="32"/>
                  </a:lnTo>
                  <a:lnTo>
                    <a:pt x="215" y="26"/>
                  </a:lnTo>
                  <a:lnTo>
                    <a:pt x="239" y="19"/>
                  </a:lnTo>
                  <a:lnTo>
                    <a:pt x="263" y="15"/>
                  </a:lnTo>
                  <a:lnTo>
                    <a:pt x="285" y="10"/>
                  </a:lnTo>
                  <a:lnTo>
                    <a:pt x="306" y="8"/>
                  </a:lnTo>
                  <a:lnTo>
                    <a:pt x="325" y="8"/>
                  </a:lnTo>
                  <a:lnTo>
                    <a:pt x="325" y="0"/>
                  </a:lnTo>
                  <a:lnTo>
                    <a:pt x="306" y="2"/>
                  </a:lnTo>
                  <a:lnTo>
                    <a:pt x="285" y="4"/>
                  </a:lnTo>
                  <a:lnTo>
                    <a:pt x="263" y="8"/>
                  </a:lnTo>
                  <a:lnTo>
                    <a:pt x="239" y="13"/>
                  </a:lnTo>
                  <a:lnTo>
                    <a:pt x="213" y="19"/>
                  </a:lnTo>
                  <a:lnTo>
                    <a:pt x="188" y="26"/>
                  </a:lnTo>
                  <a:lnTo>
                    <a:pt x="163" y="32"/>
                  </a:lnTo>
                  <a:lnTo>
                    <a:pt x="140" y="40"/>
                  </a:lnTo>
                  <a:lnTo>
                    <a:pt x="116" y="48"/>
                  </a:lnTo>
                  <a:lnTo>
                    <a:pt x="93" y="56"/>
                  </a:lnTo>
                  <a:lnTo>
                    <a:pt x="72" y="63"/>
                  </a:lnTo>
                  <a:lnTo>
                    <a:pt x="54" y="70"/>
                  </a:lnTo>
                  <a:lnTo>
                    <a:pt x="36" y="76"/>
                  </a:lnTo>
                  <a:lnTo>
                    <a:pt x="21" y="82"/>
                  </a:lnTo>
                  <a:lnTo>
                    <a:pt x="10" y="86"/>
                  </a:lnTo>
                  <a:lnTo>
                    <a:pt x="2" y="89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4" y="96"/>
                  </a:lnTo>
                  <a:lnTo>
                    <a:pt x="3" y="8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7" name="Freeform 304"/>
            <p:cNvSpPr>
              <a:spLocks/>
            </p:cNvSpPr>
            <p:nvPr/>
          </p:nvSpPr>
          <p:spPr bwMode="auto">
            <a:xfrm>
              <a:off x="2318" y="2437"/>
              <a:ext cx="7" cy="7"/>
            </a:xfrm>
            <a:custGeom>
              <a:avLst/>
              <a:gdLst>
                <a:gd name="T0" fmla="*/ 7 w 7"/>
                <a:gd name="T1" fmla="*/ 2 h 7"/>
                <a:gd name="T2" fmla="*/ 5 w 7"/>
                <a:gd name="T3" fmla="*/ 0 h 7"/>
                <a:gd name="T4" fmla="*/ 3 w 7"/>
                <a:gd name="T5" fmla="*/ 1 h 7"/>
                <a:gd name="T6" fmla="*/ 0 w 7"/>
                <a:gd name="T7" fmla="*/ 4 h 7"/>
                <a:gd name="T8" fmla="*/ 0 w 7"/>
                <a:gd name="T9" fmla="*/ 7 h 7"/>
                <a:gd name="T10" fmla="*/ 7 w 7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7">
                  <a:moveTo>
                    <a:pt x="7" y="2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7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8" name="Freeform 305"/>
            <p:cNvSpPr>
              <a:spLocks/>
            </p:cNvSpPr>
            <p:nvPr/>
          </p:nvSpPr>
          <p:spPr bwMode="auto">
            <a:xfrm>
              <a:off x="2318" y="2439"/>
              <a:ext cx="18" cy="93"/>
            </a:xfrm>
            <a:custGeom>
              <a:avLst/>
              <a:gdLst>
                <a:gd name="T0" fmla="*/ 7 w 18"/>
                <a:gd name="T1" fmla="*/ 93 h 93"/>
                <a:gd name="T2" fmla="*/ 13 w 18"/>
                <a:gd name="T3" fmla="*/ 69 h 93"/>
                <a:gd name="T4" fmla="*/ 18 w 18"/>
                <a:gd name="T5" fmla="*/ 44 h 93"/>
                <a:gd name="T6" fmla="*/ 14 w 18"/>
                <a:gd name="T7" fmla="*/ 20 h 93"/>
                <a:gd name="T8" fmla="*/ 7 w 18"/>
                <a:gd name="T9" fmla="*/ 0 h 93"/>
                <a:gd name="T10" fmla="*/ 0 w 18"/>
                <a:gd name="T11" fmla="*/ 5 h 93"/>
                <a:gd name="T12" fmla="*/ 8 w 18"/>
                <a:gd name="T13" fmla="*/ 20 h 93"/>
                <a:gd name="T14" fmla="*/ 9 w 18"/>
                <a:gd name="T15" fmla="*/ 44 h 93"/>
                <a:gd name="T16" fmla="*/ 7 w 18"/>
                <a:gd name="T17" fmla="*/ 69 h 93"/>
                <a:gd name="T18" fmla="*/ 0 w 18"/>
                <a:gd name="T19" fmla="*/ 91 h 93"/>
                <a:gd name="T20" fmla="*/ 7 w 18"/>
                <a:gd name="T21" fmla="*/ 93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" h="93">
                  <a:moveTo>
                    <a:pt x="7" y="93"/>
                  </a:moveTo>
                  <a:lnTo>
                    <a:pt x="13" y="69"/>
                  </a:lnTo>
                  <a:lnTo>
                    <a:pt x="18" y="44"/>
                  </a:lnTo>
                  <a:lnTo>
                    <a:pt x="14" y="20"/>
                  </a:lnTo>
                  <a:lnTo>
                    <a:pt x="7" y="0"/>
                  </a:lnTo>
                  <a:lnTo>
                    <a:pt x="0" y="5"/>
                  </a:lnTo>
                  <a:lnTo>
                    <a:pt x="8" y="20"/>
                  </a:lnTo>
                  <a:lnTo>
                    <a:pt x="9" y="44"/>
                  </a:lnTo>
                  <a:lnTo>
                    <a:pt x="7" y="69"/>
                  </a:lnTo>
                  <a:lnTo>
                    <a:pt x="0" y="91"/>
                  </a:lnTo>
                  <a:lnTo>
                    <a:pt x="7" y="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9" name="Freeform 306"/>
            <p:cNvSpPr>
              <a:spLocks/>
            </p:cNvSpPr>
            <p:nvPr/>
          </p:nvSpPr>
          <p:spPr bwMode="auto">
            <a:xfrm>
              <a:off x="2318" y="2530"/>
              <a:ext cx="7" cy="4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3 h 4"/>
                <a:gd name="T4" fmla="*/ 3 w 7"/>
                <a:gd name="T5" fmla="*/ 4 h 4"/>
                <a:gd name="T6" fmla="*/ 6 w 7"/>
                <a:gd name="T7" fmla="*/ 4 h 4"/>
                <a:gd name="T8" fmla="*/ 7 w 7"/>
                <a:gd name="T9" fmla="*/ 2 h 4"/>
                <a:gd name="T10" fmla="*/ 0 w 7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3"/>
                  </a:lnTo>
                  <a:lnTo>
                    <a:pt x="3" y="4"/>
                  </a:lnTo>
                  <a:lnTo>
                    <a:pt x="6" y="4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0" name="Freeform 307"/>
            <p:cNvSpPr>
              <a:spLocks/>
            </p:cNvSpPr>
            <p:nvPr/>
          </p:nvSpPr>
          <p:spPr bwMode="auto">
            <a:xfrm>
              <a:off x="2316" y="2483"/>
              <a:ext cx="5" cy="8"/>
            </a:xfrm>
            <a:custGeom>
              <a:avLst/>
              <a:gdLst>
                <a:gd name="T0" fmla="*/ 5 w 5"/>
                <a:gd name="T1" fmla="*/ 0 h 8"/>
                <a:gd name="T2" fmla="*/ 1 w 5"/>
                <a:gd name="T3" fmla="*/ 1 h 8"/>
                <a:gd name="T4" fmla="*/ 0 w 5"/>
                <a:gd name="T5" fmla="*/ 4 h 8"/>
                <a:gd name="T6" fmla="*/ 1 w 5"/>
                <a:gd name="T7" fmla="*/ 7 h 8"/>
                <a:gd name="T8" fmla="*/ 5 w 5"/>
                <a:gd name="T9" fmla="*/ 8 h 8"/>
                <a:gd name="T10" fmla="*/ 5 w 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5" y="8"/>
                  </a:lnTo>
                  <a:lnTo>
                    <a:pt x="5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1" name="Freeform 308"/>
            <p:cNvSpPr>
              <a:spLocks/>
            </p:cNvSpPr>
            <p:nvPr/>
          </p:nvSpPr>
          <p:spPr bwMode="auto">
            <a:xfrm>
              <a:off x="2321" y="2483"/>
              <a:ext cx="23" cy="8"/>
            </a:xfrm>
            <a:custGeom>
              <a:avLst/>
              <a:gdLst>
                <a:gd name="T0" fmla="*/ 23 w 23"/>
                <a:gd name="T1" fmla="*/ 4 h 8"/>
                <a:gd name="T2" fmla="*/ 23 w 23"/>
                <a:gd name="T3" fmla="*/ 0 h 8"/>
                <a:gd name="T4" fmla="*/ 0 w 23"/>
                <a:gd name="T5" fmla="*/ 0 h 8"/>
                <a:gd name="T6" fmla="*/ 0 w 23"/>
                <a:gd name="T7" fmla="*/ 8 h 8"/>
                <a:gd name="T8" fmla="*/ 23 w 23"/>
                <a:gd name="T9" fmla="*/ 8 h 8"/>
                <a:gd name="T10" fmla="*/ 23 w 23"/>
                <a:gd name="T11" fmla="*/ 4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8">
                  <a:moveTo>
                    <a:pt x="23" y="4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3" y="8"/>
                  </a:lnTo>
                  <a:lnTo>
                    <a:pt x="2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2" name="Freeform 309"/>
            <p:cNvSpPr>
              <a:spLocks/>
            </p:cNvSpPr>
            <p:nvPr/>
          </p:nvSpPr>
          <p:spPr bwMode="auto">
            <a:xfrm>
              <a:off x="2344" y="2483"/>
              <a:ext cx="5" cy="8"/>
            </a:xfrm>
            <a:custGeom>
              <a:avLst/>
              <a:gdLst>
                <a:gd name="T0" fmla="*/ 0 w 5"/>
                <a:gd name="T1" fmla="*/ 8 h 8"/>
                <a:gd name="T2" fmla="*/ 4 w 5"/>
                <a:gd name="T3" fmla="*/ 7 h 8"/>
                <a:gd name="T4" fmla="*/ 5 w 5"/>
                <a:gd name="T5" fmla="*/ 4 h 8"/>
                <a:gd name="T6" fmla="*/ 4 w 5"/>
                <a:gd name="T7" fmla="*/ 1 h 8"/>
                <a:gd name="T8" fmla="*/ 0 w 5"/>
                <a:gd name="T9" fmla="*/ 0 h 8"/>
                <a:gd name="T10" fmla="*/ 0 w 5"/>
                <a:gd name="T11" fmla="*/ 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4" y="7"/>
                  </a:lnTo>
                  <a:lnTo>
                    <a:pt x="5" y="4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3" name="Freeform 310"/>
            <p:cNvSpPr>
              <a:spLocks/>
            </p:cNvSpPr>
            <p:nvPr/>
          </p:nvSpPr>
          <p:spPr bwMode="auto">
            <a:xfrm>
              <a:off x="746" y="2273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4" name="Freeform 311"/>
            <p:cNvSpPr>
              <a:spLocks/>
            </p:cNvSpPr>
            <p:nvPr/>
          </p:nvSpPr>
          <p:spPr bwMode="auto">
            <a:xfrm>
              <a:off x="749" y="2259"/>
              <a:ext cx="61" cy="20"/>
            </a:xfrm>
            <a:custGeom>
              <a:avLst/>
              <a:gdLst>
                <a:gd name="T0" fmla="*/ 61 w 61"/>
                <a:gd name="T1" fmla="*/ 1 h 20"/>
                <a:gd name="T2" fmla="*/ 57 w 61"/>
                <a:gd name="T3" fmla="*/ 0 h 20"/>
                <a:gd name="T4" fmla="*/ 0 w 61"/>
                <a:gd name="T5" fmla="*/ 14 h 20"/>
                <a:gd name="T6" fmla="*/ 0 w 61"/>
                <a:gd name="T7" fmla="*/ 20 h 20"/>
                <a:gd name="T8" fmla="*/ 57 w 61"/>
                <a:gd name="T9" fmla="*/ 6 h 20"/>
                <a:gd name="T10" fmla="*/ 54 w 61"/>
                <a:gd name="T11" fmla="*/ 5 h 20"/>
                <a:gd name="T12" fmla="*/ 57 w 61"/>
                <a:gd name="T13" fmla="*/ 6 h 20"/>
                <a:gd name="T14" fmla="*/ 60 w 61"/>
                <a:gd name="T15" fmla="*/ 5 h 20"/>
                <a:gd name="T16" fmla="*/ 61 w 61"/>
                <a:gd name="T17" fmla="*/ 3 h 20"/>
                <a:gd name="T18" fmla="*/ 60 w 61"/>
                <a:gd name="T19" fmla="*/ 1 h 20"/>
                <a:gd name="T20" fmla="*/ 57 w 61"/>
                <a:gd name="T21" fmla="*/ 0 h 20"/>
                <a:gd name="T22" fmla="*/ 61 w 61"/>
                <a:gd name="T23" fmla="*/ 1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20">
                  <a:moveTo>
                    <a:pt x="61" y="1"/>
                  </a:moveTo>
                  <a:lnTo>
                    <a:pt x="57" y="0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57" y="6"/>
                  </a:lnTo>
                  <a:lnTo>
                    <a:pt x="54" y="5"/>
                  </a:lnTo>
                  <a:lnTo>
                    <a:pt x="57" y="6"/>
                  </a:lnTo>
                  <a:lnTo>
                    <a:pt x="60" y="5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61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5" name="Freeform 312"/>
            <p:cNvSpPr>
              <a:spLocks/>
            </p:cNvSpPr>
            <p:nvPr/>
          </p:nvSpPr>
          <p:spPr bwMode="auto">
            <a:xfrm>
              <a:off x="803" y="2260"/>
              <a:ext cx="177" cy="216"/>
            </a:xfrm>
            <a:custGeom>
              <a:avLst/>
              <a:gdLst>
                <a:gd name="T0" fmla="*/ 174 w 177"/>
                <a:gd name="T1" fmla="*/ 214 h 216"/>
                <a:gd name="T2" fmla="*/ 177 w 177"/>
                <a:gd name="T3" fmla="*/ 212 h 216"/>
                <a:gd name="T4" fmla="*/ 7 w 177"/>
                <a:gd name="T5" fmla="*/ 0 h 216"/>
                <a:gd name="T6" fmla="*/ 0 w 177"/>
                <a:gd name="T7" fmla="*/ 4 h 216"/>
                <a:gd name="T8" fmla="*/ 170 w 177"/>
                <a:gd name="T9" fmla="*/ 216 h 216"/>
                <a:gd name="T10" fmla="*/ 174 w 177"/>
                <a:gd name="T11" fmla="*/ 214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16">
                  <a:moveTo>
                    <a:pt x="174" y="214"/>
                  </a:moveTo>
                  <a:lnTo>
                    <a:pt x="177" y="212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0" y="216"/>
                  </a:lnTo>
                  <a:lnTo>
                    <a:pt x="174" y="2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6" name="Freeform 313"/>
            <p:cNvSpPr>
              <a:spLocks/>
            </p:cNvSpPr>
            <p:nvPr/>
          </p:nvSpPr>
          <p:spPr bwMode="auto">
            <a:xfrm>
              <a:off x="973" y="2472"/>
              <a:ext cx="7" cy="6"/>
            </a:xfrm>
            <a:custGeom>
              <a:avLst/>
              <a:gdLst>
                <a:gd name="T0" fmla="*/ 0 w 7"/>
                <a:gd name="T1" fmla="*/ 4 h 6"/>
                <a:gd name="T2" fmla="*/ 3 w 7"/>
                <a:gd name="T3" fmla="*/ 6 h 6"/>
                <a:gd name="T4" fmla="*/ 6 w 7"/>
                <a:gd name="T5" fmla="*/ 5 h 6"/>
                <a:gd name="T6" fmla="*/ 7 w 7"/>
                <a:gd name="T7" fmla="*/ 3 h 6"/>
                <a:gd name="T8" fmla="*/ 7 w 7"/>
                <a:gd name="T9" fmla="*/ 0 h 6"/>
                <a:gd name="T10" fmla="*/ 0 w 7"/>
                <a:gd name="T11" fmla="*/ 4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6">
                  <a:moveTo>
                    <a:pt x="0" y="4"/>
                  </a:moveTo>
                  <a:lnTo>
                    <a:pt x="3" y="6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7" name="Freeform 314"/>
            <p:cNvSpPr>
              <a:spLocks/>
            </p:cNvSpPr>
            <p:nvPr/>
          </p:nvSpPr>
          <p:spPr bwMode="auto">
            <a:xfrm>
              <a:off x="1170" y="2444"/>
              <a:ext cx="3" cy="6"/>
            </a:xfrm>
            <a:custGeom>
              <a:avLst/>
              <a:gdLst>
                <a:gd name="T0" fmla="*/ 0 w 3"/>
                <a:gd name="T1" fmla="*/ 6 h 6"/>
                <a:gd name="T2" fmla="*/ 2 w 3"/>
                <a:gd name="T3" fmla="*/ 5 h 6"/>
                <a:gd name="T4" fmla="*/ 3 w 3"/>
                <a:gd name="T5" fmla="*/ 3 h 6"/>
                <a:gd name="T6" fmla="*/ 2 w 3"/>
                <a:gd name="T7" fmla="*/ 1 h 6"/>
                <a:gd name="T8" fmla="*/ 0 w 3"/>
                <a:gd name="T9" fmla="*/ 0 h 6"/>
                <a:gd name="T10" fmla="*/ 0 w 3"/>
                <a:gd name="T11" fmla="*/ 6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lnTo>
                    <a:pt x="2" y="5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8" name="Freeform 315"/>
            <p:cNvSpPr>
              <a:spLocks/>
            </p:cNvSpPr>
            <p:nvPr/>
          </p:nvSpPr>
          <p:spPr bwMode="auto">
            <a:xfrm>
              <a:off x="876" y="2444"/>
              <a:ext cx="294" cy="51"/>
            </a:xfrm>
            <a:custGeom>
              <a:avLst/>
              <a:gdLst>
                <a:gd name="T0" fmla="*/ 0 w 294"/>
                <a:gd name="T1" fmla="*/ 51 h 51"/>
                <a:gd name="T2" fmla="*/ 4 w 294"/>
                <a:gd name="T3" fmla="*/ 51 h 51"/>
                <a:gd name="T4" fmla="*/ 12 w 294"/>
                <a:gd name="T5" fmla="*/ 49 h 51"/>
                <a:gd name="T6" fmla="*/ 26 w 294"/>
                <a:gd name="T7" fmla="*/ 47 h 51"/>
                <a:gd name="T8" fmla="*/ 45 w 294"/>
                <a:gd name="T9" fmla="*/ 44 h 51"/>
                <a:gd name="T10" fmla="*/ 66 w 294"/>
                <a:gd name="T11" fmla="*/ 41 h 51"/>
                <a:gd name="T12" fmla="*/ 90 w 294"/>
                <a:gd name="T13" fmla="*/ 36 h 51"/>
                <a:gd name="T14" fmla="*/ 116 w 294"/>
                <a:gd name="T15" fmla="*/ 33 h 51"/>
                <a:gd name="T16" fmla="*/ 143 w 294"/>
                <a:gd name="T17" fmla="*/ 29 h 51"/>
                <a:gd name="T18" fmla="*/ 170 w 294"/>
                <a:gd name="T19" fmla="*/ 25 h 51"/>
                <a:gd name="T20" fmla="*/ 197 w 294"/>
                <a:gd name="T21" fmla="*/ 20 h 51"/>
                <a:gd name="T22" fmla="*/ 220 w 294"/>
                <a:gd name="T23" fmla="*/ 16 h 51"/>
                <a:gd name="T24" fmla="*/ 243 w 294"/>
                <a:gd name="T25" fmla="*/ 13 h 51"/>
                <a:gd name="T26" fmla="*/ 262 w 294"/>
                <a:gd name="T27" fmla="*/ 11 h 51"/>
                <a:gd name="T28" fmla="*/ 277 w 294"/>
                <a:gd name="T29" fmla="*/ 8 h 51"/>
                <a:gd name="T30" fmla="*/ 288 w 294"/>
                <a:gd name="T31" fmla="*/ 6 h 51"/>
                <a:gd name="T32" fmla="*/ 294 w 294"/>
                <a:gd name="T33" fmla="*/ 6 h 51"/>
                <a:gd name="T34" fmla="*/ 294 w 294"/>
                <a:gd name="T35" fmla="*/ 0 h 51"/>
                <a:gd name="T36" fmla="*/ 288 w 294"/>
                <a:gd name="T37" fmla="*/ 0 h 51"/>
                <a:gd name="T38" fmla="*/ 277 w 294"/>
                <a:gd name="T39" fmla="*/ 2 h 51"/>
                <a:gd name="T40" fmla="*/ 262 w 294"/>
                <a:gd name="T41" fmla="*/ 4 h 51"/>
                <a:gd name="T42" fmla="*/ 243 w 294"/>
                <a:gd name="T43" fmla="*/ 6 h 51"/>
                <a:gd name="T44" fmla="*/ 220 w 294"/>
                <a:gd name="T45" fmla="*/ 9 h 51"/>
                <a:gd name="T46" fmla="*/ 197 w 294"/>
                <a:gd name="T47" fmla="*/ 14 h 51"/>
                <a:gd name="T48" fmla="*/ 170 w 294"/>
                <a:gd name="T49" fmla="*/ 18 h 51"/>
                <a:gd name="T50" fmla="*/ 143 w 294"/>
                <a:gd name="T51" fmla="*/ 22 h 51"/>
                <a:gd name="T52" fmla="*/ 116 w 294"/>
                <a:gd name="T53" fmla="*/ 27 h 51"/>
                <a:gd name="T54" fmla="*/ 90 w 294"/>
                <a:gd name="T55" fmla="*/ 30 h 51"/>
                <a:gd name="T56" fmla="*/ 66 w 294"/>
                <a:gd name="T57" fmla="*/ 34 h 51"/>
                <a:gd name="T58" fmla="*/ 45 w 294"/>
                <a:gd name="T59" fmla="*/ 37 h 51"/>
                <a:gd name="T60" fmla="*/ 26 w 294"/>
                <a:gd name="T61" fmla="*/ 41 h 51"/>
                <a:gd name="T62" fmla="*/ 12 w 294"/>
                <a:gd name="T63" fmla="*/ 43 h 51"/>
                <a:gd name="T64" fmla="*/ 4 w 294"/>
                <a:gd name="T65" fmla="*/ 45 h 51"/>
                <a:gd name="T66" fmla="*/ 0 w 294"/>
                <a:gd name="T67" fmla="*/ 45 h 51"/>
                <a:gd name="T68" fmla="*/ 0 w 294"/>
                <a:gd name="T69" fmla="*/ 51 h 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4" h="51">
                  <a:moveTo>
                    <a:pt x="0" y="51"/>
                  </a:moveTo>
                  <a:lnTo>
                    <a:pt x="4" y="51"/>
                  </a:lnTo>
                  <a:lnTo>
                    <a:pt x="12" y="49"/>
                  </a:lnTo>
                  <a:lnTo>
                    <a:pt x="26" y="47"/>
                  </a:lnTo>
                  <a:lnTo>
                    <a:pt x="45" y="44"/>
                  </a:lnTo>
                  <a:lnTo>
                    <a:pt x="66" y="41"/>
                  </a:lnTo>
                  <a:lnTo>
                    <a:pt x="90" y="36"/>
                  </a:lnTo>
                  <a:lnTo>
                    <a:pt x="116" y="33"/>
                  </a:lnTo>
                  <a:lnTo>
                    <a:pt x="143" y="29"/>
                  </a:lnTo>
                  <a:lnTo>
                    <a:pt x="170" y="25"/>
                  </a:lnTo>
                  <a:lnTo>
                    <a:pt x="197" y="20"/>
                  </a:lnTo>
                  <a:lnTo>
                    <a:pt x="220" y="16"/>
                  </a:lnTo>
                  <a:lnTo>
                    <a:pt x="243" y="13"/>
                  </a:lnTo>
                  <a:lnTo>
                    <a:pt x="262" y="11"/>
                  </a:lnTo>
                  <a:lnTo>
                    <a:pt x="277" y="8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77" y="2"/>
                  </a:lnTo>
                  <a:lnTo>
                    <a:pt x="262" y="4"/>
                  </a:lnTo>
                  <a:lnTo>
                    <a:pt x="243" y="6"/>
                  </a:lnTo>
                  <a:lnTo>
                    <a:pt x="220" y="9"/>
                  </a:lnTo>
                  <a:lnTo>
                    <a:pt x="197" y="14"/>
                  </a:lnTo>
                  <a:lnTo>
                    <a:pt x="170" y="18"/>
                  </a:lnTo>
                  <a:lnTo>
                    <a:pt x="143" y="22"/>
                  </a:lnTo>
                  <a:lnTo>
                    <a:pt x="116" y="27"/>
                  </a:lnTo>
                  <a:lnTo>
                    <a:pt x="90" y="30"/>
                  </a:lnTo>
                  <a:lnTo>
                    <a:pt x="66" y="34"/>
                  </a:lnTo>
                  <a:lnTo>
                    <a:pt x="45" y="37"/>
                  </a:lnTo>
                  <a:lnTo>
                    <a:pt x="26" y="41"/>
                  </a:lnTo>
                  <a:lnTo>
                    <a:pt x="12" y="43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5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9" name="Freeform 316"/>
            <p:cNvSpPr>
              <a:spLocks/>
            </p:cNvSpPr>
            <p:nvPr/>
          </p:nvSpPr>
          <p:spPr bwMode="auto">
            <a:xfrm>
              <a:off x="873" y="2489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0" name="Freeform 317"/>
            <p:cNvSpPr>
              <a:spLocks/>
            </p:cNvSpPr>
            <p:nvPr/>
          </p:nvSpPr>
          <p:spPr bwMode="auto">
            <a:xfrm>
              <a:off x="982" y="2399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1" name="Freeform 318"/>
            <p:cNvSpPr>
              <a:spLocks/>
            </p:cNvSpPr>
            <p:nvPr/>
          </p:nvSpPr>
          <p:spPr bwMode="auto">
            <a:xfrm>
              <a:off x="985" y="2395"/>
              <a:ext cx="51" cy="10"/>
            </a:xfrm>
            <a:custGeom>
              <a:avLst/>
              <a:gdLst>
                <a:gd name="T0" fmla="*/ 50 w 51"/>
                <a:gd name="T1" fmla="*/ 1 h 10"/>
                <a:gd name="T2" fmla="*/ 48 w 51"/>
                <a:gd name="T3" fmla="*/ 0 h 10"/>
                <a:gd name="T4" fmla="*/ 0 w 51"/>
                <a:gd name="T5" fmla="*/ 4 h 10"/>
                <a:gd name="T6" fmla="*/ 0 w 51"/>
                <a:gd name="T7" fmla="*/ 10 h 10"/>
                <a:gd name="T8" fmla="*/ 48 w 51"/>
                <a:gd name="T9" fmla="*/ 7 h 10"/>
                <a:gd name="T10" fmla="*/ 46 w 51"/>
                <a:gd name="T11" fmla="*/ 6 h 10"/>
                <a:gd name="T12" fmla="*/ 48 w 51"/>
                <a:gd name="T13" fmla="*/ 7 h 10"/>
                <a:gd name="T14" fmla="*/ 50 w 51"/>
                <a:gd name="T15" fmla="*/ 6 h 10"/>
                <a:gd name="T16" fmla="*/ 51 w 51"/>
                <a:gd name="T17" fmla="*/ 4 h 10"/>
                <a:gd name="T18" fmla="*/ 50 w 51"/>
                <a:gd name="T19" fmla="*/ 1 h 10"/>
                <a:gd name="T20" fmla="*/ 48 w 51"/>
                <a:gd name="T21" fmla="*/ 0 h 10"/>
                <a:gd name="T22" fmla="*/ 50 w 51"/>
                <a:gd name="T23" fmla="*/ 1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" h="10">
                  <a:moveTo>
                    <a:pt x="50" y="1"/>
                  </a:moveTo>
                  <a:lnTo>
                    <a:pt x="48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8" y="7"/>
                  </a:lnTo>
                  <a:lnTo>
                    <a:pt x="46" y="6"/>
                  </a:lnTo>
                  <a:lnTo>
                    <a:pt x="48" y="7"/>
                  </a:lnTo>
                  <a:lnTo>
                    <a:pt x="50" y="6"/>
                  </a:lnTo>
                  <a:lnTo>
                    <a:pt x="51" y="4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50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2" name="Freeform 319"/>
            <p:cNvSpPr>
              <a:spLocks/>
            </p:cNvSpPr>
            <p:nvPr/>
          </p:nvSpPr>
          <p:spPr bwMode="auto">
            <a:xfrm>
              <a:off x="1031" y="2396"/>
              <a:ext cx="14" cy="15"/>
            </a:xfrm>
            <a:custGeom>
              <a:avLst/>
              <a:gdLst>
                <a:gd name="T0" fmla="*/ 10 w 14"/>
                <a:gd name="T1" fmla="*/ 15 h 15"/>
                <a:gd name="T2" fmla="*/ 13 w 14"/>
                <a:gd name="T3" fmla="*/ 10 h 15"/>
                <a:gd name="T4" fmla="*/ 4 w 14"/>
                <a:gd name="T5" fmla="*/ 0 h 15"/>
                <a:gd name="T6" fmla="*/ 0 w 14"/>
                <a:gd name="T7" fmla="*/ 5 h 15"/>
                <a:gd name="T8" fmla="*/ 8 w 14"/>
                <a:gd name="T9" fmla="*/ 14 h 15"/>
                <a:gd name="T10" fmla="*/ 10 w 14"/>
                <a:gd name="T11" fmla="*/ 9 h 15"/>
                <a:gd name="T12" fmla="*/ 8 w 14"/>
                <a:gd name="T13" fmla="*/ 14 h 15"/>
                <a:gd name="T14" fmla="*/ 10 w 14"/>
                <a:gd name="T15" fmla="*/ 14 h 15"/>
                <a:gd name="T16" fmla="*/ 13 w 14"/>
                <a:gd name="T17" fmla="*/ 13 h 15"/>
                <a:gd name="T18" fmla="*/ 14 w 14"/>
                <a:gd name="T19" fmla="*/ 12 h 15"/>
                <a:gd name="T20" fmla="*/ 13 w 14"/>
                <a:gd name="T21" fmla="*/ 10 h 15"/>
                <a:gd name="T22" fmla="*/ 10 w 14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15">
                  <a:moveTo>
                    <a:pt x="10" y="15"/>
                  </a:moveTo>
                  <a:lnTo>
                    <a:pt x="13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3" y="10"/>
                  </a:lnTo>
                  <a:lnTo>
                    <a:pt x="10" y="1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3" name="Freeform 320"/>
            <p:cNvSpPr>
              <a:spLocks/>
            </p:cNvSpPr>
            <p:nvPr/>
          </p:nvSpPr>
          <p:spPr bwMode="auto">
            <a:xfrm>
              <a:off x="986" y="2405"/>
              <a:ext cx="55" cy="10"/>
            </a:xfrm>
            <a:custGeom>
              <a:avLst/>
              <a:gdLst>
                <a:gd name="T0" fmla="*/ 0 w 55"/>
                <a:gd name="T1" fmla="*/ 6 h 10"/>
                <a:gd name="T2" fmla="*/ 0 w 55"/>
                <a:gd name="T3" fmla="*/ 10 h 10"/>
                <a:gd name="T4" fmla="*/ 55 w 55"/>
                <a:gd name="T5" fmla="*/ 6 h 10"/>
                <a:gd name="T6" fmla="*/ 55 w 55"/>
                <a:gd name="T7" fmla="*/ 0 h 10"/>
                <a:gd name="T8" fmla="*/ 0 w 55"/>
                <a:gd name="T9" fmla="*/ 3 h 10"/>
                <a:gd name="T10" fmla="*/ 0 w 55"/>
                <a:gd name="T11" fmla="*/ 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10">
                  <a:moveTo>
                    <a:pt x="0" y="6"/>
                  </a:moveTo>
                  <a:lnTo>
                    <a:pt x="0" y="10"/>
                  </a:lnTo>
                  <a:lnTo>
                    <a:pt x="55" y="6"/>
                  </a:lnTo>
                  <a:lnTo>
                    <a:pt x="55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4" name="Freeform 321"/>
            <p:cNvSpPr>
              <a:spLocks/>
            </p:cNvSpPr>
            <p:nvPr/>
          </p:nvSpPr>
          <p:spPr bwMode="auto">
            <a:xfrm>
              <a:off x="983" y="2408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3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5" name="Freeform 322"/>
            <p:cNvSpPr>
              <a:spLocks/>
            </p:cNvSpPr>
            <p:nvPr/>
          </p:nvSpPr>
          <p:spPr bwMode="auto">
            <a:xfrm>
              <a:off x="995" y="2425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2 h 7"/>
                <a:gd name="T4" fmla="*/ 0 w 3"/>
                <a:gd name="T5" fmla="*/ 4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6" name="Freeform 323"/>
            <p:cNvSpPr>
              <a:spLocks/>
            </p:cNvSpPr>
            <p:nvPr/>
          </p:nvSpPr>
          <p:spPr bwMode="auto">
            <a:xfrm>
              <a:off x="998" y="2422"/>
              <a:ext cx="51" cy="10"/>
            </a:xfrm>
            <a:custGeom>
              <a:avLst/>
              <a:gdLst>
                <a:gd name="T0" fmla="*/ 50 w 51"/>
                <a:gd name="T1" fmla="*/ 1 h 10"/>
                <a:gd name="T2" fmla="*/ 48 w 51"/>
                <a:gd name="T3" fmla="*/ 0 h 10"/>
                <a:gd name="T4" fmla="*/ 0 w 51"/>
                <a:gd name="T5" fmla="*/ 3 h 10"/>
                <a:gd name="T6" fmla="*/ 0 w 51"/>
                <a:gd name="T7" fmla="*/ 10 h 10"/>
                <a:gd name="T8" fmla="*/ 48 w 51"/>
                <a:gd name="T9" fmla="*/ 7 h 10"/>
                <a:gd name="T10" fmla="*/ 46 w 51"/>
                <a:gd name="T11" fmla="*/ 6 h 10"/>
                <a:gd name="T12" fmla="*/ 48 w 51"/>
                <a:gd name="T13" fmla="*/ 7 h 10"/>
                <a:gd name="T14" fmla="*/ 50 w 51"/>
                <a:gd name="T15" fmla="*/ 6 h 10"/>
                <a:gd name="T16" fmla="*/ 51 w 51"/>
                <a:gd name="T17" fmla="*/ 3 h 10"/>
                <a:gd name="T18" fmla="*/ 50 w 51"/>
                <a:gd name="T19" fmla="*/ 1 h 10"/>
                <a:gd name="T20" fmla="*/ 48 w 51"/>
                <a:gd name="T21" fmla="*/ 0 h 10"/>
                <a:gd name="T22" fmla="*/ 50 w 51"/>
                <a:gd name="T23" fmla="*/ 1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" h="10">
                  <a:moveTo>
                    <a:pt x="50" y="1"/>
                  </a:moveTo>
                  <a:lnTo>
                    <a:pt x="48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48" y="7"/>
                  </a:lnTo>
                  <a:lnTo>
                    <a:pt x="46" y="6"/>
                  </a:lnTo>
                  <a:lnTo>
                    <a:pt x="48" y="7"/>
                  </a:lnTo>
                  <a:lnTo>
                    <a:pt x="50" y="6"/>
                  </a:lnTo>
                  <a:lnTo>
                    <a:pt x="51" y="3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50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7" name="Freeform 324"/>
            <p:cNvSpPr>
              <a:spLocks/>
            </p:cNvSpPr>
            <p:nvPr/>
          </p:nvSpPr>
          <p:spPr bwMode="auto">
            <a:xfrm>
              <a:off x="1044" y="2423"/>
              <a:ext cx="14" cy="15"/>
            </a:xfrm>
            <a:custGeom>
              <a:avLst/>
              <a:gdLst>
                <a:gd name="T0" fmla="*/ 10 w 14"/>
                <a:gd name="T1" fmla="*/ 15 h 15"/>
                <a:gd name="T2" fmla="*/ 12 w 14"/>
                <a:gd name="T3" fmla="*/ 10 h 15"/>
                <a:gd name="T4" fmla="*/ 4 w 14"/>
                <a:gd name="T5" fmla="*/ 0 h 15"/>
                <a:gd name="T6" fmla="*/ 0 w 14"/>
                <a:gd name="T7" fmla="*/ 5 h 15"/>
                <a:gd name="T8" fmla="*/ 8 w 14"/>
                <a:gd name="T9" fmla="*/ 14 h 15"/>
                <a:gd name="T10" fmla="*/ 10 w 14"/>
                <a:gd name="T11" fmla="*/ 9 h 15"/>
                <a:gd name="T12" fmla="*/ 8 w 14"/>
                <a:gd name="T13" fmla="*/ 14 h 15"/>
                <a:gd name="T14" fmla="*/ 10 w 14"/>
                <a:gd name="T15" fmla="*/ 14 h 15"/>
                <a:gd name="T16" fmla="*/ 12 w 14"/>
                <a:gd name="T17" fmla="*/ 13 h 15"/>
                <a:gd name="T18" fmla="*/ 14 w 14"/>
                <a:gd name="T19" fmla="*/ 12 h 15"/>
                <a:gd name="T20" fmla="*/ 12 w 14"/>
                <a:gd name="T21" fmla="*/ 10 h 15"/>
                <a:gd name="T22" fmla="*/ 10 w 14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15">
                  <a:moveTo>
                    <a:pt x="10" y="15"/>
                  </a:moveTo>
                  <a:lnTo>
                    <a:pt x="12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3"/>
                  </a:lnTo>
                  <a:lnTo>
                    <a:pt x="14" y="12"/>
                  </a:lnTo>
                  <a:lnTo>
                    <a:pt x="12" y="10"/>
                  </a:lnTo>
                  <a:lnTo>
                    <a:pt x="10" y="1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8" name="Freeform 325"/>
            <p:cNvSpPr>
              <a:spLocks/>
            </p:cNvSpPr>
            <p:nvPr/>
          </p:nvSpPr>
          <p:spPr bwMode="auto">
            <a:xfrm>
              <a:off x="999" y="2432"/>
              <a:ext cx="55" cy="10"/>
            </a:xfrm>
            <a:custGeom>
              <a:avLst/>
              <a:gdLst>
                <a:gd name="T0" fmla="*/ 0 w 55"/>
                <a:gd name="T1" fmla="*/ 6 h 10"/>
                <a:gd name="T2" fmla="*/ 0 w 55"/>
                <a:gd name="T3" fmla="*/ 10 h 10"/>
                <a:gd name="T4" fmla="*/ 55 w 55"/>
                <a:gd name="T5" fmla="*/ 6 h 10"/>
                <a:gd name="T6" fmla="*/ 55 w 55"/>
                <a:gd name="T7" fmla="*/ 0 h 10"/>
                <a:gd name="T8" fmla="*/ 0 w 55"/>
                <a:gd name="T9" fmla="*/ 3 h 10"/>
                <a:gd name="T10" fmla="*/ 0 w 55"/>
                <a:gd name="T11" fmla="*/ 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10">
                  <a:moveTo>
                    <a:pt x="0" y="6"/>
                  </a:moveTo>
                  <a:lnTo>
                    <a:pt x="0" y="10"/>
                  </a:lnTo>
                  <a:lnTo>
                    <a:pt x="55" y="6"/>
                  </a:lnTo>
                  <a:lnTo>
                    <a:pt x="55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9" name="Freeform 326"/>
            <p:cNvSpPr>
              <a:spLocks/>
            </p:cNvSpPr>
            <p:nvPr/>
          </p:nvSpPr>
          <p:spPr bwMode="auto">
            <a:xfrm>
              <a:off x="996" y="2435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3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0" name="Freeform 327"/>
            <p:cNvSpPr>
              <a:spLocks/>
            </p:cNvSpPr>
            <p:nvPr/>
          </p:nvSpPr>
          <p:spPr bwMode="auto">
            <a:xfrm>
              <a:off x="1033" y="2551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2 h 7"/>
                <a:gd name="T4" fmla="*/ 0 w 3"/>
                <a:gd name="T5" fmla="*/ 4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1" name="Freeform 328"/>
            <p:cNvSpPr>
              <a:spLocks/>
            </p:cNvSpPr>
            <p:nvPr/>
          </p:nvSpPr>
          <p:spPr bwMode="auto">
            <a:xfrm>
              <a:off x="1036" y="2495"/>
              <a:ext cx="369" cy="63"/>
            </a:xfrm>
            <a:custGeom>
              <a:avLst/>
              <a:gdLst>
                <a:gd name="T0" fmla="*/ 369 w 369"/>
                <a:gd name="T1" fmla="*/ 0 h 63"/>
                <a:gd name="T2" fmla="*/ 356 w 369"/>
                <a:gd name="T3" fmla="*/ 2 h 63"/>
                <a:gd name="T4" fmla="*/ 338 w 369"/>
                <a:gd name="T5" fmla="*/ 4 h 63"/>
                <a:gd name="T6" fmla="*/ 316 w 369"/>
                <a:gd name="T7" fmla="*/ 7 h 63"/>
                <a:gd name="T8" fmla="*/ 291 w 369"/>
                <a:gd name="T9" fmla="*/ 11 h 63"/>
                <a:gd name="T10" fmla="*/ 264 w 369"/>
                <a:gd name="T11" fmla="*/ 14 h 63"/>
                <a:gd name="T12" fmla="*/ 234 w 369"/>
                <a:gd name="T13" fmla="*/ 19 h 63"/>
                <a:gd name="T14" fmla="*/ 204 w 369"/>
                <a:gd name="T15" fmla="*/ 24 h 63"/>
                <a:gd name="T16" fmla="*/ 172 w 369"/>
                <a:gd name="T17" fmla="*/ 28 h 63"/>
                <a:gd name="T18" fmla="*/ 142 w 369"/>
                <a:gd name="T19" fmla="*/ 33 h 63"/>
                <a:gd name="T20" fmla="*/ 112 w 369"/>
                <a:gd name="T21" fmla="*/ 38 h 63"/>
                <a:gd name="T22" fmla="*/ 85 w 369"/>
                <a:gd name="T23" fmla="*/ 42 h 63"/>
                <a:gd name="T24" fmla="*/ 60 w 369"/>
                <a:gd name="T25" fmla="*/ 46 h 63"/>
                <a:gd name="T26" fmla="*/ 38 w 369"/>
                <a:gd name="T27" fmla="*/ 50 h 63"/>
                <a:gd name="T28" fmla="*/ 20 w 369"/>
                <a:gd name="T29" fmla="*/ 53 h 63"/>
                <a:gd name="T30" fmla="*/ 8 w 369"/>
                <a:gd name="T31" fmla="*/ 55 h 63"/>
                <a:gd name="T32" fmla="*/ 0 w 369"/>
                <a:gd name="T33" fmla="*/ 56 h 63"/>
                <a:gd name="T34" fmla="*/ 0 w 369"/>
                <a:gd name="T35" fmla="*/ 63 h 63"/>
                <a:gd name="T36" fmla="*/ 8 w 369"/>
                <a:gd name="T37" fmla="*/ 62 h 63"/>
                <a:gd name="T38" fmla="*/ 20 w 369"/>
                <a:gd name="T39" fmla="*/ 60 h 63"/>
                <a:gd name="T40" fmla="*/ 38 w 369"/>
                <a:gd name="T41" fmla="*/ 56 h 63"/>
                <a:gd name="T42" fmla="*/ 60 w 369"/>
                <a:gd name="T43" fmla="*/ 52 h 63"/>
                <a:gd name="T44" fmla="*/ 85 w 369"/>
                <a:gd name="T45" fmla="*/ 49 h 63"/>
                <a:gd name="T46" fmla="*/ 112 w 369"/>
                <a:gd name="T47" fmla="*/ 45 h 63"/>
                <a:gd name="T48" fmla="*/ 142 w 369"/>
                <a:gd name="T49" fmla="*/ 39 h 63"/>
                <a:gd name="T50" fmla="*/ 172 w 369"/>
                <a:gd name="T51" fmla="*/ 35 h 63"/>
                <a:gd name="T52" fmla="*/ 204 w 369"/>
                <a:gd name="T53" fmla="*/ 31 h 63"/>
                <a:gd name="T54" fmla="*/ 234 w 369"/>
                <a:gd name="T55" fmla="*/ 25 h 63"/>
                <a:gd name="T56" fmla="*/ 264 w 369"/>
                <a:gd name="T57" fmla="*/ 21 h 63"/>
                <a:gd name="T58" fmla="*/ 291 w 369"/>
                <a:gd name="T59" fmla="*/ 18 h 63"/>
                <a:gd name="T60" fmla="*/ 316 w 369"/>
                <a:gd name="T61" fmla="*/ 13 h 63"/>
                <a:gd name="T62" fmla="*/ 338 w 369"/>
                <a:gd name="T63" fmla="*/ 10 h 63"/>
                <a:gd name="T64" fmla="*/ 356 w 369"/>
                <a:gd name="T65" fmla="*/ 8 h 63"/>
                <a:gd name="T66" fmla="*/ 369 w 369"/>
                <a:gd name="T67" fmla="*/ 7 h 63"/>
                <a:gd name="T68" fmla="*/ 369 w 369"/>
                <a:gd name="T69" fmla="*/ 0 h 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9" h="63">
                  <a:moveTo>
                    <a:pt x="369" y="0"/>
                  </a:moveTo>
                  <a:lnTo>
                    <a:pt x="356" y="2"/>
                  </a:lnTo>
                  <a:lnTo>
                    <a:pt x="338" y="4"/>
                  </a:lnTo>
                  <a:lnTo>
                    <a:pt x="316" y="7"/>
                  </a:lnTo>
                  <a:lnTo>
                    <a:pt x="291" y="11"/>
                  </a:lnTo>
                  <a:lnTo>
                    <a:pt x="264" y="14"/>
                  </a:lnTo>
                  <a:lnTo>
                    <a:pt x="234" y="19"/>
                  </a:lnTo>
                  <a:lnTo>
                    <a:pt x="204" y="24"/>
                  </a:lnTo>
                  <a:lnTo>
                    <a:pt x="172" y="28"/>
                  </a:lnTo>
                  <a:lnTo>
                    <a:pt x="142" y="33"/>
                  </a:lnTo>
                  <a:lnTo>
                    <a:pt x="112" y="38"/>
                  </a:lnTo>
                  <a:lnTo>
                    <a:pt x="85" y="42"/>
                  </a:lnTo>
                  <a:lnTo>
                    <a:pt x="60" y="46"/>
                  </a:lnTo>
                  <a:lnTo>
                    <a:pt x="38" y="50"/>
                  </a:lnTo>
                  <a:lnTo>
                    <a:pt x="20" y="53"/>
                  </a:lnTo>
                  <a:lnTo>
                    <a:pt x="8" y="55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8" y="62"/>
                  </a:lnTo>
                  <a:lnTo>
                    <a:pt x="20" y="60"/>
                  </a:lnTo>
                  <a:lnTo>
                    <a:pt x="38" y="56"/>
                  </a:lnTo>
                  <a:lnTo>
                    <a:pt x="60" y="52"/>
                  </a:lnTo>
                  <a:lnTo>
                    <a:pt x="85" y="49"/>
                  </a:lnTo>
                  <a:lnTo>
                    <a:pt x="112" y="45"/>
                  </a:lnTo>
                  <a:lnTo>
                    <a:pt x="142" y="39"/>
                  </a:lnTo>
                  <a:lnTo>
                    <a:pt x="172" y="35"/>
                  </a:lnTo>
                  <a:lnTo>
                    <a:pt x="204" y="31"/>
                  </a:lnTo>
                  <a:lnTo>
                    <a:pt x="234" y="25"/>
                  </a:lnTo>
                  <a:lnTo>
                    <a:pt x="264" y="21"/>
                  </a:lnTo>
                  <a:lnTo>
                    <a:pt x="291" y="18"/>
                  </a:lnTo>
                  <a:lnTo>
                    <a:pt x="316" y="13"/>
                  </a:lnTo>
                  <a:lnTo>
                    <a:pt x="338" y="10"/>
                  </a:lnTo>
                  <a:lnTo>
                    <a:pt x="356" y="8"/>
                  </a:lnTo>
                  <a:lnTo>
                    <a:pt x="369" y="7"/>
                  </a:lnTo>
                  <a:lnTo>
                    <a:pt x="369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2" name="Freeform 329"/>
            <p:cNvSpPr>
              <a:spLocks/>
            </p:cNvSpPr>
            <p:nvPr/>
          </p:nvSpPr>
          <p:spPr bwMode="auto">
            <a:xfrm>
              <a:off x="1405" y="2495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4 h 7"/>
                <a:gd name="T6" fmla="*/ 2 w 3"/>
                <a:gd name="T7" fmla="*/ 2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3" name="Freeform 330"/>
            <p:cNvSpPr>
              <a:spLocks/>
            </p:cNvSpPr>
            <p:nvPr/>
          </p:nvSpPr>
          <p:spPr bwMode="auto">
            <a:xfrm>
              <a:off x="2118" y="2437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4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4" name="Freeform 331"/>
            <p:cNvSpPr>
              <a:spLocks/>
            </p:cNvSpPr>
            <p:nvPr/>
          </p:nvSpPr>
          <p:spPr bwMode="auto">
            <a:xfrm>
              <a:off x="2121" y="2420"/>
              <a:ext cx="29" cy="24"/>
            </a:xfrm>
            <a:custGeom>
              <a:avLst/>
              <a:gdLst>
                <a:gd name="T0" fmla="*/ 21 w 29"/>
                <a:gd name="T1" fmla="*/ 0 h 24"/>
                <a:gd name="T2" fmla="*/ 22 w 29"/>
                <a:gd name="T3" fmla="*/ 0 h 24"/>
                <a:gd name="T4" fmla="*/ 20 w 29"/>
                <a:gd name="T5" fmla="*/ 3 h 24"/>
                <a:gd name="T6" fmla="*/ 14 w 29"/>
                <a:gd name="T7" fmla="*/ 9 h 24"/>
                <a:gd name="T8" fmla="*/ 7 w 29"/>
                <a:gd name="T9" fmla="*/ 14 h 24"/>
                <a:gd name="T10" fmla="*/ 0 w 29"/>
                <a:gd name="T11" fmla="*/ 17 h 24"/>
                <a:gd name="T12" fmla="*/ 0 w 29"/>
                <a:gd name="T13" fmla="*/ 24 h 24"/>
                <a:gd name="T14" fmla="*/ 9 w 29"/>
                <a:gd name="T15" fmla="*/ 21 h 24"/>
                <a:gd name="T16" fmla="*/ 19 w 29"/>
                <a:gd name="T17" fmla="*/ 15 h 24"/>
                <a:gd name="T18" fmla="*/ 26 w 29"/>
                <a:gd name="T19" fmla="*/ 8 h 24"/>
                <a:gd name="T20" fmla="*/ 28 w 29"/>
                <a:gd name="T21" fmla="*/ 0 h 24"/>
                <a:gd name="T22" fmla="*/ 29 w 29"/>
                <a:gd name="T23" fmla="*/ 0 h 24"/>
                <a:gd name="T24" fmla="*/ 21 w 29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24">
                  <a:moveTo>
                    <a:pt x="21" y="0"/>
                  </a:moveTo>
                  <a:lnTo>
                    <a:pt x="22" y="0"/>
                  </a:lnTo>
                  <a:lnTo>
                    <a:pt x="20" y="3"/>
                  </a:lnTo>
                  <a:lnTo>
                    <a:pt x="14" y="9"/>
                  </a:lnTo>
                  <a:lnTo>
                    <a:pt x="7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9" y="21"/>
                  </a:lnTo>
                  <a:lnTo>
                    <a:pt x="19" y="15"/>
                  </a:lnTo>
                  <a:lnTo>
                    <a:pt x="26" y="8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1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5" name="Freeform 332"/>
            <p:cNvSpPr>
              <a:spLocks/>
            </p:cNvSpPr>
            <p:nvPr/>
          </p:nvSpPr>
          <p:spPr bwMode="auto">
            <a:xfrm>
              <a:off x="2113" y="2380"/>
              <a:ext cx="37" cy="40"/>
            </a:xfrm>
            <a:custGeom>
              <a:avLst/>
              <a:gdLst>
                <a:gd name="T0" fmla="*/ 0 w 37"/>
                <a:gd name="T1" fmla="*/ 7 h 40"/>
                <a:gd name="T2" fmla="*/ 6 w 37"/>
                <a:gd name="T3" fmla="*/ 11 h 40"/>
                <a:gd name="T4" fmla="*/ 13 w 37"/>
                <a:gd name="T5" fmla="*/ 15 h 40"/>
                <a:gd name="T6" fmla="*/ 18 w 37"/>
                <a:gd name="T7" fmla="*/ 21 h 40"/>
                <a:gd name="T8" fmla="*/ 22 w 37"/>
                <a:gd name="T9" fmla="*/ 26 h 40"/>
                <a:gd name="T10" fmla="*/ 25 w 37"/>
                <a:gd name="T11" fmla="*/ 30 h 40"/>
                <a:gd name="T12" fmla="*/ 28 w 37"/>
                <a:gd name="T13" fmla="*/ 35 h 40"/>
                <a:gd name="T14" fmla="*/ 30 w 37"/>
                <a:gd name="T15" fmla="*/ 39 h 40"/>
                <a:gd name="T16" fmla="*/ 29 w 37"/>
                <a:gd name="T17" fmla="*/ 40 h 40"/>
                <a:gd name="T18" fmla="*/ 37 w 37"/>
                <a:gd name="T19" fmla="*/ 40 h 40"/>
                <a:gd name="T20" fmla="*/ 36 w 37"/>
                <a:gd name="T21" fmla="*/ 37 h 40"/>
                <a:gd name="T22" fmla="*/ 34 w 37"/>
                <a:gd name="T23" fmla="*/ 33 h 40"/>
                <a:gd name="T24" fmla="*/ 32 w 37"/>
                <a:gd name="T25" fmla="*/ 28 h 40"/>
                <a:gd name="T26" fmla="*/ 29 w 37"/>
                <a:gd name="T27" fmla="*/ 22 h 40"/>
                <a:gd name="T28" fmla="*/ 22 w 37"/>
                <a:gd name="T29" fmla="*/ 16 h 40"/>
                <a:gd name="T30" fmla="*/ 17 w 37"/>
                <a:gd name="T31" fmla="*/ 11 h 40"/>
                <a:gd name="T32" fmla="*/ 10 w 37"/>
                <a:gd name="T33" fmla="*/ 5 h 40"/>
                <a:gd name="T34" fmla="*/ 2 w 37"/>
                <a:gd name="T35" fmla="*/ 0 h 40"/>
                <a:gd name="T36" fmla="*/ 0 w 37"/>
                <a:gd name="T37" fmla="*/ 7 h 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7" h="40">
                  <a:moveTo>
                    <a:pt x="0" y="7"/>
                  </a:moveTo>
                  <a:lnTo>
                    <a:pt x="6" y="11"/>
                  </a:lnTo>
                  <a:lnTo>
                    <a:pt x="13" y="15"/>
                  </a:lnTo>
                  <a:lnTo>
                    <a:pt x="18" y="21"/>
                  </a:lnTo>
                  <a:lnTo>
                    <a:pt x="22" y="26"/>
                  </a:lnTo>
                  <a:lnTo>
                    <a:pt x="25" y="30"/>
                  </a:lnTo>
                  <a:lnTo>
                    <a:pt x="28" y="35"/>
                  </a:lnTo>
                  <a:lnTo>
                    <a:pt x="30" y="39"/>
                  </a:lnTo>
                  <a:lnTo>
                    <a:pt x="29" y="40"/>
                  </a:lnTo>
                  <a:lnTo>
                    <a:pt x="37" y="40"/>
                  </a:lnTo>
                  <a:lnTo>
                    <a:pt x="36" y="37"/>
                  </a:lnTo>
                  <a:lnTo>
                    <a:pt x="34" y="33"/>
                  </a:lnTo>
                  <a:lnTo>
                    <a:pt x="32" y="28"/>
                  </a:lnTo>
                  <a:lnTo>
                    <a:pt x="29" y="22"/>
                  </a:lnTo>
                  <a:lnTo>
                    <a:pt x="22" y="16"/>
                  </a:lnTo>
                  <a:lnTo>
                    <a:pt x="17" y="11"/>
                  </a:lnTo>
                  <a:lnTo>
                    <a:pt x="10" y="5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6" name="Freeform 333"/>
            <p:cNvSpPr>
              <a:spLocks/>
            </p:cNvSpPr>
            <p:nvPr/>
          </p:nvSpPr>
          <p:spPr bwMode="auto">
            <a:xfrm>
              <a:off x="2110" y="2380"/>
              <a:ext cx="5" cy="7"/>
            </a:xfrm>
            <a:custGeom>
              <a:avLst/>
              <a:gdLst>
                <a:gd name="T0" fmla="*/ 5 w 5"/>
                <a:gd name="T1" fmla="*/ 0 h 7"/>
                <a:gd name="T2" fmla="*/ 2 w 5"/>
                <a:gd name="T3" fmla="*/ 0 h 7"/>
                <a:gd name="T4" fmla="*/ 0 w 5"/>
                <a:gd name="T5" fmla="*/ 2 h 7"/>
                <a:gd name="T6" fmla="*/ 0 w 5"/>
                <a:gd name="T7" fmla="*/ 5 h 7"/>
                <a:gd name="T8" fmla="*/ 3 w 5"/>
                <a:gd name="T9" fmla="*/ 7 h 7"/>
                <a:gd name="T10" fmla="*/ 5 w 5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7" name="Freeform 334"/>
            <p:cNvSpPr>
              <a:spLocks/>
            </p:cNvSpPr>
            <p:nvPr/>
          </p:nvSpPr>
          <p:spPr bwMode="auto">
            <a:xfrm>
              <a:off x="2095" y="2437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1 h 7"/>
                <a:gd name="T4" fmla="*/ 0 w 4"/>
                <a:gd name="T5" fmla="*/ 4 h 7"/>
                <a:gd name="T6" fmla="*/ 1 w 4"/>
                <a:gd name="T7" fmla="*/ 6 h 7"/>
                <a:gd name="T8" fmla="*/ 4 w 4"/>
                <a:gd name="T9" fmla="*/ 7 h 7"/>
                <a:gd name="T10" fmla="*/ 4 w 4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8" name="Freeform 335"/>
            <p:cNvSpPr>
              <a:spLocks/>
            </p:cNvSpPr>
            <p:nvPr/>
          </p:nvSpPr>
          <p:spPr bwMode="auto">
            <a:xfrm>
              <a:off x="2099" y="2420"/>
              <a:ext cx="30" cy="24"/>
            </a:xfrm>
            <a:custGeom>
              <a:avLst/>
              <a:gdLst>
                <a:gd name="T0" fmla="*/ 22 w 30"/>
                <a:gd name="T1" fmla="*/ 0 h 24"/>
                <a:gd name="T2" fmla="*/ 21 w 30"/>
                <a:gd name="T3" fmla="*/ 0 h 24"/>
                <a:gd name="T4" fmla="*/ 20 w 30"/>
                <a:gd name="T5" fmla="*/ 3 h 24"/>
                <a:gd name="T6" fmla="*/ 14 w 30"/>
                <a:gd name="T7" fmla="*/ 9 h 24"/>
                <a:gd name="T8" fmla="*/ 7 w 30"/>
                <a:gd name="T9" fmla="*/ 14 h 24"/>
                <a:gd name="T10" fmla="*/ 0 w 30"/>
                <a:gd name="T11" fmla="*/ 17 h 24"/>
                <a:gd name="T12" fmla="*/ 0 w 30"/>
                <a:gd name="T13" fmla="*/ 24 h 24"/>
                <a:gd name="T14" fmla="*/ 9 w 30"/>
                <a:gd name="T15" fmla="*/ 21 h 24"/>
                <a:gd name="T16" fmla="*/ 18 w 30"/>
                <a:gd name="T17" fmla="*/ 15 h 24"/>
                <a:gd name="T18" fmla="*/ 27 w 30"/>
                <a:gd name="T19" fmla="*/ 8 h 24"/>
                <a:gd name="T20" fmla="*/ 30 w 30"/>
                <a:gd name="T21" fmla="*/ 0 h 24"/>
                <a:gd name="T22" fmla="*/ 29 w 30"/>
                <a:gd name="T23" fmla="*/ 0 h 24"/>
                <a:gd name="T24" fmla="*/ 22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2" y="0"/>
                  </a:moveTo>
                  <a:lnTo>
                    <a:pt x="21" y="0"/>
                  </a:lnTo>
                  <a:lnTo>
                    <a:pt x="20" y="3"/>
                  </a:lnTo>
                  <a:lnTo>
                    <a:pt x="14" y="9"/>
                  </a:lnTo>
                  <a:lnTo>
                    <a:pt x="7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9" y="21"/>
                  </a:lnTo>
                  <a:lnTo>
                    <a:pt x="18" y="15"/>
                  </a:lnTo>
                  <a:lnTo>
                    <a:pt x="27" y="8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9" name="Freeform 336"/>
            <p:cNvSpPr>
              <a:spLocks/>
            </p:cNvSpPr>
            <p:nvPr/>
          </p:nvSpPr>
          <p:spPr bwMode="auto">
            <a:xfrm>
              <a:off x="2101" y="2377"/>
              <a:ext cx="27" cy="43"/>
            </a:xfrm>
            <a:custGeom>
              <a:avLst/>
              <a:gdLst>
                <a:gd name="T0" fmla="*/ 0 w 27"/>
                <a:gd name="T1" fmla="*/ 6 h 43"/>
                <a:gd name="T2" fmla="*/ 11 w 27"/>
                <a:gd name="T3" fmla="*/ 16 h 43"/>
                <a:gd name="T4" fmla="*/ 17 w 27"/>
                <a:gd name="T5" fmla="*/ 27 h 43"/>
                <a:gd name="T6" fmla="*/ 19 w 27"/>
                <a:gd name="T7" fmla="*/ 37 h 43"/>
                <a:gd name="T8" fmla="*/ 20 w 27"/>
                <a:gd name="T9" fmla="*/ 43 h 43"/>
                <a:gd name="T10" fmla="*/ 27 w 27"/>
                <a:gd name="T11" fmla="*/ 43 h 43"/>
                <a:gd name="T12" fmla="*/ 26 w 27"/>
                <a:gd name="T13" fmla="*/ 37 h 43"/>
                <a:gd name="T14" fmla="*/ 23 w 27"/>
                <a:gd name="T15" fmla="*/ 25 h 43"/>
                <a:gd name="T16" fmla="*/ 17 w 27"/>
                <a:gd name="T17" fmla="*/ 12 h 43"/>
                <a:gd name="T18" fmla="*/ 2 w 27"/>
                <a:gd name="T19" fmla="*/ 0 h 43"/>
                <a:gd name="T20" fmla="*/ 0 w 27"/>
                <a:gd name="T21" fmla="*/ 6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" h="43">
                  <a:moveTo>
                    <a:pt x="0" y="6"/>
                  </a:moveTo>
                  <a:lnTo>
                    <a:pt x="11" y="16"/>
                  </a:lnTo>
                  <a:lnTo>
                    <a:pt x="17" y="27"/>
                  </a:lnTo>
                  <a:lnTo>
                    <a:pt x="19" y="37"/>
                  </a:lnTo>
                  <a:lnTo>
                    <a:pt x="20" y="43"/>
                  </a:lnTo>
                  <a:lnTo>
                    <a:pt x="27" y="43"/>
                  </a:lnTo>
                  <a:lnTo>
                    <a:pt x="26" y="37"/>
                  </a:lnTo>
                  <a:lnTo>
                    <a:pt x="23" y="25"/>
                  </a:lnTo>
                  <a:lnTo>
                    <a:pt x="17" y="12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0" name="Freeform 337"/>
            <p:cNvSpPr>
              <a:spLocks/>
            </p:cNvSpPr>
            <p:nvPr/>
          </p:nvSpPr>
          <p:spPr bwMode="auto">
            <a:xfrm>
              <a:off x="2099" y="2377"/>
              <a:ext cx="4" cy="6"/>
            </a:xfrm>
            <a:custGeom>
              <a:avLst/>
              <a:gdLst>
                <a:gd name="T0" fmla="*/ 4 w 4"/>
                <a:gd name="T1" fmla="*/ 0 h 6"/>
                <a:gd name="T2" fmla="*/ 1 w 4"/>
                <a:gd name="T3" fmla="*/ 0 h 6"/>
                <a:gd name="T4" fmla="*/ 0 w 4"/>
                <a:gd name="T5" fmla="*/ 2 h 6"/>
                <a:gd name="T6" fmla="*/ 0 w 4"/>
                <a:gd name="T7" fmla="*/ 4 h 6"/>
                <a:gd name="T8" fmla="*/ 2 w 4"/>
                <a:gd name="T9" fmla="*/ 6 h 6"/>
                <a:gd name="T10" fmla="*/ 4 w 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1" name="Freeform 338"/>
            <p:cNvSpPr>
              <a:spLocks/>
            </p:cNvSpPr>
            <p:nvPr/>
          </p:nvSpPr>
          <p:spPr bwMode="auto">
            <a:xfrm>
              <a:off x="2064" y="2550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4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4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2" name="Freeform 339"/>
            <p:cNvSpPr>
              <a:spLocks/>
            </p:cNvSpPr>
            <p:nvPr/>
          </p:nvSpPr>
          <p:spPr bwMode="auto">
            <a:xfrm>
              <a:off x="1835" y="2550"/>
              <a:ext cx="229" cy="54"/>
            </a:xfrm>
            <a:custGeom>
              <a:avLst/>
              <a:gdLst>
                <a:gd name="T0" fmla="*/ 4 w 229"/>
                <a:gd name="T1" fmla="*/ 54 h 54"/>
                <a:gd name="T2" fmla="*/ 4 w 229"/>
                <a:gd name="T3" fmla="*/ 54 h 54"/>
                <a:gd name="T4" fmla="*/ 11 w 229"/>
                <a:gd name="T5" fmla="*/ 49 h 54"/>
                <a:gd name="T6" fmla="*/ 22 w 229"/>
                <a:gd name="T7" fmla="*/ 45 h 54"/>
                <a:gd name="T8" fmla="*/ 33 w 229"/>
                <a:gd name="T9" fmla="*/ 39 h 54"/>
                <a:gd name="T10" fmla="*/ 46 w 229"/>
                <a:gd name="T11" fmla="*/ 35 h 54"/>
                <a:gd name="T12" fmla="*/ 60 w 229"/>
                <a:gd name="T13" fmla="*/ 32 h 54"/>
                <a:gd name="T14" fmla="*/ 74 w 229"/>
                <a:gd name="T15" fmla="*/ 27 h 54"/>
                <a:gd name="T16" fmla="*/ 89 w 229"/>
                <a:gd name="T17" fmla="*/ 24 h 54"/>
                <a:gd name="T18" fmla="*/ 105 w 229"/>
                <a:gd name="T19" fmla="*/ 21 h 54"/>
                <a:gd name="T20" fmla="*/ 121 w 229"/>
                <a:gd name="T21" fmla="*/ 19 h 54"/>
                <a:gd name="T22" fmla="*/ 138 w 229"/>
                <a:gd name="T23" fmla="*/ 17 h 54"/>
                <a:gd name="T24" fmla="*/ 154 w 229"/>
                <a:gd name="T25" fmla="*/ 14 h 54"/>
                <a:gd name="T26" fmla="*/ 170 w 229"/>
                <a:gd name="T27" fmla="*/ 12 h 54"/>
                <a:gd name="T28" fmla="*/ 186 w 229"/>
                <a:gd name="T29" fmla="*/ 10 h 54"/>
                <a:gd name="T30" fmla="*/ 201 w 229"/>
                <a:gd name="T31" fmla="*/ 9 h 54"/>
                <a:gd name="T32" fmla="*/ 215 w 229"/>
                <a:gd name="T33" fmla="*/ 8 h 54"/>
                <a:gd name="T34" fmla="*/ 229 w 229"/>
                <a:gd name="T35" fmla="*/ 7 h 54"/>
                <a:gd name="T36" fmla="*/ 229 w 229"/>
                <a:gd name="T37" fmla="*/ 0 h 54"/>
                <a:gd name="T38" fmla="*/ 215 w 229"/>
                <a:gd name="T39" fmla="*/ 1 h 54"/>
                <a:gd name="T40" fmla="*/ 201 w 229"/>
                <a:gd name="T41" fmla="*/ 3 h 54"/>
                <a:gd name="T42" fmla="*/ 186 w 229"/>
                <a:gd name="T43" fmla="*/ 4 h 54"/>
                <a:gd name="T44" fmla="*/ 170 w 229"/>
                <a:gd name="T45" fmla="*/ 6 h 54"/>
                <a:gd name="T46" fmla="*/ 154 w 229"/>
                <a:gd name="T47" fmla="*/ 8 h 54"/>
                <a:gd name="T48" fmla="*/ 138 w 229"/>
                <a:gd name="T49" fmla="*/ 10 h 54"/>
                <a:gd name="T50" fmla="*/ 121 w 229"/>
                <a:gd name="T51" fmla="*/ 12 h 54"/>
                <a:gd name="T52" fmla="*/ 105 w 229"/>
                <a:gd name="T53" fmla="*/ 14 h 54"/>
                <a:gd name="T54" fmla="*/ 89 w 229"/>
                <a:gd name="T55" fmla="*/ 18 h 54"/>
                <a:gd name="T56" fmla="*/ 74 w 229"/>
                <a:gd name="T57" fmla="*/ 21 h 54"/>
                <a:gd name="T58" fmla="*/ 58 w 229"/>
                <a:gd name="T59" fmla="*/ 25 h 54"/>
                <a:gd name="T60" fmla="*/ 44 w 229"/>
                <a:gd name="T61" fmla="*/ 28 h 54"/>
                <a:gd name="T62" fmla="*/ 31 w 229"/>
                <a:gd name="T63" fmla="*/ 33 h 54"/>
                <a:gd name="T64" fmla="*/ 20 w 229"/>
                <a:gd name="T65" fmla="*/ 38 h 54"/>
                <a:gd name="T66" fmla="*/ 9 w 229"/>
                <a:gd name="T67" fmla="*/ 42 h 54"/>
                <a:gd name="T68" fmla="*/ 0 w 229"/>
                <a:gd name="T69" fmla="*/ 48 h 54"/>
                <a:gd name="T70" fmla="*/ 0 w 229"/>
                <a:gd name="T71" fmla="*/ 48 h 54"/>
                <a:gd name="T72" fmla="*/ 4 w 229"/>
                <a:gd name="T73" fmla="*/ 54 h 5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9" h="54">
                  <a:moveTo>
                    <a:pt x="4" y="54"/>
                  </a:moveTo>
                  <a:lnTo>
                    <a:pt x="4" y="54"/>
                  </a:lnTo>
                  <a:lnTo>
                    <a:pt x="11" y="49"/>
                  </a:lnTo>
                  <a:lnTo>
                    <a:pt x="22" y="45"/>
                  </a:lnTo>
                  <a:lnTo>
                    <a:pt x="33" y="39"/>
                  </a:lnTo>
                  <a:lnTo>
                    <a:pt x="46" y="35"/>
                  </a:lnTo>
                  <a:lnTo>
                    <a:pt x="60" y="32"/>
                  </a:lnTo>
                  <a:lnTo>
                    <a:pt x="74" y="27"/>
                  </a:lnTo>
                  <a:lnTo>
                    <a:pt x="89" y="24"/>
                  </a:lnTo>
                  <a:lnTo>
                    <a:pt x="105" y="21"/>
                  </a:lnTo>
                  <a:lnTo>
                    <a:pt x="121" y="19"/>
                  </a:lnTo>
                  <a:lnTo>
                    <a:pt x="138" y="17"/>
                  </a:lnTo>
                  <a:lnTo>
                    <a:pt x="154" y="14"/>
                  </a:lnTo>
                  <a:lnTo>
                    <a:pt x="170" y="12"/>
                  </a:lnTo>
                  <a:lnTo>
                    <a:pt x="186" y="10"/>
                  </a:lnTo>
                  <a:lnTo>
                    <a:pt x="201" y="9"/>
                  </a:lnTo>
                  <a:lnTo>
                    <a:pt x="215" y="8"/>
                  </a:lnTo>
                  <a:lnTo>
                    <a:pt x="229" y="7"/>
                  </a:lnTo>
                  <a:lnTo>
                    <a:pt x="229" y="0"/>
                  </a:lnTo>
                  <a:lnTo>
                    <a:pt x="215" y="1"/>
                  </a:lnTo>
                  <a:lnTo>
                    <a:pt x="201" y="3"/>
                  </a:lnTo>
                  <a:lnTo>
                    <a:pt x="186" y="4"/>
                  </a:lnTo>
                  <a:lnTo>
                    <a:pt x="170" y="6"/>
                  </a:lnTo>
                  <a:lnTo>
                    <a:pt x="154" y="8"/>
                  </a:lnTo>
                  <a:lnTo>
                    <a:pt x="138" y="10"/>
                  </a:lnTo>
                  <a:lnTo>
                    <a:pt x="121" y="12"/>
                  </a:lnTo>
                  <a:lnTo>
                    <a:pt x="105" y="14"/>
                  </a:lnTo>
                  <a:lnTo>
                    <a:pt x="89" y="18"/>
                  </a:lnTo>
                  <a:lnTo>
                    <a:pt x="74" y="21"/>
                  </a:lnTo>
                  <a:lnTo>
                    <a:pt x="58" y="25"/>
                  </a:lnTo>
                  <a:lnTo>
                    <a:pt x="44" y="28"/>
                  </a:lnTo>
                  <a:lnTo>
                    <a:pt x="31" y="33"/>
                  </a:lnTo>
                  <a:lnTo>
                    <a:pt x="20" y="38"/>
                  </a:lnTo>
                  <a:lnTo>
                    <a:pt x="9" y="42"/>
                  </a:lnTo>
                  <a:lnTo>
                    <a:pt x="0" y="48"/>
                  </a:lnTo>
                  <a:lnTo>
                    <a:pt x="4" y="5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3" name="Freeform 340"/>
            <p:cNvSpPr>
              <a:spLocks/>
            </p:cNvSpPr>
            <p:nvPr/>
          </p:nvSpPr>
          <p:spPr bwMode="auto">
            <a:xfrm>
              <a:off x="1827" y="2598"/>
              <a:ext cx="16" cy="19"/>
            </a:xfrm>
            <a:custGeom>
              <a:avLst/>
              <a:gdLst>
                <a:gd name="T0" fmla="*/ 14 w 16"/>
                <a:gd name="T1" fmla="*/ 12 h 19"/>
                <a:gd name="T2" fmla="*/ 14 w 16"/>
                <a:gd name="T3" fmla="*/ 12 h 19"/>
                <a:gd name="T4" fmla="*/ 8 w 16"/>
                <a:gd name="T5" fmla="*/ 13 h 19"/>
                <a:gd name="T6" fmla="*/ 6 w 16"/>
                <a:gd name="T7" fmla="*/ 12 h 19"/>
                <a:gd name="T8" fmla="*/ 6 w 16"/>
                <a:gd name="T9" fmla="*/ 12 h 19"/>
                <a:gd name="T10" fmla="*/ 12 w 16"/>
                <a:gd name="T11" fmla="*/ 6 h 19"/>
                <a:gd name="T12" fmla="*/ 8 w 16"/>
                <a:gd name="T13" fmla="*/ 0 h 19"/>
                <a:gd name="T14" fmla="*/ 0 w 16"/>
                <a:gd name="T15" fmla="*/ 7 h 19"/>
                <a:gd name="T16" fmla="*/ 0 w 16"/>
                <a:gd name="T17" fmla="*/ 16 h 19"/>
                <a:gd name="T18" fmla="*/ 8 w 16"/>
                <a:gd name="T19" fmla="*/ 19 h 19"/>
                <a:gd name="T20" fmla="*/ 16 w 16"/>
                <a:gd name="T21" fmla="*/ 18 h 19"/>
                <a:gd name="T22" fmla="*/ 16 w 16"/>
                <a:gd name="T23" fmla="*/ 18 h 19"/>
                <a:gd name="T24" fmla="*/ 14 w 16"/>
                <a:gd name="T25" fmla="*/ 12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19">
                  <a:moveTo>
                    <a:pt x="14" y="12"/>
                  </a:moveTo>
                  <a:lnTo>
                    <a:pt x="14" y="12"/>
                  </a:lnTo>
                  <a:lnTo>
                    <a:pt x="8" y="13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8" y="0"/>
                  </a:lnTo>
                  <a:lnTo>
                    <a:pt x="0" y="7"/>
                  </a:lnTo>
                  <a:lnTo>
                    <a:pt x="0" y="16"/>
                  </a:lnTo>
                  <a:lnTo>
                    <a:pt x="8" y="19"/>
                  </a:lnTo>
                  <a:lnTo>
                    <a:pt x="16" y="18"/>
                  </a:lnTo>
                  <a:lnTo>
                    <a:pt x="14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4" name="Freeform 341"/>
            <p:cNvSpPr>
              <a:spLocks/>
            </p:cNvSpPr>
            <p:nvPr/>
          </p:nvSpPr>
          <p:spPr bwMode="auto">
            <a:xfrm>
              <a:off x="1841" y="2578"/>
              <a:ext cx="223" cy="38"/>
            </a:xfrm>
            <a:custGeom>
              <a:avLst/>
              <a:gdLst>
                <a:gd name="T0" fmla="*/ 223 w 223"/>
                <a:gd name="T1" fmla="*/ 0 h 38"/>
                <a:gd name="T2" fmla="*/ 209 w 223"/>
                <a:gd name="T3" fmla="*/ 0 h 38"/>
                <a:gd name="T4" fmla="*/ 194 w 223"/>
                <a:gd name="T5" fmla="*/ 1 h 38"/>
                <a:gd name="T6" fmla="*/ 179 w 223"/>
                <a:gd name="T7" fmla="*/ 3 h 38"/>
                <a:gd name="T8" fmla="*/ 164 w 223"/>
                <a:gd name="T9" fmla="*/ 5 h 38"/>
                <a:gd name="T10" fmla="*/ 149 w 223"/>
                <a:gd name="T11" fmla="*/ 6 h 38"/>
                <a:gd name="T12" fmla="*/ 133 w 223"/>
                <a:gd name="T13" fmla="*/ 7 h 38"/>
                <a:gd name="T14" fmla="*/ 118 w 223"/>
                <a:gd name="T15" fmla="*/ 9 h 38"/>
                <a:gd name="T16" fmla="*/ 102 w 223"/>
                <a:gd name="T17" fmla="*/ 11 h 38"/>
                <a:gd name="T18" fmla="*/ 87 w 223"/>
                <a:gd name="T19" fmla="*/ 13 h 38"/>
                <a:gd name="T20" fmla="*/ 72 w 223"/>
                <a:gd name="T21" fmla="*/ 15 h 38"/>
                <a:gd name="T22" fmla="*/ 58 w 223"/>
                <a:gd name="T23" fmla="*/ 19 h 38"/>
                <a:gd name="T24" fmla="*/ 45 w 223"/>
                <a:gd name="T25" fmla="*/ 21 h 38"/>
                <a:gd name="T26" fmla="*/ 32 w 223"/>
                <a:gd name="T27" fmla="*/ 24 h 38"/>
                <a:gd name="T28" fmla="*/ 21 w 223"/>
                <a:gd name="T29" fmla="*/ 26 h 38"/>
                <a:gd name="T30" fmla="*/ 10 w 223"/>
                <a:gd name="T31" fmla="*/ 29 h 38"/>
                <a:gd name="T32" fmla="*/ 0 w 223"/>
                <a:gd name="T33" fmla="*/ 32 h 38"/>
                <a:gd name="T34" fmla="*/ 2 w 223"/>
                <a:gd name="T35" fmla="*/ 38 h 38"/>
                <a:gd name="T36" fmla="*/ 12 w 223"/>
                <a:gd name="T37" fmla="*/ 36 h 38"/>
                <a:gd name="T38" fmla="*/ 21 w 223"/>
                <a:gd name="T39" fmla="*/ 33 h 38"/>
                <a:gd name="T40" fmla="*/ 32 w 223"/>
                <a:gd name="T41" fmla="*/ 31 h 38"/>
                <a:gd name="T42" fmla="*/ 45 w 223"/>
                <a:gd name="T43" fmla="*/ 27 h 38"/>
                <a:gd name="T44" fmla="*/ 58 w 223"/>
                <a:gd name="T45" fmla="*/ 25 h 38"/>
                <a:gd name="T46" fmla="*/ 72 w 223"/>
                <a:gd name="T47" fmla="*/ 22 h 38"/>
                <a:gd name="T48" fmla="*/ 87 w 223"/>
                <a:gd name="T49" fmla="*/ 20 h 38"/>
                <a:gd name="T50" fmla="*/ 102 w 223"/>
                <a:gd name="T51" fmla="*/ 18 h 38"/>
                <a:gd name="T52" fmla="*/ 118 w 223"/>
                <a:gd name="T53" fmla="*/ 15 h 38"/>
                <a:gd name="T54" fmla="*/ 133 w 223"/>
                <a:gd name="T55" fmla="*/ 13 h 38"/>
                <a:gd name="T56" fmla="*/ 149 w 223"/>
                <a:gd name="T57" fmla="*/ 12 h 38"/>
                <a:gd name="T58" fmla="*/ 164 w 223"/>
                <a:gd name="T59" fmla="*/ 11 h 38"/>
                <a:gd name="T60" fmla="*/ 179 w 223"/>
                <a:gd name="T61" fmla="*/ 9 h 38"/>
                <a:gd name="T62" fmla="*/ 194 w 223"/>
                <a:gd name="T63" fmla="*/ 10 h 38"/>
                <a:gd name="T64" fmla="*/ 209 w 223"/>
                <a:gd name="T65" fmla="*/ 9 h 38"/>
                <a:gd name="T66" fmla="*/ 223 w 223"/>
                <a:gd name="T67" fmla="*/ 9 h 38"/>
                <a:gd name="T68" fmla="*/ 223 w 223"/>
                <a:gd name="T69" fmla="*/ 0 h 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3" h="38">
                  <a:moveTo>
                    <a:pt x="223" y="0"/>
                  </a:moveTo>
                  <a:lnTo>
                    <a:pt x="209" y="0"/>
                  </a:lnTo>
                  <a:lnTo>
                    <a:pt x="194" y="1"/>
                  </a:lnTo>
                  <a:lnTo>
                    <a:pt x="179" y="3"/>
                  </a:lnTo>
                  <a:lnTo>
                    <a:pt x="164" y="5"/>
                  </a:lnTo>
                  <a:lnTo>
                    <a:pt x="149" y="6"/>
                  </a:lnTo>
                  <a:lnTo>
                    <a:pt x="133" y="7"/>
                  </a:lnTo>
                  <a:lnTo>
                    <a:pt x="118" y="9"/>
                  </a:lnTo>
                  <a:lnTo>
                    <a:pt x="102" y="11"/>
                  </a:lnTo>
                  <a:lnTo>
                    <a:pt x="87" y="13"/>
                  </a:lnTo>
                  <a:lnTo>
                    <a:pt x="72" y="15"/>
                  </a:lnTo>
                  <a:lnTo>
                    <a:pt x="58" y="19"/>
                  </a:lnTo>
                  <a:lnTo>
                    <a:pt x="45" y="21"/>
                  </a:lnTo>
                  <a:lnTo>
                    <a:pt x="32" y="24"/>
                  </a:lnTo>
                  <a:lnTo>
                    <a:pt x="21" y="26"/>
                  </a:lnTo>
                  <a:lnTo>
                    <a:pt x="10" y="29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12" y="36"/>
                  </a:lnTo>
                  <a:lnTo>
                    <a:pt x="21" y="33"/>
                  </a:lnTo>
                  <a:lnTo>
                    <a:pt x="32" y="31"/>
                  </a:lnTo>
                  <a:lnTo>
                    <a:pt x="45" y="27"/>
                  </a:lnTo>
                  <a:lnTo>
                    <a:pt x="58" y="25"/>
                  </a:lnTo>
                  <a:lnTo>
                    <a:pt x="72" y="22"/>
                  </a:lnTo>
                  <a:lnTo>
                    <a:pt x="87" y="20"/>
                  </a:lnTo>
                  <a:lnTo>
                    <a:pt x="102" y="18"/>
                  </a:lnTo>
                  <a:lnTo>
                    <a:pt x="118" y="15"/>
                  </a:lnTo>
                  <a:lnTo>
                    <a:pt x="133" y="13"/>
                  </a:lnTo>
                  <a:lnTo>
                    <a:pt x="149" y="12"/>
                  </a:lnTo>
                  <a:lnTo>
                    <a:pt x="164" y="11"/>
                  </a:lnTo>
                  <a:lnTo>
                    <a:pt x="179" y="9"/>
                  </a:lnTo>
                  <a:lnTo>
                    <a:pt x="194" y="10"/>
                  </a:lnTo>
                  <a:lnTo>
                    <a:pt x="209" y="9"/>
                  </a:lnTo>
                  <a:lnTo>
                    <a:pt x="223" y="9"/>
                  </a:lnTo>
                  <a:lnTo>
                    <a:pt x="22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5" name="Freeform 342"/>
            <p:cNvSpPr>
              <a:spLocks/>
            </p:cNvSpPr>
            <p:nvPr/>
          </p:nvSpPr>
          <p:spPr bwMode="auto">
            <a:xfrm>
              <a:off x="2064" y="2578"/>
              <a:ext cx="4" cy="9"/>
            </a:xfrm>
            <a:custGeom>
              <a:avLst/>
              <a:gdLst>
                <a:gd name="T0" fmla="*/ 0 w 4"/>
                <a:gd name="T1" fmla="*/ 9 h 9"/>
                <a:gd name="T2" fmla="*/ 3 w 4"/>
                <a:gd name="T3" fmla="*/ 8 h 9"/>
                <a:gd name="T4" fmla="*/ 4 w 4"/>
                <a:gd name="T5" fmla="*/ 5 h 9"/>
                <a:gd name="T6" fmla="*/ 3 w 4"/>
                <a:gd name="T7" fmla="*/ 1 h 9"/>
                <a:gd name="T8" fmla="*/ 0 w 4"/>
                <a:gd name="T9" fmla="*/ 0 h 9"/>
                <a:gd name="T10" fmla="*/ 0 w 4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6" name="Freeform 343"/>
            <p:cNvSpPr>
              <a:spLocks/>
            </p:cNvSpPr>
            <p:nvPr/>
          </p:nvSpPr>
          <p:spPr bwMode="auto">
            <a:xfrm>
              <a:off x="1975" y="2574"/>
              <a:ext cx="6" cy="7"/>
            </a:xfrm>
            <a:custGeom>
              <a:avLst/>
              <a:gdLst>
                <a:gd name="T0" fmla="*/ 6 w 6"/>
                <a:gd name="T1" fmla="*/ 0 h 7"/>
                <a:gd name="T2" fmla="*/ 3 w 6"/>
                <a:gd name="T3" fmla="*/ 0 h 7"/>
                <a:gd name="T4" fmla="*/ 1 w 6"/>
                <a:gd name="T5" fmla="*/ 1 h 7"/>
                <a:gd name="T6" fmla="*/ 0 w 6"/>
                <a:gd name="T7" fmla="*/ 4 h 7"/>
                <a:gd name="T8" fmla="*/ 2 w 6"/>
                <a:gd name="T9" fmla="*/ 7 h 7"/>
                <a:gd name="T10" fmla="*/ 6 w 6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2" y="7"/>
                  </a:ln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7" name="Freeform 344"/>
            <p:cNvSpPr>
              <a:spLocks/>
            </p:cNvSpPr>
            <p:nvPr/>
          </p:nvSpPr>
          <p:spPr bwMode="auto">
            <a:xfrm>
              <a:off x="1977" y="2571"/>
              <a:ext cx="41" cy="14"/>
            </a:xfrm>
            <a:custGeom>
              <a:avLst/>
              <a:gdLst>
                <a:gd name="T0" fmla="*/ 36 w 41"/>
                <a:gd name="T1" fmla="*/ 0 h 14"/>
                <a:gd name="T2" fmla="*/ 34 w 41"/>
                <a:gd name="T3" fmla="*/ 2 h 14"/>
                <a:gd name="T4" fmla="*/ 31 w 41"/>
                <a:gd name="T5" fmla="*/ 3 h 14"/>
                <a:gd name="T6" fmla="*/ 26 w 41"/>
                <a:gd name="T7" fmla="*/ 5 h 14"/>
                <a:gd name="T8" fmla="*/ 22 w 41"/>
                <a:gd name="T9" fmla="*/ 6 h 14"/>
                <a:gd name="T10" fmla="*/ 17 w 41"/>
                <a:gd name="T11" fmla="*/ 5 h 14"/>
                <a:gd name="T12" fmla="*/ 12 w 41"/>
                <a:gd name="T13" fmla="*/ 6 h 14"/>
                <a:gd name="T14" fmla="*/ 7 w 41"/>
                <a:gd name="T15" fmla="*/ 5 h 14"/>
                <a:gd name="T16" fmla="*/ 4 w 41"/>
                <a:gd name="T17" fmla="*/ 3 h 14"/>
                <a:gd name="T18" fmla="*/ 0 w 41"/>
                <a:gd name="T19" fmla="*/ 10 h 14"/>
                <a:gd name="T20" fmla="*/ 5 w 41"/>
                <a:gd name="T21" fmla="*/ 12 h 14"/>
                <a:gd name="T22" fmla="*/ 12 w 41"/>
                <a:gd name="T23" fmla="*/ 13 h 14"/>
                <a:gd name="T24" fmla="*/ 17 w 41"/>
                <a:gd name="T25" fmla="*/ 14 h 14"/>
                <a:gd name="T26" fmla="*/ 22 w 41"/>
                <a:gd name="T27" fmla="*/ 13 h 14"/>
                <a:gd name="T28" fmla="*/ 28 w 41"/>
                <a:gd name="T29" fmla="*/ 12 h 14"/>
                <a:gd name="T30" fmla="*/ 33 w 41"/>
                <a:gd name="T31" fmla="*/ 10 h 14"/>
                <a:gd name="T32" fmla="*/ 36 w 41"/>
                <a:gd name="T33" fmla="*/ 8 h 14"/>
                <a:gd name="T34" fmla="*/ 41 w 41"/>
                <a:gd name="T35" fmla="*/ 6 h 14"/>
                <a:gd name="T36" fmla="*/ 36 w 41"/>
                <a:gd name="T37" fmla="*/ 0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14">
                  <a:moveTo>
                    <a:pt x="36" y="0"/>
                  </a:moveTo>
                  <a:lnTo>
                    <a:pt x="34" y="2"/>
                  </a:lnTo>
                  <a:lnTo>
                    <a:pt x="31" y="3"/>
                  </a:lnTo>
                  <a:lnTo>
                    <a:pt x="26" y="5"/>
                  </a:lnTo>
                  <a:lnTo>
                    <a:pt x="22" y="6"/>
                  </a:lnTo>
                  <a:lnTo>
                    <a:pt x="17" y="5"/>
                  </a:lnTo>
                  <a:lnTo>
                    <a:pt x="12" y="6"/>
                  </a:lnTo>
                  <a:lnTo>
                    <a:pt x="7" y="5"/>
                  </a:lnTo>
                  <a:lnTo>
                    <a:pt x="4" y="3"/>
                  </a:lnTo>
                  <a:lnTo>
                    <a:pt x="0" y="10"/>
                  </a:lnTo>
                  <a:lnTo>
                    <a:pt x="5" y="12"/>
                  </a:lnTo>
                  <a:lnTo>
                    <a:pt x="12" y="13"/>
                  </a:lnTo>
                  <a:lnTo>
                    <a:pt x="17" y="14"/>
                  </a:lnTo>
                  <a:lnTo>
                    <a:pt x="22" y="13"/>
                  </a:lnTo>
                  <a:lnTo>
                    <a:pt x="28" y="12"/>
                  </a:lnTo>
                  <a:lnTo>
                    <a:pt x="33" y="10"/>
                  </a:lnTo>
                  <a:lnTo>
                    <a:pt x="36" y="8"/>
                  </a:lnTo>
                  <a:lnTo>
                    <a:pt x="41" y="6"/>
                  </a:lnTo>
                  <a:lnTo>
                    <a:pt x="3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8" name="Freeform 345"/>
            <p:cNvSpPr>
              <a:spLocks/>
            </p:cNvSpPr>
            <p:nvPr/>
          </p:nvSpPr>
          <p:spPr bwMode="auto">
            <a:xfrm>
              <a:off x="2013" y="2571"/>
              <a:ext cx="7" cy="6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4 h 6"/>
                <a:gd name="T4" fmla="*/ 6 w 7"/>
                <a:gd name="T5" fmla="*/ 1 h 6"/>
                <a:gd name="T6" fmla="*/ 4 w 7"/>
                <a:gd name="T7" fmla="*/ 0 h 6"/>
                <a:gd name="T8" fmla="*/ 0 w 7"/>
                <a:gd name="T9" fmla="*/ 0 h 6"/>
                <a:gd name="T10" fmla="*/ 5 w 7"/>
                <a:gd name="T11" fmla="*/ 6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lnTo>
                    <a:pt x="7" y="4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9" name="Freeform 346"/>
            <p:cNvSpPr>
              <a:spLocks/>
            </p:cNvSpPr>
            <p:nvPr/>
          </p:nvSpPr>
          <p:spPr bwMode="auto">
            <a:xfrm>
              <a:off x="827" y="2662"/>
              <a:ext cx="6" cy="4"/>
            </a:xfrm>
            <a:custGeom>
              <a:avLst/>
              <a:gdLst>
                <a:gd name="T0" fmla="*/ 6 w 6"/>
                <a:gd name="T1" fmla="*/ 4 h 4"/>
                <a:gd name="T2" fmla="*/ 5 w 6"/>
                <a:gd name="T3" fmla="*/ 1 h 4"/>
                <a:gd name="T4" fmla="*/ 3 w 6"/>
                <a:gd name="T5" fmla="*/ 0 h 4"/>
                <a:gd name="T6" fmla="*/ 1 w 6"/>
                <a:gd name="T7" fmla="*/ 1 h 4"/>
                <a:gd name="T8" fmla="*/ 0 w 6"/>
                <a:gd name="T9" fmla="*/ 4 h 4"/>
                <a:gd name="T10" fmla="*/ 6 w 6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6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0" name="Freeform 347"/>
            <p:cNvSpPr>
              <a:spLocks/>
            </p:cNvSpPr>
            <p:nvPr/>
          </p:nvSpPr>
          <p:spPr bwMode="auto">
            <a:xfrm>
              <a:off x="827" y="2666"/>
              <a:ext cx="16" cy="28"/>
            </a:xfrm>
            <a:custGeom>
              <a:avLst/>
              <a:gdLst>
                <a:gd name="T0" fmla="*/ 14 w 16"/>
                <a:gd name="T1" fmla="*/ 21 h 28"/>
                <a:gd name="T2" fmla="*/ 16 w 16"/>
                <a:gd name="T3" fmla="*/ 23 h 28"/>
                <a:gd name="T4" fmla="*/ 13 w 16"/>
                <a:gd name="T5" fmla="*/ 17 h 28"/>
                <a:gd name="T6" fmla="*/ 10 w 16"/>
                <a:gd name="T7" fmla="*/ 10 h 28"/>
                <a:gd name="T8" fmla="*/ 7 w 16"/>
                <a:gd name="T9" fmla="*/ 5 h 28"/>
                <a:gd name="T10" fmla="*/ 6 w 16"/>
                <a:gd name="T11" fmla="*/ 0 h 28"/>
                <a:gd name="T12" fmla="*/ 0 w 16"/>
                <a:gd name="T13" fmla="*/ 0 h 28"/>
                <a:gd name="T14" fmla="*/ 1 w 16"/>
                <a:gd name="T15" fmla="*/ 7 h 28"/>
                <a:gd name="T16" fmla="*/ 3 w 16"/>
                <a:gd name="T17" fmla="*/ 12 h 28"/>
                <a:gd name="T18" fmla="*/ 6 w 16"/>
                <a:gd name="T19" fmla="*/ 19 h 28"/>
                <a:gd name="T20" fmla="*/ 10 w 16"/>
                <a:gd name="T21" fmla="*/ 25 h 28"/>
                <a:gd name="T22" fmla="*/ 12 w 16"/>
                <a:gd name="T23" fmla="*/ 28 h 28"/>
                <a:gd name="T24" fmla="*/ 10 w 16"/>
                <a:gd name="T25" fmla="*/ 25 h 28"/>
                <a:gd name="T26" fmla="*/ 12 w 16"/>
                <a:gd name="T27" fmla="*/ 28 h 28"/>
                <a:gd name="T28" fmla="*/ 14 w 16"/>
                <a:gd name="T29" fmla="*/ 28 h 28"/>
                <a:gd name="T30" fmla="*/ 16 w 16"/>
                <a:gd name="T31" fmla="*/ 26 h 28"/>
                <a:gd name="T32" fmla="*/ 16 w 16"/>
                <a:gd name="T33" fmla="*/ 23 h 28"/>
                <a:gd name="T34" fmla="*/ 14 w 16"/>
                <a:gd name="T35" fmla="*/ 21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" h="28">
                  <a:moveTo>
                    <a:pt x="14" y="21"/>
                  </a:moveTo>
                  <a:lnTo>
                    <a:pt x="16" y="23"/>
                  </a:lnTo>
                  <a:lnTo>
                    <a:pt x="13" y="17"/>
                  </a:lnTo>
                  <a:lnTo>
                    <a:pt x="10" y="10"/>
                  </a:lnTo>
                  <a:lnTo>
                    <a:pt x="7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3" y="12"/>
                  </a:lnTo>
                  <a:lnTo>
                    <a:pt x="6" y="19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16" y="23"/>
                  </a:lnTo>
                  <a:lnTo>
                    <a:pt x="14" y="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1" name="Freeform 348"/>
            <p:cNvSpPr>
              <a:spLocks/>
            </p:cNvSpPr>
            <p:nvPr/>
          </p:nvSpPr>
          <p:spPr bwMode="auto">
            <a:xfrm>
              <a:off x="839" y="2687"/>
              <a:ext cx="50" cy="23"/>
            </a:xfrm>
            <a:custGeom>
              <a:avLst/>
              <a:gdLst>
                <a:gd name="T0" fmla="*/ 50 w 50"/>
                <a:gd name="T1" fmla="*/ 16 h 23"/>
                <a:gd name="T2" fmla="*/ 46 w 50"/>
                <a:gd name="T3" fmla="*/ 15 h 23"/>
                <a:gd name="T4" fmla="*/ 39 w 50"/>
                <a:gd name="T5" fmla="*/ 13 h 23"/>
                <a:gd name="T6" fmla="*/ 32 w 50"/>
                <a:gd name="T7" fmla="*/ 12 h 23"/>
                <a:gd name="T8" fmla="*/ 27 w 50"/>
                <a:gd name="T9" fmla="*/ 10 h 23"/>
                <a:gd name="T10" fmla="*/ 20 w 50"/>
                <a:gd name="T11" fmla="*/ 8 h 23"/>
                <a:gd name="T12" fmla="*/ 14 w 50"/>
                <a:gd name="T13" fmla="*/ 4 h 23"/>
                <a:gd name="T14" fmla="*/ 7 w 50"/>
                <a:gd name="T15" fmla="*/ 2 h 23"/>
                <a:gd name="T16" fmla="*/ 2 w 50"/>
                <a:gd name="T17" fmla="*/ 0 h 23"/>
                <a:gd name="T18" fmla="*/ 0 w 50"/>
                <a:gd name="T19" fmla="*/ 7 h 23"/>
                <a:gd name="T20" fmla="*/ 5 w 50"/>
                <a:gd name="T21" fmla="*/ 9 h 23"/>
                <a:gd name="T22" fmla="*/ 12 w 50"/>
                <a:gd name="T23" fmla="*/ 11 h 23"/>
                <a:gd name="T24" fmla="*/ 18 w 50"/>
                <a:gd name="T25" fmla="*/ 14 h 23"/>
                <a:gd name="T26" fmla="*/ 25 w 50"/>
                <a:gd name="T27" fmla="*/ 16 h 23"/>
                <a:gd name="T28" fmla="*/ 32 w 50"/>
                <a:gd name="T29" fmla="*/ 18 h 23"/>
                <a:gd name="T30" fmla="*/ 39 w 50"/>
                <a:gd name="T31" fmla="*/ 19 h 23"/>
                <a:gd name="T32" fmla="*/ 44 w 50"/>
                <a:gd name="T33" fmla="*/ 22 h 23"/>
                <a:gd name="T34" fmla="*/ 50 w 50"/>
                <a:gd name="T35" fmla="*/ 23 h 23"/>
                <a:gd name="T36" fmla="*/ 50 w 50"/>
                <a:gd name="T37" fmla="*/ 16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" h="23">
                  <a:moveTo>
                    <a:pt x="50" y="16"/>
                  </a:moveTo>
                  <a:lnTo>
                    <a:pt x="46" y="15"/>
                  </a:lnTo>
                  <a:lnTo>
                    <a:pt x="39" y="13"/>
                  </a:lnTo>
                  <a:lnTo>
                    <a:pt x="32" y="12"/>
                  </a:lnTo>
                  <a:lnTo>
                    <a:pt x="27" y="10"/>
                  </a:lnTo>
                  <a:lnTo>
                    <a:pt x="20" y="8"/>
                  </a:lnTo>
                  <a:lnTo>
                    <a:pt x="14" y="4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7"/>
                  </a:lnTo>
                  <a:lnTo>
                    <a:pt x="5" y="9"/>
                  </a:lnTo>
                  <a:lnTo>
                    <a:pt x="12" y="11"/>
                  </a:lnTo>
                  <a:lnTo>
                    <a:pt x="18" y="14"/>
                  </a:lnTo>
                  <a:lnTo>
                    <a:pt x="25" y="16"/>
                  </a:lnTo>
                  <a:lnTo>
                    <a:pt x="32" y="18"/>
                  </a:lnTo>
                  <a:lnTo>
                    <a:pt x="39" y="19"/>
                  </a:lnTo>
                  <a:lnTo>
                    <a:pt x="44" y="22"/>
                  </a:lnTo>
                  <a:lnTo>
                    <a:pt x="50" y="23"/>
                  </a:lnTo>
                  <a:lnTo>
                    <a:pt x="50" y="1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2" name="Freeform 349"/>
            <p:cNvSpPr>
              <a:spLocks/>
            </p:cNvSpPr>
            <p:nvPr/>
          </p:nvSpPr>
          <p:spPr bwMode="auto">
            <a:xfrm>
              <a:off x="889" y="2703"/>
              <a:ext cx="4" cy="7"/>
            </a:xfrm>
            <a:custGeom>
              <a:avLst/>
              <a:gdLst>
                <a:gd name="T0" fmla="*/ 0 w 4"/>
                <a:gd name="T1" fmla="*/ 7 h 7"/>
                <a:gd name="T2" fmla="*/ 3 w 4"/>
                <a:gd name="T3" fmla="*/ 6 h 7"/>
                <a:gd name="T4" fmla="*/ 4 w 4"/>
                <a:gd name="T5" fmla="*/ 3 h 7"/>
                <a:gd name="T6" fmla="*/ 3 w 4"/>
                <a:gd name="T7" fmla="*/ 1 h 7"/>
                <a:gd name="T8" fmla="*/ 0 w 4"/>
                <a:gd name="T9" fmla="*/ 0 h 7"/>
                <a:gd name="T10" fmla="*/ 0 w 4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3" y="6"/>
                  </a:lnTo>
                  <a:lnTo>
                    <a:pt x="4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3" name="Freeform 350"/>
            <p:cNvSpPr>
              <a:spLocks/>
            </p:cNvSpPr>
            <p:nvPr/>
          </p:nvSpPr>
          <p:spPr bwMode="auto">
            <a:xfrm>
              <a:off x="839" y="2611"/>
              <a:ext cx="9" cy="38"/>
            </a:xfrm>
            <a:custGeom>
              <a:avLst/>
              <a:gdLst>
                <a:gd name="T0" fmla="*/ 2 w 9"/>
                <a:gd name="T1" fmla="*/ 8 h 38"/>
                <a:gd name="T2" fmla="*/ 2 w 9"/>
                <a:gd name="T3" fmla="*/ 8 h 38"/>
                <a:gd name="T4" fmla="*/ 0 w 9"/>
                <a:gd name="T5" fmla="*/ 6 h 38"/>
                <a:gd name="T6" fmla="*/ 1 w 9"/>
                <a:gd name="T7" fmla="*/ 14 h 38"/>
                <a:gd name="T8" fmla="*/ 1 w 9"/>
                <a:gd name="T9" fmla="*/ 24 h 38"/>
                <a:gd name="T10" fmla="*/ 1 w 9"/>
                <a:gd name="T11" fmla="*/ 38 h 38"/>
                <a:gd name="T12" fmla="*/ 9 w 9"/>
                <a:gd name="T13" fmla="*/ 38 h 38"/>
                <a:gd name="T14" fmla="*/ 9 w 9"/>
                <a:gd name="T15" fmla="*/ 24 h 38"/>
                <a:gd name="T16" fmla="*/ 7 w 9"/>
                <a:gd name="T17" fmla="*/ 14 h 38"/>
                <a:gd name="T18" fmla="*/ 6 w 9"/>
                <a:gd name="T19" fmla="*/ 6 h 38"/>
                <a:gd name="T20" fmla="*/ 2 w 9"/>
                <a:gd name="T21" fmla="*/ 0 h 38"/>
                <a:gd name="T22" fmla="*/ 2 w 9"/>
                <a:gd name="T23" fmla="*/ 0 h 38"/>
                <a:gd name="T24" fmla="*/ 2 w 9"/>
                <a:gd name="T25" fmla="*/ 8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38">
                  <a:moveTo>
                    <a:pt x="2" y="8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1" y="14"/>
                  </a:lnTo>
                  <a:lnTo>
                    <a:pt x="1" y="24"/>
                  </a:lnTo>
                  <a:lnTo>
                    <a:pt x="1" y="38"/>
                  </a:lnTo>
                  <a:lnTo>
                    <a:pt x="9" y="38"/>
                  </a:lnTo>
                  <a:lnTo>
                    <a:pt x="9" y="24"/>
                  </a:lnTo>
                  <a:lnTo>
                    <a:pt x="7" y="14"/>
                  </a:lnTo>
                  <a:lnTo>
                    <a:pt x="6" y="6"/>
                  </a:lnTo>
                  <a:lnTo>
                    <a:pt x="2" y="0"/>
                  </a:lnTo>
                  <a:lnTo>
                    <a:pt x="2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4" name="Freeform 351"/>
            <p:cNvSpPr>
              <a:spLocks/>
            </p:cNvSpPr>
            <p:nvPr/>
          </p:nvSpPr>
          <p:spPr bwMode="auto">
            <a:xfrm>
              <a:off x="833" y="2611"/>
              <a:ext cx="10" cy="38"/>
            </a:xfrm>
            <a:custGeom>
              <a:avLst/>
              <a:gdLst>
                <a:gd name="T0" fmla="*/ 9 w 10"/>
                <a:gd name="T1" fmla="*/ 38 h 38"/>
                <a:gd name="T2" fmla="*/ 9 w 10"/>
                <a:gd name="T3" fmla="*/ 38 h 38"/>
                <a:gd name="T4" fmla="*/ 9 w 10"/>
                <a:gd name="T5" fmla="*/ 26 h 38"/>
                <a:gd name="T6" fmla="*/ 9 w 10"/>
                <a:gd name="T7" fmla="*/ 15 h 38"/>
                <a:gd name="T8" fmla="*/ 10 w 10"/>
                <a:gd name="T9" fmla="*/ 7 h 38"/>
                <a:gd name="T10" fmla="*/ 8 w 10"/>
                <a:gd name="T11" fmla="*/ 8 h 38"/>
                <a:gd name="T12" fmla="*/ 8 w 10"/>
                <a:gd name="T13" fmla="*/ 0 h 38"/>
                <a:gd name="T14" fmla="*/ 4 w 10"/>
                <a:gd name="T15" fmla="*/ 7 h 38"/>
                <a:gd name="T16" fmla="*/ 3 w 10"/>
                <a:gd name="T17" fmla="*/ 15 h 38"/>
                <a:gd name="T18" fmla="*/ 0 w 10"/>
                <a:gd name="T19" fmla="*/ 26 h 38"/>
                <a:gd name="T20" fmla="*/ 0 w 10"/>
                <a:gd name="T21" fmla="*/ 38 h 38"/>
                <a:gd name="T22" fmla="*/ 0 w 10"/>
                <a:gd name="T23" fmla="*/ 38 h 38"/>
                <a:gd name="T24" fmla="*/ 9 w 10"/>
                <a:gd name="T25" fmla="*/ 38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" h="38">
                  <a:moveTo>
                    <a:pt x="9" y="38"/>
                  </a:moveTo>
                  <a:lnTo>
                    <a:pt x="9" y="38"/>
                  </a:lnTo>
                  <a:lnTo>
                    <a:pt x="9" y="26"/>
                  </a:lnTo>
                  <a:lnTo>
                    <a:pt x="9" y="1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8" y="0"/>
                  </a:lnTo>
                  <a:lnTo>
                    <a:pt x="4" y="7"/>
                  </a:lnTo>
                  <a:lnTo>
                    <a:pt x="3" y="15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9" y="3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5" name="Freeform 352"/>
            <p:cNvSpPr>
              <a:spLocks/>
            </p:cNvSpPr>
            <p:nvPr/>
          </p:nvSpPr>
          <p:spPr bwMode="auto">
            <a:xfrm>
              <a:off x="833" y="2649"/>
              <a:ext cx="11" cy="39"/>
            </a:xfrm>
            <a:custGeom>
              <a:avLst/>
              <a:gdLst>
                <a:gd name="T0" fmla="*/ 9 w 11"/>
                <a:gd name="T1" fmla="*/ 31 h 39"/>
                <a:gd name="T2" fmla="*/ 9 w 11"/>
                <a:gd name="T3" fmla="*/ 31 h 39"/>
                <a:gd name="T4" fmla="*/ 11 w 11"/>
                <a:gd name="T5" fmla="*/ 32 h 39"/>
                <a:gd name="T6" fmla="*/ 9 w 11"/>
                <a:gd name="T7" fmla="*/ 25 h 39"/>
                <a:gd name="T8" fmla="*/ 9 w 11"/>
                <a:gd name="T9" fmla="*/ 14 h 39"/>
                <a:gd name="T10" fmla="*/ 9 w 11"/>
                <a:gd name="T11" fmla="*/ 0 h 39"/>
                <a:gd name="T12" fmla="*/ 0 w 11"/>
                <a:gd name="T13" fmla="*/ 0 h 39"/>
                <a:gd name="T14" fmla="*/ 0 w 11"/>
                <a:gd name="T15" fmla="*/ 14 h 39"/>
                <a:gd name="T16" fmla="*/ 3 w 11"/>
                <a:gd name="T17" fmla="*/ 25 h 39"/>
                <a:gd name="T18" fmla="*/ 5 w 11"/>
                <a:gd name="T19" fmla="*/ 34 h 39"/>
                <a:gd name="T20" fmla="*/ 9 w 11"/>
                <a:gd name="T21" fmla="*/ 39 h 39"/>
                <a:gd name="T22" fmla="*/ 9 w 11"/>
                <a:gd name="T23" fmla="*/ 39 h 39"/>
                <a:gd name="T24" fmla="*/ 9 w 11"/>
                <a:gd name="T25" fmla="*/ 31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" h="39">
                  <a:moveTo>
                    <a:pt x="9" y="31"/>
                  </a:moveTo>
                  <a:lnTo>
                    <a:pt x="9" y="31"/>
                  </a:lnTo>
                  <a:lnTo>
                    <a:pt x="11" y="32"/>
                  </a:lnTo>
                  <a:lnTo>
                    <a:pt x="9" y="25"/>
                  </a:lnTo>
                  <a:lnTo>
                    <a:pt x="9" y="14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" y="25"/>
                  </a:lnTo>
                  <a:lnTo>
                    <a:pt x="5" y="34"/>
                  </a:lnTo>
                  <a:lnTo>
                    <a:pt x="9" y="39"/>
                  </a:lnTo>
                  <a:lnTo>
                    <a:pt x="9" y="3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6" name="Freeform 353"/>
            <p:cNvSpPr>
              <a:spLocks/>
            </p:cNvSpPr>
            <p:nvPr/>
          </p:nvSpPr>
          <p:spPr bwMode="auto">
            <a:xfrm>
              <a:off x="840" y="2649"/>
              <a:ext cx="8" cy="39"/>
            </a:xfrm>
            <a:custGeom>
              <a:avLst/>
              <a:gdLst>
                <a:gd name="T0" fmla="*/ 0 w 8"/>
                <a:gd name="T1" fmla="*/ 0 h 39"/>
                <a:gd name="T2" fmla="*/ 1 w 8"/>
                <a:gd name="T3" fmla="*/ 0 h 39"/>
                <a:gd name="T4" fmla="*/ 0 w 8"/>
                <a:gd name="T5" fmla="*/ 14 h 39"/>
                <a:gd name="T6" fmla="*/ 0 w 8"/>
                <a:gd name="T7" fmla="*/ 25 h 39"/>
                <a:gd name="T8" fmla="*/ 0 w 8"/>
                <a:gd name="T9" fmla="*/ 33 h 39"/>
                <a:gd name="T10" fmla="*/ 2 w 8"/>
                <a:gd name="T11" fmla="*/ 31 h 39"/>
                <a:gd name="T12" fmla="*/ 2 w 8"/>
                <a:gd name="T13" fmla="*/ 39 h 39"/>
                <a:gd name="T14" fmla="*/ 6 w 8"/>
                <a:gd name="T15" fmla="*/ 33 h 39"/>
                <a:gd name="T16" fmla="*/ 8 w 8"/>
                <a:gd name="T17" fmla="*/ 25 h 39"/>
                <a:gd name="T18" fmla="*/ 8 w 8"/>
                <a:gd name="T19" fmla="*/ 14 h 39"/>
                <a:gd name="T20" fmla="*/ 7 w 8"/>
                <a:gd name="T21" fmla="*/ 0 h 39"/>
                <a:gd name="T22" fmla="*/ 8 w 8"/>
                <a:gd name="T23" fmla="*/ 0 h 39"/>
                <a:gd name="T24" fmla="*/ 0 w 8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" h="39">
                  <a:moveTo>
                    <a:pt x="0" y="0"/>
                  </a:moveTo>
                  <a:lnTo>
                    <a:pt x="1" y="0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2" y="31"/>
                  </a:lnTo>
                  <a:lnTo>
                    <a:pt x="2" y="39"/>
                  </a:lnTo>
                  <a:lnTo>
                    <a:pt x="6" y="33"/>
                  </a:lnTo>
                  <a:lnTo>
                    <a:pt x="8" y="25"/>
                  </a:lnTo>
                  <a:lnTo>
                    <a:pt x="8" y="14"/>
                  </a:lnTo>
                  <a:lnTo>
                    <a:pt x="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7" name="Freeform 354"/>
            <p:cNvSpPr>
              <a:spLocks/>
            </p:cNvSpPr>
            <p:nvPr/>
          </p:nvSpPr>
          <p:spPr bwMode="auto">
            <a:xfrm>
              <a:off x="921" y="2572"/>
              <a:ext cx="6" cy="6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0 h 6"/>
                <a:gd name="T4" fmla="*/ 2 w 6"/>
                <a:gd name="T5" fmla="*/ 1 h 6"/>
                <a:gd name="T6" fmla="*/ 0 w 6"/>
                <a:gd name="T7" fmla="*/ 3 h 6"/>
                <a:gd name="T8" fmla="*/ 0 w 6"/>
                <a:gd name="T9" fmla="*/ 6 h 6"/>
                <a:gd name="T10" fmla="*/ 6 w 6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8" name="Freeform 355"/>
            <p:cNvSpPr>
              <a:spLocks/>
            </p:cNvSpPr>
            <p:nvPr/>
          </p:nvSpPr>
          <p:spPr bwMode="auto">
            <a:xfrm>
              <a:off x="921" y="2574"/>
              <a:ext cx="29" cy="141"/>
            </a:xfrm>
            <a:custGeom>
              <a:avLst/>
              <a:gdLst>
                <a:gd name="T0" fmla="*/ 8 w 29"/>
                <a:gd name="T1" fmla="*/ 141 h 141"/>
                <a:gd name="T2" fmla="*/ 19 w 29"/>
                <a:gd name="T3" fmla="*/ 120 h 141"/>
                <a:gd name="T4" fmla="*/ 26 w 29"/>
                <a:gd name="T5" fmla="*/ 98 h 141"/>
                <a:gd name="T6" fmla="*/ 29 w 29"/>
                <a:gd name="T7" fmla="*/ 80 h 141"/>
                <a:gd name="T8" fmla="*/ 29 w 29"/>
                <a:gd name="T9" fmla="*/ 61 h 141"/>
                <a:gd name="T10" fmla="*/ 26 w 29"/>
                <a:gd name="T11" fmla="*/ 45 h 141"/>
                <a:gd name="T12" fmla="*/ 21 w 29"/>
                <a:gd name="T13" fmla="*/ 28 h 141"/>
                <a:gd name="T14" fmla="*/ 15 w 29"/>
                <a:gd name="T15" fmla="*/ 14 h 141"/>
                <a:gd name="T16" fmla="*/ 6 w 29"/>
                <a:gd name="T17" fmla="*/ 0 h 141"/>
                <a:gd name="T18" fmla="*/ 0 w 29"/>
                <a:gd name="T19" fmla="*/ 4 h 141"/>
                <a:gd name="T20" fmla="*/ 8 w 29"/>
                <a:gd name="T21" fmla="*/ 16 h 141"/>
                <a:gd name="T22" fmla="*/ 15 w 29"/>
                <a:gd name="T23" fmla="*/ 30 h 141"/>
                <a:gd name="T24" fmla="*/ 19 w 29"/>
                <a:gd name="T25" fmla="*/ 45 h 141"/>
                <a:gd name="T26" fmla="*/ 22 w 29"/>
                <a:gd name="T27" fmla="*/ 61 h 141"/>
                <a:gd name="T28" fmla="*/ 22 w 29"/>
                <a:gd name="T29" fmla="*/ 80 h 141"/>
                <a:gd name="T30" fmla="*/ 19 w 29"/>
                <a:gd name="T31" fmla="*/ 98 h 141"/>
                <a:gd name="T32" fmla="*/ 13 w 29"/>
                <a:gd name="T33" fmla="*/ 117 h 141"/>
                <a:gd name="T34" fmla="*/ 2 w 29"/>
                <a:gd name="T35" fmla="*/ 137 h 141"/>
                <a:gd name="T36" fmla="*/ 8 w 29"/>
                <a:gd name="T37" fmla="*/ 141 h 1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9" h="141">
                  <a:moveTo>
                    <a:pt x="8" y="141"/>
                  </a:moveTo>
                  <a:lnTo>
                    <a:pt x="19" y="120"/>
                  </a:lnTo>
                  <a:lnTo>
                    <a:pt x="26" y="98"/>
                  </a:lnTo>
                  <a:lnTo>
                    <a:pt x="29" y="80"/>
                  </a:lnTo>
                  <a:lnTo>
                    <a:pt x="29" y="61"/>
                  </a:lnTo>
                  <a:lnTo>
                    <a:pt x="26" y="45"/>
                  </a:lnTo>
                  <a:lnTo>
                    <a:pt x="21" y="28"/>
                  </a:lnTo>
                  <a:lnTo>
                    <a:pt x="15" y="14"/>
                  </a:lnTo>
                  <a:lnTo>
                    <a:pt x="6" y="0"/>
                  </a:lnTo>
                  <a:lnTo>
                    <a:pt x="0" y="4"/>
                  </a:lnTo>
                  <a:lnTo>
                    <a:pt x="8" y="16"/>
                  </a:lnTo>
                  <a:lnTo>
                    <a:pt x="15" y="30"/>
                  </a:lnTo>
                  <a:lnTo>
                    <a:pt x="19" y="45"/>
                  </a:lnTo>
                  <a:lnTo>
                    <a:pt x="22" y="61"/>
                  </a:lnTo>
                  <a:lnTo>
                    <a:pt x="22" y="80"/>
                  </a:lnTo>
                  <a:lnTo>
                    <a:pt x="19" y="98"/>
                  </a:lnTo>
                  <a:lnTo>
                    <a:pt x="13" y="117"/>
                  </a:lnTo>
                  <a:lnTo>
                    <a:pt x="2" y="137"/>
                  </a:lnTo>
                  <a:lnTo>
                    <a:pt x="8" y="14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9" name="Freeform 356"/>
            <p:cNvSpPr>
              <a:spLocks/>
            </p:cNvSpPr>
            <p:nvPr/>
          </p:nvSpPr>
          <p:spPr bwMode="auto">
            <a:xfrm>
              <a:off x="923" y="2711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3 h 6"/>
                <a:gd name="T4" fmla="*/ 2 w 6"/>
                <a:gd name="T5" fmla="*/ 5 h 6"/>
                <a:gd name="T6" fmla="*/ 4 w 6"/>
                <a:gd name="T7" fmla="*/ 6 h 6"/>
                <a:gd name="T8" fmla="*/ 6 w 6"/>
                <a:gd name="T9" fmla="*/ 4 h 6"/>
                <a:gd name="T10" fmla="*/ 0 w 6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0" name="Freeform 357"/>
            <p:cNvSpPr>
              <a:spLocks/>
            </p:cNvSpPr>
            <p:nvPr/>
          </p:nvSpPr>
          <p:spPr bwMode="auto">
            <a:xfrm>
              <a:off x="954" y="2718"/>
              <a:ext cx="7" cy="5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4 h 5"/>
                <a:gd name="T4" fmla="*/ 2 w 7"/>
                <a:gd name="T5" fmla="*/ 5 h 5"/>
                <a:gd name="T6" fmla="*/ 5 w 7"/>
                <a:gd name="T7" fmla="*/ 5 h 5"/>
                <a:gd name="T8" fmla="*/ 7 w 7"/>
                <a:gd name="T9" fmla="*/ 2 h 5"/>
                <a:gd name="T10" fmla="*/ 0 w 7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4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1" name="Freeform 358"/>
            <p:cNvSpPr>
              <a:spLocks/>
            </p:cNvSpPr>
            <p:nvPr/>
          </p:nvSpPr>
          <p:spPr bwMode="auto">
            <a:xfrm>
              <a:off x="954" y="2567"/>
              <a:ext cx="32" cy="153"/>
            </a:xfrm>
            <a:custGeom>
              <a:avLst/>
              <a:gdLst>
                <a:gd name="T0" fmla="*/ 3 w 32"/>
                <a:gd name="T1" fmla="*/ 4 h 153"/>
                <a:gd name="T2" fmla="*/ 15 w 32"/>
                <a:gd name="T3" fmla="*/ 21 h 153"/>
                <a:gd name="T4" fmla="*/ 23 w 32"/>
                <a:gd name="T5" fmla="*/ 40 h 153"/>
                <a:gd name="T6" fmla="*/ 26 w 32"/>
                <a:gd name="T7" fmla="*/ 58 h 153"/>
                <a:gd name="T8" fmla="*/ 26 w 32"/>
                <a:gd name="T9" fmla="*/ 77 h 153"/>
                <a:gd name="T10" fmla="*/ 24 w 32"/>
                <a:gd name="T11" fmla="*/ 95 h 153"/>
                <a:gd name="T12" fmla="*/ 17 w 32"/>
                <a:gd name="T13" fmla="*/ 114 h 153"/>
                <a:gd name="T14" fmla="*/ 10 w 32"/>
                <a:gd name="T15" fmla="*/ 132 h 153"/>
                <a:gd name="T16" fmla="*/ 0 w 32"/>
                <a:gd name="T17" fmla="*/ 151 h 153"/>
                <a:gd name="T18" fmla="*/ 7 w 32"/>
                <a:gd name="T19" fmla="*/ 153 h 153"/>
                <a:gd name="T20" fmla="*/ 16 w 32"/>
                <a:gd name="T21" fmla="*/ 134 h 153"/>
                <a:gd name="T22" fmla="*/ 24 w 32"/>
                <a:gd name="T23" fmla="*/ 116 h 153"/>
                <a:gd name="T24" fmla="*/ 30 w 32"/>
                <a:gd name="T25" fmla="*/ 95 h 153"/>
                <a:gd name="T26" fmla="*/ 32 w 32"/>
                <a:gd name="T27" fmla="*/ 77 h 153"/>
                <a:gd name="T28" fmla="*/ 32 w 32"/>
                <a:gd name="T29" fmla="*/ 58 h 153"/>
                <a:gd name="T30" fmla="*/ 29 w 32"/>
                <a:gd name="T31" fmla="*/ 38 h 153"/>
                <a:gd name="T32" fmla="*/ 22 w 32"/>
                <a:gd name="T33" fmla="*/ 19 h 153"/>
                <a:gd name="T34" fmla="*/ 10 w 32"/>
                <a:gd name="T35" fmla="*/ 0 h 153"/>
                <a:gd name="T36" fmla="*/ 3 w 32"/>
                <a:gd name="T37" fmla="*/ 4 h 1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" h="153">
                  <a:moveTo>
                    <a:pt x="3" y="4"/>
                  </a:moveTo>
                  <a:lnTo>
                    <a:pt x="15" y="21"/>
                  </a:lnTo>
                  <a:lnTo>
                    <a:pt x="23" y="40"/>
                  </a:lnTo>
                  <a:lnTo>
                    <a:pt x="26" y="58"/>
                  </a:lnTo>
                  <a:lnTo>
                    <a:pt x="26" y="77"/>
                  </a:lnTo>
                  <a:lnTo>
                    <a:pt x="24" y="95"/>
                  </a:lnTo>
                  <a:lnTo>
                    <a:pt x="17" y="114"/>
                  </a:lnTo>
                  <a:lnTo>
                    <a:pt x="10" y="132"/>
                  </a:lnTo>
                  <a:lnTo>
                    <a:pt x="0" y="151"/>
                  </a:lnTo>
                  <a:lnTo>
                    <a:pt x="7" y="153"/>
                  </a:lnTo>
                  <a:lnTo>
                    <a:pt x="16" y="134"/>
                  </a:lnTo>
                  <a:lnTo>
                    <a:pt x="24" y="116"/>
                  </a:lnTo>
                  <a:lnTo>
                    <a:pt x="30" y="95"/>
                  </a:lnTo>
                  <a:lnTo>
                    <a:pt x="32" y="77"/>
                  </a:lnTo>
                  <a:lnTo>
                    <a:pt x="32" y="58"/>
                  </a:lnTo>
                  <a:lnTo>
                    <a:pt x="29" y="38"/>
                  </a:lnTo>
                  <a:lnTo>
                    <a:pt x="22" y="19"/>
                  </a:lnTo>
                  <a:lnTo>
                    <a:pt x="10" y="0"/>
                  </a:lnTo>
                  <a:lnTo>
                    <a:pt x="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2" name="Freeform 359"/>
            <p:cNvSpPr>
              <a:spLocks/>
            </p:cNvSpPr>
            <p:nvPr/>
          </p:nvSpPr>
          <p:spPr bwMode="auto">
            <a:xfrm>
              <a:off x="957" y="2564"/>
              <a:ext cx="7" cy="7"/>
            </a:xfrm>
            <a:custGeom>
              <a:avLst/>
              <a:gdLst>
                <a:gd name="T0" fmla="*/ 7 w 7"/>
                <a:gd name="T1" fmla="*/ 3 h 7"/>
                <a:gd name="T2" fmla="*/ 5 w 7"/>
                <a:gd name="T3" fmla="*/ 0 h 7"/>
                <a:gd name="T4" fmla="*/ 2 w 7"/>
                <a:gd name="T5" fmla="*/ 1 h 7"/>
                <a:gd name="T6" fmla="*/ 0 w 7"/>
                <a:gd name="T7" fmla="*/ 4 h 7"/>
                <a:gd name="T8" fmla="*/ 0 w 7"/>
                <a:gd name="T9" fmla="*/ 7 h 7"/>
                <a:gd name="T10" fmla="*/ 7 w 7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7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3" name="Freeform 360"/>
            <p:cNvSpPr>
              <a:spLocks/>
            </p:cNvSpPr>
            <p:nvPr/>
          </p:nvSpPr>
          <p:spPr bwMode="auto">
            <a:xfrm>
              <a:off x="1458" y="2653"/>
              <a:ext cx="58" cy="10"/>
            </a:xfrm>
            <a:custGeom>
              <a:avLst/>
              <a:gdLst>
                <a:gd name="T0" fmla="*/ 58 w 58"/>
                <a:gd name="T1" fmla="*/ 2 h 10"/>
                <a:gd name="T2" fmla="*/ 54 w 58"/>
                <a:gd name="T3" fmla="*/ 0 h 10"/>
                <a:gd name="T4" fmla="*/ 0 w 58"/>
                <a:gd name="T5" fmla="*/ 4 h 10"/>
                <a:gd name="T6" fmla="*/ 0 w 58"/>
                <a:gd name="T7" fmla="*/ 10 h 10"/>
                <a:gd name="T8" fmla="*/ 54 w 58"/>
                <a:gd name="T9" fmla="*/ 6 h 10"/>
                <a:gd name="T10" fmla="*/ 51 w 58"/>
                <a:gd name="T11" fmla="*/ 4 h 10"/>
                <a:gd name="T12" fmla="*/ 54 w 58"/>
                <a:gd name="T13" fmla="*/ 6 h 10"/>
                <a:gd name="T14" fmla="*/ 56 w 58"/>
                <a:gd name="T15" fmla="*/ 5 h 10"/>
                <a:gd name="T16" fmla="*/ 58 w 58"/>
                <a:gd name="T17" fmla="*/ 3 h 10"/>
                <a:gd name="T18" fmla="*/ 56 w 58"/>
                <a:gd name="T19" fmla="*/ 1 h 10"/>
                <a:gd name="T20" fmla="*/ 54 w 58"/>
                <a:gd name="T21" fmla="*/ 0 h 10"/>
                <a:gd name="T22" fmla="*/ 58 w 58"/>
                <a:gd name="T23" fmla="*/ 2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" h="10">
                  <a:moveTo>
                    <a:pt x="58" y="2"/>
                  </a:moveTo>
                  <a:lnTo>
                    <a:pt x="54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54" y="6"/>
                  </a:lnTo>
                  <a:lnTo>
                    <a:pt x="51" y="4"/>
                  </a:lnTo>
                  <a:lnTo>
                    <a:pt x="54" y="6"/>
                  </a:lnTo>
                  <a:lnTo>
                    <a:pt x="56" y="5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8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4" name="Freeform 361"/>
            <p:cNvSpPr>
              <a:spLocks/>
            </p:cNvSpPr>
            <p:nvPr/>
          </p:nvSpPr>
          <p:spPr bwMode="auto">
            <a:xfrm>
              <a:off x="1509" y="2655"/>
              <a:ext cx="11" cy="20"/>
            </a:xfrm>
            <a:custGeom>
              <a:avLst/>
              <a:gdLst>
                <a:gd name="T0" fmla="*/ 8 w 11"/>
                <a:gd name="T1" fmla="*/ 20 h 20"/>
                <a:gd name="T2" fmla="*/ 11 w 11"/>
                <a:gd name="T3" fmla="*/ 16 h 20"/>
                <a:gd name="T4" fmla="*/ 7 w 11"/>
                <a:gd name="T5" fmla="*/ 0 h 20"/>
                <a:gd name="T6" fmla="*/ 0 w 11"/>
                <a:gd name="T7" fmla="*/ 2 h 20"/>
                <a:gd name="T8" fmla="*/ 4 w 11"/>
                <a:gd name="T9" fmla="*/ 18 h 20"/>
                <a:gd name="T10" fmla="*/ 8 w 11"/>
                <a:gd name="T11" fmla="*/ 14 h 20"/>
                <a:gd name="T12" fmla="*/ 4 w 11"/>
                <a:gd name="T13" fmla="*/ 18 h 20"/>
                <a:gd name="T14" fmla="*/ 7 w 11"/>
                <a:gd name="T15" fmla="*/ 20 h 20"/>
                <a:gd name="T16" fmla="*/ 9 w 11"/>
                <a:gd name="T17" fmla="*/ 20 h 20"/>
                <a:gd name="T18" fmla="*/ 11 w 11"/>
                <a:gd name="T19" fmla="*/ 19 h 20"/>
                <a:gd name="T20" fmla="*/ 11 w 11"/>
                <a:gd name="T21" fmla="*/ 16 h 20"/>
                <a:gd name="T22" fmla="*/ 8 w 11"/>
                <a:gd name="T23" fmla="*/ 2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20">
                  <a:moveTo>
                    <a:pt x="8" y="20"/>
                  </a:moveTo>
                  <a:lnTo>
                    <a:pt x="11" y="16"/>
                  </a:lnTo>
                  <a:lnTo>
                    <a:pt x="7" y="0"/>
                  </a:lnTo>
                  <a:lnTo>
                    <a:pt x="0" y="2"/>
                  </a:lnTo>
                  <a:lnTo>
                    <a:pt x="4" y="18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11" y="19"/>
                  </a:lnTo>
                  <a:lnTo>
                    <a:pt x="11" y="16"/>
                  </a:lnTo>
                  <a:lnTo>
                    <a:pt x="8" y="2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5" name="Freeform 362"/>
            <p:cNvSpPr>
              <a:spLocks/>
            </p:cNvSpPr>
            <p:nvPr/>
          </p:nvSpPr>
          <p:spPr bwMode="auto">
            <a:xfrm>
              <a:off x="1458" y="2669"/>
              <a:ext cx="59" cy="11"/>
            </a:xfrm>
            <a:custGeom>
              <a:avLst/>
              <a:gdLst>
                <a:gd name="T0" fmla="*/ 0 w 59"/>
                <a:gd name="T1" fmla="*/ 7 h 11"/>
                <a:gd name="T2" fmla="*/ 4 w 59"/>
                <a:gd name="T3" fmla="*/ 11 h 11"/>
                <a:gd name="T4" fmla="*/ 59 w 59"/>
                <a:gd name="T5" fmla="*/ 6 h 11"/>
                <a:gd name="T6" fmla="*/ 59 w 59"/>
                <a:gd name="T7" fmla="*/ 0 h 11"/>
                <a:gd name="T8" fmla="*/ 4 w 59"/>
                <a:gd name="T9" fmla="*/ 4 h 11"/>
                <a:gd name="T10" fmla="*/ 7 w 59"/>
                <a:gd name="T11" fmla="*/ 7 h 11"/>
                <a:gd name="T12" fmla="*/ 4 w 59"/>
                <a:gd name="T13" fmla="*/ 4 h 11"/>
                <a:gd name="T14" fmla="*/ 2 w 59"/>
                <a:gd name="T15" fmla="*/ 5 h 11"/>
                <a:gd name="T16" fmla="*/ 0 w 59"/>
                <a:gd name="T17" fmla="*/ 7 h 11"/>
                <a:gd name="T18" fmla="*/ 2 w 59"/>
                <a:gd name="T19" fmla="*/ 9 h 11"/>
                <a:gd name="T20" fmla="*/ 4 w 59"/>
                <a:gd name="T21" fmla="*/ 11 h 11"/>
                <a:gd name="T22" fmla="*/ 0 w 59"/>
                <a:gd name="T23" fmla="*/ 7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9" h="11">
                  <a:moveTo>
                    <a:pt x="0" y="7"/>
                  </a:moveTo>
                  <a:lnTo>
                    <a:pt x="4" y="11"/>
                  </a:lnTo>
                  <a:lnTo>
                    <a:pt x="59" y="6"/>
                  </a:lnTo>
                  <a:lnTo>
                    <a:pt x="59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6" name="Freeform 363"/>
            <p:cNvSpPr>
              <a:spLocks/>
            </p:cNvSpPr>
            <p:nvPr/>
          </p:nvSpPr>
          <p:spPr bwMode="auto">
            <a:xfrm>
              <a:off x="1455" y="2657"/>
              <a:ext cx="10" cy="19"/>
            </a:xfrm>
            <a:custGeom>
              <a:avLst/>
              <a:gdLst>
                <a:gd name="T0" fmla="*/ 3 w 10"/>
                <a:gd name="T1" fmla="*/ 0 h 19"/>
                <a:gd name="T2" fmla="*/ 0 w 10"/>
                <a:gd name="T3" fmla="*/ 3 h 19"/>
                <a:gd name="T4" fmla="*/ 3 w 10"/>
                <a:gd name="T5" fmla="*/ 19 h 19"/>
                <a:gd name="T6" fmla="*/ 10 w 10"/>
                <a:gd name="T7" fmla="*/ 19 h 19"/>
                <a:gd name="T8" fmla="*/ 7 w 10"/>
                <a:gd name="T9" fmla="*/ 3 h 19"/>
                <a:gd name="T10" fmla="*/ 3 w 10"/>
                <a:gd name="T11" fmla="*/ 6 h 19"/>
                <a:gd name="T12" fmla="*/ 7 w 10"/>
                <a:gd name="T13" fmla="*/ 3 h 19"/>
                <a:gd name="T14" fmla="*/ 6 w 10"/>
                <a:gd name="T15" fmla="*/ 1 h 19"/>
                <a:gd name="T16" fmla="*/ 3 w 10"/>
                <a:gd name="T17" fmla="*/ 0 h 19"/>
                <a:gd name="T18" fmla="*/ 1 w 10"/>
                <a:gd name="T19" fmla="*/ 1 h 19"/>
                <a:gd name="T20" fmla="*/ 0 w 10"/>
                <a:gd name="T21" fmla="*/ 3 h 19"/>
                <a:gd name="T22" fmla="*/ 3 w 10"/>
                <a:gd name="T23" fmla="*/ 0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" h="19">
                  <a:moveTo>
                    <a:pt x="3" y="0"/>
                  </a:moveTo>
                  <a:lnTo>
                    <a:pt x="0" y="3"/>
                  </a:lnTo>
                  <a:lnTo>
                    <a:pt x="3" y="19"/>
                  </a:lnTo>
                  <a:lnTo>
                    <a:pt x="10" y="19"/>
                  </a:lnTo>
                  <a:lnTo>
                    <a:pt x="7" y="3"/>
                  </a:lnTo>
                  <a:lnTo>
                    <a:pt x="3" y="6"/>
                  </a:lnTo>
                  <a:lnTo>
                    <a:pt x="7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7" name="Freeform 364"/>
            <p:cNvSpPr>
              <a:spLocks/>
            </p:cNvSpPr>
            <p:nvPr/>
          </p:nvSpPr>
          <p:spPr bwMode="auto">
            <a:xfrm>
              <a:off x="2200" y="2539"/>
              <a:ext cx="6" cy="6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2 h 6"/>
                <a:gd name="T4" fmla="*/ 1 w 6"/>
                <a:gd name="T5" fmla="*/ 4 h 6"/>
                <a:gd name="T6" fmla="*/ 3 w 6"/>
                <a:gd name="T7" fmla="*/ 6 h 6"/>
                <a:gd name="T8" fmla="*/ 6 w 6"/>
                <a:gd name="T9" fmla="*/ 6 h 6"/>
                <a:gd name="T10" fmla="*/ 2 w 6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6" y="6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8" name="Freeform 365"/>
            <p:cNvSpPr>
              <a:spLocks/>
            </p:cNvSpPr>
            <p:nvPr/>
          </p:nvSpPr>
          <p:spPr bwMode="auto">
            <a:xfrm>
              <a:off x="2202" y="2503"/>
              <a:ext cx="47" cy="42"/>
            </a:xfrm>
            <a:custGeom>
              <a:avLst/>
              <a:gdLst>
                <a:gd name="T0" fmla="*/ 39 w 47"/>
                <a:gd name="T1" fmla="*/ 3 h 42"/>
                <a:gd name="T2" fmla="*/ 41 w 47"/>
                <a:gd name="T3" fmla="*/ 1 h 42"/>
                <a:gd name="T4" fmla="*/ 40 w 47"/>
                <a:gd name="T5" fmla="*/ 2 h 42"/>
                <a:gd name="T6" fmla="*/ 38 w 47"/>
                <a:gd name="T7" fmla="*/ 3 h 42"/>
                <a:gd name="T8" fmla="*/ 33 w 47"/>
                <a:gd name="T9" fmla="*/ 8 h 42"/>
                <a:gd name="T10" fmla="*/ 28 w 47"/>
                <a:gd name="T11" fmla="*/ 13 h 42"/>
                <a:gd name="T12" fmla="*/ 22 w 47"/>
                <a:gd name="T13" fmla="*/ 18 h 42"/>
                <a:gd name="T14" fmla="*/ 15 w 47"/>
                <a:gd name="T15" fmla="*/ 24 h 42"/>
                <a:gd name="T16" fmla="*/ 8 w 47"/>
                <a:gd name="T17" fmla="*/ 29 h 42"/>
                <a:gd name="T18" fmla="*/ 0 w 47"/>
                <a:gd name="T19" fmla="*/ 36 h 42"/>
                <a:gd name="T20" fmla="*/ 4 w 47"/>
                <a:gd name="T21" fmla="*/ 42 h 42"/>
                <a:gd name="T22" fmla="*/ 12 w 47"/>
                <a:gd name="T23" fmla="*/ 36 h 42"/>
                <a:gd name="T24" fmla="*/ 19 w 47"/>
                <a:gd name="T25" fmla="*/ 30 h 42"/>
                <a:gd name="T26" fmla="*/ 26 w 47"/>
                <a:gd name="T27" fmla="*/ 23 h 42"/>
                <a:gd name="T28" fmla="*/ 32 w 47"/>
                <a:gd name="T29" fmla="*/ 17 h 42"/>
                <a:gd name="T30" fmla="*/ 38 w 47"/>
                <a:gd name="T31" fmla="*/ 12 h 42"/>
                <a:gd name="T32" fmla="*/ 42 w 47"/>
                <a:gd name="T33" fmla="*/ 10 h 42"/>
                <a:gd name="T34" fmla="*/ 44 w 47"/>
                <a:gd name="T35" fmla="*/ 6 h 42"/>
                <a:gd name="T36" fmla="*/ 45 w 47"/>
                <a:gd name="T37" fmla="*/ 5 h 42"/>
                <a:gd name="T38" fmla="*/ 47 w 47"/>
                <a:gd name="T39" fmla="*/ 3 h 42"/>
                <a:gd name="T40" fmla="*/ 45 w 47"/>
                <a:gd name="T41" fmla="*/ 5 h 42"/>
                <a:gd name="T42" fmla="*/ 46 w 47"/>
                <a:gd name="T43" fmla="*/ 3 h 42"/>
                <a:gd name="T44" fmla="*/ 45 w 47"/>
                <a:gd name="T45" fmla="*/ 1 h 42"/>
                <a:gd name="T46" fmla="*/ 43 w 47"/>
                <a:gd name="T47" fmla="*/ 0 h 42"/>
                <a:gd name="T48" fmla="*/ 41 w 47"/>
                <a:gd name="T49" fmla="*/ 1 h 42"/>
                <a:gd name="T50" fmla="*/ 39 w 47"/>
                <a:gd name="T51" fmla="*/ 3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7" h="42">
                  <a:moveTo>
                    <a:pt x="39" y="3"/>
                  </a:moveTo>
                  <a:lnTo>
                    <a:pt x="41" y="1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3" y="8"/>
                  </a:lnTo>
                  <a:lnTo>
                    <a:pt x="28" y="13"/>
                  </a:lnTo>
                  <a:lnTo>
                    <a:pt x="22" y="18"/>
                  </a:lnTo>
                  <a:lnTo>
                    <a:pt x="15" y="24"/>
                  </a:lnTo>
                  <a:lnTo>
                    <a:pt x="8" y="29"/>
                  </a:lnTo>
                  <a:lnTo>
                    <a:pt x="0" y="36"/>
                  </a:lnTo>
                  <a:lnTo>
                    <a:pt x="4" y="42"/>
                  </a:lnTo>
                  <a:lnTo>
                    <a:pt x="12" y="36"/>
                  </a:lnTo>
                  <a:lnTo>
                    <a:pt x="19" y="30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5" y="5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39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9" name="Freeform 366"/>
            <p:cNvSpPr>
              <a:spLocks/>
            </p:cNvSpPr>
            <p:nvPr/>
          </p:nvSpPr>
          <p:spPr bwMode="auto">
            <a:xfrm>
              <a:off x="2241" y="2499"/>
              <a:ext cx="8" cy="7"/>
            </a:xfrm>
            <a:custGeom>
              <a:avLst/>
              <a:gdLst>
                <a:gd name="T0" fmla="*/ 4 w 8"/>
                <a:gd name="T1" fmla="*/ 7 h 7"/>
                <a:gd name="T2" fmla="*/ 0 w 8"/>
                <a:gd name="T3" fmla="*/ 4 h 7"/>
                <a:gd name="T4" fmla="*/ 0 w 8"/>
                <a:gd name="T5" fmla="*/ 7 h 7"/>
                <a:gd name="T6" fmla="*/ 8 w 8"/>
                <a:gd name="T7" fmla="*/ 7 h 7"/>
                <a:gd name="T8" fmla="*/ 8 w 8"/>
                <a:gd name="T9" fmla="*/ 4 h 7"/>
                <a:gd name="T10" fmla="*/ 4 w 8"/>
                <a:gd name="T11" fmla="*/ 1 h 7"/>
                <a:gd name="T12" fmla="*/ 8 w 8"/>
                <a:gd name="T13" fmla="*/ 4 h 7"/>
                <a:gd name="T14" fmla="*/ 7 w 8"/>
                <a:gd name="T15" fmla="*/ 1 h 7"/>
                <a:gd name="T16" fmla="*/ 4 w 8"/>
                <a:gd name="T17" fmla="*/ 0 h 7"/>
                <a:gd name="T18" fmla="*/ 1 w 8"/>
                <a:gd name="T19" fmla="*/ 1 h 7"/>
                <a:gd name="T20" fmla="*/ 0 w 8"/>
                <a:gd name="T21" fmla="*/ 4 h 7"/>
                <a:gd name="T22" fmla="*/ 4 w 8"/>
                <a:gd name="T23" fmla="*/ 7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" h="7">
                  <a:moveTo>
                    <a:pt x="4" y="7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4" y="1"/>
                  </a:lnTo>
                  <a:lnTo>
                    <a:pt x="8" y="4"/>
                  </a:lnTo>
                  <a:lnTo>
                    <a:pt x="7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0" name="Freeform 367"/>
            <p:cNvSpPr>
              <a:spLocks/>
            </p:cNvSpPr>
            <p:nvPr/>
          </p:nvSpPr>
          <p:spPr bwMode="auto">
            <a:xfrm>
              <a:off x="2143" y="2491"/>
              <a:ext cx="102" cy="15"/>
            </a:xfrm>
            <a:custGeom>
              <a:avLst/>
              <a:gdLst>
                <a:gd name="T0" fmla="*/ 0 w 102"/>
                <a:gd name="T1" fmla="*/ 9 h 15"/>
                <a:gd name="T2" fmla="*/ 0 w 102"/>
                <a:gd name="T3" fmla="*/ 9 h 15"/>
                <a:gd name="T4" fmla="*/ 7 w 102"/>
                <a:gd name="T5" fmla="*/ 9 h 15"/>
                <a:gd name="T6" fmla="*/ 16 w 102"/>
                <a:gd name="T7" fmla="*/ 9 h 15"/>
                <a:gd name="T8" fmla="*/ 26 w 102"/>
                <a:gd name="T9" fmla="*/ 9 h 15"/>
                <a:gd name="T10" fmla="*/ 38 w 102"/>
                <a:gd name="T11" fmla="*/ 9 h 15"/>
                <a:gd name="T12" fmla="*/ 50 w 102"/>
                <a:gd name="T13" fmla="*/ 10 h 15"/>
                <a:gd name="T14" fmla="*/ 66 w 102"/>
                <a:gd name="T15" fmla="*/ 11 h 15"/>
                <a:gd name="T16" fmla="*/ 83 w 102"/>
                <a:gd name="T17" fmla="*/ 13 h 15"/>
                <a:gd name="T18" fmla="*/ 102 w 102"/>
                <a:gd name="T19" fmla="*/ 15 h 15"/>
                <a:gd name="T20" fmla="*/ 102 w 102"/>
                <a:gd name="T21" fmla="*/ 9 h 15"/>
                <a:gd name="T22" fmla="*/ 83 w 102"/>
                <a:gd name="T23" fmla="*/ 7 h 15"/>
                <a:gd name="T24" fmla="*/ 66 w 102"/>
                <a:gd name="T25" fmla="*/ 4 h 15"/>
                <a:gd name="T26" fmla="*/ 50 w 102"/>
                <a:gd name="T27" fmla="*/ 3 h 15"/>
                <a:gd name="T28" fmla="*/ 38 w 102"/>
                <a:gd name="T29" fmla="*/ 2 h 15"/>
                <a:gd name="T30" fmla="*/ 26 w 102"/>
                <a:gd name="T31" fmla="*/ 0 h 15"/>
                <a:gd name="T32" fmla="*/ 16 w 102"/>
                <a:gd name="T33" fmla="*/ 0 h 15"/>
                <a:gd name="T34" fmla="*/ 7 w 102"/>
                <a:gd name="T35" fmla="*/ 0 h 15"/>
                <a:gd name="T36" fmla="*/ 0 w 102"/>
                <a:gd name="T37" fmla="*/ 0 h 15"/>
                <a:gd name="T38" fmla="*/ 0 w 102"/>
                <a:gd name="T39" fmla="*/ 0 h 15"/>
                <a:gd name="T40" fmla="*/ 0 w 102"/>
                <a:gd name="T41" fmla="*/ 9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2" h="15">
                  <a:moveTo>
                    <a:pt x="0" y="9"/>
                  </a:moveTo>
                  <a:lnTo>
                    <a:pt x="0" y="9"/>
                  </a:lnTo>
                  <a:lnTo>
                    <a:pt x="7" y="9"/>
                  </a:lnTo>
                  <a:lnTo>
                    <a:pt x="16" y="9"/>
                  </a:lnTo>
                  <a:lnTo>
                    <a:pt x="26" y="9"/>
                  </a:lnTo>
                  <a:lnTo>
                    <a:pt x="38" y="9"/>
                  </a:lnTo>
                  <a:lnTo>
                    <a:pt x="50" y="10"/>
                  </a:lnTo>
                  <a:lnTo>
                    <a:pt x="66" y="11"/>
                  </a:lnTo>
                  <a:lnTo>
                    <a:pt x="83" y="13"/>
                  </a:lnTo>
                  <a:lnTo>
                    <a:pt x="102" y="15"/>
                  </a:lnTo>
                  <a:lnTo>
                    <a:pt x="102" y="9"/>
                  </a:lnTo>
                  <a:lnTo>
                    <a:pt x="83" y="7"/>
                  </a:lnTo>
                  <a:lnTo>
                    <a:pt x="66" y="4"/>
                  </a:lnTo>
                  <a:lnTo>
                    <a:pt x="50" y="3"/>
                  </a:lnTo>
                  <a:lnTo>
                    <a:pt x="38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1" name="Freeform 368"/>
            <p:cNvSpPr>
              <a:spLocks/>
            </p:cNvSpPr>
            <p:nvPr/>
          </p:nvSpPr>
          <p:spPr bwMode="auto">
            <a:xfrm>
              <a:off x="1814" y="2491"/>
              <a:ext cx="329" cy="45"/>
            </a:xfrm>
            <a:custGeom>
              <a:avLst/>
              <a:gdLst>
                <a:gd name="T0" fmla="*/ 0 w 329"/>
                <a:gd name="T1" fmla="*/ 45 h 45"/>
                <a:gd name="T2" fmla="*/ 1 w 329"/>
                <a:gd name="T3" fmla="*/ 45 h 45"/>
                <a:gd name="T4" fmla="*/ 12 w 329"/>
                <a:gd name="T5" fmla="*/ 44 h 45"/>
                <a:gd name="T6" fmla="*/ 25 w 329"/>
                <a:gd name="T7" fmla="*/ 42 h 45"/>
                <a:gd name="T8" fmla="*/ 42 w 329"/>
                <a:gd name="T9" fmla="*/ 40 h 45"/>
                <a:gd name="T10" fmla="*/ 63 w 329"/>
                <a:gd name="T11" fmla="*/ 37 h 45"/>
                <a:gd name="T12" fmla="*/ 84 w 329"/>
                <a:gd name="T13" fmla="*/ 35 h 45"/>
                <a:gd name="T14" fmla="*/ 108 w 329"/>
                <a:gd name="T15" fmla="*/ 31 h 45"/>
                <a:gd name="T16" fmla="*/ 133 w 329"/>
                <a:gd name="T17" fmla="*/ 28 h 45"/>
                <a:gd name="T18" fmla="*/ 159 w 329"/>
                <a:gd name="T19" fmla="*/ 25 h 45"/>
                <a:gd name="T20" fmla="*/ 184 w 329"/>
                <a:gd name="T21" fmla="*/ 22 h 45"/>
                <a:gd name="T22" fmla="*/ 209 w 329"/>
                <a:gd name="T23" fmla="*/ 18 h 45"/>
                <a:gd name="T24" fmla="*/ 234 w 329"/>
                <a:gd name="T25" fmla="*/ 15 h 45"/>
                <a:gd name="T26" fmla="*/ 258 w 329"/>
                <a:gd name="T27" fmla="*/ 13 h 45"/>
                <a:gd name="T28" fmla="*/ 279 w 329"/>
                <a:gd name="T29" fmla="*/ 11 h 45"/>
                <a:gd name="T30" fmla="*/ 299 w 329"/>
                <a:gd name="T31" fmla="*/ 9 h 45"/>
                <a:gd name="T32" fmla="*/ 315 w 329"/>
                <a:gd name="T33" fmla="*/ 9 h 45"/>
                <a:gd name="T34" fmla="*/ 329 w 329"/>
                <a:gd name="T35" fmla="*/ 9 h 45"/>
                <a:gd name="T36" fmla="*/ 329 w 329"/>
                <a:gd name="T37" fmla="*/ 0 h 45"/>
                <a:gd name="T38" fmla="*/ 315 w 329"/>
                <a:gd name="T39" fmla="*/ 0 h 45"/>
                <a:gd name="T40" fmla="*/ 299 w 329"/>
                <a:gd name="T41" fmla="*/ 2 h 45"/>
                <a:gd name="T42" fmla="*/ 279 w 329"/>
                <a:gd name="T43" fmla="*/ 4 h 45"/>
                <a:gd name="T44" fmla="*/ 258 w 329"/>
                <a:gd name="T45" fmla="*/ 7 h 45"/>
                <a:gd name="T46" fmla="*/ 234 w 329"/>
                <a:gd name="T47" fmla="*/ 9 h 45"/>
                <a:gd name="T48" fmla="*/ 209 w 329"/>
                <a:gd name="T49" fmla="*/ 12 h 45"/>
                <a:gd name="T50" fmla="*/ 184 w 329"/>
                <a:gd name="T51" fmla="*/ 15 h 45"/>
                <a:gd name="T52" fmla="*/ 159 w 329"/>
                <a:gd name="T53" fmla="*/ 18 h 45"/>
                <a:gd name="T54" fmla="*/ 133 w 329"/>
                <a:gd name="T55" fmla="*/ 22 h 45"/>
                <a:gd name="T56" fmla="*/ 108 w 329"/>
                <a:gd name="T57" fmla="*/ 25 h 45"/>
                <a:gd name="T58" fmla="*/ 84 w 329"/>
                <a:gd name="T59" fmla="*/ 28 h 45"/>
                <a:gd name="T60" fmla="*/ 63 w 329"/>
                <a:gd name="T61" fmla="*/ 30 h 45"/>
                <a:gd name="T62" fmla="*/ 42 w 329"/>
                <a:gd name="T63" fmla="*/ 34 h 45"/>
                <a:gd name="T64" fmla="*/ 25 w 329"/>
                <a:gd name="T65" fmla="*/ 36 h 45"/>
                <a:gd name="T66" fmla="*/ 12 w 329"/>
                <a:gd name="T67" fmla="*/ 38 h 45"/>
                <a:gd name="T68" fmla="*/ 1 w 329"/>
                <a:gd name="T69" fmla="*/ 39 h 45"/>
                <a:gd name="T70" fmla="*/ 2 w 329"/>
                <a:gd name="T71" fmla="*/ 39 h 45"/>
                <a:gd name="T72" fmla="*/ 0 w 329"/>
                <a:gd name="T73" fmla="*/ 45 h 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29" h="45">
                  <a:moveTo>
                    <a:pt x="0" y="45"/>
                  </a:moveTo>
                  <a:lnTo>
                    <a:pt x="1" y="45"/>
                  </a:lnTo>
                  <a:lnTo>
                    <a:pt x="12" y="44"/>
                  </a:lnTo>
                  <a:lnTo>
                    <a:pt x="25" y="42"/>
                  </a:lnTo>
                  <a:lnTo>
                    <a:pt x="42" y="40"/>
                  </a:lnTo>
                  <a:lnTo>
                    <a:pt x="63" y="37"/>
                  </a:lnTo>
                  <a:lnTo>
                    <a:pt x="84" y="35"/>
                  </a:lnTo>
                  <a:lnTo>
                    <a:pt x="108" y="31"/>
                  </a:lnTo>
                  <a:lnTo>
                    <a:pt x="133" y="28"/>
                  </a:lnTo>
                  <a:lnTo>
                    <a:pt x="159" y="25"/>
                  </a:lnTo>
                  <a:lnTo>
                    <a:pt x="184" y="22"/>
                  </a:lnTo>
                  <a:lnTo>
                    <a:pt x="209" y="18"/>
                  </a:lnTo>
                  <a:lnTo>
                    <a:pt x="234" y="15"/>
                  </a:lnTo>
                  <a:lnTo>
                    <a:pt x="258" y="13"/>
                  </a:lnTo>
                  <a:lnTo>
                    <a:pt x="279" y="11"/>
                  </a:lnTo>
                  <a:lnTo>
                    <a:pt x="299" y="9"/>
                  </a:lnTo>
                  <a:lnTo>
                    <a:pt x="315" y="9"/>
                  </a:lnTo>
                  <a:lnTo>
                    <a:pt x="329" y="9"/>
                  </a:lnTo>
                  <a:lnTo>
                    <a:pt x="329" y="0"/>
                  </a:lnTo>
                  <a:lnTo>
                    <a:pt x="315" y="0"/>
                  </a:lnTo>
                  <a:lnTo>
                    <a:pt x="299" y="2"/>
                  </a:lnTo>
                  <a:lnTo>
                    <a:pt x="279" y="4"/>
                  </a:lnTo>
                  <a:lnTo>
                    <a:pt x="258" y="7"/>
                  </a:lnTo>
                  <a:lnTo>
                    <a:pt x="234" y="9"/>
                  </a:lnTo>
                  <a:lnTo>
                    <a:pt x="209" y="12"/>
                  </a:lnTo>
                  <a:lnTo>
                    <a:pt x="184" y="15"/>
                  </a:lnTo>
                  <a:lnTo>
                    <a:pt x="159" y="18"/>
                  </a:lnTo>
                  <a:lnTo>
                    <a:pt x="133" y="22"/>
                  </a:lnTo>
                  <a:lnTo>
                    <a:pt x="108" y="25"/>
                  </a:lnTo>
                  <a:lnTo>
                    <a:pt x="84" y="28"/>
                  </a:lnTo>
                  <a:lnTo>
                    <a:pt x="63" y="30"/>
                  </a:lnTo>
                  <a:lnTo>
                    <a:pt x="42" y="34"/>
                  </a:lnTo>
                  <a:lnTo>
                    <a:pt x="25" y="36"/>
                  </a:lnTo>
                  <a:lnTo>
                    <a:pt x="12" y="38"/>
                  </a:lnTo>
                  <a:lnTo>
                    <a:pt x="1" y="39"/>
                  </a:lnTo>
                  <a:lnTo>
                    <a:pt x="2" y="39"/>
                  </a:lnTo>
                  <a:lnTo>
                    <a:pt x="0" y="4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2" name="Freeform 369"/>
            <p:cNvSpPr>
              <a:spLocks/>
            </p:cNvSpPr>
            <p:nvPr/>
          </p:nvSpPr>
          <p:spPr bwMode="auto">
            <a:xfrm>
              <a:off x="1664" y="2489"/>
              <a:ext cx="152" cy="47"/>
            </a:xfrm>
            <a:custGeom>
              <a:avLst/>
              <a:gdLst>
                <a:gd name="T0" fmla="*/ 4 w 152"/>
                <a:gd name="T1" fmla="*/ 6 h 47"/>
                <a:gd name="T2" fmla="*/ 2 w 152"/>
                <a:gd name="T3" fmla="*/ 6 h 47"/>
                <a:gd name="T4" fmla="*/ 150 w 152"/>
                <a:gd name="T5" fmla="*/ 47 h 47"/>
                <a:gd name="T6" fmla="*/ 152 w 152"/>
                <a:gd name="T7" fmla="*/ 41 h 47"/>
                <a:gd name="T8" fmla="*/ 5 w 152"/>
                <a:gd name="T9" fmla="*/ 0 h 47"/>
                <a:gd name="T10" fmla="*/ 4 w 152"/>
                <a:gd name="T11" fmla="*/ 0 h 47"/>
                <a:gd name="T12" fmla="*/ 5 w 152"/>
                <a:gd name="T13" fmla="*/ 0 h 47"/>
                <a:gd name="T14" fmla="*/ 1 w 152"/>
                <a:gd name="T15" fmla="*/ 0 h 47"/>
                <a:gd name="T16" fmla="*/ 0 w 152"/>
                <a:gd name="T17" fmla="*/ 2 h 47"/>
                <a:gd name="T18" fmla="*/ 0 w 152"/>
                <a:gd name="T19" fmla="*/ 4 h 47"/>
                <a:gd name="T20" fmla="*/ 2 w 152"/>
                <a:gd name="T21" fmla="*/ 6 h 47"/>
                <a:gd name="T22" fmla="*/ 4 w 152"/>
                <a:gd name="T23" fmla="*/ 6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2" h="47">
                  <a:moveTo>
                    <a:pt x="4" y="6"/>
                  </a:moveTo>
                  <a:lnTo>
                    <a:pt x="2" y="6"/>
                  </a:lnTo>
                  <a:lnTo>
                    <a:pt x="150" y="47"/>
                  </a:lnTo>
                  <a:lnTo>
                    <a:pt x="152" y="41"/>
                  </a:lnTo>
                  <a:lnTo>
                    <a:pt x="5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3" name="Freeform 370"/>
            <p:cNvSpPr>
              <a:spLocks/>
            </p:cNvSpPr>
            <p:nvPr/>
          </p:nvSpPr>
          <p:spPr bwMode="auto">
            <a:xfrm>
              <a:off x="1505" y="2489"/>
              <a:ext cx="163" cy="14"/>
            </a:xfrm>
            <a:custGeom>
              <a:avLst/>
              <a:gdLst>
                <a:gd name="T0" fmla="*/ 5 w 163"/>
                <a:gd name="T1" fmla="*/ 14 h 14"/>
                <a:gd name="T2" fmla="*/ 3 w 163"/>
                <a:gd name="T3" fmla="*/ 14 h 14"/>
                <a:gd name="T4" fmla="*/ 163 w 163"/>
                <a:gd name="T5" fmla="*/ 6 h 14"/>
                <a:gd name="T6" fmla="*/ 163 w 163"/>
                <a:gd name="T7" fmla="*/ 0 h 14"/>
                <a:gd name="T8" fmla="*/ 3 w 163"/>
                <a:gd name="T9" fmla="*/ 8 h 14"/>
                <a:gd name="T10" fmla="*/ 1 w 163"/>
                <a:gd name="T11" fmla="*/ 8 h 14"/>
                <a:gd name="T12" fmla="*/ 3 w 163"/>
                <a:gd name="T13" fmla="*/ 8 h 14"/>
                <a:gd name="T14" fmla="*/ 1 w 163"/>
                <a:gd name="T15" fmla="*/ 9 h 14"/>
                <a:gd name="T16" fmla="*/ 0 w 163"/>
                <a:gd name="T17" fmla="*/ 11 h 14"/>
                <a:gd name="T18" fmla="*/ 1 w 163"/>
                <a:gd name="T19" fmla="*/ 13 h 14"/>
                <a:gd name="T20" fmla="*/ 3 w 163"/>
                <a:gd name="T21" fmla="*/ 14 h 14"/>
                <a:gd name="T22" fmla="*/ 5 w 163"/>
                <a:gd name="T23" fmla="*/ 14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3" h="14">
                  <a:moveTo>
                    <a:pt x="5" y="14"/>
                  </a:moveTo>
                  <a:lnTo>
                    <a:pt x="3" y="14"/>
                  </a:lnTo>
                  <a:lnTo>
                    <a:pt x="163" y="6"/>
                  </a:lnTo>
                  <a:lnTo>
                    <a:pt x="163" y="0"/>
                  </a:lnTo>
                  <a:lnTo>
                    <a:pt x="3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4"/>
                  </a:lnTo>
                  <a:lnTo>
                    <a:pt x="5" y="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4" name="Freeform 371"/>
            <p:cNvSpPr>
              <a:spLocks/>
            </p:cNvSpPr>
            <p:nvPr/>
          </p:nvSpPr>
          <p:spPr bwMode="auto">
            <a:xfrm>
              <a:off x="1340" y="2497"/>
              <a:ext cx="170" cy="127"/>
            </a:xfrm>
            <a:custGeom>
              <a:avLst/>
              <a:gdLst>
                <a:gd name="T0" fmla="*/ 4 w 170"/>
                <a:gd name="T1" fmla="*/ 120 h 127"/>
                <a:gd name="T2" fmla="*/ 6 w 170"/>
                <a:gd name="T3" fmla="*/ 127 h 127"/>
                <a:gd name="T4" fmla="*/ 170 w 170"/>
                <a:gd name="T5" fmla="*/ 6 h 127"/>
                <a:gd name="T6" fmla="*/ 166 w 170"/>
                <a:gd name="T7" fmla="*/ 0 h 127"/>
                <a:gd name="T8" fmla="*/ 2 w 170"/>
                <a:gd name="T9" fmla="*/ 120 h 127"/>
                <a:gd name="T10" fmla="*/ 4 w 170"/>
                <a:gd name="T11" fmla="*/ 127 h 127"/>
                <a:gd name="T12" fmla="*/ 2 w 170"/>
                <a:gd name="T13" fmla="*/ 120 h 127"/>
                <a:gd name="T14" fmla="*/ 0 w 170"/>
                <a:gd name="T15" fmla="*/ 122 h 127"/>
                <a:gd name="T16" fmla="*/ 1 w 170"/>
                <a:gd name="T17" fmla="*/ 124 h 127"/>
                <a:gd name="T18" fmla="*/ 3 w 170"/>
                <a:gd name="T19" fmla="*/ 127 h 127"/>
                <a:gd name="T20" fmla="*/ 6 w 170"/>
                <a:gd name="T21" fmla="*/ 127 h 127"/>
                <a:gd name="T22" fmla="*/ 4 w 170"/>
                <a:gd name="T23" fmla="*/ 120 h 1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0" h="127">
                  <a:moveTo>
                    <a:pt x="4" y="120"/>
                  </a:moveTo>
                  <a:lnTo>
                    <a:pt x="6" y="127"/>
                  </a:lnTo>
                  <a:lnTo>
                    <a:pt x="170" y="6"/>
                  </a:lnTo>
                  <a:lnTo>
                    <a:pt x="166" y="0"/>
                  </a:lnTo>
                  <a:lnTo>
                    <a:pt x="2" y="120"/>
                  </a:lnTo>
                  <a:lnTo>
                    <a:pt x="4" y="127"/>
                  </a:lnTo>
                  <a:lnTo>
                    <a:pt x="2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4" y="12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5" name="Freeform 372"/>
            <p:cNvSpPr>
              <a:spLocks/>
            </p:cNvSpPr>
            <p:nvPr/>
          </p:nvSpPr>
          <p:spPr bwMode="auto">
            <a:xfrm>
              <a:off x="1344" y="2541"/>
              <a:ext cx="532" cy="83"/>
            </a:xfrm>
            <a:custGeom>
              <a:avLst/>
              <a:gdLst>
                <a:gd name="T0" fmla="*/ 532 w 532"/>
                <a:gd name="T1" fmla="*/ 0 h 83"/>
                <a:gd name="T2" fmla="*/ 532 w 532"/>
                <a:gd name="T3" fmla="*/ 0 h 83"/>
                <a:gd name="T4" fmla="*/ 516 w 532"/>
                <a:gd name="T5" fmla="*/ 2 h 83"/>
                <a:gd name="T6" fmla="*/ 498 w 532"/>
                <a:gd name="T7" fmla="*/ 4 h 83"/>
                <a:gd name="T8" fmla="*/ 478 w 532"/>
                <a:gd name="T9" fmla="*/ 7 h 83"/>
                <a:gd name="T10" fmla="*/ 454 w 532"/>
                <a:gd name="T11" fmla="*/ 12 h 83"/>
                <a:gd name="T12" fmla="*/ 427 w 532"/>
                <a:gd name="T13" fmla="*/ 16 h 83"/>
                <a:gd name="T14" fmla="*/ 399 w 532"/>
                <a:gd name="T15" fmla="*/ 21 h 83"/>
                <a:gd name="T16" fmla="*/ 368 w 532"/>
                <a:gd name="T17" fmla="*/ 26 h 83"/>
                <a:gd name="T18" fmla="*/ 334 w 532"/>
                <a:gd name="T19" fmla="*/ 31 h 83"/>
                <a:gd name="T20" fmla="*/ 299 w 532"/>
                <a:gd name="T21" fmla="*/ 37 h 83"/>
                <a:gd name="T22" fmla="*/ 262 w 532"/>
                <a:gd name="T23" fmla="*/ 43 h 83"/>
                <a:gd name="T24" fmla="*/ 222 w 532"/>
                <a:gd name="T25" fmla="*/ 49 h 83"/>
                <a:gd name="T26" fmla="*/ 181 w 532"/>
                <a:gd name="T27" fmla="*/ 55 h 83"/>
                <a:gd name="T28" fmla="*/ 138 w 532"/>
                <a:gd name="T29" fmla="*/ 60 h 83"/>
                <a:gd name="T30" fmla="*/ 94 w 532"/>
                <a:gd name="T31" fmla="*/ 65 h 83"/>
                <a:gd name="T32" fmla="*/ 48 w 532"/>
                <a:gd name="T33" fmla="*/ 71 h 83"/>
                <a:gd name="T34" fmla="*/ 0 w 532"/>
                <a:gd name="T35" fmla="*/ 76 h 83"/>
                <a:gd name="T36" fmla="*/ 0 w 532"/>
                <a:gd name="T37" fmla="*/ 83 h 83"/>
                <a:gd name="T38" fmla="*/ 48 w 532"/>
                <a:gd name="T39" fmla="*/ 77 h 83"/>
                <a:gd name="T40" fmla="*/ 94 w 532"/>
                <a:gd name="T41" fmla="*/ 72 h 83"/>
                <a:gd name="T42" fmla="*/ 138 w 532"/>
                <a:gd name="T43" fmla="*/ 66 h 83"/>
                <a:gd name="T44" fmla="*/ 181 w 532"/>
                <a:gd name="T45" fmla="*/ 61 h 83"/>
                <a:gd name="T46" fmla="*/ 222 w 532"/>
                <a:gd name="T47" fmla="*/ 56 h 83"/>
                <a:gd name="T48" fmla="*/ 262 w 532"/>
                <a:gd name="T49" fmla="*/ 49 h 83"/>
                <a:gd name="T50" fmla="*/ 299 w 532"/>
                <a:gd name="T51" fmla="*/ 44 h 83"/>
                <a:gd name="T52" fmla="*/ 334 w 532"/>
                <a:gd name="T53" fmla="*/ 37 h 83"/>
                <a:gd name="T54" fmla="*/ 368 w 532"/>
                <a:gd name="T55" fmla="*/ 32 h 83"/>
                <a:gd name="T56" fmla="*/ 399 w 532"/>
                <a:gd name="T57" fmla="*/ 28 h 83"/>
                <a:gd name="T58" fmla="*/ 427 w 532"/>
                <a:gd name="T59" fmla="*/ 22 h 83"/>
                <a:gd name="T60" fmla="*/ 454 w 532"/>
                <a:gd name="T61" fmla="*/ 18 h 83"/>
                <a:gd name="T62" fmla="*/ 478 w 532"/>
                <a:gd name="T63" fmla="*/ 14 h 83"/>
                <a:gd name="T64" fmla="*/ 498 w 532"/>
                <a:gd name="T65" fmla="*/ 10 h 83"/>
                <a:gd name="T66" fmla="*/ 516 w 532"/>
                <a:gd name="T67" fmla="*/ 8 h 83"/>
                <a:gd name="T68" fmla="*/ 532 w 532"/>
                <a:gd name="T69" fmla="*/ 6 h 83"/>
                <a:gd name="T70" fmla="*/ 532 w 532"/>
                <a:gd name="T71" fmla="*/ 6 h 83"/>
                <a:gd name="T72" fmla="*/ 532 w 532"/>
                <a:gd name="T73" fmla="*/ 0 h 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2" h="83">
                  <a:moveTo>
                    <a:pt x="532" y="0"/>
                  </a:moveTo>
                  <a:lnTo>
                    <a:pt x="532" y="0"/>
                  </a:lnTo>
                  <a:lnTo>
                    <a:pt x="516" y="2"/>
                  </a:lnTo>
                  <a:lnTo>
                    <a:pt x="498" y="4"/>
                  </a:lnTo>
                  <a:lnTo>
                    <a:pt x="478" y="7"/>
                  </a:lnTo>
                  <a:lnTo>
                    <a:pt x="454" y="12"/>
                  </a:lnTo>
                  <a:lnTo>
                    <a:pt x="427" y="16"/>
                  </a:lnTo>
                  <a:lnTo>
                    <a:pt x="399" y="21"/>
                  </a:lnTo>
                  <a:lnTo>
                    <a:pt x="368" y="26"/>
                  </a:lnTo>
                  <a:lnTo>
                    <a:pt x="334" y="31"/>
                  </a:lnTo>
                  <a:lnTo>
                    <a:pt x="299" y="37"/>
                  </a:lnTo>
                  <a:lnTo>
                    <a:pt x="262" y="43"/>
                  </a:lnTo>
                  <a:lnTo>
                    <a:pt x="222" y="49"/>
                  </a:lnTo>
                  <a:lnTo>
                    <a:pt x="181" y="55"/>
                  </a:lnTo>
                  <a:lnTo>
                    <a:pt x="138" y="60"/>
                  </a:lnTo>
                  <a:lnTo>
                    <a:pt x="94" y="65"/>
                  </a:lnTo>
                  <a:lnTo>
                    <a:pt x="48" y="71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48" y="77"/>
                  </a:lnTo>
                  <a:lnTo>
                    <a:pt x="94" y="72"/>
                  </a:lnTo>
                  <a:lnTo>
                    <a:pt x="138" y="66"/>
                  </a:lnTo>
                  <a:lnTo>
                    <a:pt x="181" y="61"/>
                  </a:lnTo>
                  <a:lnTo>
                    <a:pt x="222" y="56"/>
                  </a:lnTo>
                  <a:lnTo>
                    <a:pt x="262" y="49"/>
                  </a:lnTo>
                  <a:lnTo>
                    <a:pt x="299" y="44"/>
                  </a:lnTo>
                  <a:lnTo>
                    <a:pt x="334" y="37"/>
                  </a:lnTo>
                  <a:lnTo>
                    <a:pt x="368" y="32"/>
                  </a:lnTo>
                  <a:lnTo>
                    <a:pt x="399" y="28"/>
                  </a:lnTo>
                  <a:lnTo>
                    <a:pt x="427" y="22"/>
                  </a:lnTo>
                  <a:lnTo>
                    <a:pt x="454" y="18"/>
                  </a:lnTo>
                  <a:lnTo>
                    <a:pt x="478" y="14"/>
                  </a:lnTo>
                  <a:lnTo>
                    <a:pt x="498" y="10"/>
                  </a:lnTo>
                  <a:lnTo>
                    <a:pt x="516" y="8"/>
                  </a:lnTo>
                  <a:lnTo>
                    <a:pt x="532" y="6"/>
                  </a:lnTo>
                  <a:lnTo>
                    <a:pt x="53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6" name="Freeform 373"/>
            <p:cNvSpPr>
              <a:spLocks/>
            </p:cNvSpPr>
            <p:nvPr/>
          </p:nvSpPr>
          <p:spPr bwMode="auto">
            <a:xfrm>
              <a:off x="1876" y="2501"/>
              <a:ext cx="363" cy="46"/>
            </a:xfrm>
            <a:custGeom>
              <a:avLst/>
              <a:gdLst>
                <a:gd name="T0" fmla="*/ 363 w 363"/>
                <a:gd name="T1" fmla="*/ 4 h 46"/>
                <a:gd name="T2" fmla="*/ 347 w 363"/>
                <a:gd name="T3" fmla="*/ 2 h 46"/>
                <a:gd name="T4" fmla="*/ 328 w 363"/>
                <a:gd name="T5" fmla="*/ 0 h 46"/>
                <a:gd name="T6" fmla="*/ 308 w 363"/>
                <a:gd name="T7" fmla="*/ 0 h 46"/>
                <a:gd name="T8" fmla="*/ 284 w 363"/>
                <a:gd name="T9" fmla="*/ 2 h 46"/>
                <a:gd name="T10" fmla="*/ 259 w 363"/>
                <a:gd name="T11" fmla="*/ 4 h 46"/>
                <a:gd name="T12" fmla="*/ 233 w 363"/>
                <a:gd name="T13" fmla="*/ 6 h 46"/>
                <a:gd name="T14" fmla="*/ 208 w 363"/>
                <a:gd name="T15" fmla="*/ 10 h 46"/>
                <a:gd name="T16" fmla="*/ 179 w 363"/>
                <a:gd name="T17" fmla="*/ 14 h 46"/>
                <a:gd name="T18" fmla="*/ 153 w 363"/>
                <a:gd name="T19" fmla="*/ 17 h 46"/>
                <a:gd name="T20" fmla="*/ 127 w 363"/>
                <a:gd name="T21" fmla="*/ 21 h 46"/>
                <a:gd name="T22" fmla="*/ 101 w 363"/>
                <a:gd name="T23" fmla="*/ 25 h 46"/>
                <a:gd name="T24" fmla="*/ 76 w 363"/>
                <a:gd name="T25" fmla="*/ 29 h 46"/>
                <a:gd name="T26" fmla="*/ 53 w 363"/>
                <a:gd name="T27" fmla="*/ 32 h 46"/>
                <a:gd name="T28" fmla="*/ 33 w 363"/>
                <a:gd name="T29" fmla="*/ 35 h 46"/>
                <a:gd name="T30" fmla="*/ 15 w 363"/>
                <a:gd name="T31" fmla="*/ 38 h 46"/>
                <a:gd name="T32" fmla="*/ 0 w 363"/>
                <a:gd name="T33" fmla="*/ 40 h 46"/>
                <a:gd name="T34" fmla="*/ 0 w 363"/>
                <a:gd name="T35" fmla="*/ 46 h 46"/>
                <a:gd name="T36" fmla="*/ 15 w 363"/>
                <a:gd name="T37" fmla="*/ 44 h 46"/>
                <a:gd name="T38" fmla="*/ 33 w 363"/>
                <a:gd name="T39" fmla="*/ 42 h 46"/>
                <a:gd name="T40" fmla="*/ 53 w 363"/>
                <a:gd name="T41" fmla="*/ 39 h 46"/>
                <a:gd name="T42" fmla="*/ 76 w 363"/>
                <a:gd name="T43" fmla="*/ 35 h 46"/>
                <a:gd name="T44" fmla="*/ 101 w 363"/>
                <a:gd name="T45" fmla="*/ 31 h 46"/>
                <a:gd name="T46" fmla="*/ 127 w 363"/>
                <a:gd name="T47" fmla="*/ 28 h 46"/>
                <a:gd name="T48" fmla="*/ 153 w 363"/>
                <a:gd name="T49" fmla="*/ 24 h 46"/>
                <a:gd name="T50" fmla="*/ 179 w 363"/>
                <a:gd name="T51" fmla="*/ 20 h 46"/>
                <a:gd name="T52" fmla="*/ 208 w 363"/>
                <a:gd name="T53" fmla="*/ 16 h 46"/>
                <a:gd name="T54" fmla="*/ 233 w 363"/>
                <a:gd name="T55" fmla="*/ 13 h 46"/>
                <a:gd name="T56" fmla="*/ 259 w 363"/>
                <a:gd name="T57" fmla="*/ 11 h 46"/>
                <a:gd name="T58" fmla="*/ 284 w 363"/>
                <a:gd name="T59" fmla="*/ 8 h 46"/>
                <a:gd name="T60" fmla="*/ 308 w 363"/>
                <a:gd name="T61" fmla="*/ 8 h 46"/>
                <a:gd name="T62" fmla="*/ 328 w 363"/>
                <a:gd name="T63" fmla="*/ 8 h 46"/>
                <a:gd name="T64" fmla="*/ 347 w 363"/>
                <a:gd name="T65" fmla="*/ 8 h 46"/>
                <a:gd name="T66" fmla="*/ 363 w 363"/>
                <a:gd name="T67" fmla="*/ 11 h 46"/>
                <a:gd name="T68" fmla="*/ 363 w 363"/>
                <a:gd name="T69" fmla="*/ 4 h 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46">
                  <a:moveTo>
                    <a:pt x="363" y="4"/>
                  </a:moveTo>
                  <a:lnTo>
                    <a:pt x="347" y="2"/>
                  </a:lnTo>
                  <a:lnTo>
                    <a:pt x="328" y="0"/>
                  </a:lnTo>
                  <a:lnTo>
                    <a:pt x="308" y="0"/>
                  </a:lnTo>
                  <a:lnTo>
                    <a:pt x="284" y="2"/>
                  </a:lnTo>
                  <a:lnTo>
                    <a:pt x="259" y="4"/>
                  </a:lnTo>
                  <a:lnTo>
                    <a:pt x="233" y="6"/>
                  </a:lnTo>
                  <a:lnTo>
                    <a:pt x="208" y="10"/>
                  </a:lnTo>
                  <a:lnTo>
                    <a:pt x="179" y="14"/>
                  </a:lnTo>
                  <a:lnTo>
                    <a:pt x="153" y="17"/>
                  </a:lnTo>
                  <a:lnTo>
                    <a:pt x="127" y="21"/>
                  </a:lnTo>
                  <a:lnTo>
                    <a:pt x="101" y="25"/>
                  </a:lnTo>
                  <a:lnTo>
                    <a:pt x="76" y="29"/>
                  </a:lnTo>
                  <a:lnTo>
                    <a:pt x="53" y="32"/>
                  </a:lnTo>
                  <a:lnTo>
                    <a:pt x="33" y="35"/>
                  </a:lnTo>
                  <a:lnTo>
                    <a:pt x="15" y="38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5" y="44"/>
                  </a:lnTo>
                  <a:lnTo>
                    <a:pt x="33" y="42"/>
                  </a:lnTo>
                  <a:lnTo>
                    <a:pt x="53" y="39"/>
                  </a:lnTo>
                  <a:lnTo>
                    <a:pt x="76" y="35"/>
                  </a:lnTo>
                  <a:lnTo>
                    <a:pt x="101" y="31"/>
                  </a:lnTo>
                  <a:lnTo>
                    <a:pt x="127" y="28"/>
                  </a:lnTo>
                  <a:lnTo>
                    <a:pt x="153" y="24"/>
                  </a:lnTo>
                  <a:lnTo>
                    <a:pt x="179" y="20"/>
                  </a:lnTo>
                  <a:lnTo>
                    <a:pt x="208" y="16"/>
                  </a:lnTo>
                  <a:lnTo>
                    <a:pt x="233" y="13"/>
                  </a:lnTo>
                  <a:lnTo>
                    <a:pt x="259" y="11"/>
                  </a:lnTo>
                  <a:lnTo>
                    <a:pt x="284" y="8"/>
                  </a:lnTo>
                  <a:lnTo>
                    <a:pt x="308" y="8"/>
                  </a:lnTo>
                  <a:lnTo>
                    <a:pt x="328" y="8"/>
                  </a:lnTo>
                  <a:lnTo>
                    <a:pt x="347" y="8"/>
                  </a:lnTo>
                  <a:lnTo>
                    <a:pt x="363" y="11"/>
                  </a:lnTo>
                  <a:lnTo>
                    <a:pt x="36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7" name="Freeform 374"/>
            <p:cNvSpPr>
              <a:spLocks/>
            </p:cNvSpPr>
            <p:nvPr/>
          </p:nvSpPr>
          <p:spPr bwMode="auto">
            <a:xfrm>
              <a:off x="2239" y="2505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3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8" name="Freeform 375"/>
            <p:cNvSpPr>
              <a:spLocks/>
            </p:cNvSpPr>
            <p:nvPr/>
          </p:nvSpPr>
          <p:spPr bwMode="auto">
            <a:xfrm>
              <a:off x="1525" y="2495"/>
              <a:ext cx="7" cy="4"/>
            </a:xfrm>
            <a:custGeom>
              <a:avLst/>
              <a:gdLst>
                <a:gd name="T0" fmla="*/ 7 w 7"/>
                <a:gd name="T1" fmla="*/ 4 h 4"/>
                <a:gd name="T2" fmla="*/ 6 w 7"/>
                <a:gd name="T3" fmla="*/ 2 h 4"/>
                <a:gd name="T4" fmla="*/ 4 w 7"/>
                <a:gd name="T5" fmla="*/ 0 h 4"/>
                <a:gd name="T6" fmla="*/ 1 w 7"/>
                <a:gd name="T7" fmla="*/ 2 h 4"/>
                <a:gd name="T8" fmla="*/ 0 w 7"/>
                <a:gd name="T9" fmla="*/ 4 h 4"/>
                <a:gd name="T10" fmla="*/ 7 w 7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9" name="Freeform 376"/>
            <p:cNvSpPr>
              <a:spLocks/>
            </p:cNvSpPr>
            <p:nvPr/>
          </p:nvSpPr>
          <p:spPr bwMode="auto">
            <a:xfrm>
              <a:off x="1525" y="2499"/>
              <a:ext cx="9" cy="31"/>
            </a:xfrm>
            <a:custGeom>
              <a:avLst/>
              <a:gdLst>
                <a:gd name="T0" fmla="*/ 6 w 9"/>
                <a:gd name="T1" fmla="*/ 24 h 31"/>
                <a:gd name="T2" fmla="*/ 9 w 9"/>
                <a:gd name="T3" fmla="*/ 28 h 31"/>
                <a:gd name="T4" fmla="*/ 7 w 9"/>
                <a:gd name="T5" fmla="*/ 0 h 31"/>
                <a:gd name="T6" fmla="*/ 0 w 9"/>
                <a:gd name="T7" fmla="*/ 0 h 31"/>
                <a:gd name="T8" fmla="*/ 2 w 9"/>
                <a:gd name="T9" fmla="*/ 28 h 31"/>
                <a:gd name="T10" fmla="*/ 6 w 9"/>
                <a:gd name="T11" fmla="*/ 31 h 31"/>
                <a:gd name="T12" fmla="*/ 2 w 9"/>
                <a:gd name="T13" fmla="*/ 28 h 31"/>
                <a:gd name="T14" fmla="*/ 4 w 9"/>
                <a:gd name="T15" fmla="*/ 30 h 31"/>
                <a:gd name="T16" fmla="*/ 6 w 9"/>
                <a:gd name="T17" fmla="*/ 31 h 31"/>
                <a:gd name="T18" fmla="*/ 8 w 9"/>
                <a:gd name="T19" fmla="*/ 30 h 31"/>
                <a:gd name="T20" fmla="*/ 9 w 9"/>
                <a:gd name="T21" fmla="*/ 28 h 31"/>
                <a:gd name="T22" fmla="*/ 6 w 9"/>
                <a:gd name="T23" fmla="*/ 24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31">
                  <a:moveTo>
                    <a:pt x="6" y="24"/>
                  </a:moveTo>
                  <a:lnTo>
                    <a:pt x="9" y="28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31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1"/>
                  </a:lnTo>
                  <a:lnTo>
                    <a:pt x="8" y="30"/>
                  </a:lnTo>
                  <a:lnTo>
                    <a:pt x="9" y="28"/>
                  </a:lnTo>
                  <a:lnTo>
                    <a:pt x="6" y="2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0" name="Freeform 377"/>
            <p:cNvSpPr>
              <a:spLocks/>
            </p:cNvSpPr>
            <p:nvPr/>
          </p:nvSpPr>
          <p:spPr bwMode="auto">
            <a:xfrm>
              <a:off x="1531" y="2519"/>
              <a:ext cx="62" cy="11"/>
            </a:xfrm>
            <a:custGeom>
              <a:avLst/>
              <a:gdLst>
                <a:gd name="T0" fmla="*/ 56 w 62"/>
                <a:gd name="T1" fmla="*/ 1 h 11"/>
                <a:gd name="T2" fmla="*/ 59 w 62"/>
                <a:gd name="T3" fmla="*/ 0 h 11"/>
                <a:gd name="T4" fmla="*/ 0 w 62"/>
                <a:gd name="T5" fmla="*/ 4 h 11"/>
                <a:gd name="T6" fmla="*/ 0 w 62"/>
                <a:gd name="T7" fmla="*/ 11 h 11"/>
                <a:gd name="T8" fmla="*/ 59 w 62"/>
                <a:gd name="T9" fmla="*/ 7 h 11"/>
                <a:gd name="T10" fmla="*/ 62 w 62"/>
                <a:gd name="T11" fmla="*/ 6 h 11"/>
                <a:gd name="T12" fmla="*/ 59 w 62"/>
                <a:gd name="T13" fmla="*/ 7 h 11"/>
                <a:gd name="T14" fmla="*/ 61 w 62"/>
                <a:gd name="T15" fmla="*/ 6 h 11"/>
                <a:gd name="T16" fmla="*/ 62 w 62"/>
                <a:gd name="T17" fmla="*/ 3 h 11"/>
                <a:gd name="T18" fmla="*/ 61 w 62"/>
                <a:gd name="T19" fmla="*/ 1 h 11"/>
                <a:gd name="T20" fmla="*/ 59 w 62"/>
                <a:gd name="T21" fmla="*/ 0 h 11"/>
                <a:gd name="T22" fmla="*/ 56 w 62"/>
                <a:gd name="T23" fmla="*/ 1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" h="11">
                  <a:moveTo>
                    <a:pt x="56" y="1"/>
                  </a:moveTo>
                  <a:lnTo>
                    <a:pt x="59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59" y="7"/>
                  </a:lnTo>
                  <a:lnTo>
                    <a:pt x="62" y="6"/>
                  </a:lnTo>
                  <a:lnTo>
                    <a:pt x="59" y="7"/>
                  </a:lnTo>
                  <a:lnTo>
                    <a:pt x="61" y="6"/>
                  </a:lnTo>
                  <a:lnTo>
                    <a:pt x="62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6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1" name="Freeform 378"/>
            <p:cNvSpPr>
              <a:spLocks/>
            </p:cNvSpPr>
            <p:nvPr/>
          </p:nvSpPr>
          <p:spPr bwMode="auto">
            <a:xfrm>
              <a:off x="1587" y="2493"/>
              <a:ext cx="24" cy="32"/>
            </a:xfrm>
            <a:custGeom>
              <a:avLst/>
              <a:gdLst>
                <a:gd name="T0" fmla="*/ 21 w 24"/>
                <a:gd name="T1" fmla="*/ 2 h 32"/>
                <a:gd name="T2" fmla="*/ 18 w 24"/>
                <a:gd name="T3" fmla="*/ 0 h 32"/>
                <a:gd name="T4" fmla="*/ 0 w 24"/>
                <a:gd name="T5" fmla="*/ 27 h 32"/>
                <a:gd name="T6" fmla="*/ 6 w 24"/>
                <a:gd name="T7" fmla="*/ 32 h 32"/>
                <a:gd name="T8" fmla="*/ 24 w 24"/>
                <a:gd name="T9" fmla="*/ 5 h 32"/>
                <a:gd name="T10" fmla="*/ 21 w 24"/>
                <a:gd name="T11" fmla="*/ 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32">
                  <a:moveTo>
                    <a:pt x="21" y="2"/>
                  </a:moveTo>
                  <a:lnTo>
                    <a:pt x="18" y="0"/>
                  </a:lnTo>
                  <a:lnTo>
                    <a:pt x="0" y="27"/>
                  </a:lnTo>
                  <a:lnTo>
                    <a:pt x="6" y="32"/>
                  </a:lnTo>
                  <a:lnTo>
                    <a:pt x="24" y="5"/>
                  </a:lnTo>
                  <a:lnTo>
                    <a:pt x="21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2" name="Freeform 379"/>
            <p:cNvSpPr>
              <a:spLocks/>
            </p:cNvSpPr>
            <p:nvPr/>
          </p:nvSpPr>
          <p:spPr bwMode="auto">
            <a:xfrm>
              <a:off x="1605" y="2491"/>
              <a:ext cx="6" cy="7"/>
            </a:xfrm>
            <a:custGeom>
              <a:avLst/>
              <a:gdLst>
                <a:gd name="T0" fmla="*/ 6 w 6"/>
                <a:gd name="T1" fmla="*/ 7 h 7"/>
                <a:gd name="T2" fmla="*/ 6 w 6"/>
                <a:gd name="T3" fmla="*/ 3 h 7"/>
                <a:gd name="T4" fmla="*/ 5 w 6"/>
                <a:gd name="T5" fmla="*/ 1 h 7"/>
                <a:gd name="T6" fmla="*/ 2 w 6"/>
                <a:gd name="T7" fmla="*/ 0 h 7"/>
                <a:gd name="T8" fmla="*/ 0 w 6"/>
                <a:gd name="T9" fmla="*/ 2 h 7"/>
                <a:gd name="T10" fmla="*/ 6 w 6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3" name="Freeform 380"/>
            <p:cNvSpPr>
              <a:spLocks/>
            </p:cNvSpPr>
            <p:nvPr/>
          </p:nvSpPr>
          <p:spPr bwMode="auto">
            <a:xfrm>
              <a:off x="1443" y="2545"/>
              <a:ext cx="4" cy="6"/>
            </a:xfrm>
            <a:custGeom>
              <a:avLst/>
              <a:gdLst>
                <a:gd name="T0" fmla="*/ 0 w 4"/>
                <a:gd name="T1" fmla="*/ 6 h 6"/>
                <a:gd name="T2" fmla="*/ 3 w 4"/>
                <a:gd name="T3" fmla="*/ 5 h 6"/>
                <a:gd name="T4" fmla="*/ 4 w 4"/>
                <a:gd name="T5" fmla="*/ 3 h 6"/>
                <a:gd name="T6" fmla="*/ 3 w 4"/>
                <a:gd name="T7" fmla="*/ 1 h 6"/>
                <a:gd name="T8" fmla="*/ 0 w 4"/>
                <a:gd name="T9" fmla="*/ 0 h 6"/>
                <a:gd name="T10" fmla="*/ 0 w 4"/>
                <a:gd name="T11" fmla="*/ 6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3" y="5"/>
                  </a:lnTo>
                  <a:lnTo>
                    <a:pt x="4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4" name="Freeform 381"/>
            <p:cNvSpPr>
              <a:spLocks/>
            </p:cNvSpPr>
            <p:nvPr/>
          </p:nvSpPr>
          <p:spPr bwMode="auto">
            <a:xfrm>
              <a:off x="1035" y="2545"/>
              <a:ext cx="408" cy="71"/>
            </a:xfrm>
            <a:custGeom>
              <a:avLst/>
              <a:gdLst>
                <a:gd name="T0" fmla="*/ 2 w 408"/>
                <a:gd name="T1" fmla="*/ 71 h 71"/>
                <a:gd name="T2" fmla="*/ 20 w 408"/>
                <a:gd name="T3" fmla="*/ 64 h 71"/>
                <a:gd name="T4" fmla="*/ 42 w 408"/>
                <a:gd name="T5" fmla="*/ 56 h 71"/>
                <a:gd name="T6" fmla="*/ 67 w 408"/>
                <a:gd name="T7" fmla="*/ 48 h 71"/>
                <a:gd name="T8" fmla="*/ 94 w 408"/>
                <a:gd name="T9" fmla="*/ 43 h 71"/>
                <a:gd name="T10" fmla="*/ 124 w 408"/>
                <a:gd name="T11" fmla="*/ 38 h 71"/>
                <a:gd name="T12" fmla="*/ 156 w 408"/>
                <a:gd name="T13" fmla="*/ 32 h 71"/>
                <a:gd name="T14" fmla="*/ 189 w 408"/>
                <a:gd name="T15" fmla="*/ 28 h 71"/>
                <a:gd name="T16" fmla="*/ 221 w 408"/>
                <a:gd name="T17" fmla="*/ 24 h 71"/>
                <a:gd name="T18" fmla="*/ 252 w 408"/>
                <a:gd name="T19" fmla="*/ 19 h 71"/>
                <a:gd name="T20" fmla="*/ 283 w 408"/>
                <a:gd name="T21" fmla="*/ 16 h 71"/>
                <a:gd name="T22" fmla="*/ 312 w 408"/>
                <a:gd name="T23" fmla="*/ 14 h 71"/>
                <a:gd name="T24" fmla="*/ 338 w 408"/>
                <a:gd name="T25" fmla="*/ 12 h 71"/>
                <a:gd name="T26" fmla="*/ 362 w 408"/>
                <a:gd name="T27" fmla="*/ 10 h 71"/>
                <a:gd name="T28" fmla="*/ 383 w 408"/>
                <a:gd name="T29" fmla="*/ 9 h 71"/>
                <a:gd name="T30" fmla="*/ 398 w 408"/>
                <a:gd name="T31" fmla="*/ 8 h 71"/>
                <a:gd name="T32" fmla="*/ 408 w 408"/>
                <a:gd name="T33" fmla="*/ 6 h 71"/>
                <a:gd name="T34" fmla="*/ 408 w 408"/>
                <a:gd name="T35" fmla="*/ 0 h 71"/>
                <a:gd name="T36" fmla="*/ 398 w 408"/>
                <a:gd name="T37" fmla="*/ 1 h 71"/>
                <a:gd name="T38" fmla="*/ 383 w 408"/>
                <a:gd name="T39" fmla="*/ 2 h 71"/>
                <a:gd name="T40" fmla="*/ 362 w 408"/>
                <a:gd name="T41" fmla="*/ 3 h 71"/>
                <a:gd name="T42" fmla="*/ 338 w 408"/>
                <a:gd name="T43" fmla="*/ 5 h 71"/>
                <a:gd name="T44" fmla="*/ 312 w 408"/>
                <a:gd name="T45" fmla="*/ 8 h 71"/>
                <a:gd name="T46" fmla="*/ 283 w 408"/>
                <a:gd name="T47" fmla="*/ 10 h 71"/>
                <a:gd name="T48" fmla="*/ 252 w 408"/>
                <a:gd name="T49" fmla="*/ 13 h 71"/>
                <a:gd name="T50" fmla="*/ 221 w 408"/>
                <a:gd name="T51" fmla="*/ 17 h 71"/>
                <a:gd name="T52" fmla="*/ 189 w 408"/>
                <a:gd name="T53" fmla="*/ 22 h 71"/>
                <a:gd name="T54" fmla="*/ 156 w 408"/>
                <a:gd name="T55" fmla="*/ 26 h 71"/>
                <a:gd name="T56" fmla="*/ 124 w 408"/>
                <a:gd name="T57" fmla="*/ 31 h 71"/>
                <a:gd name="T58" fmla="*/ 94 w 408"/>
                <a:gd name="T59" fmla="*/ 37 h 71"/>
                <a:gd name="T60" fmla="*/ 67 w 408"/>
                <a:gd name="T61" fmla="*/ 42 h 71"/>
                <a:gd name="T62" fmla="*/ 40 w 408"/>
                <a:gd name="T63" fmla="*/ 50 h 71"/>
                <a:gd name="T64" fmla="*/ 18 w 408"/>
                <a:gd name="T65" fmla="*/ 57 h 71"/>
                <a:gd name="T66" fmla="*/ 0 w 408"/>
                <a:gd name="T67" fmla="*/ 65 h 71"/>
                <a:gd name="T68" fmla="*/ 2 w 408"/>
                <a:gd name="T69" fmla="*/ 71 h 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08" h="71">
                  <a:moveTo>
                    <a:pt x="2" y="71"/>
                  </a:moveTo>
                  <a:lnTo>
                    <a:pt x="20" y="64"/>
                  </a:lnTo>
                  <a:lnTo>
                    <a:pt x="42" y="56"/>
                  </a:lnTo>
                  <a:lnTo>
                    <a:pt x="67" y="48"/>
                  </a:lnTo>
                  <a:lnTo>
                    <a:pt x="94" y="43"/>
                  </a:lnTo>
                  <a:lnTo>
                    <a:pt x="124" y="38"/>
                  </a:lnTo>
                  <a:lnTo>
                    <a:pt x="156" y="32"/>
                  </a:lnTo>
                  <a:lnTo>
                    <a:pt x="189" y="28"/>
                  </a:lnTo>
                  <a:lnTo>
                    <a:pt x="221" y="24"/>
                  </a:lnTo>
                  <a:lnTo>
                    <a:pt x="252" y="19"/>
                  </a:lnTo>
                  <a:lnTo>
                    <a:pt x="283" y="16"/>
                  </a:lnTo>
                  <a:lnTo>
                    <a:pt x="312" y="14"/>
                  </a:lnTo>
                  <a:lnTo>
                    <a:pt x="338" y="12"/>
                  </a:lnTo>
                  <a:lnTo>
                    <a:pt x="362" y="10"/>
                  </a:lnTo>
                  <a:lnTo>
                    <a:pt x="383" y="9"/>
                  </a:lnTo>
                  <a:lnTo>
                    <a:pt x="398" y="8"/>
                  </a:lnTo>
                  <a:lnTo>
                    <a:pt x="408" y="6"/>
                  </a:lnTo>
                  <a:lnTo>
                    <a:pt x="408" y="0"/>
                  </a:lnTo>
                  <a:lnTo>
                    <a:pt x="398" y="1"/>
                  </a:lnTo>
                  <a:lnTo>
                    <a:pt x="383" y="2"/>
                  </a:lnTo>
                  <a:lnTo>
                    <a:pt x="362" y="3"/>
                  </a:lnTo>
                  <a:lnTo>
                    <a:pt x="338" y="5"/>
                  </a:lnTo>
                  <a:lnTo>
                    <a:pt x="312" y="8"/>
                  </a:lnTo>
                  <a:lnTo>
                    <a:pt x="283" y="10"/>
                  </a:lnTo>
                  <a:lnTo>
                    <a:pt x="252" y="13"/>
                  </a:lnTo>
                  <a:lnTo>
                    <a:pt x="221" y="17"/>
                  </a:lnTo>
                  <a:lnTo>
                    <a:pt x="189" y="22"/>
                  </a:lnTo>
                  <a:lnTo>
                    <a:pt x="156" y="26"/>
                  </a:lnTo>
                  <a:lnTo>
                    <a:pt x="124" y="31"/>
                  </a:lnTo>
                  <a:lnTo>
                    <a:pt x="94" y="37"/>
                  </a:lnTo>
                  <a:lnTo>
                    <a:pt x="67" y="42"/>
                  </a:lnTo>
                  <a:lnTo>
                    <a:pt x="40" y="50"/>
                  </a:lnTo>
                  <a:lnTo>
                    <a:pt x="18" y="57"/>
                  </a:lnTo>
                  <a:lnTo>
                    <a:pt x="0" y="65"/>
                  </a:lnTo>
                  <a:lnTo>
                    <a:pt x="2" y="7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5" name="Freeform 382"/>
            <p:cNvSpPr>
              <a:spLocks/>
            </p:cNvSpPr>
            <p:nvPr/>
          </p:nvSpPr>
          <p:spPr bwMode="auto">
            <a:xfrm>
              <a:off x="1033" y="2610"/>
              <a:ext cx="4" cy="6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1 h 6"/>
                <a:gd name="T4" fmla="*/ 0 w 4"/>
                <a:gd name="T5" fmla="*/ 4 h 6"/>
                <a:gd name="T6" fmla="*/ 1 w 4"/>
                <a:gd name="T7" fmla="*/ 6 h 6"/>
                <a:gd name="T8" fmla="*/ 4 w 4"/>
                <a:gd name="T9" fmla="*/ 6 h 6"/>
                <a:gd name="T10" fmla="*/ 2 w 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6" name="Freeform 383"/>
            <p:cNvSpPr>
              <a:spLocks/>
            </p:cNvSpPr>
            <p:nvPr/>
          </p:nvSpPr>
          <p:spPr bwMode="auto">
            <a:xfrm>
              <a:off x="1143" y="2631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3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7" name="Freeform 384"/>
            <p:cNvSpPr>
              <a:spLocks/>
            </p:cNvSpPr>
            <p:nvPr/>
          </p:nvSpPr>
          <p:spPr bwMode="auto">
            <a:xfrm>
              <a:off x="1146" y="2617"/>
              <a:ext cx="198" cy="22"/>
            </a:xfrm>
            <a:custGeom>
              <a:avLst/>
              <a:gdLst>
                <a:gd name="T0" fmla="*/ 198 w 198"/>
                <a:gd name="T1" fmla="*/ 0 h 22"/>
                <a:gd name="T2" fmla="*/ 192 w 198"/>
                <a:gd name="T3" fmla="*/ 0 h 22"/>
                <a:gd name="T4" fmla="*/ 183 w 198"/>
                <a:gd name="T5" fmla="*/ 1 h 22"/>
                <a:gd name="T6" fmla="*/ 173 w 198"/>
                <a:gd name="T7" fmla="*/ 2 h 22"/>
                <a:gd name="T8" fmla="*/ 162 w 198"/>
                <a:gd name="T9" fmla="*/ 3 h 22"/>
                <a:gd name="T10" fmla="*/ 149 w 198"/>
                <a:gd name="T11" fmla="*/ 4 h 22"/>
                <a:gd name="T12" fmla="*/ 136 w 198"/>
                <a:gd name="T13" fmla="*/ 7 h 22"/>
                <a:gd name="T14" fmla="*/ 121 w 198"/>
                <a:gd name="T15" fmla="*/ 8 h 22"/>
                <a:gd name="T16" fmla="*/ 107 w 198"/>
                <a:gd name="T17" fmla="*/ 9 h 22"/>
                <a:gd name="T18" fmla="*/ 92 w 198"/>
                <a:gd name="T19" fmla="*/ 10 h 22"/>
                <a:gd name="T20" fmla="*/ 76 w 198"/>
                <a:gd name="T21" fmla="*/ 11 h 22"/>
                <a:gd name="T22" fmla="*/ 61 w 198"/>
                <a:gd name="T23" fmla="*/ 12 h 22"/>
                <a:gd name="T24" fmla="*/ 47 w 198"/>
                <a:gd name="T25" fmla="*/ 13 h 22"/>
                <a:gd name="T26" fmla="*/ 33 w 198"/>
                <a:gd name="T27" fmla="*/ 13 h 22"/>
                <a:gd name="T28" fmla="*/ 21 w 198"/>
                <a:gd name="T29" fmla="*/ 13 h 22"/>
                <a:gd name="T30" fmla="*/ 10 w 198"/>
                <a:gd name="T31" fmla="*/ 13 h 22"/>
                <a:gd name="T32" fmla="*/ 0 w 198"/>
                <a:gd name="T33" fmla="*/ 14 h 22"/>
                <a:gd name="T34" fmla="*/ 0 w 198"/>
                <a:gd name="T35" fmla="*/ 21 h 22"/>
                <a:gd name="T36" fmla="*/ 10 w 198"/>
                <a:gd name="T37" fmla="*/ 22 h 22"/>
                <a:gd name="T38" fmla="*/ 21 w 198"/>
                <a:gd name="T39" fmla="*/ 22 h 22"/>
                <a:gd name="T40" fmla="*/ 33 w 198"/>
                <a:gd name="T41" fmla="*/ 22 h 22"/>
                <a:gd name="T42" fmla="*/ 47 w 198"/>
                <a:gd name="T43" fmla="*/ 20 h 22"/>
                <a:gd name="T44" fmla="*/ 61 w 198"/>
                <a:gd name="T45" fmla="*/ 18 h 22"/>
                <a:gd name="T46" fmla="*/ 76 w 198"/>
                <a:gd name="T47" fmla="*/ 17 h 22"/>
                <a:gd name="T48" fmla="*/ 92 w 198"/>
                <a:gd name="T49" fmla="*/ 16 h 22"/>
                <a:gd name="T50" fmla="*/ 107 w 198"/>
                <a:gd name="T51" fmla="*/ 15 h 22"/>
                <a:gd name="T52" fmla="*/ 121 w 198"/>
                <a:gd name="T53" fmla="*/ 14 h 22"/>
                <a:gd name="T54" fmla="*/ 136 w 198"/>
                <a:gd name="T55" fmla="*/ 13 h 22"/>
                <a:gd name="T56" fmla="*/ 149 w 198"/>
                <a:gd name="T57" fmla="*/ 11 h 22"/>
                <a:gd name="T58" fmla="*/ 162 w 198"/>
                <a:gd name="T59" fmla="*/ 10 h 22"/>
                <a:gd name="T60" fmla="*/ 173 w 198"/>
                <a:gd name="T61" fmla="*/ 9 h 22"/>
                <a:gd name="T62" fmla="*/ 183 w 198"/>
                <a:gd name="T63" fmla="*/ 8 h 22"/>
                <a:gd name="T64" fmla="*/ 192 w 198"/>
                <a:gd name="T65" fmla="*/ 7 h 22"/>
                <a:gd name="T66" fmla="*/ 198 w 198"/>
                <a:gd name="T67" fmla="*/ 7 h 22"/>
                <a:gd name="T68" fmla="*/ 198 w 198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98" h="22">
                  <a:moveTo>
                    <a:pt x="198" y="0"/>
                  </a:moveTo>
                  <a:lnTo>
                    <a:pt x="192" y="0"/>
                  </a:lnTo>
                  <a:lnTo>
                    <a:pt x="183" y="1"/>
                  </a:lnTo>
                  <a:lnTo>
                    <a:pt x="173" y="2"/>
                  </a:lnTo>
                  <a:lnTo>
                    <a:pt x="162" y="3"/>
                  </a:lnTo>
                  <a:lnTo>
                    <a:pt x="149" y="4"/>
                  </a:lnTo>
                  <a:lnTo>
                    <a:pt x="136" y="7"/>
                  </a:lnTo>
                  <a:lnTo>
                    <a:pt x="121" y="8"/>
                  </a:lnTo>
                  <a:lnTo>
                    <a:pt x="107" y="9"/>
                  </a:lnTo>
                  <a:lnTo>
                    <a:pt x="92" y="10"/>
                  </a:lnTo>
                  <a:lnTo>
                    <a:pt x="76" y="11"/>
                  </a:lnTo>
                  <a:lnTo>
                    <a:pt x="61" y="12"/>
                  </a:lnTo>
                  <a:lnTo>
                    <a:pt x="47" y="13"/>
                  </a:lnTo>
                  <a:lnTo>
                    <a:pt x="33" y="13"/>
                  </a:lnTo>
                  <a:lnTo>
                    <a:pt x="21" y="13"/>
                  </a:lnTo>
                  <a:lnTo>
                    <a:pt x="10" y="13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10" y="22"/>
                  </a:lnTo>
                  <a:lnTo>
                    <a:pt x="21" y="22"/>
                  </a:lnTo>
                  <a:lnTo>
                    <a:pt x="33" y="22"/>
                  </a:lnTo>
                  <a:lnTo>
                    <a:pt x="47" y="20"/>
                  </a:lnTo>
                  <a:lnTo>
                    <a:pt x="61" y="18"/>
                  </a:lnTo>
                  <a:lnTo>
                    <a:pt x="76" y="17"/>
                  </a:lnTo>
                  <a:lnTo>
                    <a:pt x="92" y="16"/>
                  </a:lnTo>
                  <a:lnTo>
                    <a:pt x="107" y="15"/>
                  </a:lnTo>
                  <a:lnTo>
                    <a:pt x="121" y="14"/>
                  </a:lnTo>
                  <a:lnTo>
                    <a:pt x="136" y="13"/>
                  </a:lnTo>
                  <a:lnTo>
                    <a:pt x="149" y="11"/>
                  </a:lnTo>
                  <a:lnTo>
                    <a:pt x="162" y="10"/>
                  </a:lnTo>
                  <a:lnTo>
                    <a:pt x="173" y="9"/>
                  </a:lnTo>
                  <a:lnTo>
                    <a:pt x="183" y="8"/>
                  </a:lnTo>
                  <a:lnTo>
                    <a:pt x="192" y="7"/>
                  </a:lnTo>
                  <a:lnTo>
                    <a:pt x="198" y="7"/>
                  </a:lnTo>
                  <a:lnTo>
                    <a:pt x="19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8" name="Freeform 385"/>
            <p:cNvSpPr>
              <a:spLocks/>
            </p:cNvSpPr>
            <p:nvPr/>
          </p:nvSpPr>
          <p:spPr bwMode="auto">
            <a:xfrm>
              <a:off x="1344" y="2617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3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9" name="Freeform 386"/>
            <p:cNvSpPr>
              <a:spLocks/>
            </p:cNvSpPr>
            <p:nvPr/>
          </p:nvSpPr>
          <p:spPr bwMode="auto">
            <a:xfrm>
              <a:off x="1604" y="2476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5 h 7"/>
                <a:gd name="T4" fmla="*/ 3 w 3"/>
                <a:gd name="T5" fmla="*/ 3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5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0" name="Freeform 387"/>
            <p:cNvSpPr>
              <a:spLocks/>
            </p:cNvSpPr>
            <p:nvPr/>
          </p:nvSpPr>
          <p:spPr bwMode="auto">
            <a:xfrm>
              <a:off x="1493" y="2476"/>
              <a:ext cx="111" cy="16"/>
            </a:xfrm>
            <a:custGeom>
              <a:avLst/>
              <a:gdLst>
                <a:gd name="T0" fmla="*/ 0 w 111"/>
                <a:gd name="T1" fmla="*/ 16 h 16"/>
                <a:gd name="T2" fmla="*/ 10 w 111"/>
                <a:gd name="T3" fmla="*/ 15 h 16"/>
                <a:gd name="T4" fmla="*/ 24 w 111"/>
                <a:gd name="T5" fmla="*/ 14 h 16"/>
                <a:gd name="T6" fmla="*/ 41 w 111"/>
                <a:gd name="T7" fmla="*/ 13 h 16"/>
                <a:gd name="T8" fmla="*/ 59 w 111"/>
                <a:gd name="T9" fmla="*/ 11 h 16"/>
                <a:gd name="T10" fmla="*/ 76 w 111"/>
                <a:gd name="T11" fmla="*/ 10 h 16"/>
                <a:gd name="T12" fmla="*/ 93 w 111"/>
                <a:gd name="T13" fmla="*/ 9 h 16"/>
                <a:gd name="T14" fmla="*/ 104 w 111"/>
                <a:gd name="T15" fmla="*/ 8 h 16"/>
                <a:gd name="T16" fmla="*/ 111 w 111"/>
                <a:gd name="T17" fmla="*/ 7 h 16"/>
                <a:gd name="T18" fmla="*/ 111 w 111"/>
                <a:gd name="T19" fmla="*/ 0 h 16"/>
                <a:gd name="T20" fmla="*/ 104 w 111"/>
                <a:gd name="T21" fmla="*/ 1 h 16"/>
                <a:gd name="T22" fmla="*/ 93 w 111"/>
                <a:gd name="T23" fmla="*/ 2 h 16"/>
                <a:gd name="T24" fmla="*/ 76 w 111"/>
                <a:gd name="T25" fmla="*/ 3 h 16"/>
                <a:gd name="T26" fmla="*/ 59 w 111"/>
                <a:gd name="T27" fmla="*/ 4 h 16"/>
                <a:gd name="T28" fmla="*/ 41 w 111"/>
                <a:gd name="T29" fmla="*/ 7 h 16"/>
                <a:gd name="T30" fmla="*/ 24 w 111"/>
                <a:gd name="T31" fmla="*/ 8 h 16"/>
                <a:gd name="T32" fmla="*/ 10 w 111"/>
                <a:gd name="T33" fmla="*/ 9 h 16"/>
                <a:gd name="T34" fmla="*/ 0 w 111"/>
                <a:gd name="T35" fmla="*/ 10 h 16"/>
                <a:gd name="T36" fmla="*/ 0 w 111"/>
                <a:gd name="T37" fmla="*/ 16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6">
                  <a:moveTo>
                    <a:pt x="0" y="16"/>
                  </a:moveTo>
                  <a:lnTo>
                    <a:pt x="10" y="15"/>
                  </a:lnTo>
                  <a:lnTo>
                    <a:pt x="24" y="14"/>
                  </a:lnTo>
                  <a:lnTo>
                    <a:pt x="41" y="13"/>
                  </a:lnTo>
                  <a:lnTo>
                    <a:pt x="59" y="11"/>
                  </a:lnTo>
                  <a:lnTo>
                    <a:pt x="76" y="10"/>
                  </a:lnTo>
                  <a:lnTo>
                    <a:pt x="93" y="9"/>
                  </a:lnTo>
                  <a:lnTo>
                    <a:pt x="104" y="8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104" y="1"/>
                  </a:lnTo>
                  <a:lnTo>
                    <a:pt x="93" y="2"/>
                  </a:lnTo>
                  <a:lnTo>
                    <a:pt x="76" y="3"/>
                  </a:lnTo>
                  <a:lnTo>
                    <a:pt x="59" y="4"/>
                  </a:lnTo>
                  <a:lnTo>
                    <a:pt x="41" y="7"/>
                  </a:lnTo>
                  <a:lnTo>
                    <a:pt x="24" y="8"/>
                  </a:lnTo>
                  <a:lnTo>
                    <a:pt x="10" y="9"/>
                  </a:lnTo>
                  <a:lnTo>
                    <a:pt x="0" y="1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1" name="Freeform 388"/>
            <p:cNvSpPr>
              <a:spLocks/>
            </p:cNvSpPr>
            <p:nvPr/>
          </p:nvSpPr>
          <p:spPr bwMode="auto">
            <a:xfrm>
              <a:off x="1490" y="2486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2" name="Freeform 389"/>
            <p:cNvSpPr>
              <a:spLocks/>
            </p:cNvSpPr>
            <p:nvPr/>
          </p:nvSpPr>
          <p:spPr bwMode="auto">
            <a:xfrm>
              <a:off x="1520" y="2462"/>
              <a:ext cx="6" cy="3"/>
            </a:xfrm>
            <a:custGeom>
              <a:avLst/>
              <a:gdLst>
                <a:gd name="T0" fmla="*/ 6 w 6"/>
                <a:gd name="T1" fmla="*/ 3 h 3"/>
                <a:gd name="T2" fmla="*/ 5 w 6"/>
                <a:gd name="T3" fmla="*/ 1 h 3"/>
                <a:gd name="T4" fmla="*/ 3 w 6"/>
                <a:gd name="T5" fmla="*/ 0 h 3"/>
                <a:gd name="T6" fmla="*/ 1 w 6"/>
                <a:gd name="T7" fmla="*/ 1 h 3"/>
                <a:gd name="T8" fmla="*/ 0 w 6"/>
                <a:gd name="T9" fmla="*/ 3 h 3"/>
                <a:gd name="T10" fmla="*/ 6 w 6"/>
                <a:gd name="T11" fmla="*/ 3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6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3" name="Freeform 390"/>
            <p:cNvSpPr>
              <a:spLocks/>
            </p:cNvSpPr>
            <p:nvPr/>
          </p:nvSpPr>
          <p:spPr bwMode="auto">
            <a:xfrm>
              <a:off x="1517" y="2465"/>
              <a:ext cx="9" cy="22"/>
            </a:xfrm>
            <a:custGeom>
              <a:avLst/>
              <a:gdLst>
                <a:gd name="T0" fmla="*/ 6 w 9"/>
                <a:gd name="T1" fmla="*/ 22 h 22"/>
                <a:gd name="T2" fmla="*/ 6 w 9"/>
                <a:gd name="T3" fmla="*/ 21 h 22"/>
                <a:gd name="T4" fmla="*/ 7 w 9"/>
                <a:gd name="T5" fmla="*/ 15 h 22"/>
                <a:gd name="T6" fmla="*/ 8 w 9"/>
                <a:gd name="T7" fmla="*/ 9 h 22"/>
                <a:gd name="T8" fmla="*/ 9 w 9"/>
                <a:gd name="T9" fmla="*/ 0 h 22"/>
                <a:gd name="T10" fmla="*/ 3 w 9"/>
                <a:gd name="T11" fmla="*/ 0 h 22"/>
                <a:gd name="T12" fmla="*/ 2 w 9"/>
                <a:gd name="T13" fmla="*/ 9 h 22"/>
                <a:gd name="T14" fmla="*/ 1 w 9"/>
                <a:gd name="T15" fmla="*/ 15 h 22"/>
                <a:gd name="T16" fmla="*/ 0 w 9"/>
                <a:gd name="T17" fmla="*/ 21 h 22"/>
                <a:gd name="T18" fmla="*/ 0 w 9"/>
                <a:gd name="T19" fmla="*/ 22 h 22"/>
                <a:gd name="T20" fmla="*/ 6 w 9"/>
                <a:gd name="T21" fmla="*/ 22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22">
                  <a:moveTo>
                    <a:pt x="6" y="22"/>
                  </a:moveTo>
                  <a:lnTo>
                    <a:pt x="6" y="21"/>
                  </a:lnTo>
                  <a:lnTo>
                    <a:pt x="7" y="15"/>
                  </a:lnTo>
                  <a:lnTo>
                    <a:pt x="8" y="9"/>
                  </a:lnTo>
                  <a:lnTo>
                    <a:pt x="9" y="0"/>
                  </a:lnTo>
                  <a:lnTo>
                    <a:pt x="3" y="0"/>
                  </a:lnTo>
                  <a:lnTo>
                    <a:pt x="2" y="9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6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4" name="Freeform 391"/>
            <p:cNvSpPr>
              <a:spLocks/>
            </p:cNvSpPr>
            <p:nvPr/>
          </p:nvSpPr>
          <p:spPr bwMode="auto">
            <a:xfrm>
              <a:off x="1517" y="2487"/>
              <a:ext cx="6" cy="3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2 h 3"/>
                <a:gd name="T4" fmla="*/ 3 w 6"/>
                <a:gd name="T5" fmla="*/ 3 h 3"/>
                <a:gd name="T6" fmla="*/ 5 w 6"/>
                <a:gd name="T7" fmla="*/ 2 h 3"/>
                <a:gd name="T8" fmla="*/ 6 w 6"/>
                <a:gd name="T9" fmla="*/ 0 h 3"/>
                <a:gd name="T10" fmla="*/ 0 w 6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5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5" name="Freeform 392"/>
            <p:cNvSpPr>
              <a:spLocks/>
            </p:cNvSpPr>
            <p:nvPr/>
          </p:nvSpPr>
          <p:spPr bwMode="auto">
            <a:xfrm>
              <a:off x="1531" y="2445"/>
              <a:ext cx="6" cy="3"/>
            </a:xfrm>
            <a:custGeom>
              <a:avLst/>
              <a:gdLst>
                <a:gd name="T0" fmla="*/ 6 w 6"/>
                <a:gd name="T1" fmla="*/ 3 h 3"/>
                <a:gd name="T2" fmla="*/ 5 w 6"/>
                <a:gd name="T3" fmla="*/ 1 h 3"/>
                <a:gd name="T4" fmla="*/ 3 w 6"/>
                <a:gd name="T5" fmla="*/ 0 h 3"/>
                <a:gd name="T6" fmla="*/ 1 w 6"/>
                <a:gd name="T7" fmla="*/ 1 h 3"/>
                <a:gd name="T8" fmla="*/ 0 w 6"/>
                <a:gd name="T9" fmla="*/ 3 h 3"/>
                <a:gd name="T10" fmla="*/ 6 w 6"/>
                <a:gd name="T11" fmla="*/ 3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6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6" name="Freeform 393"/>
            <p:cNvSpPr>
              <a:spLocks/>
            </p:cNvSpPr>
            <p:nvPr/>
          </p:nvSpPr>
          <p:spPr bwMode="auto">
            <a:xfrm>
              <a:off x="1526" y="2448"/>
              <a:ext cx="11" cy="38"/>
            </a:xfrm>
            <a:custGeom>
              <a:avLst/>
              <a:gdLst>
                <a:gd name="T0" fmla="*/ 7 w 11"/>
                <a:gd name="T1" fmla="*/ 38 h 38"/>
                <a:gd name="T2" fmla="*/ 7 w 11"/>
                <a:gd name="T3" fmla="*/ 33 h 38"/>
                <a:gd name="T4" fmla="*/ 8 w 11"/>
                <a:gd name="T5" fmla="*/ 24 h 38"/>
                <a:gd name="T6" fmla="*/ 10 w 11"/>
                <a:gd name="T7" fmla="*/ 12 h 38"/>
                <a:gd name="T8" fmla="*/ 11 w 11"/>
                <a:gd name="T9" fmla="*/ 0 h 38"/>
                <a:gd name="T10" fmla="*/ 5 w 11"/>
                <a:gd name="T11" fmla="*/ 0 h 38"/>
                <a:gd name="T12" fmla="*/ 4 w 11"/>
                <a:gd name="T13" fmla="*/ 12 h 38"/>
                <a:gd name="T14" fmla="*/ 1 w 11"/>
                <a:gd name="T15" fmla="*/ 24 h 38"/>
                <a:gd name="T16" fmla="*/ 0 w 11"/>
                <a:gd name="T17" fmla="*/ 33 h 38"/>
                <a:gd name="T18" fmla="*/ 0 w 11"/>
                <a:gd name="T19" fmla="*/ 38 h 38"/>
                <a:gd name="T20" fmla="*/ 7 w 11"/>
                <a:gd name="T21" fmla="*/ 38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38">
                  <a:moveTo>
                    <a:pt x="7" y="38"/>
                  </a:moveTo>
                  <a:lnTo>
                    <a:pt x="7" y="33"/>
                  </a:lnTo>
                  <a:lnTo>
                    <a:pt x="8" y="24"/>
                  </a:lnTo>
                  <a:lnTo>
                    <a:pt x="10" y="1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4" y="12"/>
                  </a:lnTo>
                  <a:lnTo>
                    <a:pt x="1" y="24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7" y="3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7" name="Freeform 394"/>
            <p:cNvSpPr>
              <a:spLocks/>
            </p:cNvSpPr>
            <p:nvPr/>
          </p:nvSpPr>
          <p:spPr bwMode="auto">
            <a:xfrm>
              <a:off x="1526" y="2486"/>
              <a:ext cx="7" cy="3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2 h 3"/>
                <a:gd name="T4" fmla="*/ 4 w 7"/>
                <a:gd name="T5" fmla="*/ 3 h 3"/>
                <a:gd name="T6" fmla="*/ 6 w 7"/>
                <a:gd name="T7" fmla="*/ 2 h 3"/>
                <a:gd name="T8" fmla="*/ 7 w 7"/>
                <a:gd name="T9" fmla="*/ 0 h 3"/>
                <a:gd name="T10" fmla="*/ 0 w 7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1" y="2"/>
                  </a:lnTo>
                  <a:lnTo>
                    <a:pt x="4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8" name="Freeform 395"/>
            <p:cNvSpPr>
              <a:spLocks/>
            </p:cNvSpPr>
            <p:nvPr/>
          </p:nvSpPr>
          <p:spPr bwMode="auto">
            <a:xfrm>
              <a:off x="1489" y="2460"/>
              <a:ext cx="6" cy="4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0 h 4"/>
                <a:gd name="T4" fmla="*/ 2 w 6"/>
                <a:gd name="T5" fmla="*/ 0 h 4"/>
                <a:gd name="T6" fmla="*/ 0 w 6"/>
                <a:gd name="T7" fmla="*/ 1 h 4"/>
                <a:gd name="T8" fmla="*/ 0 w 6"/>
                <a:gd name="T9" fmla="*/ 4 h 4"/>
                <a:gd name="T10" fmla="*/ 6 w 6"/>
                <a:gd name="T11" fmla="*/ 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6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9" name="Freeform 396"/>
            <p:cNvSpPr>
              <a:spLocks/>
            </p:cNvSpPr>
            <p:nvPr/>
          </p:nvSpPr>
          <p:spPr bwMode="auto">
            <a:xfrm>
              <a:off x="1489" y="2462"/>
              <a:ext cx="18" cy="28"/>
            </a:xfrm>
            <a:custGeom>
              <a:avLst/>
              <a:gdLst>
                <a:gd name="T0" fmla="*/ 15 w 18"/>
                <a:gd name="T1" fmla="*/ 27 h 28"/>
                <a:gd name="T2" fmla="*/ 18 w 18"/>
                <a:gd name="T3" fmla="*/ 26 h 28"/>
                <a:gd name="T4" fmla="*/ 6 w 18"/>
                <a:gd name="T5" fmla="*/ 0 h 28"/>
                <a:gd name="T6" fmla="*/ 0 w 18"/>
                <a:gd name="T7" fmla="*/ 2 h 28"/>
                <a:gd name="T8" fmla="*/ 11 w 18"/>
                <a:gd name="T9" fmla="*/ 28 h 28"/>
                <a:gd name="T10" fmla="*/ 15 w 18"/>
                <a:gd name="T11" fmla="*/ 27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28">
                  <a:moveTo>
                    <a:pt x="15" y="27"/>
                  </a:moveTo>
                  <a:lnTo>
                    <a:pt x="18" y="26"/>
                  </a:lnTo>
                  <a:lnTo>
                    <a:pt x="6" y="0"/>
                  </a:lnTo>
                  <a:lnTo>
                    <a:pt x="0" y="2"/>
                  </a:lnTo>
                  <a:lnTo>
                    <a:pt x="11" y="28"/>
                  </a:lnTo>
                  <a:lnTo>
                    <a:pt x="15" y="2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0" name="Freeform 397"/>
            <p:cNvSpPr>
              <a:spLocks/>
            </p:cNvSpPr>
            <p:nvPr/>
          </p:nvSpPr>
          <p:spPr bwMode="auto">
            <a:xfrm>
              <a:off x="1500" y="2488"/>
              <a:ext cx="7" cy="4"/>
            </a:xfrm>
            <a:custGeom>
              <a:avLst/>
              <a:gdLst>
                <a:gd name="T0" fmla="*/ 0 w 7"/>
                <a:gd name="T1" fmla="*/ 2 h 4"/>
                <a:gd name="T2" fmla="*/ 3 w 7"/>
                <a:gd name="T3" fmla="*/ 4 h 4"/>
                <a:gd name="T4" fmla="*/ 5 w 7"/>
                <a:gd name="T5" fmla="*/ 4 h 4"/>
                <a:gd name="T6" fmla="*/ 7 w 7"/>
                <a:gd name="T7" fmla="*/ 3 h 4"/>
                <a:gd name="T8" fmla="*/ 7 w 7"/>
                <a:gd name="T9" fmla="*/ 0 h 4"/>
                <a:gd name="T10" fmla="*/ 0 w 7"/>
                <a:gd name="T11" fmla="*/ 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lnTo>
                    <a:pt x="3" y="4"/>
                  </a:lnTo>
                  <a:lnTo>
                    <a:pt x="5" y="4"/>
                  </a:lnTo>
                  <a:lnTo>
                    <a:pt x="7" y="3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1" name="Freeform 398"/>
            <p:cNvSpPr>
              <a:spLocks/>
            </p:cNvSpPr>
            <p:nvPr/>
          </p:nvSpPr>
          <p:spPr bwMode="auto">
            <a:xfrm>
              <a:off x="1213" y="2678"/>
              <a:ext cx="184" cy="94"/>
            </a:xfrm>
            <a:custGeom>
              <a:avLst/>
              <a:gdLst>
                <a:gd name="T0" fmla="*/ 184 w 184"/>
                <a:gd name="T1" fmla="*/ 0 h 94"/>
                <a:gd name="T2" fmla="*/ 142 w 184"/>
                <a:gd name="T3" fmla="*/ 94 h 94"/>
                <a:gd name="T4" fmla="*/ 0 w 184"/>
                <a:gd name="T5" fmla="*/ 66 h 94"/>
                <a:gd name="T6" fmla="*/ 5 w 184"/>
                <a:gd name="T7" fmla="*/ 7 h 94"/>
                <a:gd name="T8" fmla="*/ 184 w 184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94">
                  <a:moveTo>
                    <a:pt x="184" y="0"/>
                  </a:moveTo>
                  <a:lnTo>
                    <a:pt x="142" y="94"/>
                  </a:lnTo>
                  <a:lnTo>
                    <a:pt x="0" y="66"/>
                  </a:lnTo>
                  <a:lnTo>
                    <a:pt x="5" y="7"/>
                  </a:lnTo>
                  <a:lnTo>
                    <a:pt x="18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2" name="Freeform 399"/>
            <p:cNvSpPr>
              <a:spLocks/>
            </p:cNvSpPr>
            <p:nvPr/>
          </p:nvSpPr>
          <p:spPr bwMode="auto">
            <a:xfrm>
              <a:off x="1352" y="2677"/>
              <a:ext cx="48" cy="98"/>
            </a:xfrm>
            <a:custGeom>
              <a:avLst/>
              <a:gdLst>
                <a:gd name="T0" fmla="*/ 3 w 48"/>
                <a:gd name="T1" fmla="*/ 98 h 98"/>
                <a:gd name="T2" fmla="*/ 6 w 48"/>
                <a:gd name="T3" fmla="*/ 96 h 98"/>
                <a:gd name="T4" fmla="*/ 48 w 48"/>
                <a:gd name="T5" fmla="*/ 3 h 98"/>
                <a:gd name="T6" fmla="*/ 42 w 48"/>
                <a:gd name="T7" fmla="*/ 0 h 98"/>
                <a:gd name="T8" fmla="*/ 0 w 48"/>
                <a:gd name="T9" fmla="*/ 94 h 98"/>
                <a:gd name="T10" fmla="*/ 3 w 48"/>
                <a:gd name="T11" fmla="*/ 92 h 98"/>
                <a:gd name="T12" fmla="*/ 0 w 48"/>
                <a:gd name="T13" fmla="*/ 94 h 98"/>
                <a:gd name="T14" fmla="*/ 0 w 48"/>
                <a:gd name="T15" fmla="*/ 97 h 98"/>
                <a:gd name="T16" fmla="*/ 2 w 48"/>
                <a:gd name="T17" fmla="*/ 98 h 98"/>
                <a:gd name="T18" fmla="*/ 5 w 48"/>
                <a:gd name="T19" fmla="*/ 98 h 98"/>
                <a:gd name="T20" fmla="*/ 6 w 48"/>
                <a:gd name="T21" fmla="*/ 96 h 98"/>
                <a:gd name="T22" fmla="*/ 3 w 48"/>
                <a:gd name="T23" fmla="*/ 98 h 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" h="98">
                  <a:moveTo>
                    <a:pt x="3" y="98"/>
                  </a:moveTo>
                  <a:lnTo>
                    <a:pt x="6" y="96"/>
                  </a:lnTo>
                  <a:lnTo>
                    <a:pt x="48" y="3"/>
                  </a:lnTo>
                  <a:lnTo>
                    <a:pt x="42" y="0"/>
                  </a:lnTo>
                  <a:lnTo>
                    <a:pt x="0" y="94"/>
                  </a:lnTo>
                  <a:lnTo>
                    <a:pt x="3" y="92"/>
                  </a:lnTo>
                  <a:lnTo>
                    <a:pt x="0" y="94"/>
                  </a:lnTo>
                  <a:lnTo>
                    <a:pt x="0" y="97"/>
                  </a:lnTo>
                  <a:lnTo>
                    <a:pt x="2" y="98"/>
                  </a:lnTo>
                  <a:lnTo>
                    <a:pt x="5" y="98"/>
                  </a:lnTo>
                  <a:lnTo>
                    <a:pt x="6" y="96"/>
                  </a:lnTo>
                  <a:lnTo>
                    <a:pt x="3" y="9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3" name="Freeform 400"/>
            <p:cNvSpPr>
              <a:spLocks/>
            </p:cNvSpPr>
            <p:nvPr/>
          </p:nvSpPr>
          <p:spPr bwMode="auto">
            <a:xfrm>
              <a:off x="1210" y="2741"/>
              <a:ext cx="145" cy="34"/>
            </a:xfrm>
            <a:custGeom>
              <a:avLst/>
              <a:gdLst>
                <a:gd name="T0" fmla="*/ 0 w 145"/>
                <a:gd name="T1" fmla="*/ 3 h 34"/>
                <a:gd name="T2" fmla="*/ 3 w 145"/>
                <a:gd name="T3" fmla="*/ 6 h 34"/>
                <a:gd name="T4" fmla="*/ 145 w 145"/>
                <a:gd name="T5" fmla="*/ 34 h 34"/>
                <a:gd name="T6" fmla="*/ 145 w 145"/>
                <a:gd name="T7" fmla="*/ 28 h 34"/>
                <a:gd name="T8" fmla="*/ 3 w 145"/>
                <a:gd name="T9" fmla="*/ 0 h 34"/>
                <a:gd name="T10" fmla="*/ 6 w 145"/>
                <a:gd name="T11" fmla="*/ 3 h 34"/>
                <a:gd name="T12" fmla="*/ 3 w 145"/>
                <a:gd name="T13" fmla="*/ 0 h 34"/>
                <a:gd name="T14" fmla="*/ 1 w 145"/>
                <a:gd name="T15" fmla="*/ 1 h 34"/>
                <a:gd name="T16" fmla="*/ 0 w 145"/>
                <a:gd name="T17" fmla="*/ 3 h 34"/>
                <a:gd name="T18" fmla="*/ 1 w 145"/>
                <a:gd name="T19" fmla="*/ 5 h 34"/>
                <a:gd name="T20" fmla="*/ 3 w 145"/>
                <a:gd name="T21" fmla="*/ 6 h 34"/>
                <a:gd name="T22" fmla="*/ 0 w 145"/>
                <a:gd name="T23" fmla="*/ 3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5" h="34">
                  <a:moveTo>
                    <a:pt x="0" y="3"/>
                  </a:moveTo>
                  <a:lnTo>
                    <a:pt x="3" y="6"/>
                  </a:lnTo>
                  <a:lnTo>
                    <a:pt x="145" y="34"/>
                  </a:lnTo>
                  <a:lnTo>
                    <a:pt x="145" y="28"/>
                  </a:lnTo>
                  <a:lnTo>
                    <a:pt x="3" y="0"/>
                  </a:lnTo>
                  <a:lnTo>
                    <a:pt x="6" y="3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4" name="Freeform 401"/>
            <p:cNvSpPr>
              <a:spLocks/>
            </p:cNvSpPr>
            <p:nvPr/>
          </p:nvSpPr>
          <p:spPr bwMode="auto">
            <a:xfrm>
              <a:off x="1210" y="2682"/>
              <a:ext cx="11" cy="62"/>
            </a:xfrm>
            <a:custGeom>
              <a:avLst/>
              <a:gdLst>
                <a:gd name="T0" fmla="*/ 8 w 11"/>
                <a:gd name="T1" fmla="*/ 0 h 62"/>
                <a:gd name="T2" fmla="*/ 5 w 11"/>
                <a:gd name="T3" fmla="*/ 3 h 62"/>
                <a:gd name="T4" fmla="*/ 0 w 11"/>
                <a:gd name="T5" fmla="*/ 62 h 62"/>
                <a:gd name="T6" fmla="*/ 6 w 11"/>
                <a:gd name="T7" fmla="*/ 62 h 62"/>
                <a:gd name="T8" fmla="*/ 11 w 11"/>
                <a:gd name="T9" fmla="*/ 3 h 62"/>
                <a:gd name="T10" fmla="*/ 8 w 11"/>
                <a:gd name="T11" fmla="*/ 6 h 62"/>
                <a:gd name="T12" fmla="*/ 11 w 11"/>
                <a:gd name="T13" fmla="*/ 3 h 62"/>
                <a:gd name="T14" fmla="*/ 10 w 11"/>
                <a:gd name="T15" fmla="*/ 1 h 62"/>
                <a:gd name="T16" fmla="*/ 8 w 11"/>
                <a:gd name="T17" fmla="*/ 0 h 62"/>
                <a:gd name="T18" fmla="*/ 6 w 11"/>
                <a:gd name="T19" fmla="*/ 1 h 62"/>
                <a:gd name="T20" fmla="*/ 5 w 11"/>
                <a:gd name="T21" fmla="*/ 3 h 62"/>
                <a:gd name="T22" fmla="*/ 8 w 11"/>
                <a:gd name="T23" fmla="*/ 0 h 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62">
                  <a:moveTo>
                    <a:pt x="8" y="0"/>
                  </a:moveTo>
                  <a:lnTo>
                    <a:pt x="5" y="3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11" y="3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5" y="3"/>
                  </a:lnTo>
                  <a:lnTo>
                    <a:pt x="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5" name="Freeform 402"/>
            <p:cNvSpPr>
              <a:spLocks/>
            </p:cNvSpPr>
            <p:nvPr/>
          </p:nvSpPr>
          <p:spPr bwMode="auto">
            <a:xfrm>
              <a:off x="1218" y="2675"/>
              <a:ext cx="182" cy="13"/>
            </a:xfrm>
            <a:custGeom>
              <a:avLst/>
              <a:gdLst>
                <a:gd name="T0" fmla="*/ 182 w 182"/>
                <a:gd name="T1" fmla="*/ 5 h 13"/>
                <a:gd name="T2" fmla="*/ 179 w 182"/>
                <a:gd name="T3" fmla="*/ 0 h 13"/>
                <a:gd name="T4" fmla="*/ 0 w 182"/>
                <a:gd name="T5" fmla="*/ 7 h 13"/>
                <a:gd name="T6" fmla="*/ 0 w 182"/>
                <a:gd name="T7" fmla="*/ 13 h 13"/>
                <a:gd name="T8" fmla="*/ 179 w 182"/>
                <a:gd name="T9" fmla="*/ 7 h 13"/>
                <a:gd name="T10" fmla="*/ 176 w 182"/>
                <a:gd name="T11" fmla="*/ 2 h 13"/>
                <a:gd name="T12" fmla="*/ 179 w 182"/>
                <a:gd name="T13" fmla="*/ 7 h 13"/>
                <a:gd name="T14" fmla="*/ 181 w 182"/>
                <a:gd name="T15" fmla="*/ 6 h 13"/>
                <a:gd name="T16" fmla="*/ 182 w 182"/>
                <a:gd name="T17" fmla="*/ 3 h 13"/>
                <a:gd name="T18" fmla="*/ 181 w 182"/>
                <a:gd name="T19" fmla="*/ 1 h 13"/>
                <a:gd name="T20" fmla="*/ 179 w 182"/>
                <a:gd name="T21" fmla="*/ 0 h 13"/>
                <a:gd name="T22" fmla="*/ 182 w 182"/>
                <a:gd name="T23" fmla="*/ 5 h 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2" h="13">
                  <a:moveTo>
                    <a:pt x="182" y="5"/>
                  </a:moveTo>
                  <a:lnTo>
                    <a:pt x="179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179" y="7"/>
                  </a:lnTo>
                  <a:lnTo>
                    <a:pt x="176" y="2"/>
                  </a:lnTo>
                  <a:lnTo>
                    <a:pt x="179" y="7"/>
                  </a:lnTo>
                  <a:lnTo>
                    <a:pt x="181" y="6"/>
                  </a:lnTo>
                  <a:lnTo>
                    <a:pt x="182" y="3"/>
                  </a:lnTo>
                  <a:lnTo>
                    <a:pt x="181" y="1"/>
                  </a:lnTo>
                  <a:lnTo>
                    <a:pt x="179" y="0"/>
                  </a:lnTo>
                  <a:lnTo>
                    <a:pt x="182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6" name="Freeform 403"/>
            <p:cNvSpPr>
              <a:spLocks/>
            </p:cNvSpPr>
            <p:nvPr/>
          </p:nvSpPr>
          <p:spPr bwMode="auto">
            <a:xfrm>
              <a:off x="1165" y="2715"/>
              <a:ext cx="143" cy="69"/>
            </a:xfrm>
            <a:custGeom>
              <a:avLst/>
              <a:gdLst>
                <a:gd name="T0" fmla="*/ 50 w 143"/>
                <a:gd name="T1" fmla="*/ 0 h 69"/>
                <a:gd name="T2" fmla="*/ 48 w 143"/>
                <a:gd name="T3" fmla="*/ 29 h 69"/>
                <a:gd name="T4" fmla="*/ 143 w 143"/>
                <a:gd name="T5" fmla="*/ 47 h 69"/>
                <a:gd name="T6" fmla="*/ 138 w 143"/>
                <a:gd name="T7" fmla="*/ 69 h 69"/>
                <a:gd name="T8" fmla="*/ 6 w 143"/>
                <a:gd name="T9" fmla="*/ 53 h 69"/>
                <a:gd name="T10" fmla="*/ 0 w 143"/>
                <a:gd name="T11" fmla="*/ 1 h 69"/>
                <a:gd name="T12" fmla="*/ 50 w 143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69">
                  <a:moveTo>
                    <a:pt x="50" y="0"/>
                  </a:moveTo>
                  <a:lnTo>
                    <a:pt x="48" y="29"/>
                  </a:lnTo>
                  <a:lnTo>
                    <a:pt x="143" y="47"/>
                  </a:lnTo>
                  <a:lnTo>
                    <a:pt x="138" y="69"/>
                  </a:lnTo>
                  <a:lnTo>
                    <a:pt x="6" y="53"/>
                  </a:lnTo>
                  <a:lnTo>
                    <a:pt x="0" y="1"/>
                  </a:lnTo>
                  <a:lnTo>
                    <a:pt x="5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7" name="Freeform 404"/>
            <p:cNvSpPr>
              <a:spLocks/>
            </p:cNvSpPr>
            <p:nvPr/>
          </p:nvSpPr>
          <p:spPr bwMode="auto">
            <a:xfrm>
              <a:off x="1210" y="2715"/>
              <a:ext cx="8" cy="32"/>
            </a:xfrm>
            <a:custGeom>
              <a:avLst/>
              <a:gdLst>
                <a:gd name="T0" fmla="*/ 3 w 8"/>
                <a:gd name="T1" fmla="*/ 26 h 32"/>
                <a:gd name="T2" fmla="*/ 6 w 8"/>
                <a:gd name="T3" fmla="*/ 29 h 32"/>
                <a:gd name="T4" fmla="*/ 8 w 8"/>
                <a:gd name="T5" fmla="*/ 0 h 32"/>
                <a:gd name="T6" fmla="*/ 2 w 8"/>
                <a:gd name="T7" fmla="*/ 0 h 32"/>
                <a:gd name="T8" fmla="*/ 0 w 8"/>
                <a:gd name="T9" fmla="*/ 29 h 32"/>
                <a:gd name="T10" fmla="*/ 3 w 8"/>
                <a:gd name="T11" fmla="*/ 32 h 32"/>
                <a:gd name="T12" fmla="*/ 0 w 8"/>
                <a:gd name="T13" fmla="*/ 29 h 32"/>
                <a:gd name="T14" fmla="*/ 1 w 8"/>
                <a:gd name="T15" fmla="*/ 31 h 32"/>
                <a:gd name="T16" fmla="*/ 3 w 8"/>
                <a:gd name="T17" fmla="*/ 32 h 32"/>
                <a:gd name="T18" fmla="*/ 5 w 8"/>
                <a:gd name="T19" fmla="*/ 31 h 32"/>
                <a:gd name="T20" fmla="*/ 6 w 8"/>
                <a:gd name="T21" fmla="*/ 29 h 32"/>
                <a:gd name="T22" fmla="*/ 3 w 8"/>
                <a:gd name="T23" fmla="*/ 26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" h="32">
                  <a:moveTo>
                    <a:pt x="3" y="26"/>
                  </a:moveTo>
                  <a:lnTo>
                    <a:pt x="6" y="29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9"/>
                  </a:lnTo>
                  <a:lnTo>
                    <a:pt x="3" y="32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3" y="32"/>
                  </a:lnTo>
                  <a:lnTo>
                    <a:pt x="5" y="31"/>
                  </a:lnTo>
                  <a:lnTo>
                    <a:pt x="6" y="29"/>
                  </a:lnTo>
                  <a:lnTo>
                    <a:pt x="3" y="2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8" name="Freeform 405"/>
            <p:cNvSpPr>
              <a:spLocks/>
            </p:cNvSpPr>
            <p:nvPr/>
          </p:nvSpPr>
          <p:spPr bwMode="auto">
            <a:xfrm>
              <a:off x="1213" y="2741"/>
              <a:ext cx="98" cy="25"/>
            </a:xfrm>
            <a:custGeom>
              <a:avLst/>
              <a:gdLst>
                <a:gd name="T0" fmla="*/ 98 w 98"/>
                <a:gd name="T1" fmla="*/ 21 h 25"/>
                <a:gd name="T2" fmla="*/ 95 w 98"/>
                <a:gd name="T3" fmla="*/ 18 h 25"/>
                <a:gd name="T4" fmla="*/ 0 w 98"/>
                <a:gd name="T5" fmla="*/ 0 h 25"/>
                <a:gd name="T6" fmla="*/ 0 w 98"/>
                <a:gd name="T7" fmla="*/ 6 h 25"/>
                <a:gd name="T8" fmla="*/ 95 w 98"/>
                <a:gd name="T9" fmla="*/ 25 h 25"/>
                <a:gd name="T10" fmla="*/ 91 w 98"/>
                <a:gd name="T11" fmla="*/ 21 h 25"/>
                <a:gd name="T12" fmla="*/ 95 w 98"/>
                <a:gd name="T13" fmla="*/ 25 h 25"/>
                <a:gd name="T14" fmla="*/ 97 w 98"/>
                <a:gd name="T15" fmla="*/ 24 h 25"/>
                <a:gd name="T16" fmla="*/ 98 w 98"/>
                <a:gd name="T17" fmla="*/ 21 h 25"/>
                <a:gd name="T18" fmla="*/ 97 w 98"/>
                <a:gd name="T19" fmla="*/ 19 h 25"/>
                <a:gd name="T20" fmla="*/ 95 w 98"/>
                <a:gd name="T21" fmla="*/ 18 h 25"/>
                <a:gd name="T22" fmla="*/ 98 w 98"/>
                <a:gd name="T23" fmla="*/ 21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" h="25">
                  <a:moveTo>
                    <a:pt x="98" y="21"/>
                  </a:moveTo>
                  <a:lnTo>
                    <a:pt x="95" y="18"/>
                  </a:lnTo>
                  <a:lnTo>
                    <a:pt x="0" y="0"/>
                  </a:lnTo>
                  <a:lnTo>
                    <a:pt x="0" y="6"/>
                  </a:lnTo>
                  <a:lnTo>
                    <a:pt x="95" y="25"/>
                  </a:lnTo>
                  <a:lnTo>
                    <a:pt x="91" y="21"/>
                  </a:lnTo>
                  <a:lnTo>
                    <a:pt x="95" y="25"/>
                  </a:lnTo>
                  <a:lnTo>
                    <a:pt x="97" y="24"/>
                  </a:lnTo>
                  <a:lnTo>
                    <a:pt x="98" y="21"/>
                  </a:lnTo>
                  <a:lnTo>
                    <a:pt x="97" y="19"/>
                  </a:lnTo>
                  <a:lnTo>
                    <a:pt x="95" y="18"/>
                  </a:lnTo>
                  <a:lnTo>
                    <a:pt x="98" y="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9" name="Freeform 406"/>
            <p:cNvSpPr>
              <a:spLocks/>
            </p:cNvSpPr>
            <p:nvPr/>
          </p:nvSpPr>
          <p:spPr bwMode="auto">
            <a:xfrm>
              <a:off x="1300" y="2762"/>
              <a:ext cx="11" cy="25"/>
            </a:xfrm>
            <a:custGeom>
              <a:avLst/>
              <a:gdLst>
                <a:gd name="T0" fmla="*/ 3 w 11"/>
                <a:gd name="T1" fmla="*/ 25 h 25"/>
                <a:gd name="T2" fmla="*/ 6 w 11"/>
                <a:gd name="T3" fmla="*/ 22 h 25"/>
                <a:gd name="T4" fmla="*/ 11 w 11"/>
                <a:gd name="T5" fmla="*/ 0 h 25"/>
                <a:gd name="T6" fmla="*/ 4 w 11"/>
                <a:gd name="T7" fmla="*/ 0 h 25"/>
                <a:gd name="T8" fmla="*/ 0 w 11"/>
                <a:gd name="T9" fmla="*/ 22 h 25"/>
                <a:gd name="T10" fmla="*/ 3 w 11"/>
                <a:gd name="T11" fmla="*/ 19 h 25"/>
                <a:gd name="T12" fmla="*/ 0 w 11"/>
                <a:gd name="T13" fmla="*/ 22 h 25"/>
                <a:gd name="T14" fmla="*/ 1 w 11"/>
                <a:gd name="T15" fmla="*/ 24 h 25"/>
                <a:gd name="T16" fmla="*/ 3 w 11"/>
                <a:gd name="T17" fmla="*/ 25 h 25"/>
                <a:gd name="T18" fmla="*/ 5 w 11"/>
                <a:gd name="T19" fmla="*/ 24 h 25"/>
                <a:gd name="T20" fmla="*/ 6 w 11"/>
                <a:gd name="T21" fmla="*/ 22 h 25"/>
                <a:gd name="T22" fmla="*/ 3 w 11"/>
                <a:gd name="T23" fmla="*/ 25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25">
                  <a:moveTo>
                    <a:pt x="3" y="25"/>
                  </a:moveTo>
                  <a:lnTo>
                    <a:pt x="6" y="2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5"/>
                  </a:lnTo>
                  <a:lnTo>
                    <a:pt x="5" y="24"/>
                  </a:lnTo>
                  <a:lnTo>
                    <a:pt x="6" y="22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0" name="Freeform 407"/>
            <p:cNvSpPr>
              <a:spLocks/>
            </p:cNvSpPr>
            <p:nvPr/>
          </p:nvSpPr>
          <p:spPr bwMode="auto">
            <a:xfrm>
              <a:off x="1167" y="2765"/>
              <a:ext cx="136" cy="22"/>
            </a:xfrm>
            <a:custGeom>
              <a:avLst/>
              <a:gdLst>
                <a:gd name="T0" fmla="*/ 0 w 136"/>
                <a:gd name="T1" fmla="*/ 3 h 22"/>
                <a:gd name="T2" fmla="*/ 4 w 136"/>
                <a:gd name="T3" fmla="*/ 6 h 22"/>
                <a:gd name="T4" fmla="*/ 136 w 136"/>
                <a:gd name="T5" fmla="*/ 22 h 22"/>
                <a:gd name="T6" fmla="*/ 136 w 136"/>
                <a:gd name="T7" fmla="*/ 16 h 22"/>
                <a:gd name="T8" fmla="*/ 4 w 136"/>
                <a:gd name="T9" fmla="*/ 0 h 22"/>
                <a:gd name="T10" fmla="*/ 7 w 136"/>
                <a:gd name="T11" fmla="*/ 3 h 22"/>
                <a:gd name="T12" fmla="*/ 4 w 136"/>
                <a:gd name="T13" fmla="*/ 0 h 22"/>
                <a:gd name="T14" fmla="*/ 2 w 136"/>
                <a:gd name="T15" fmla="*/ 1 h 22"/>
                <a:gd name="T16" fmla="*/ 0 w 136"/>
                <a:gd name="T17" fmla="*/ 3 h 22"/>
                <a:gd name="T18" fmla="*/ 2 w 136"/>
                <a:gd name="T19" fmla="*/ 5 h 22"/>
                <a:gd name="T20" fmla="*/ 4 w 136"/>
                <a:gd name="T21" fmla="*/ 6 h 22"/>
                <a:gd name="T22" fmla="*/ 0 w 136"/>
                <a:gd name="T23" fmla="*/ 3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" h="22">
                  <a:moveTo>
                    <a:pt x="0" y="3"/>
                  </a:moveTo>
                  <a:lnTo>
                    <a:pt x="4" y="6"/>
                  </a:lnTo>
                  <a:lnTo>
                    <a:pt x="136" y="22"/>
                  </a:lnTo>
                  <a:lnTo>
                    <a:pt x="136" y="16"/>
                  </a:lnTo>
                  <a:lnTo>
                    <a:pt x="4" y="0"/>
                  </a:lnTo>
                  <a:lnTo>
                    <a:pt x="7" y="3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1" name="Freeform 408"/>
            <p:cNvSpPr>
              <a:spLocks/>
            </p:cNvSpPr>
            <p:nvPr/>
          </p:nvSpPr>
          <p:spPr bwMode="auto">
            <a:xfrm>
              <a:off x="1162" y="2713"/>
              <a:ext cx="12" cy="55"/>
            </a:xfrm>
            <a:custGeom>
              <a:avLst/>
              <a:gdLst>
                <a:gd name="T0" fmla="*/ 3 w 12"/>
                <a:gd name="T1" fmla="*/ 0 h 55"/>
                <a:gd name="T2" fmla="*/ 0 w 12"/>
                <a:gd name="T3" fmla="*/ 3 h 55"/>
                <a:gd name="T4" fmla="*/ 5 w 12"/>
                <a:gd name="T5" fmla="*/ 55 h 55"/>
                <a:gd name="T6" fmla="*/ 12 w 12"/>
                <a:gd name="T7" fmla="*/ 55 h 55"/>
                <a:gd name="T8" fmla="*/ 7 w 12"/>
                <a:gd name="T9" fmla="*/ 3 h 55"/>
                <a:gd name="T10" fmla="*/ 3 w 12"/>
                <a:gd name="T11" fmla="*/ 6 h 55"/>
                <a:gd name="T12" fmla="*/ 7 w 12"/>
                <a:gd name="T13" fmla="*/ 3 h 55"/>
                <a:gd name="T14" fmla="*/ 5 w 12"/>
                <a:gd name="T15" fmla="*/ 1 h 55"/>
                <a:gd name="T16" fmla="*/ 3 w 12"/>
                <a:gd name="T17" fmla="*/ 0 h 55"/>
                <a:gd name="T18" fmla="*/ 1 w 12"/>
                <a:gd name="T19" fmla="*/ 1 h 55"/>
                <a:gd name="T20" fmla="*/ 0 w 12"/>
                <a:gd name="T21" fmla="*/ 3 h 55"/>
                <a:gd name="T22" fmla="*/ 3 w 12"/>
                <a:gd name="T23" fmla="*/ 0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" h="55">
                  <a:moveTo>
                    <a:pt x="3" y="0"/>
                  </a:moveTo>
                  <a:lnTo>
                    <a:pt x="0" y="3"/>
                  </a:lnTo>
                  <a:lnTo>
                    <a:pt x="5" y="55"/>
                  </a:lnTo>
                  <a:lnTo>
                    <a:pt x="12" y="55"/>
                  </a:lnTo>
                  <a:lnTo>
                    <a:pt x="7" y="3"/>
                  </a:lnTo>
                  <a:lnTo>
                    <a:pt x="3" y="6"/>
                  </a:lnTo>
                  <a:lnTo>
                    <a:pt x="7" y="3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2" name="Freeform 409"/>
            <p:cNvSpPr>
              <a:spLocks/>
            </p:cNvSpPr>
            <p:nvPr/>
          </p:nvSpPr>
          <p:spPr bwMode="auto">
            <a:xfrm>
              <a:off x="1165" y="2711"/>
              <a:ext cx="54" cy="8"/>
            </a:xfrm>
            <a:custGeom>
              <a:avLst/>
              <a:gdLst>
                <a:gd name="T0" fmla="*/ 53 w 54"/>
                <a:gd name="T1" fmla="*/ 4 h 8"/>
                <a:gd name="T2" fmla="*/ 50 w 54"/>
                <a:gd name="T3" fmla="*/ 1 h 8"/>
                <a:gd name="T4" fmla="*/ 0 w 54"/>
                <a:gd name="T5" fmla="*/ 2 h 8"/>
                <a:gd name="T6" fmla="*/ 0 w 54"/>
                <a:gd name="T7" fmla="*/ 8 h 8"/>
                <a:gd name="T8" fmla="*/ 50 w 54"/>
                <a:gd name="T9" fmla="*/ 7 h 8"/>
                <a:gd name="T10" fmla="*/ 47 w 54"/>
                <a:gd name="T11" fmla="*/ 4 h 8"/>
                <a:gd name="T12" fmla="*/ 50 w 54"/>
                <a:gd name="T13" fmla="*/ 8 h 8"/>
                <a:gd name="T14" fmla="*/ 53 w 54"/>
                <a:gd name="T15" fmla="*/ 7 h 8"/>
                <a:gd name="T16" fmla="*/ 54 w 54"/>
                <a:gd name="T17" fmla="*/ 4 h 8"/>
                <a:gd name="T18" fmla="*/ 53 w 54"/>
                <a:gd name="T19" fmla="*/ 1 h 8"/>
                <a:gd name="T20" fmla="*/ 50 w 54"/>
                <a:gd name="T21" fmla="*/ 0 h 8"/>
                <a:gd name="T22" fmla="*/ 53 w 54"/>
                <a:gd name="T23" fmla="*/ 4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8">
                  <a:moveTo>
                    <a:pt x="53" y="4"/>
                  </a:moveTo>
                  <a:lnTo>
                    <a:pt x="50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50" y="7"/>
                  </a:lnTo>
                  <a:lnTo>
                    <a:pt x="47" y="4"/>
                  </a:lnTo>
                  <a:lnTo>
                    <a:pt x="50" y="8"/>
                  </a:lnTo>
                  <a:lnTo>
                    <a:pt x="53" y="7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5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3" name="Freeform 410"/>
            <p:cNvSpPr>
              <a:spLocks/>
            </p:cNvSpPr>
            <p:nvPr/>
          </p:nvSpPr>
          <p:spPr bwMode="auto">
            <a:xfrm>
              <a:off x="910" y="2615"/>
              <a:ext cx="277" cy="43"/>
            </a:xfrm>
            <a:custGeom>
              <a:avLst/>
              <a:gdLst>
                <a:gd name="T0" fmla="*/ 182 w 277"/>
                <a:gd name="T1" fmla="*/ 43 h 43"/>
                <a:gd name="T2" fmla="*/ 277 w 277"/>
                <a:gd name="T3" fmla="*/ 1 h 43"/>
                <a:gd name="T4" fmla="*/ 115 w 277"/>
                <a:gd name="T5" fmla="*/ 0 h 43"/>
                <a:gd name="T6" fmla="*/ 0 w 277"/>
                <a:gd name="T7" fmla="*/ 29 h 43"/>
                <a:gd name="T8" fmla="*/ 182 w 277"/>
                <a:gd name="T9" fmla="*/ 43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" h="43">
                  <a:moveTo>
                    <a:pt x="182" y="43"/>
                  </a:moveTo>
                  <a:lnTo>
                    <a:pt x="277" y="1"/>
                  </a:lnTo>
                  <a:lnTo>
                    <a:pt x="115" y="0"/>
                  </a:lnTo>
                  <a:lnTo>
                    <a:pt x="0" y="29"/>
                  </a:lnTo>
                  <a:lnTo>
                    <a:pt x="182" y="4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4" name="Freeform 411"/>
            <p:cNvSpPr>
              <a:spLocks/>
            </p:cNvSpPr>
            <p:nvPr/>
          </p:nvSpPr>
          <p:spPr bwMode="auto">
            <a:xfrm>
              <a:off x="1091" y="2612"/>
              <a:ext cx="99" cy="49"/>
            </a:xfrm>
            <a:custGeom>
              <a:avLst/>
              <a:gdLst>
                <a:gd name="T0" fmla="*/ 96 w 99"/>
                <a:gd name="T1" fmla="*/ 8 h 49"/>
                <a:gd name="T2" fmla="*/ 95 w 99"/>
                <a:gd name="T3" fmla="*/ 1 h 49"/>
                <a:gd name="T4" fmla="*/ 0 w 99"/>
                <a:gd name="T5" fmla="*/ 43 h 49"/>
                <a:gd name="T6" fmla="*/ 2 w 99"/>
                <a:gd name="T7" fmla="*/ 49 h 49"/>
                <a:gd name="T8" fmla="*/ 97 w 99"/>
                <a:gd name="T9" fmla="*/ 7 h 49"/>
                <a:gd name="T10" fmla="*/ 96 w 99"/>
                <a:gd name="T11" fmla="*/ 0 h 49"/>
                <a:gd name="T12" fmla="*/ 97 w 99"/>
                <a:gd name="T13" fmla="*/ 7 h 49"/>
                <a:gd name="T14" fmla="*/ 99 w 99"/>
                <a:gd name="T15" fmla="*/ 5 h 49"/>
                <a:gd name="T16" fmla="*/ 99 w 99"/>
                <a:gd name="T17" fmla="*/ 3 h 49"/>
                <a:gd name="T18" fmla="*/ 98 w 99"/>
                <a:gd name="T19" fmla="*/ 1 h 49"/>
                <a:gd name="T20" fmla="*/ 95 w 99"/>
                <a:gd name="T21" fmla="*/ 1 h 49"/>
                <a:gd name="T22" fmla="*/ 96 w 99"/>
                <a:gd name="T23" fmla="*/ 8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9" h="49">
                  <a:moveTo>
                    <a:pt x="96" y="8"/>
                  </a:moveTo>
                  <a:lnTo>
                    <a:pt x="95" y="1"/>
                  </a:lnTo>
                  <a:lnTo>
                    <a:pt x="0" y="43"/>
                  </a:lnTo>
                  <a:lnTo>
                    <a:pt x="2" y="49"/>
                  </a:lnTo>
                  <a:lnTo>
                    <a:pt x="97" y="7"/>
                  </a:lnTo>
                  <a:lnTo>
                    <a:pt x="96" y="0"/>
                  </a:lnTo>
                  <a:lnTo>
                    <a:pt x="97" y="7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5" y="1"/>
                  </a:lnTo>
                  <a:lnTo>
                    <a:pt x="96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5" name="Freeform 412"/>
            <p:cNvSpPr>
              <a:spLocks/>
            </p:cNvSpPr>
            <p:nvPr/>
          </p:nvSpPr>
          <p:spPr bwMode="auto">
            <a:xfrm>
              <a:off x="1021" y="2611"/>
              <a:ext cx="166" cy="9"/>
            </a:xfrm>
            <a:custGeom>
              <a:avLst/>
              <a:gdLst>
                <a:gd name="T0" fmla="*/ 4 w 166"/>
                <a:gd name="T1" fmla="*/ 7 h 9"/>
                <a:gd name="T2" fmla="*/ 4 w 166"/>
                <a:gd name="T3" fmla="*/ 8 h 9"/>
                <a:gd name="T4" fmla="*/ 166 w 166"/>
                <a:gd name="T5" fmla="*/ 9 h 9"/>
                <a:gd name="T6" fmla="*/ 166 w 166"/>
                <a:gd name="T7" fmla="*/ 1 h 9"/>
                <a:gd name="T8" fmla="*/ 4 w 166"/>
                <a:gd name="T9" fmla="*/ 0 h 9"/>
                <a:gd name="T10" fmla="*/ 4 w 166"/>
                <a:gd name="T11" fmla="*/ 1 h 9"/>
                <a:gd name="T12" fmla="*/ 4 w 166"/>
                <a:gd name="T13" fmla="*/ 0 h 9"/>
                <a:gd name="T14" fmla="*/ 1 w 166"/>
                <a:gd name="T15" fmla="*/ 1 h 9"/>
                <a:gd name="T16" fmla="*/ 0 w 166"/>
                <a:gd name="T17" fmla="*/ 4 h 9"/>
                <a:gd name="T18" fmla="*/ 1 w 166"/>
                <a:gd name="T19" fmla="*/ 7 h 9"/>
                <a:gd name="T20" fmla="*/ 4 w 166"/>
                <a:gd name="T21" fmla="*/ 8 h 9"/>
                <a:gd name="T22" fmla="*/ 4 w 166"/>
                <a:gd name="T23" fmla="*/ 7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6" h="9">
                  <a:moveTo>
                    <a:pt x="4" y="7"/>
                  </a:moveTo>
                  <a:lnTo>
                    <a:pt x="4" y="8"/>
                  </a:lnTo>
                  <a:lnTo>
                    <a:pt x="166" y="9"/>
                  </a:lnTo>
                  <a:lnTo>
                    <a:pt x="166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8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6" name="Freeform 413"/>
            <p:cNvSpPr>
              <a:spLocks/>
            </p:cNvSpPr>
            <p:nvPr/>
          </p:nvSpPr>
          <p:spPr bwMode="auto">
            <a:xfrm>
              <a:off x="907" y="2612"/>
              <a:ext cx="118" cy="35"/>
            </a:xfrm>
            <a:custGeom>
              <a:avLst/>
              <a:gdLst>
                <a:gd name="T0" fmla="*/ 3 w 118"/>
                <a:gd name="T1" fmla="*/ 29 h 35"/>
                <a:gd name="T2" fmla="*/ 3 w 118"/>
                <a:gd name="T3" fmla="*/ 35 h 35"/>
                <a:gd name="T4" fmla="*/ 118 w 118"/>
                <a:gd name="T5" fmla="*/ 6 h 35"/>
                <a:gd name="T6" fmla="*/ 118 w 118"/>
                <a:gd name="T7" fmla="*/ 0 h 35"/>
                <a:gd name="T8" fmla="*/ 3 w 118"/>
                <a:gd name="T9" fmla="*/ 29 h 35"/>
                <a:gd name="T10" fmla="*/ 3 w 118"/>
                <a:gd name="T11" fmla="*/ 35 h 35"/>
                <a:gd name="T12" fmla="*/ 3 w 118"/>
                <a:gd name="T13" fmla="*/ 29 h 35"/>
                <a:gd name="T14" fmla="*/ 1 w 118"/>
                <a:gd name="T15" fmla="*/ 30 h 35"/>
                <a:gd name="T16" fmla="*/ 0 w 118"/>
                <a:gd name="T17" fmla="*/ 32 h 35"/>
                <a:gd name="T18" fmla="*/ 1 w 118"/>
                <a:gd name="T19" fmla="*/ 34 h 35"/>
                <a:gd name="T20" fmla="*/ 3 w 118"/>
                <a:gd name="T21" fmla="*/ 35 h 35"/>
                <a:gd name="T22" fmla="*/ 3 w 118"/>
                <a:gd name="T23" fmla="*/ 29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8" h="35">
                  <a:moveTo>
                    <a:pt x="3" y="29"/>
                  </a:moveTo>
                  <a:lnTo>
                    <a:pt x="3" y="35"/>
                  </a:lnTo>
                  <a:lnTo>
                    <a:pt x="118" y="6"/>
                  </a:lnTo>
                  <a:lnTo>
                    <a:pt x="118" y="0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1" y="34"/>
                  </a:lnTo>
                  <a:lnTo>
                    <a:pt x="3" y="35"/>
                  </a:lnTo>
                  <a:lnTo>
                    <a:pt x="3" y="2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7" name="Freeform 414"/>
            <p:cNvSpPr>
              <a:spLocks/>
            </p:cNvSpPr>
            <p:nvPr/>
          </p:nvSpPr>
          <p:spPr bwMode="auto">
            <a:xfrm>
              <a:off x="910" y="2641"/>
              <a:ext cx="185" cy="20"/>
            </a:xfrm>
            <a:custGeom>
              <a:avLst/>
              <a:gdLst>
                <a:gd name="T0" fmla="*/ 181 w 185"/>
                <a:gd name="T1" fmla="*/ 14 h 20"/>
                <a:gd name="T2" fmla="*/ 182 w 185"/>
                <a:gd name="T3" fmla="*/ 14 h 20"/>
                <a:gd name="T4" fmla="*/ 0 w 185"/>
                <a:gd name="T5" fmla="*/ 0 h 20"/>
                <a:gd name="T6" fmla="*/ 0 w 185"/>
                <a:gd name="T7" fmla="*/ 6 h 20"/>
                <a:gd name="T8" fmla="*/ 182 w 185"/>
                <a:gd name="T9" fmla="*/ 20 h 20"/>
                <a:gd name="T10" fmla="*/ 183 w 185"/>
                <a:gd name="T11" fmla="*/ 20 h 20"/>
                <a:gd name="T12" fmla="*/ 182 w 185"/>
                <a:gd name="T13" fmla="*/ 20 h 20"/>
                <a:gd name="T14" fmla="*/ 184 w 185"/>
                <a:gd name="T15" fmla="*/ 19 h 20"/>
                <a:gd name="T16" fmla="*/ 185 w 185"/>
                <a:gd name="T17" fmla="*/ 17 h 20"/>
                <a:gd name="T18" fmla="*/ 184 w 185"/>
                <a:gd name="T19" fmla="*/ 15 h 20"/>
                <a:gd name="T20" fmla="*/ 182 w 185"/>
                <a:gd name="T21" fmla="*/ 14 h 20"/>
                <a:gd name="T22" fmla="*/ 181 w 185"/>
                <a:gd name="T23" fmla="*/ 14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5" h="20">
                  <a:moveTo>
                    <a:pt x="181" y="14"/>
                  </a:moveTo>
                  <a:lnTo>
                    <a:pt x="182" y="14"/>
                  </a:lnTo>
                  <a:lnTo>
                    <a:pt x="0" y="0"/>
                  </a:lnTo>
                  <a:lnTo>
                    <a:pt x="0" y="6"/>
                  </a:lnTo>
                  <a:lnTo>
                    <a:pt x="182" y="20"/>
                  </a:lnTo>
                  <a:lnTo>
                    <a:pt x="183" y="20"/>
                  </a:lnTo>
                  <a:lnTo>
                    <a:pt x="182" y="20"/>
                  </a:lnTo>
                  <a:lnTo>
                    <a:pt x="184" y="19"/>
                  </a:lnTo>
                  <a:lnTo>
                    <a:pt x="185" y="17"/>
                  </a:lnTo>
                  <a:lnTo>
                    <a:pt x="184" y="15"/>
                  </a:lnTo>
                  <a:lnTo>
                    <a:pt x="182" y="14"/>
                  </a:lnTo>
                  <a:lnTo>
                    <a:pt x="181" y="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grpSp>
          <p:nvGrpSpPr>
            <p:cNvPr id="208" name="Group 415"/>
            <p:cNvGrpSpPr>
              <a:grpSpLocks noChangeAspect="1"/>
            </p:cNvGrpSpPr>
            <p:nvPr/>
          </p:nvGrpSpPr>
          <p:grpSpPr bwMode="auto">
            <a:xfrm>
              <a:off x="1950" y="2464"/>
              <a:ext cx="58" cy="58"/>
              <a:chOff x="1278" y="3390"/>
              <a:chExt cx="132" cy="132"/>
            </a:xfrm>
          </p:grpSpPr>
          <p:sp>
            <p:nvSpPr>
              <p:cNvPr id="214" name="Oval 416"/>
              <p:cNvSpPr>
                <a:spLocks noChangeAspect="1" noChangeArrowheads="1"/>
              </p:cNvSpPr>
              <p:nvPr/>
            </p:nvSpPr>
            <p:spPr bwMode="auto">
              <a:xfrm>
                <a:off x="1278" y="3390"/>
                <a:ext cx="132" cy="1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 dirty="0"/>
              </a:p>
            </p:txBody>
          </p:sp>
          <p:grpSp>
            <p:nvGrpSpPr>
              <p:cNvPr id="215" name="Group 417"/>
              <p:cNvGrpSpPr>
                <a:grpSpLocks noChangeAspect="1"/>
              </p:cNvGrpSpPr>
              <p:nvPr/>
            </p:nvGrpSpPr>
            <p:grpSpPr bwMode="auto">
              <a:xfrm>
                <a:off x="1296" y="3408"/>
                <a:ext cx="96" cy="96"/>
                <a:chOff x="1200" y="3408"/>
                <a:chExt cx="288" cy="336"/>
              </a:xfrm>
            </p:grpSpPr>
            <p:sp>
              <p:nvSpPr>
                <p:cNvPr id="216" name="AutoShape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200" y="3408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  <p:sp>
              <p:nvSpPr>
                <p:cNvPr id="217" name="AutoShape 4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200" y="3504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</p:grpSp>
        </p:grpSp>
        <p:grpSp>
          <p:nvGrpSpPr>
            <p:cNvPr id="209" name="Group 420"/>
            <p:cNvGrpSpPr>
              <a:grpSpLocks noChangeAspect="1"/>
            </p:cNvGrpSpPr>
            <p:nvPr/>
          </p:nvGrpSpPr>
          <p:grpSpPr bwMode="auto">
            <a:xfrm>
              <a:off x="941" y="2333"/>
              <a:ext cx="115" cy="115"/>
              <a:chOff x="1278" y="3390"/>
              <a:chExt cx="132" cy="132"/>
            </a:xfrm>
          </p:grpSpPr>
          <p:sp>
            <p:nvSpPr>
              <p:cNvPr id="210" name="Oval 421"/>
              <p:cNvSpPr>
                <a:spLocks noChangeAspect="1" noChangeArrowheads="1"/>
              </p:cNvSpPr>
              <p:nvPr/>
            </p:nvSpPr>
            <p:spPr bwMode="auto">
              <a:xfrm>
                <a:off x="1278" y="3390"/>
                <a:ext cx="132" cy="1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 dirty="0"/>
              </a:p>
            </p:txBody>
          </p:sp>
          <p:grpSp>
            <p:nvGrpSpPr>
              <p:cNvPr id="211" name="Group 422"/>
              <p:cNvGrpSpPr>
                <a:grpSpLocks noChangeAspect="1"/>
              </p:cNvGrpSpPr>
              <p:nvPr/>
            </p:nvGrpSpPr>
            <p:grpSpPr bwMode="auto">
              <a:xfrm>
                <a:off x="1296" y="3408"/>
                <a:ext cx="96" cy="96"/>
                <a:chOff x="1200" y="3408"/>
                <a:chExt cx="288" cy="336"/>
              </a:xfrm>
            </p:grpSpPr>
            <p:sp>
              <p:nvSpPr>
                <p:cNvPr id="212" name="AutoShape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00" y="3408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  <p:sp>
              <p:nvSpPr>
                <p:cNvPr id="213" name="AutoShape 4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200" y="3504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</p:grpSp>
        </p:grpSp>
      </p:grpSp>
      <p:cxnSp>
        <p:nvCxnSpPr>
          <p:cNvPr id="219" name="Straight Arrow Connector 218"/>
          <p:cNvCxnSpPr/>
          <p:nvPr/>
        </p:nvCxnSpPr>
        <p:spPr>
          <a:xfrm flipH="1" flipV="1">
            <a:off x="4572000" y="1752600"/>
            <a:ext cx="2736" cy="2020066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4572000" y="3733800"/>
            <a:ext cx="2736" cy="1828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2057400" y="3733800"/>
            <a:ext cx="25146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4572000" y="3733800"/>
            <a:ext cx="2667000" cy="2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ontent Placeholder 2"/>
          <p:cNvSpPr txBox="1">
            <a:spLocks/>
          </p:cNvSpPr>
          <p:nvPr/>
        </p:nvSpPr>
        <p:spPr>
          <a:xfrm>
            <a:off x="3200400" y="1524000"/>
            <a:ext cx="12192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עילוי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" name="Content Placeholder 2"/>
          <p:cNvSpPr txBox="1">
            <a:spLocks/>
          </p:cNvSpPr>
          <p:nvPr/>
        </p:nvSpPr>
        <p:spPr>
          <a:xfrm>
            <a:off x="3124200" y="5334000"/>
            <a:ext cx="13716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משקל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6" name="Content Placeholder 2"/>
          <p:cNvSpPr txBox="1">
            <a:spLocks/>
          </p:cNvSpPr>
          <p:nvPr/>
        </p:nvSpPr>
        <p:spPr>
          <a:xfrm>
            <a:off x="7315200" y="3429000"/>
            <a:ext cx="10668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דחף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7" name="Content Placeholder 2"/>
          <p:cNvSpPr txBox="1">
            <a:spLocks/>
          </p:cNvSpPr>
          <p:nvPr/>
        </p:nvSpPr>
        <p:spPr>
          <a:xfrm>
            <a:off x="990600" y="3429000"/>
            <a:ext cx="10668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גרר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6" grpId="0"/>
      <p:bldP spid="2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219200"/>
          </a:xfrm>
        </p:spPr>
        <p:txBody>
          <a:bodyPr>
            <a:noAutofit/>
          </a:bodyPr>
          <a:lstStyle/>
          <a:p>
            <a:pPr algn="ctr" rtl="1"/>
            <a:r>
              <a:rPr lang="he-IL" sz="8800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שאלות?</a:t>
            </a:r>
            <a:endParaRPr lang="en-US" sz="8800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2186354" y="3605353"/>
            <a:ext cx="5078228" cy="1680081"/>
            <a:chOff x="714" y="2205"/>
            <a:chExt cx="1837" cy="582"/>
          </a:xfrm>
        </p:grpSpPr>
        <p:sp>
          <p:nvSpPr>
            <p:cNvPr id="10" name="Oval 217"/>
            <p:cNvSpPr>
              <a:spLocks noChangeArrowheads="1"/>
            </p:cNvSpPr>
            <p:nvPr/>
          </p:nvSpPr>
          <p:spPr bwMode="auto">
            <a:xfrm flipV="1">
              <a:off x="768" y="2640"/>
              <a:ext cx="480" cy="17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 w="3175" algn="ctr">
              <a:solidFill>
                <a:schemeClr val="bg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11" name="Freeform 218"/>
            <p:cNvSpPr>
              <a:spLocks/>
            </p:cNvSpPr>
            <p:nvPr/>
          </p:nvSpPr>
          <p:spPr bwMode="auto">
            <a:xfrm>
              <a:off x="720" y="2208"/>
              <a:ext cx="1831" cy="575"/>
            </a:xfrm>
            <a:custGeom>
              <a:avLst/>
              <a:gdLst>
                <a:gd name="T0" fmla="*/ 884 w 1831"/>
                <a:gd name="T1" fmla="*/ 262 h 575"/>
                <a:gd name="T2" fmla="*/ 869 w 1831"/>
                <a:gd name="T3" fmla="*/ 239 h 575"/>
                <a:gd name="T4" fmla="*/ 834 w 1831"/>
                <a:gd name="T5" fmla="*/ 238 h 575"/>
                <a:gd name="T6" fmla="*/ 812 w 1831"/>
                <a:gd name="T7" fmla="*/ 238 h 575"/>
                <a:gd name="T8" fmla="*/ 765 w 1831"/>
                <a:gd name="T9" fmla="*/ 254 h 575"/>
                <a:gd name="T10" fmla="*/ 449 w 1831"/>
                <a:gd name="T11" fmla="*/ 236 h 575"/>
                <a:gd name="T12" fmla="*/ 385 w 1831"/>
                <a:gd name="T13" fmla="*/ 185 h 575"/>
                <a:gd name="T14" fmla="*/ 279 w 1831"/>
                <a:gd name="T15" fmla="*/ 101 h 575"/>
                <a:gd name="T16" fmla="*/ 184 w 1831"/>
                <a:gd name="T17" fmla="*/ 28 h 575"/>
                <a:gd name="T18" fmla="*/ 149 w 1831"/>
                <a:gd name="T19" fmla="*/ 1 h 575"/>
                <a:gd name="T20" fmla="*/ 123 w 1831"/>
                <a:gd name="T21" fmla="*/ 5 h 575"/>
                <a:gd name="T22" fmla="*/ 38 w 1831"/>
                <a:gd name="T23" fmla="*/ 31 h 575"/>
                <a:gd name="T24" fmla="*/ 15 w 1831"/>
                <a:gd name="T25" fmla="*/ 70 h 575"/>
                <a:gd name="T26" fmla="*/ 149 w 1831"/>
                <a:gd name="T27" fmla="*/ 307 h 575"/>
                <a:gd name="T28" fmla="*/ 319 w 1831"/>
                <a:gd name="T29" fmla="*/ 346 h 575"/>
                <a:gd name="T30" fmla="*/ 271 w 1831"/>
                <a:gd name="T31" fmla="*/ 354 h 575"/>
                <a:gd name="T32" fmla="*/ 219 w 1831"/>
                <a:gd name="T33" fmla="*/ 365 h 575"/>
                <a:gd name="T34" fmla="*/ 168 w 1831"/>
                <a:gd name="T35" fmla="*/ 379 h 575"/>
                <a:gd name="T36" fmla="*/ 125 w 1831"/>
                <a:gd name="T37" fmla="*/ 397 h 575"/>
                <a:gd name="T38" fmla="*/ 113 w 1831"/>
                <a:gd name="T39" fmla="*/ 415 h 575"/>
                <a:gd name="T40" fmla="*/ 113 w 1831"/>
                <a:gd name="T41" fmla="*/ 457 h 575"/>
                <a:gd name="T42" fmla="*/ 66 w 1831"/>
                <a:gd name="T43" fmla="*/ 503 h 575"/>
                <a:gd name="T44" fmla="*/ 32 w 1831"/>
                <a:gd name="T45" fmla="*/ 535 h 575"/>
                <a:gd name="T46" fmla="*/ 448 w 1831"/>
                <a:gd name="T47" fmla="*/ 507 h 575"/>
                <a:gd name="T48" fmla="*/ 638 w 1831"/>
                <a:gd name="T49" fmla="*/ 563 h 575"/>
                <a:gd name="T50" fmla="*/ 730 w 1831"/>
                <a:gd name="T51" fmla="*/ 487 h 575"/>
                <a:gd name="T52" fmla="*/ 932 w 1831"/>
                <a:gd name="T53" fmla="*/ 468 h 575"/>
                <a:gd name="T54" fmla="*/ 1166 w 1831"/>
                <a:gd name="T55" fmla="*/ 447 h 575"/>
                <a:gd name="T56" fmla="*/ 1312 w 1831"/>
                <a:gd name="T57" fmla="*/ 431 h 575"/>
                <a:gd name="T58" fmla="*/ 1334 w 1831"/>
                <a:gd name="T59" fmla="*/ 414 h 575"/>
                <a:gd name="T60" fmla="*/ 1348 w 1831"/>
                <a:gd name="T61" fmla="*/ 362 h 575"/>
                <a:gd name="T62" fmla="*/ 1405 w 1831"/>
                <a:gd name="T63" fmla="*/ 340 h 575"/>
                <a:gd name="T64" fmla="*/ 1527 w 1831"/>
                <a:gd name="T65" fmla="*/ 331 h 575"/>
                <a:gd name="T66" fmla="*/ 1657 w 1831"/>
                <a:gd name="T67" fmla="*/ 314 h 575"/>
                <a:gd name="T68" fmla="*/ 1759 w 1831"/>
                <a:gd name="T69" fmla="*/ 292 h 575"/>
                <a:gd name="T70" fmla="*/ 1765 w 1831"/>
                <a:gd name="T71" fmla="*/ 271 h 575"/>
                <a:gd name="T72" fmla="*/ 1712 w 1831"/>
                <a:gd name="T73" fmla="*/ 255 h 575"/>
                <a:gd name="T74" fmla="*/ 1634 w 1831"/>
                <a:gd name="T75" fmla="*/ 238 h 575"/>
                <a:gd name="T76" fmla="*/ 1541 w 1831"/>
                <a:gd name="T77" fmla="*/ 223 h 575"/>
                <a:gd name="T78" fmla="*/ 1470 w 1831"/>
                <a:gd name="T79" fmla="*/ 218 h 575"/>
                <a:gd name="T80" fmla="*/ 1462 w 1831"/>
                <a:gd name="T81" fmla="*/ 227 h 575"/>
                <a:gd name="T82" fmla="*/ 1437 w 1831"/>
                <a:gd name="T83" fmla="*/ 230 h 575"/>
                <a:gd name="T84" fmla="*/ 1390 w 1831"/>
                <a:gd name="T85" fmla="*/ 232 h 575"/>
                <a:gd name="T86" fmla="*/ 1326 w 1831"/>
                <a:gd name="T87" fmla="*/ 232 h 575"/>
                <a:gd name="T88" fmla="*/ 1264 w 1831"/>
                <a:gd name="T89" fmla="*/ 234 h 575"/>
                <a:gd name="T90" fmla="*/ 1227 w 1831"/>
                <a:gd name="T91" fmla="*/ 236 h 575"/>
                <a:gd name="T92" fmla="*/ 1185 w 1831"/>
                <a:gd name="T93" fmla="*/ 240 h 575"/>
                <a:gd name="T94" fmla="*/ 1129 w 1831"/>
                <a:gd name="T95" fmla="*/ 247 h 575"/>
                <a:gd name="T96" fmla="*/ 1073 w 1831"/>
                <a:gd name="T97" fmla="*/ 253 h 5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1" h="575">
                  <a:moveTo>
                    <a:pt x="1039" y="256"/>
                  </a:moveTo>
                  <a:lnTo>
                    <a:pt x="887" y="270"/>
                  </a:lnTo>
                  <a:lnTo>
                    <a:pt x="886" y="268"/>
                  </a:lnTo>
                  <a:lnTo>
                    <a:pt x="884" y="262"/>
                  </a:lnTo>
                  <a:lnTo>
                    <a:pt x="880" y="255"/>
                  </a:lnTo>
                  <a:lnTo>
                    <a:pt x="877" y="248"/>
                  </a:lnTo>
                  <a:lnTo>
                    <a:pt x="874" y="242"/>
                  </a:lnTo>
                  <a:lnTo>
                    <a:pt x="869" y="239"/>
                  </a:lnTo>
                  <a:lnTo>
                    <a:pt x="861" y="237"/>
                  </a:lnTo>
                  <a:lnTo>
                    <a:pt x="849" y="237"/>
                  </a:lnTo>
                  <a:lnTo>
                    <a:pt x="842" y="237"/>
                  </a:lnTo>
                  <a:lnTo>
                    <a:pt x="834" y="238"/>
                  </a:lnTo>
                  <a:lnTo>
                    <a:pt x="828" y="238"/>
                  </a:lnTo>
                  <a:lnTo>
                    <a:pt x="821" y="238"/>
                  </a:lnTo>
                  <a:lnTo>
                    <a:pt x="816" y="238"/>
                  </a:lnTo>
                  <a:lnTo>
                    <a:pt x="812" y="238"/>
                  </a:lnTo>
                  <a:lnTo>
                    <a:pt x="809" y="238"/>
                  </a:lnTo>
                  <a:lnTo>
                    <a:pt x="808" y="238"/>
                  </a:lnTo>
                  <a:lnTo>
                    <a:pt x="806" y="256"/>
                  </a:lnTo>
                  <a:lnTo>
                    <a:pt x="765" y="254"/>
                  </a:lnTo>
                  <a:lnTo>
                    <a:pt x="776" y="280"/>
                  </a:lnTo>
                  <a:lnTo>
                    <a:pt x="692" y="290"/>
                  </a:lnTo>
                  <a:lnTo>
                    <a:pt x="453" y="238"/>
                  </a:lnTo>
                  <a:lnTo>
                    <a:pt x="449" y="236"/>
                  </a:lnTo>
                  <a:lnTo>
                    <a:pt x="440" y="228"/>
                  </a:lnTo>
                  <a:lnTo>
                    <a:pt x="426" y="216"/>
                  </a:lnTo>
                  <a:lnTo>
                    <a:pt x="407" y="202"/>
                  </a:lnTo>
                  <a:lnTo>
                    <a:pt x="385" y="185"/>
                  </a:lnTo>
                  <a:lnTo>
                    <a:pt x="360" y="166"/>
                  </a:lnTo>
                  <a:lnTo>
                    <a:pt x="334" y="144"/>
                  </a:lnTo>
                  <a:lnTo>
                    <a:pt x="306" y="123"/>
                  </a:lnTo>
                  <a:lnTo>
                    <a:pt x="279" y="101"/>
                  </a:lnTo>
                  <a:lnTo>
                    <a:pt x="252" y="81"/>
                  </a:lnTo>
                  <a:lnTo>
                    <a:pt x="226" y="61"/>
                  </a:lnTo>
                  <a:lnTo>
                    <a:pt x="204" y="43"/>
                  </a:lnTo>
                  <a:lnTo>
                    <a:pt x="184" y="28"/>
                  </a:lnTo>
                  <a:lnTo>
                    <a:pt x="169" y="16"/>
                  </a:lnTo>
                  <a:lnTo>
                    <a:pt x="158" y="8"/>
                  </a:lnTo>
                  <a:lnTo>
                    <a:pt x="154" y="4"/>
                  </a:lnTo>
                  <a:lnTo>
                    <a:pt x="149" y="1"/>
                  </a:lnTo>
                  <a:lnTo>
                    <a:pt x="145" y="0"/>
                  </a:lnTo>
                  <a:lnTo>
                    <a:pt x="140" y="1"/>
                  </a:lnTo>
                  <a:lnTo>
                    <a:pt x="133" y="3"/>
                  </a:lnTo>
                  <a:lnTo>
                    <a:pt x="123" y="5"/>
                  </a:lnTo>
                  <a:lnTo>
                    <a:pt x="106" y="11"/>
                  </a:lnTo>
                  <a:lnTo>
                    <a:pt x="84" y="17"/>
                  </a:lnTo>
                  <a:lnTo>
                    <a:pt x="61" y="25"/>
                  </a:lnTo>
                  <a:lnTo>
                    <a:pt x="38" y="31"/>
                  </a:lnTo>
                  <a:lnTo>
                    <a:pt x="18" y="38"/>
                  </a:lnTo>
                  <a:lnTo>
                    <a:pt x="5" y="42"/>
                  </a:lnTo>
                  <a:lnTo>
                    <a:pt x="0" y="43"/>
                  </a:lnTo>
                  <a:lnTo>
                    <a:pt x="15" y="70"/>
                  </a:lnTo>
                  <a:lnTo>
                    <a:pt x="32" y="67"/>
                  </a:lnTo>
                  <a:lnTo>
                    <a:pt x="159" y="283"/>
                  </a:lnTo>
                  <a:lnTo>
                    <a:pt x="147" y="289"/>
                  </a:lnTo>
                  <a:lnTo>
                    <a:pt x="149" y="307"/>
                  </a:lnTo>
                  <a:lnTo>
                    <a:pt x="168" y="307"/>
                  </a:lnTo>
                  <a:lnTo>
                    <a:pt x="183" y="346"/>
                  </a:lnTo>
                  <a:lnTo>
                    <a:pt x="307" y="330"/>
                  </a:lnTo>
                  <a:lnTo>
                    <a:pt x="319" y="346"/>
                  </a:lnTo>
                  <a:lnTo>
                    <a:pt x="307" y="348"/>
                  </a:lnTo>
                  <a:lnTo>
                    <a:pt x="295" y="350"/>
                  </a:lnTo>
                  <a:lnTo>
                    <a:pt x="283" y="352"/>
                  </a:lnTo>
                  <a:lnTo>
                    <a:pt x="271" y="354"/>
                  </a:lnTo>
                  <a:lnTo>
                    <a:pt x="258" y="356"/>
                  </a:lnTo>
                  <a:lnTo>
                    <a:pt x="245" y="359"/>
                  </a:lnTo>
                  <a:lnTo>
                    <a:pt x="232" y="362"/>
                  </a:lnTo>
                  <a:lnTo>
                    <a:pt x="219" y="365"/>
                  </a:lnTo>
                  <a:lnTo>
                    <a:pt x="206" y="368"/>
                  </a:lnTo>
                  <a:lnTo>
                    <a:pt x="193" y="372"/>
                  </a:lnTo>
                  <a:lnTo>
                    <a:pt x="180" y="375"/>
                  </a:lnTo>
                  <a:lnTo>
                    <a:pt x="168" y="379"/>
                  </a:lnTo>
                  <a:lnTo>
                    <a:pt x="156" y="383"/>
                  </a:lnTo>
                  <a:lnTo>
                    <a:pt x="145" y="388"/>
                  </a:lnTo>
                  <a:lnTo>
                    <a:pt x="135" y="392"/>
                  </a:lnTo>
                  <a:lnTo>
                    <a:pt x="125" y="397"/>
                  </a:lnTo>
                  <a:lnTo>
                    <a:pt x="120" y="402"/>
                  </a:lnTo>
                  <a:lnTo>
                    <a:pt x="116" y="406"/>
                  </a:lnTo>
                  <a:lnTo>
                    <a:pt x="114" y="410"/>
                  </a:lnTo>
                  <a:lnTo>
                    <a:pt x="113" y="415"/>
                  </a:lnTo>
                  <a:lnTo>
                    <a:pt x="112" y="421"/>
                  </a:lnTo>
                  <a:lnTo>
                    <a:pt x="111" y="431"/>
                  </a:lnTo>
                  <a:lnTo>
                    <a:pt x="111" y="443"/>
                  </a:lnTo>
                  <a:lnTo>
                    <a:pt x="113" y="457"/>
                  </a:lnTo>
                  <a:lnTo>
                    <a:pt x="105" y="465"/>
                  </a:lnTo>
                  <a:lnTo>
                    <a:pt x="93" y="477"/>
                  </a:lnTo>
                  <a:lnTo>
                    <a:pt x="80" y="490"/>
                  </a:lnTo>
                  <a:lnTo>
                    <a:pt x="66" y="503"/>
                  </a:lnTo>
                  <a:lnTo>
                    <a:pt x="53" y="516"/>
                  </a:lnTo>
                  <a:lnTo>
                    <a:pt x="42" y="525"/>
                  </a:lnTo>
                  <a:lnTo>
                    <a:pt x="36" y="533"/>
                  </a:lnTo>
                  <a:lnTo>
                    <a:pt x="32" y="535"/>
                  </a:lnTo>
                  <a:lnTo>
                    <a:pt x="107" y="534"/>
                  </a:lnTo>
                  <a:lnTo>
                    <a:pt x="172" y="497"/>
                  </a:lnTo>
                  <a:lnTo>
                    <a:pt x="242" y="510"/>
                  </a:lnTo>
                  <a:lnTo>
                    <a:pt x="448" y="507"/>
                  </a:lnTo>
                  <a:lnTo>
                    <a:pt x="454" y="559"/>
                  </a:lnTo>
                  <a:lnTo>
                    <a:pt x="586" y="575"/>
                  </a:lnTo>
                  <a:lnTo>
                    <a:pt x="591" y="553"/>
                  </a:lnTo>
                  <a:lnTo>
                    <a:pt x="638" y="563"/>
                  </a:lnTo>
                  <a:lnTo>
                    <a:pt x="670" y="492"/>
                  </a:lnTo>
                  <a:lnTo>
                    <a:pt x="678" y="491"/>
                  </a:lnTo>
                  <a:lnTo>
                    <a:pt x="698" y="490"/>
                  </a:lnTo>
                  <a:lnTo>
                    <a:pt x="730" y="487"/>
                  </a:lnTo>
                  <a:lnTo>
                    <a:pt x="771" y="483"/>
                  </a:lnTo>
                  <a:lnTo>
                    <a:pt x="819" y="479"/>
                  </a:lnTo>
                  <a:lnTo>
                    <a:pt x="874" y="474"/>
                  </a:lnTo>
                  <a:lnTo>
                    <a:pt x="932" y="468"/>
                  </a:lnTo>
                  <a:lnTo>
                    <a:pt x="993" y="463"/>
                  </a:lnTo>
                  <a:lnTo>
                    <a:pt x="1052" y="458"/>
                  </a:lnTo>
                  <a:lnTo>
                    <a:pt x="1111" y="452"/>
                  </a:lnTo>
                  <a:lnTo>
                    <a:pt x="1166" y="447"/>
                  </a:lnTo>
                  <a:lnTo>
                    <a:pt x="1215" y="441"/>
                  </a:lnTo>
                  <a:lnTo>
                    <a:pt x="1257" y="437"/>
                  </a:lnTo>
                  <a:lnTo>
                    <a:pt x="1290" y="434"/>
                  </a:lnTo>
                  <a:lnTo>
                    <a:pt x="1312" y="431"/>
                  </a:lnTo>
                  <a:lnTo>
                    <a:pt x="1320" y="430"/>
                  </a:lnTo>
                  <a:lnTo>
                    <a:pt x="1323" y="426"/>
                  </a:lnTo>
                  <a:lnTo>
                    <a:pt x="1329" y="421"/>
                  </a:lnTo>
                  <a:lnTo>
                    <a:pt x="1334" y="414"/>
                  </a:lnTo>
                  <a:lnTo>
                    <a:pt x="1338" y="403"/>
                  </a:lnTo>
                  <a:lnTo>
                    <a:pt x="1344" y="391"/>
                  </a:lnTo>
                  <a:lnTo>
                    <a:pt x="1347" y="378"/>
                  </a:lnTo>
                  <a:lnTo>
                    <a:pt x="1348" y="362"/>
                  </a:lnTo>
                  <a:lnTo>
                    <a:pt x="1347" y="345"/>
                  </a:lnTo>
                  <a:lnTo>
                    <a:pt x="1362" y="344"/>
                  </a:lnTo>
                  <a:lnTo>
                    <a:pt x="1382" y="342"/>
                  </a:lnTo>
                  <a:lnTo>
                    <a:pt x="1405" y="340"/>
                  </a:lnTo>
                  <a:lnTo>
                    <a:pt x="1432" y="338"/>
                  </a:lnTo>
                  <a:lnTo>
                    <a:pt x="1462" y="336"/>
                  </a:lnTo>
                  <a:lnTo>
                    <a:pt x="1494" y="334"/>
                  </a:lnTo>
                  <a:lnTo>
                    <a:pt x="1527" y="331"/>
                  </a:lnTo>
                  <a:lnTo>
                    <a:pt x="1560" y="327"/>
                  </a:lnTo>
                  <a:lnTo>
                    <a:pt x="1594" y="323"/>
                  </a:lnTo>
                  <a:lnTo>
                    <a:pt x="1626" y="319"/>
                  </a:lnTo>
                  <a:lnTo>
                    <a:pt x="1657" y="314"/>
                  </a:lnTo>
                  <a:lnTo>
                    <a:pt x="1688" y="309"/>
                  </a:lnTo>
                  <a:lnTo>
                    <a:pt x="1715" y="304"/>
                  </a:lnTo>
                  <a:lnTo>
                    <a:pt x="1738" y="298"/>
                  </a:lnTo>
                  <a:lnTo>
                    <a:pt x="1759" y="292"/>
                  </a:lnTo>
                  <a:lnTo>
                    <a:pt x="1774" y="284"/>
                  </a:lnTo>
                  <a:lnTo>
                    <a:pt x="1831" y="276"/>
                  </a:lnTo>
                  <a:lnTo>
                    <a:pt x="1774" y="275"/>
                  </a:lnTo>
                  <a:lnTo>
                    <a:pt x="1765" y="271"/>
                  </a:lnTo>
                  <a:lnTo>
                    <a:pt x="1754" y="268"/>
                  </a:lnTo>
                  <a:lnTo>
                    <a:pt x="1743" y="264"/>
                  </a:lnTo>
                  <a:lnTo>
                    <a:pt x="1728" y="260"/>
                  </a:lnTo>
                  <a:lnTo>
                    <a:pt x="1712" y="255"/>
                  </a:lnTo>
                  <a:lnTo>
                    <a:pt x="1694" y="251"/>
                  </a:lnTo>
                  <a:lnTo>
                    <a:pt x="1676" y="247"/>
                  </a:lnTo>
                  <a:lnTo>
                    <a:pt x="1655" y="242"/>
                  </a:lnTo>
                  <a:lnTo>
                    <a:pt x="1634" y="238"/>
                  </a:lnTo>
                  <a:lnTo>
                    <a:pt x="1612" y="234"/>
                  </a:lnTo>
                  <a:lnTo>
                    <a:pt x="1589" y="229"/>
                  </a:lnTo>
                  <a:lnTo>
                    <a:pt x="1565" y="226"/>
                  </a:lnTo>
                  <a:lnTo>
                    <a:pt x="1541" y="223"/>
                  </a:lnTo>
                  <a:lnTo>
                    <a:pt x="1516" y="220"/>
                  </a:lnTo>
                  <a:lnTo>
                    <a:pt x="1493" y="216"/>
                  </a:lnTo>
                  <a:lnTo>
                    <a:pt x="1468" y="214"/>
                  </a:lnTo>
                  <a:lnTo>
                    <a:pt x="1470" y="218"/>
                  </a:lnTo>
                  <a:lnTo>
                    <a:pt x="1470" y="221"/>
                  </a:lnTo>
                  <a:lnTo>
                    <a:pt x="1469" y="224"/>
                  </a:lnTo>
                  <a:lnTo>
                    <a:pt x="1467" y="226"/>
                  </a:lnTo>
                  <a:lnTo>
                    <a:pt x="1462" y="227"/>
                  </a:lnTo>
                  <a:lnTo>
                    <a:pt x="1457" y="229"/>
                  </a:lnTo>
                  <a:lnTo>
                    <a:pt x="1451" y="229"/>
                  </a:lnTo>
                  <a:lnTo>
                    <a:pt x="1442" y="230"/>
                  </a:lnTo>
                  <a:lnTo>
                    <a:pt x="1437" y="230"/>
                  </a:lnTo>
                  <a:lnTo>
                    <a:pt x="1428" y="230"/>
                  </a:lnTo>
                  <a:lnTo>
                    <a:pt x="1417" y="230"/>
                  </a:lnTo>
                  <a:lnTo>
                    <a:pt x="1405" y="232"/>
                  </a:lnTo>
                  <a:lnTo>
                    <a:pt x="1390" y="232"/>
                  </a:lnTo>
                  <a:lnTo>
                    <a:pt x="1375" y="232"/>
                  </a:lnTo>
                  <a:lnTo>
                    <a:pt x="1359" y="232"/>
                  </a:lnTo>
                  <a:lnTo>
                    <a:pt x="1343" y="232"/>
                  </a:lnTo>
                  <a:lnTo>
                    <a:pt x="1326" y="232"/>
                  </a:lnTo>
                  <a:lnTo>
                    <a:pt x="1309" y="233"/>
                  </a:lnTo>
                  <a:lnTo>
                    <a:pt x="1293" y="233"/>
                  </a:lnTo>
                  <a:lnTo>
                    <a:pt x="1278" y="233"/>
                  </a:lnTo>
                  <a:lnTo>
                    <a:pt x="1264" y="234"/>
                  </a:lnTo>
                  <a:lnTo>
                    <a:pt x="1252" y="234"/>
                  </a:lnTo>
                  <a:lnTo>
                    <a:pt x="1243" y="234"/>
                  </a:lnTo>
                  <a:lnTo>
                    <a:pt x="1235" y="235"/>
                  </a:lnTo>
                  <a:lnTo>
                    <a:pt x="1227" y="236"/>
                  </a:lnTo>
                  <a:lnTo>
                    <a:pt x="1219" y="236"/>
                  </a:lnTo>
                  <a:lnTo>
                    <a:pt x="1209" y="237"/>
                  </a:lnTo>
                  <a:lnTo>
                    <a:pt x="1197" y="238"/>
                  </a:lnTo>
                  <a:lnTo>
                    <a:pt x="1185" y="240"/>
                  </a:lnTo>
                  <a:lnTo>
                    <a:pt x="1173" y="241"/>
                  </a:lnTo>
                  <a:lnTo>
                    <a:pt x="1159" y="243"/>
                  </a:lnTo>
                  <a:lnTo>
                    <a:pt x="1145" y="244"/>
                  </a:lnTo>
                  <a:lnTo>
                    <a:pt x="1129" y="247"/>
                  </a:lnTo>
                  <a:lnTo>
                    <a:pt x="1115" y="248"/>
                  </a:lnTo>
                  <a:lnTo>
                    <a:pt x="1101" y="250"/>
                  </a:lnTo>
                  <a:lnTo>
                    <a:pt x="1087" y="251"/>
                  </a:lnTo>
                  <a:lnTo>
                    <a:pt x="1073" y="253"/>
                  </a:lnTo>
                  <a:lnTo>
                    <a:pt x="1062" y="254"/>
                  </a:lnTo>
                  <a:lnTo>
                    <a:pt x="1050" y="255"/>
                  </a:lnTo>
                  <a:lnTo>
                    <a:pt x="1039" y="25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" name="Freeform 219"/>
            <p:cNvSpPr>
              <a:spLocks/>
            </p:cNvSpPr>
            <p:nvPr/>
          </p:nvSpPr>
          <p:spPr bwMode="auto">
            <a:xfrm>
              <a:off x="1601" y="2462"/>
              <a:ext cx="155" cy="21"/>
            </a:xfrm>
            <a:custGeom>
              <a:avLst/>
              <a:gdLst>
                <a:gd name="T0" fmla="*/ 0 w 155"/>
                <a:gd name="T1" fmla="*/ 18 h 21"/>
                <a:gd name="T2" fmla="*/ 3 w 155"/>
                <a:gd name="T3" fmla="*/ 21 h 21"/>
                <a:gd name="T4" fmla="*/ 155 w 155"/>
                <a:gd name="T5" fmla="*/ 7 h 21"/>
                <a:gd name="T6" fmla="*/ 155 w 155"/>
                <a:gd name="T7" fmla="*/ 0 h 21"/>
                <a:gd name="T8" fmla="*/ 3 w 155"/>
                <a:gd name="T9" fmla="*/ 14 h 21"/>
                <a:gd name="T10" fmla="*/ 6 w 155"/>
                <a:gd name="T11" fmla="*/ 16 h 21"/>
                <a:gd name="T12" fmla="*/ 3 w 155"/>
                <a:gd name="T13" fmla="*/ 14 h 21"/>
                <a:gd name="T14" fmla="*/ 1 w 155"/>
                <a:gd name="T15" fmla="*/ 15 h 21"/>
                <a:gd name="T16" fmla="*/ 0 w 155"/>
                <a:gd name="T17" fmla="*/ 17 h 21"/>
                <a:gd name="T18" fmla="*/ 1 w 155"/>
                <a:gd name="T19" fmla="*/ 19 h 21"/>
                <a:gd name="T20" fmla="*/ 3 w 155"/>
                <a:gd name="T21" fmla="*/ 21 h 21"/>
                <a:gd name="T22" fmla="*/ 0 w 155"/>
                <a:gd name="T23" fmla="*/ 18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21">
                  <a:moveTo>
                    <a:pt x="0" y="18"/>
                  </a:moveTo>
                  <a:lnTo>
                    <a:pt x="3" y="21"/>
                  </a:lnTo>
                  <a:lnTo>
                    <a:pt x="155" y="7"/>
                  </a:lnTo>
                  <a:lnTo>
                    <a:pt x="155" y="0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3" y="21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" name="Freeform 220"/>
            <p:cNvSpPr>
              <a:spLocks/>
            </p:cNvSpPr>
            <p:nvPr/>
          </p:nvSpPr>
          <p:spPr bwMode="auto">
            <a:xfrm>
              <a:off x="1591" y="2456"/>
              <a:ext cx="16" cy="24"/>
            </a:xfrm>
            <a:custGeom>
              <a:avLst/>
              <a:gdLst>
                <a:gd name="T0" fmla="*/ 0 w 16"/>
                <a:gd name="T1" fmla="*/ 2 h 24"/>
                <a:gd name="T2" fmla="*/ 0 w 16"/>
                <a:gd name="T3" fmla="*/ 2 h 24"/>
                <a:gd name="T4" fmla="*/ 3 w 16"/>
                <a:gd name="T5" fmla="*/ 9 h 24"/>
                <a:gd name="T6" fmla="*/ 6 w 16"/>
                <a:gd name="T7" fmla="*/ 16 h 24"/>
                <a:gd name="T8" fmla="*/ 9 w 16"/>
                <a:gd name="T9" fmla="*/ 22 h 24"/>
                <a:gd name="T10" fmla="*/ 10 w 16"/>
                <a:gd name="T11" fmla="*/ 24 h 24"/>
                <a:gd name="T12" fmla="*/ 16 w 16"/>
                <a:gd name="T13" fmla="*/ 22 h 24"/>
                <a:gd name="T14" fmla="*/ 15 w 16"/>
                <a:gd name="T15" fmla="*/ 20 h 24"/>
                <a:gd name="T16" fmla="*/ 13 w 16"/>
                <a:gd name="T17" fmla="*/ 14 h 24"/>
                <a:gd name="T18" fmla="*/ 10 w 16"/>
                <a:gd name="T19" fmla="*/ 7 h 24"/>
                <a:gd name="T20" fmla="*/ 6 w 16"/>
                <a:gd name="T21" fmla="*/ 0 h 24"/>
                <a:gd name="T22" fmla="*/ 6 w 16"/>
                <a:gd name="T23" fmla="*/ 0 h 24"/>
                <a:gd name="T24" fmla="*/ 0 w 16"/>
                <a:gd name="T25" fmla="*/ 2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24">
                  <a:moveTo>
                    <a:pt x="0" y="2"/>
                  </a:moveTo>
                  <a:lnTo>
                    <a:pt x="0" y="2"/>
                  </a:lnTo>
                  <a:lnTo>
                    <a:pt x="3" y="9"/>
                  </a:lnTo>
                  <a:lnTo>
                    <a:pt x="6" y="16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6" y="22"/>
                  </a:lnTo>
                  <a:lnTo>
                    <a:pt x="15" y="20"/>
                  </a:lnTo>
                  <a:lnTo>
                    <a:pt x="13" y="14"/>
                  </a:lnTo>
                  <a:lnTo>
                    <a:pt x="10" y="7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" name="Freeform 221"/>
            <p:cNvSpPr>
              <a:spLocks/>
            </p:cNvSpPr>
            <p:nvPr/>
          </p:nvSpPr>
          <p:spPr bwMode="auto">
            <a:xfrm>
              <a:off x="1566" y="2443"/>
              <a:ext cx="31" cy="15"/>
            </a:xfrm>
            <a:custGeom>
              <a:avLst/>
              <a:gdLst>
                <a:gd name="T0" fmla="*/ 0 w 31"/>
                <a:gd name="T1" fmla="*/ 6 h 15"/>
                <a:gd name="T2" fmla="*/ 0 w 31"/>
                <a:gd name="T3" fmla="*/ 6 h 15"/>
                <a:gd name="T4" fmla="*/ 12 w 31"/>
                <a:gd name="T5" fmla="*/ 6 h 15"/>
                <a:gd name="T6" fmla="*/ 19 w 31"/>
                <a:gd name="T7" fmla="*/ 8 h 15"/>
                <a:gd name="T8" fmla="*/ 23 w 31"/>
                <a:gd name="T9" fmla="*/ 10 h 15"/>
                <a:gd name="T10" fmla="*/ 25 w 31"/>
                <a:gd name="T11" fmla="*/ 15 h 15"/>
                <a:gd name="T12" fmla="*/ 31 w 31"/>
                <a:gd name="T13" fmla="*/ 13 h 15"/>
                <a:gd name="T14" fmla="*/ 27 w 31"/>
                <a:gd name="T15" fmla="*/ 6 h 15"/>
                <a:gd name="T16" fmla="*/ 21 w 31"/>
                <a:gd name="T17" fmla="*/ 2 h 15"/>
                <a:gd name="T18" fmla="*/ 12 w 31"/>
                <a:gd name="T19" fmla="*/ 0 h 15"/>
                <a:gd name="T20" fmla="*/ 0 w 31"/>
                <a:gd name="T21" fmla="*/ 0 h 15"/>
                <a:gd name="T22" fmla="*/ 0 w 31"/>
                <a:gd name="T23" fmla="*/ 0 h 15"/>
                <a:gd name="T24" fmla="*/ 0 w 31"/>
                <a:gd name="T25" fmla="*/ 6 h 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" h="15">
                  <a:moveTo>
                    <a:pt x="0" y="6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5" y="15"/>
                  </a:lnTo>
                  <a:lnTo>
                    <a:pt x="31" y="13"/>
                  </a:lnTo>
                  <a:lnTo>
                    <a:pt x="27" y="6"/>
                  </a:lnTo>
                  <a:lnTo>
                    <a:pt x="21" y="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" name="Freeform 222"/>
            <p:cNvSpPr>
              <a:spLocks/>
            </p:cNvSpPr>
            <p:nvPr/>
          </p:nvSpPr>
          <p:spPr bwMode="auto">
            <a:xfrm>
              <a:off x="1521" y="2443"/>
              <a:ext cx="45" cy="8"/>
            </a:xfrm>
            <a:custGeom>
              <a:avLst/>
              <a:gdLst>
                <a:gd name="T0" fmla="*/ 8 w 45"/>
                <a:gd name="T1" fmla="*/ 4 h 8"/>
                <a:gd name="T2" fmla="*/ 4 w 45"/>
                <a:gd name="T3" fmla="*/ 8 h 8"/>
                <a:gd name="T4" fmla="*/ 5 w 45"/>
                <a:gd name="T5" fmla="*/ 8 h 8"/>
                <a:gd name="T6" fmla="*/ 8 w 45"/>
                <a:gd name="T7" fmla="*/ 8 h 8"/>
                <a:gd name="T8" fmla="*/ 12 w 45"/>
                <a:gd name="T9" fmla="*/ 8 h 8"/>
                <a:gd name="T10" fmla="*/ 17 w 45"/>
                <a:gd name="T11" fmla="*/ 8 h 8"/>
                <a:gd name="T12" fmla="*/ 24 w 45"/>
                <a:gd name="T13" fmla="*/ 8 h 8"/>
                <a:gd name="T14" fmla="*/ 30 w 45"/>
                <a:gd name="T15" fmla="*/ 7 h 8"/>
                <a:gd name="T16" fmla="*/ 38 w 45"/>
                <a:gd name="T17" fmla="*/ 6 h 8"/>
                <a:gd name="T18" fmla="*/ 45 w 45"/>
                <a:gd name="T19" fmla="*/ 6 h 8"/>
                <a:gd name="T20" fmla="*/ 45 w 45"/>
                <a:gd name="T21" fmla="*/ 0 h 8"/>
                <a:gd name="T22" fmla="*/ 38 w 45"/>
                <a:gd name="T23" fmla="*/ 0 h 8"/>
                <a:gd name="T24" fmla="*/ 30 w 45"/>
                <a:gd name="T25" fmla="*/ 1 h 8"/>
                <a:gd name="T26" fmla="*/ 24 w 45"/>
                <a:gd name="T27" fmla="*/ 0 h 8"/>
                <a:gd name="T28" fmla="*/ 17 w 45"/>
                <a:gd name="T29" fmla="*/ 0 h 8"/>
                <a:gd name="T30" fmla="*/ 12 w 45"/>
                <a:gd name="T31" fmla="*/ 0 h 8"/>
                <a:gd name="T32" fmla="*/ 8 w 45"/>
                <a:gd name="T33" fmla="*/ 0 h 8"/>
                <a:gd name="T34" fmla="*/ 5 w 45"/>
                <a:gd name="T35" fmla="*/ 0 h 8"/>
                <a:gd name="T36" fmla="*/ 4 w 45"/>
                <a:gd name="T37" fmla="*/ 0 h 8"/>
                <a:gd name="T38" fmla="*/ 1 w 45"/>
                <a:gd name="T39" fmla="*/ 4 h 8"/>
                <a:gd name="T40" fmla="*/ 4 w 45"/>
                <a:gd name="T41" fmla="*/ 0 h 8"/>
                <a:gd name="T42" fmla="*/ 1 w 45"/>
                <a:gd name="T43" fmla="*/ 1 h 8"/>
                <a:gd name="T44" fmla="*/ 0 w 45"/>
                <a:gd name="T45" fmla="*/ 4 h 8"/>
                <a:gd name="T46" fmla="*/ 1 w 45"/>
                <a:gd name="T47" fmla="*/ 7 h 8"/>
                <a:gd name="T48" fmla="*/ 4 w 45"/>
                <a:gd name="T49" fmla="*/ 8 h 8"/>
                <a:gd name="T50" fmla="*/ 8 w 45"/>
                <a:gd name="T51" fmla="*/ 4 h 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5" h="8">
                  <a:moveTo>
                    <a:pt x="8" y="4"/>
                  </a:moveTo>
                  <a:lnTo>
                    <a:pt x="4" y="8"/>
                  </a:lnTo>
                  <a:lnTo>
                    <a:pt x="5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7" y="8"/>
                  </a:lnTo>
                  <a:lnTo>
                    <a:pt x="24" y="8"/>
                  </a:lnTo>
                  <a:lnTo>
                    <a:pt x="30" y="7"/>
                  </a:lnTo>
                  <a:lnTo>
                    <a:pt x="38" y="6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4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8"/>
                  </a:lnTo>
                  <a:lnTo>
                    <a:pt x="8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" name="Freeform 223"/>
            <p:cNvSpPr>
              <a:spLocks/>
            </p:cNvSpPr>
            <p:nvPr/>
          </p:nvSpPr>
          <p:spPr bwMode="auto">
            <a:xfrm>
              <a:off x="1520" y="2447"/>
              <a:ext cx="9" cy="22"/>
            </a:xfrm>
            <a:custGeom>
              <a:avLst/>
              <a:gdLst>
                <a:gd name="T0" fmla="*/ 3 w 9"/>
                <a:gd name="T1" fmla="*/ 22 h 22"/>
                <a:gd name="T2" fmla="*/ 6 w 9"/>
                <a:gd name="T3" fmla="*/ 18 h 22"/>
                <a:gd name="T4" fmla="*/ 9 w 9"/>
                <a:gd name="T5" fmla="*/ 0 h 22"/>
                <a:gd name="T6" fmla="*/ 2 w 9"/>
                <a:gd name="T7" fmla="*/ 0 h 22"/>
                <a:gd name="T8" fmla="*/ 0 w 9"/>
                <a:gd name="T9" fmla="*/ 18 h 22"/>
                <a:gd name="T10" fmla="*/ 3 w 9"/>
                <a:gd name="T11" fmla="*/ 15 h 22"/>
                <a:gd name="T12" fmla="*/ 0 w 9"/>
                <a:gd name="T13" fmla="*/ 18 h 22"/>
                <a:gd name="T14" fmla="*/ 1 w 9"/>
                <a:gd name="T15" fmla="*/ 20 h 22"/>
                <a:gd name="T16" fmla="*/ 3 w 9"/>
                <a:gd name="T17" fmla="*/ 22 h 22"/>
                <a:gd name="T18" fmla="*/ 5 w 9"/>
                <a:gd name="T19" fmla="*/ 20 h 22"/>
                <a:gd name="T20" fmla="*/ 6 w 9"/>
                <a:gd name="T21" fmla="*/ 18 h 22"/>
                <a:gd name="T22" fmla="*/ 3 w 9"/>
                <a:gd name="T23" fmla="*/ 22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22">
                  <a:moveTo>
                    <a:pt x="3" y="22"/>
                  </a:moveTo>
                  <a:lnTo>
                    <a:pt x="6" y="18"/>
                  </a:lnTo>
                  <a:lnTo>
                    <a:pt x="9" y="0"/>
                  </a:lnTo>
                  <a:lnTo>
                    <a:pt x="2" y="0"/>
                  </a:lnTo>
                  <a:lnTo>
                    <a:pt x="0" y="18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6" y="18"/>
                  </a:lnTo>
                  <a:lnTo>
                    <a:pt x="3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" name="Freeform 224"/>
            <p:cNvSpPr>
              <a:spLocks/>
            </p:cNvSpPr>
            <p:nvPr/>
          </p:nvSpPr>
          <p:spPr bwMode="auto">
            <a:xfrm>
              <a:off x="1479" y="2460"/>
              <a:ext cx="44" cy="9"/>
            </a:xfrm>
            <a:custGeom>
              <a:avLst/>
              <a:gdLst>
                <a:gd name="T0" fmla="*/ 6 w 44"/>
                <a:gd name="T1" fmla="*/ 2 h 9"/>
                <a:gd name="T2" fmla="*/ 3 w 44"/>
                <a:gd name="T3" fmla="*/ 6 h 9"/>
                <a:gd name="T4" fmla="*/ 44 w 44"/>
                <a:gd name="T5" fmla="*/ 9 h 9"/>
                <a:gd name="T6" fmla="*/ 44 w 44"/>
                <a:gd name="T7" fmla="*/ 2 h 9"/>
                <a:gd name="T8" fmla="*/ 3 w 44"/>
                <a:gd name="T9" fmla="*/ 0 h 9"/>
                <a:gd name="T10" fmla="*/ 0 w 44"/>
                <a:gd name="T11" fmla="*/ 4 h 9"/>
                <a:gd name="T12" fmla="*/ 3 w 44"/>
                <a:gd name="T13" fmla="*/ 0 h 9"/>
                <a:gd name="T14" fmla="*/ 1 w 44"/>
                <a:gd name="T15" fmla="*/ 1 h 9"/>
                <a:gd name="T16" fmla="*/ 0 w 44"/>
                <a:gd name="T17" fmla="*/ 3 h 9"/>
                <a:gd name="T18" fmla="*/ 1 w 44"/>
                <a:gd name="T19" fmla="*/ 5 h 9"/>
                <a:gd name="T20" fmla="*/ 3 w 44"/>
                <a:gd name="T21" fmla="*/ 6 h 9"/>
                <a:gd name="T22" fmla="*/ 6 w 44"/>
                <a:gd name="T23" fmla="*/ 2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9">
                  <a:moveTo>
                    <a:pt x="6" y="2"/>
                  </a:moveTo>
                  <a:lnTo>
                    <a:pt x="3" y="6"/>
                  </a:lnTo>
                  <a:lnTo>
                    <a:pt x="44" y="9"/>
                  </a:lnTo>
                  <a:lnTo>
                    <a:pt x="44" y="2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" name="Freeform 225"/>
            <p:cNvSpPr>
              <a:spLocks/>
            </p:cNvSpPr>
            <p:nvPr/>
          </p:nvSpPr>
          <p:spPr bwMode="auto">
            <a:xfrm>
              <a:off x="1479" y="2462"/>
              <a:ext cx="17" cy="30"/>
            </a:xfrm>
            <a:custGeom>
              <a:avLst/>
              <a:gdLst>
                <a:gd name="T0" fmla="*/ 14 w 17"/>
                <a:gd name="T1" fmla="*/ 30 h 30"/>
                <a:gd name="T2" fmla="*/ 17 w 17"/>
                <a:gd name="T3" fmla="*/ 26 h 30"/>
                <a:gd name="T4" fmla="*/ 6 w 17"/>
                <a:gd name="T5" fmla="*/ 0 h 30"/>
                <a:gd name="T6" fmla="*/ 0 w 17"/>
                <a:gd name="T7" fmla="*/ 2 h 30"/>
                <a:gd name="T8" fmla="*/ 11 w 17"/>
                <a:gd name="T9" fmla="*/ 28 h 30"/>
                <a:gd name="T10" fmla="*/ 14 w 17"/>
                <a:gd name="T11" fmla="*/ 24 h 30"/>
                <a:gd name="T12" fmla="*/ 11 w 17"/>
                <a:gd name="T13" fmla="*/ 28 h 30"/>
                <a:gd name="T14" fmla="*/ 13 w 17"/>
                <a:gd name="T15" fmla="*/ 30 h 30"/>
                <a:gd name="T16" fmla="*/ 15 w 17"/>
                <a:gd name="T17" fmla="*/ 30 h 30"/>
                <a:gd name="T18" fmla="*/ 17 w 17"/>
                <a:gd name="T19" fmla="*/ 29 h 30"/>
                <a:gd name="T20" fmla="*/ 17 w 17"/>
                <a:gd name="T21" fmla="*/ 26 h 30"/>
                <a:gd name="T22" fmla="*/ 14 w 17"/>
                <a:gd name="T23" fmla="*/ 3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30">
                  <a:moveTo>
                    <a:pt x="14" y="30"/>
                  </a:moveTo>
                  <a:lnTo>
                    <a:pt x="17" y="26"/>
                  </a:lnTo>
                  <a:lnTo>
                    <a:pt x="6" y="0"/>
                  </a:lnTo>
                  <a:lnTo>
                    <a:pt x="0" y="2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1" y="28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4" y="3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" name="Freeform 226"/>
            <p:cNvSpPr>
              <a:spLocks/>
            </p:cNvSpPr>
            <p:nvPr/>
          </p:nvSpPr>
          <p:spPr bwMode="auto">
            <a:xfrm>
              <a:off x="1406" y="2486"/>
              <a:ext cx="87" cy="16"/>
            </a:xfrm>
            <a:custGeom>
              <a:avLst/>
              <a:gdLst>
                <a:gd name="T0" fmla="*/ 3 w 87"/>
                <a:gd name="T1" fmla="*/ 16 h 16"/>
                <a:gd name="T2" fmla="*/ 3 w 87"/>
                <a:gd name="T3" fmla="*/ 16 h 16"/>
                <a:gd name="T4" fmla="*/ 87 w 87"/>
                <a:gd name="T5" fmla="*/ 6 h 16"/>
                <a:gd name="T6" fmla="*/ 87 w 87"/>
                <a:gd name="T7" fmla="*/ 0 h 16"/>
                <a:gd name="T8" fmla="*/ 3 w 87"/>
                <a:gd name="T9" fmla="*/ 9 h 16"/>
                <a:gd name="T10" fmla="*/ 3 w 87"/>
                <a:gd name="T11" fmla="*/ 9 h 16"/>
                <a:gd name="T12" fmla="*/ 3 w 87"/>
                <a:gd name="T13" fmla="*/ 9 h 16"/>
                <a:gd name="T14" fmla="*/ 1 w 87"/>
                <a:gd name="T15" fmla="*/ 11 h 16"/>
                <a:gd name="T16" fmla="*/ 0 w 87"/>
                <a:gd name="T17" fmla="*/ 13 h 16"/>
                <a:gd name="T18" fmla="*/ 1 w 87"/>
                <a:gd name="T19" fmla="*/ 15 h 16"/>
                <a:gd name="T20" fmla="*/ 3 w 87"/>
                <a:gd name="T21" fmla="*/ 16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" h="16">
                  <a:moveTo>
                    <a:pt x="3" y="16"/>
                  </a:moveTo>
                  <a:lnTo>
                    <a:pt x="3" y="16"/>
                  </a:lnTo>
                  <a:lnTo>
                    <a:pt x="87" y="6"/>
                  </a:lnTo>
                  <a:lnTo>
                    <a:pt x="87" y="0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" name="Freeform 227"/>
            <p:cNvSpPr>
              <a:spLocks/>
            </p:cNvSpPr>
            <p:nvPr/>
          </p:nvSpPr>
          <p:spPr bwMode="auto">
            <a:xfrm>
              <a:off x="1166" y="2444"/>
              <a:ext cx="243" cy="58"/>
            </a:xfrm>
            <a:custGeom>
              <a:avLst/>
              <a:gdLst>
                <a:gd name="T0" fmla="*/ 1 w 243"/>
                <a:gd name="T1" fmla="*/ 6 h 58"/>
                <a:gd name="T2" fmla="*/ 4 w 243"/>
                <a:gd name="T3" fmla="*/ 6 h 58"/>
                <a:gd name="T4" fmla="*/ 243 w 243"/>
                <a:gd name="T5" fmla="*/ 58 h 58"/>
                <a:gd name="T6" fmla="*/ 243 w 243"/>
                <a:gd name="T7" fmla="*/ 51 h 58"/>
                <a:gd name="T8" fmla="*/ 4 w 243"/>
                <a:gd name="T9" fmla="*/ 0 h 58"/>
                <a:gd name="T10" fmla="*/ 6 w 243"/>
                <a:gd name="T11" fmla="*/ 0 h 58"/>
                <a:gd name="T12" fmla="*/ 4 w 243"/>
                <a:gd name="T13" fmla="*/ 0 h 58"/>
                <a:gd name="T14" fmla="*/ 1 w 243"/>
                <a:gd name="T15" fmla="*/ 1 h 58"/>
                <a:gd name="T16" fmla="*/ 0 w 243"/>
                <a:gd name="T17" fmla="*/ 3 h 58"/>
                <a:gd name="T18" fmla="*/ 1 w 243"/>
                <a:gd name="T19" fmla="*/ 5 h 58"/>
                <a:gd name="T20" fmla="*/ 4 w 243"/>
                <a:gd name="T21" fmla="*/ 6 h 58"/>
                <a:gd name="T22" fmla="*/ 1 w 243"/>
                <a:gd name="T23" fmla="*/ 6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3" h="58">
                  <a:moveTo>
                    <a:pt x="1" y="6"/>
                  </a:moveTo>
                  <a:lnTo>
                    <a:pt x="4" y="6"/>
                  </a:lnTo>
                  <a:lnTo>
                    <a:pt x="243" y="58"/>
                  </a:lnTo>
                  <a:lnTo>
                    <a:pt x="243" y="51"/>
                  </a:lnTo>
                  <a:lnTo>
                    <a:pt x="4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4" y="6"/>
                  </a:lnTo>
                  <a:lnTo>
                    <a:pt x="1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1" name="Freeform 228"/>
            <p:cNvSpPr>
              <a:spLocks/>
            </p:cNvSpPr>
            <p:nvPr/>
          </p:nvSpPr>
          <p:spPr bwMode="auto">
            <a:xfrm>
              <a:off x="869" y="2210"/>
              <a:ext cx="303" cy="240"/>
            </a:xfrm>
            <a:custGeom>
              <a:avLst/>
              <a:gdLst>
                <a:gd name="T0" fmla="*/ 0 w 303"/>
                <a:gd name="T1" fmla="*/ 7 h 240"/>
                <a:gd name="T2" fmla="*/ 0 w 303"/>
                <a:gd name="T3" fmla="*/ 7 h 240"/>
                <a:gd name="T4" fmla="*/ 4 w 303"/>
                <a:gd name="T5" fmla="*/ 10 h 240"/>
                <a:gd name="T6" fmla="*/ 15 w 303"/>
                <a:gd name="T7" fmla="*/ 18 h 240"/>
                <a:gd name="T8" fmla="*/ 30 w 303"/>
                <a:gd name="T9" fmla="*/ 30 h 240"/>
                <a:gd name="T10" fmla="*/ 50 w 303"/>
                <a:gd name="T11" fmla="*/ 45 h 240"/>
                <a:gd name="T12" fmla="*/ 72 w 303"/>
                <a:gd name="T13" fmla="*/ 64 h 240"/>
                <a:gd name="T14" fmla="*/ 98 w 303"/>
                <a:gd name="T15" fmla="*/ 83 h 240"/>
                <a:gd name="T16" fmla="*/ 125 w 303"/>
                <a:gd name="T17" fmla="*/ 104 h 240"/>
                <a:gd name="T18" fmla="*/ 152 w 303"/>
                <a:gd name="T19" fmla="*/ 125 h 240"/>
                <a:gd name="T20" fmla="*/ 180 w 303"/>
                <a:gd name="T21" fmla="*/ 147 h 240"/>
                <a:gd name="T22" fmla="*/ 206 w 303"/>
                <a:gd name="T23" fmla="*/ 168 h 240"/>
                <a:gd name="T24" fmla="*/ 231 w 303"/>
                <a:gd name="T25" fmla="*/ 187 h 240"/>
                <a:gd name="T26" fmla="*/ 253 w 303"/>
                <a:gd name="T27" fmla="*/ 205 h 240"/>
                <a:gd name="T28" fmla="*/ 272 w 303"/>
                <a:gd name="T29" fmla="*/ 219 h 240"/>
                <a:gd name="T30" fmla="*/ 286 w 303"/>
                <a:gd name="T31" fmla="*/ 231 h 240"/>
                <a:gd name="T32" fmla="*/ 295 w 303"/>
                <a:gd name="T33" fmla="*/ 238 h 240"/>
                <a:gd name="T34" fmla="*/ 298 w 303"/>
                <a:gd name="T35" fmla="*/ 240 h 240"/>
                <a:gd name="T36" fmla="*/ 303 w 303"/>
                <a:gd name="T37" fmla="*/ 234 h 240"/>
                <a:gd name="T38" fmla="*/ 300 w 303"/>
                <a:gd name="T39" fmla="*/ 232 h 240"/>
                <a:gd name="T40" fmla="*/ 290 w 303"/>
                <a:gd name="T41" fmla="*/ 224 h 240"/>
                <a:gd name="T42" fmla="*/ 276 w 303"/>
                <a:gd name="T43" fmla="*/ 212 h 240"/>
                <a:gd name="T44" fmla="*/ 258 w 303"/>
                <a:gd name="T45" fmla="*/ 198 h 240"/>
                <a:gd name="T46" fmla="*/ 235 w 303"/>
                <a:gd name="T47" fmla="*/ 181 h 240"/>
                <a:gd name="T48" fmla="*/ 210 w 303"/>
                <a:gd name="T49" fmla="*/ 162 h 240"/>
                <a:gd name="T50" fmla="*/ 184 w 303"/>
                <a:gd name="T51" fmla="*/ 140 h 240"/>
                <a:gd name="T52" fmla="*/ 156 w 303"/>
                <a:gd name="T53" fmla="*/ 119 h 240"/>
                <a:gd name="T54" fmla="*/ 129 w 303"/>
                <a:gd name="T55" fmla="*/ 97 h 240"/>
                <a:gd name="T56" fmla="*/ 102 w 303"/>
                <a:gd name="T57" fmla="*/ 77 h 240"/>
                <a:gd name="T58" fmla="*/ 76 w 303"/>
                <a:gd name="T59" fmla="*/ 57 h 240"/>
                <a:gd name="T60" fmla="*/ 54 w 303"/>
                <a:gd name="T61" fmla="*/ 39 h 240"/>
                <a:gd name="T62" fmla="*/ 34 w 303"/>
                <a:gd name="T63" fmla="*/ 24 h 240"/>
                <a:gd name="T64" fmla="*/ 19 w 303"/>
                <a:gd name="T65" fmla="*/ 12 h 240"/>
                <a:gd name="T66" fmla="*/ 9 w 303"/>
                <a:gd name="T67" fmla="*/ 3 h 240"/>
                <a:gd name="T68" fmla="*/ 4 w 303"/>
                <a:gd name="T69" fmla="*/ 0 h 240"/>
                <a:gd name="T70" fmla="*/ 4 w 303"/>
                <a:gd name="T71" fmla="*/ 0 h 240"/>
                <a:gd name="T72" fmla="*/ 0 w 303"/>
                <a:gd name="T73" fmla="*/ 7 h 2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03" h="240">
                  <a:moveTo>
                    <a:pt x="0" y="7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5" y="18"/>
                  </a:lnTo>
                  <a:lnTo>
                    <a:pt x="30" y="30"/>
                  </a:lnTo>
                  <a:lnTo>
                    <a:pt x="50" y="45"/>
                  </a:lnTo>
                  <a:lnTo>
                    <a:pt x="72" y="64"/>
                  </a:lnTo>
                  <a:lnTo>
                    <a:pt x="98" y="83"/>
                  </a:lnTo>
                  <a:lnTo>
                    <a:pt x="125" y="104"/>
                  </a:lnTo>
                  <a:lnTo>
                    <a:pt x="152" y="125"/>
                  </a:lnTo>
                  <a:lnTo>
                    <a:pt x="180" y="147"/>
                  </a:lnTo>
                  <a:lnTo>
                    <a:pt x="206" y="168"/>
                  </a:lnTo>
                  <a:lnTo>
                    <a:pt x="231" y="187"/>
                  </a:lnTo>
                  <a:lnTo>
                    <a:pt x="253" y="205"/>
                  </a:lnTo>
                  <a:lnTo>
                    <a:pt x="272" y="219"/>
                  </a:lnTo>
                  <a:lnTo>
                    <a:pt x="286" y="231"/>
                  </a:lnTo>
                  <a:lnTo>
                    <a:pt x="295" y="238"/>
                  </a:lnTo>
                  <a:lnTo>
                    <a:pt x="298" y="240"/>
                  </a:lnTo>
                  <a:lnTo>
                    <a:pt x="303" y="234"/>
                  </a:lnTo>
                  <a:lnTo>
                    <a:pt x="300" y="232"/>
                  </a:lnTo>
                  <a:lnTo>
                    <a:pt x="290" y="224"/>
                  </a:lnTo>
                  <a:lnTo>
                    <a:pt x="276" y="212"/>
                  </a:lnTo>
                  <a:lnTo>
                    <a:pt x="258" y="198"/>
                  </a:lnTo>
                  <a:lnTo>
                    <a:pt x="235" y="181"/>
                  </a:lnTo>
                  <a:lnTo>
                    <a:pt x="210" y="162"/>
                  </a:lnTo>
                  <a:lnTo>
                    <a:pt x="184" y="140"/>
                  </a:lnTo>
                  <a:lnTo>
                    <a:pt x="156" y="119"/>
                  </a:lnTo>
                  <a:lnTo>
                    <a:pt x="129" y="97"/>
                  </a:lnTo>
                  <a:lnTo>
                    <a:pt x="102" y="77"/>
                  </a:lnTo>
                  <a:lnTo>
                    <a:pt x="76" y="57"/>
                  </a:lnTo>
                  <a:lnTo>
                    <a:pt x="54" y="39"/>
                  </a:lnTo>
                  <a:lnTo>
                    <a:pt x="34" y="24"/>
                  </a:lnTo>
                  <a:lnTo>
                    <a:pt x="19" y="12"/>
                  </a:lnTo>
                  <a:lnTo>
                    <a:pt x="9" y="3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2" name="Freeform 229"/>
            <p:cNvSpPr>
              <a:spLocks/>
            </p:cNvSpPr>
            <p:nvPr/>
          </p:nvSpPr>
          <p:spPr bwMode="auto">
            <a:xfrm>
              <a:off x="848" y="2205"/>
              <a:ext cx="25" cy="12"/>
            </a:xfrm>
            <a:custGeom>
              <a:avLst/>
              <a:gdLst>
                <a:gd name="T0" fmla="*/ 2 w 25"/>
                <a:gd name="T1" fmla="*/ 11 h 12"/>
                <a:gd name="T2" fmla="*/ 3 w 25"/>
                <a:gd name="T3" fmla="*/ 11 h 12"/>
                <a:gd name="T4" fmla="*/ 9 w 25"/>
                <a:gd name="T5" fmla="*/ 8 h 12"/>
                <a:gd name="T6" fmla="*/ 14 w 25"/>
                <a:gd name="T7" fmla="*/ 8 h 12"/>
                <a:gd name="T8" fmla="*/ 17 w 25"/>
                <a:gd name="T9" fmla="*/ 8 h 12"/>
                <a:gd name="T10" fmla="*/ 21 w 25"/>
                <a:gd name="T11" fmla="*/ 12 h 12"/>
                <a:gd name="T12" fmla="*/ 25 w 25"/>
                <a:gd name="T13" fmla="*/ 5 h 12"/>
                <a:gd name="T14" fmla="*/ 19 w 25"/>
                <a:gd name="T15" fmla="*/ 2 h 12"/>
                <a:gd name="T16" fmla="*/ 14 w 25"/>
                <a:gd name="T17" fmla="*/ 0 h 12"/>
                <a:gd name="T18" fmla="*/ 9 w 25"/>
                <a:gd name="T19" fmla="*/ 2 h 12"/>
                <a:gd name="T20" fmla="*/ 0 w 25"/>
                <a:gd name="T21" fmla="*/ 4 h 12"/>
                <a:gd name="T22" fmla="*/ 2 w 25"/>
                <a:gd name="T23" fmla="*/ 4 h 12"/>
                <a:gd name="T24" fmla="*/ 2 w 25"/>
                <a:gd name="T25" fmla="*/ 11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12">
                  <a:moveTo>
                    <a:pt x="2" y="11"/>
                  </a:moveTo>
                  <a:lnTo>
                    <a:pt x="3" y="11"/>
                  </a:lnTo>
                  <a:lnTo>
                    <a:pt x="9" y="8"/>
                  </a:lnTo>
                  <a:lnTo>
                    <a:pt x="14" y="8"/>
                  </a:lnTo>
                  <a:lnTo>
                    <a:pt x="17" y="8"/>
                  </a:lnTo>
                  <a:lnTo>
                    <a:pt x="21" y="12"/>
                  </a:lnTo>
                  <a:lnTo>
                    <a:pt x="25" y="5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1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3" name="Freeform 230"/>
            <p:cNvSpPr>
              <a:spLocks/>
            </p:cNvSpPr>
            <p:nvPr/>
          </p:nvSpPr>
          <p:spPr bwMode="auto">
            <a:xfrm>
              <a:off x="714" y="2209"/>
              <a:ext cx="136" cy="46"/>
            </a:xfrm>
            <a:custGeom>
              <a:avLst/>
              <a:gdLst>
                <a:gd name="T0" fmla="*/ 6 w 136"/>
                <a:gd name="T1" fmla="*/ 42 h 46"/>
                <a:gd name="T2" fmla="*/ 4 w 136"/>
                <a:gd name="T3" fmla="*/ 46 h 46"/>
                <a:gd name="T4" fmla="*/ 9 w 136"/>
                <a:gd name="T5" fmla="*/ 45 h 46"/>
                <a:gd name="T6" fmla="*/ 22 w 136"/>
                <a:gd name="T7" fmla="*/ 41 h 46"/>
                <a:gd name="T8" fmla="*/ 42 w 136"/>
                <a:gd name="T9" fmla="*/ 35 h 46"/>
                <a:gd name="T10" fmla="*/ 66 w 136"/>
                <a:gd name="T11" fmla="*/ 28 h 46"/>
                <a:gd name="T12" fmla="*/ 88 w 136"/>
                <a:gd name="T13" fmla="*/ 21 h 46"/>
                <a:gd name="T14" fmla="*/ 110 w 136"/>
                <a:gd name="T15" fmla="*/ 14 h 46"/>
                <a:gd name="T16" fmla="*/ 127 w 136"/>
                <a:gd name="T17" fmla="*/ 9 h 46"/>
                <a:gd name="T18" fmla="*/ 136 w 136"/>
                <a:gd name="T19" fmla="*/ 7 h 46"/>
                <a:gd name="T20" fmla="*/ 136 w 136"/>
                <a:gd name="T21" fmla="*/ 0 h 46"/>
                <a:gd name="T22" fmla="*/ 125 w 136"/>
                <a:gd name="T23" fmla="*/ 2 h 46"/>
                <a:gd name="T24" fmla="*/ 108 w 136"/>
                <a:gd name="T25" fmla="*/ 8 h 46"/>
                <a:gd name="T26" fmla="*/ 86 w 136"/>
                <a:gd name="T27" fmla="*/ 14 h 46"/>
                <a:gd name="T28" fmla="*/ 63 w 136"/>
                <a:gd name="T29" fmla="*/ 22 h 46"/>
                <a:gd name="T30" fmla="*/ 40 w 136"/>
                <a:gd name="T31" fmla="*/ 28 h 46"/>
                <a:gd name="T32" fmla="*/ 20 w 136"/>
                <a:gd name="T33" fmla="*/ 35 h 46"/>
                <a:gd name="T34" fmla="*/ 7 w 136"/>
                <a:gd name="T35" fmla="*/ 39 h 46"/>
                <a:gd name="T36" fmla="*/ 2 w 136"/>
                <a:gd name="T37" fmla="*/ 40 h 46"/>
                <a:gd name="T38" fmla="*/ 0 w 136"/>
                <a:gd name="T39" fmla="*/ 44 h 46"/>
                <a:gd name="T40" fmla="*/ 2 w 136"/>
                <a:gd name="T41" fmla="*/ 40 h 46"/>
                <a:gd name="T42" fmla="*/ 0 w 136"/>
                <a:gd name="T43" fmla="*/ 41 h 46"/>
                <a:gd name="T44" fmla="*/ 0 w 136"/>
                <a:gd name="T45" fmla="*/ 44 h 46"/>
                <a:gd name="T46" fmla="*/ 1 w 136"/>
                <a:gd name="T47" fmla="*/ 46 h 46"/>
                <a:gd name="T48" fmla="*/ 4 w 136"/>
                <a:gd name="T49" fmla="*/ 46 h 46"/>
                <a:gd name="T50" fmla="*/ 6 w 136"/>
                <a:gd name="T51" fmla="*/ 42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6" h="46">
                  <a:moveTo>
                    <a:pt x="6" y="42"/>
                  </a:moveTo>
                  <a:lnTo>
                    <a:pt x="4" y="46"/>
                  </a:lnTo>
                  <a:lnTo>
                    <a:pt x="9" y="45"/>
                  </a:lnTo>
                  <a:lnTo>
                    <a:pt x="22" y="41"/>
                  </a:lnTo>
                  <a:lnTo>
                    <a:pt x="42" y="35"/>
                  </a:lnTo>
                  <a:lnTo>
                    <a:pt x="66" y="28"/>
                  </a:lnTo>
                  <a:lnTo>
                    <a:pt x="88" y="21"/>
                  </a:lnTo>
                  <a:lnTo>
                    <a:pt x="110" y="14"/>
                  </a:lnTo>
                  <a:lnTo>
                    <a:pt x="127" y="9"/>
                  </a:lnTo>
                  <a:lnTo>
                    <a:pt x="136" y="7"/>
                  </a:lnTo>
                  <a:lnTo>
                    <a:pt x="136" y="0"/>
                  </a:lnTo>
                  <a:lnTo>
                    <a:pt x="125" y="2"/>
                  </a:lnTo>
                  <a:lnTo>
                    <a:pt x="108" y="8"/>
                  </a:lnTo>
                  <a:lnTo>
                    <a:pt x="86" y="14"/>
                  </a:lnTo>
                  <a:lnTo>
                    <a:pt x="63" y="22"/>
                  </a:lnTo>
                  <a:lnTo>
                    <a:pt x="40" y="28"/>
                  </a:lnTo>
                  <a:lnTo>
                    <a:pt x="20" y="35"/>
                  </a:lnTo>
                  <a:lnTo>
                    <a:pt x="7" y="39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2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4" y="46"/>
                  </a:lnTo>
                  <a:lnTo>
                    <a:pt x="6" y="4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4" name="Freeform 231"/>
            <p:cNvSpPr>
              <a:spLocks/>
            </p:cNvSpPr>
            <p:nvPr/>
          </p:nvSpPr>
          <p:spPr bwMode="auto">
            <a:xfrm>
              <a:off x="714" y="2251"/>
              <a:ext cx="21" cy="31"/>
            </a:xfrm>
            <a:custGeom>
              <a:avLst/>
              <a:gdLst>
                <a:gd name="T0" fmla="*/ 18 w 21"/>
                <a:gd name="T1" fmla="*/ 25 h 31"/>
                <a:gd name="T2" fmla="*/ 21 w 21"/>
                <a:gd name="T3" fmla="*/ 27 h 31"/>
                <a:gd name="T4" fmla="*/ 6 w 21"/>
                <a:gd name="T5" fmla="*/ 0 h 31"/>
                <a:gd name="T6" fmla="*/ 0 w 21"/>
                <a:gd name="T7" fmla="*/ 2 h 31"/>
                <a:gd name="T8" fmla="*/ 15 w 21"/>
                <a:gd name="T9" fmla="*/ 29 h 31"/>
                <a:gd name="T10" fmla="*/ 18 w 21"/>
                <a:gd name="T11" fmla="*/ 31 h 31"/>
                <a:gd name="T12" fmla="*/ 15 w 21"/>
                <a:gd name="T13" fmla="*/ 29 h 31"/>
                <a:gd name="T14" fmla="*/ 17 w 21"/>
                <a:gd name="T15" fmla="*/ 31 h 31"/>
                <a:gd name="T16" fmla="*/ 19 w 21"/>
                <a:gd name="T17" fmla="*/ 31 h 31"/>
                <a:gd name="T18" fmla="*/ 21 w 21"/>
                <a:gd name="T19" fmla="*/ 30 h 31"/>
                <a:gd name="T20" fmla="*/ 21 w 21"/>
                <a:gd name="T21" fmla="*/ 27 h 31"/>
                <a:gd name="T22" fmla="*/ 18 w 21"/>
                <a:gd name="T23" fmla="*/ 25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31">
                  <a:moveTo>
                    <a:pt x="18" y="25"/>
                  </a:moveTo>
                  <a:lnTo>
                    <a:pt x="21" y="27"/>
                  </a:lnTo>
                  <a:lnTo>
                    <a:pt x="6" y="0"/>
                  </a:lnTo>
                  <a:lnTo>
                    <a:pt x="0" y="2"/>
                  </a:lnTo>
                  <a:lnTo>
                    <a:pt x="15" y="29"/>
                  </a:lnTo>
                  <a:lnTo>
                    <a:pt x="18" y="31"/>
                  </a:lnTo>
                  <a:lnTo>
                    <a:pt x="15" y="29"/>
                  </a:lnTo>
                  <a:lnTo>
                    <a:pt x="17" y="31"/>
                  </a:lnTo>
                  <a:lnTo>
                    <a:pt x="19" y="31"/>
                  </a:lnTo>
                  <a:lnTo>
                    <a:pt x="21" y="30"/>
                  </a:lnTo>
                  <a:lnTo>
                    <a:pt x="21" y="27"/>
                  </a:lnTo>
                  <a:lnTo>
                    <a:pt x="18" y="2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5" name="Freeform 232"/>
            <p:cNvSpPr>
              <a:spLocks/>
            </p:cNvSpPr>
            <p:nvPr/>
          </p:nvSpPr>
          <p:spPr bwMode="auto">
            <a:xfrm>
              <a:off x="732" y="2273"/>
              <a:ext cx="21" cy="9"/>
            </a:xfrm>
            <a:custGeom>
              <a:avLst/>
              <a:gdLst>
                <a:gd name="T0" fmla="*/ 21 w 21"/>
                <a:gd name="T1" fmla="*/ 1 h 9"/>
                <a:gd name="T2" fmla="*/ 17 w 21"/>
                <a:gd name="T3" fmla="*/ 0 h 9"/>
                <a:gd name="T4" fmla="*/ 0 w 21"/>
                <a:gd name="T5" fmla="*/ 3 h 9"/>
                <a:gd name="T6" fmla="*/ 0 w 21"/>
                <a:gd name="T7" fmla="*/ 9 h 9"/>
                <a:gd name="T8" fmla="*/ 17 w 21"/>
                <a:gd name="T9" fmla="*/ 6 h 9"/>
                <a:gd name="T10" fmla="*/ 14 w 21"/>
                <a:gd name="T11" fmla="*/ 5 h 9"/>
                <a:gd name="T12" fmla="*/ 17 w 21"/>
                <a:gd name="T13" fmla="*/ 6 h 9"/>
                <a:gd name="T14" fmla="*/ 19 w 21"/>
                <a:gd name="T15" fmla="*/ 5 h 9"/>
                <a:gd name="T16" fmla="*/ 21 w 21"/>
                <a:gd name="T17" fmla="*/ 3 h 9"/>
                <a:gd name="T18" fmla="*/ 19 w 21"/>
                <a:gd name="T19" fmla="*/ 1 h 9"/>
                <a:gd name="T20" fmla="*/ 17 w 21"/>
                <a:gd name="T21" fmla="*/ 0 h 9"/>
                <a:gd name="T22" fmla="*/ 21 w 21"/>
                <a:gd name="T23" fmla="*/ 1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9">
                  <a:moveTo>
                    <a:pt x="21" y="1"/>
                  </a:moveTo>
                  <a:lnTo>
                    <a:pt x="17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17" y="6"/>
                  </a:lnTo>
                  <a:lnTo>
                    <a:pt x="14" y="5"/>
                  </a:lnTo>
                  <a:lnTo>
                    <a:pt x="17" y="6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21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6" name="Freeform 233"/>
            <p:cNvSpPr>
              <a:spLocks/>
            </p:cNvSpPr>
            <p:nvPr/>
          </p:nvSpPr>
          <p:spPr bwMode="auto">
            <a:xfrm>
              <a:off x="746" y="2274"/>
              <a:ext cx="134" cy="223"/>
            </a:xfrm>
            <a:custGeom>
              <a:avLst/>
              <a:gdLst>
                <a:gd name="T0" fmla="*/ 132 w 134"/>
                <a:gd name="T1" fmla="*/ 221 h 223"/>
                <a:gd name="T2" fmla="*/ 134 w 134"/>
                <a:gd name="T3" fmla="*/ 216 h 223"/>
                <a:gd name="T4" fmla="*/ 7 w 134"/>
                <a:gd name="T5" fmla="*/ 0 h 223"/>
                <a:gd name="T6" fmla="*/ 0 w 134"/>
                <a:gd name="T7" fmla="*/ 4 h 223"/>
                <a:gd name="T8" fmla="*/ 127 w 134"/>
                <a:gd name="T9" fmla="*/ 220 h 223"/>
                <a:gd name="T10" fmla="*/ 129 w 134"/>
                <a:gd name="T11" fmla="*/ 215 h 223"/>
                <a:gd name="T12" fmla="*/ 127 w 134"/>
                <a:gd name="T13" fmla="*/ 220 h 223"/>
                <a:gd name="T14" fmla="*/ 129 w 134"/>
                <a:gd name="T15" fmla="*/ 223 h 223"/>
                <a:gd name="T16" fmla="*/ 133 w 134"/>
                <a:gd name="T17" fmla="*/ 221 h 223"/>
                <a:gd name="T18" fmla="*/ 134 w 134"/>
                <a:gd name="T19" fmla="*/ 219 h 223"/>
                <a:gd name="T20" fmla="*/ 134 w 134"/>
                <a:gd name="T21" fmla="*/ 216 h 223"/>
                <a:gd name="T22" fmla="*/ 132 w 134"/>
                <a:gd name="T23" fmla="*/ 221 h 2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" h="223">
                  <a:moveTo>
                    <a:pt x="132" y="221"/>
                  </a:moveTo>
                  <a:lnTo>
                    <a:pt x="134" y="216"/>
                  </a:lnTo>
                  <a:lnTo>
                    <a:pt x="7" y="0"/>
                  </a:lnTo>
                  <a:lnTo>
                    <a:pt x="0" y="4"/>
                  </a:lnTo>
                  <a:lnTo>
                    <a:pt x="127" y="220"/>
                  </a:lnTo>
                  <a:lnTo>
                    <a:pt x="129" y="215"/>
                  </a:lnTo>
                  <a:lnTo>
                    <a:pt x="127" y="220"/>
                  </a:lnTo>
                  <a:lnTo>
                    <a:pt x="129" y="223"/>
                  </a:lnTo>
                  <a:lnTo>
                    <a:pt x="133" y="221"/>
                  </a:lnTo>
                  <a:lnTo>
                    <a:pt x="134" y="219"/>
                  </a:lnTo>
                  <a:lnTo>
                    <a:pt x="134" y="216"/>
                  </a:lnTo>
                  <a:lnTo>
                    <a:pt x="132" y="2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7" name="Freeform 234"/>
            <p:cNvSpPr>
              <a:spLocks/>
            </p:cNvSpPr>
            <p:nvPr/>
          </p:nvSpPr>
          <p:spPr bwMode="auto">
            <a:xfrm>
              <a:off x="860" y="2489"/>
              <a:ext cx="18" cy="12"/>
            </a:xfrm>
            <a:custGeom>
              <a:avLst/>
              <a:gdLst>
                <a:gd name="T0" fmla="*/ 7 w 18"/>
                <a:gd name="T1" fmla="*/ 9 h 12"/>
                <a:gd name="T2" fmla="*/ 5 w 18"/>
                <a:gd name="T3" fmla="*/ 12 h 12"/>
                <a:gd name="T4" fmla="*/ 18 w 18"/>
                <a:gd name="T5" fmla="*/ 6 h 12"/>
                <a:gd name="T6" fmla="*/ 15 w 18"/>
                <a:gd name="T7" fmla="*/ 0 h 12"/>
                <a:gd name="T8" fmla="*/ 2 w 18"/>
                <a:gd name="T9" fmla="*/ 5 h 12"/>
                <a:gd name="T10" fmla="*/ 0 w 18"/>
                <a:gd name="T11" fmla="*/ 9 h 12"/>
                <a:gd name="T12" fmla="*/ 2 w 18"/>
                <a:gd name="T13" fmla="*/ 5 h 12"/>
                <a:gd name="T14" fmla="*/ 0 w 18"/>
                <a:gd name="T15" fmla="*/ 6 h 12"/>
                <a:gd name="T16" fmla="*/ 0 w 18"/>
                <a:gd name="T17" fmla="*/ 10 h 12"/>
                <a:gd name="T18" fmla="*/ 1 w 18"/>
                <a:gd name="T19" fmla="*/ 12 h 12"/>
                <a:gd name="T20" fmla="*/ 5 w 18"/>
                <a:gd name="T21" fmla="*/ 12 h 12"/>
                <a:gd name="T22" fmla="*/ 7 w 18"/>
                <a:gd name="T23" fmla="*/ 9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12">
                  <a:moveTo>
                    <a:pt x="7" y="9"/>
                  </a:moveTo>
                  <a:lnTo>
                    <a:pt x="5" y="12"/>
                  </a:lnTo>
                  <a:lnTo>
                    <a:pt x="18" y="6"/>
                  </a:lnTo>
                  <a:lnTo>
                    <a:pt x="15" y="0"/>
                  </a:lnTo>
                  <a:lnTo>
                    <a:pt x="2" y="5"/>
                  </a:lnTo>
                  <a:lnTo>
                    <a:pt x="0" y="9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5" y="12"/>
                  </a:lnTo>
                  <a:lnTo>
                    <a:pt x="7" y="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8" name="Freeform 235"/>
            <p:cNvSpPr>
              <a:spLocks/>
            </p:cNvSpPr>
            <p:nvPr/>
          </p:nvSpPr>
          <p:spPr bwMode="auto">
            <a:xfrm>
              <a:off x="860" y="2498"/>
              <a:ext cx="9" cy="22"/>
            </a:xfrm>
            <a:custGeom>
              <a:avLst/>
              <a:gdLst>
                <a:gd name="T0" fmla="*/ 6 w 9"/>
                <a:gd name="T1" fmla="*/ 14 h 22"/>
                <a:gd name="T2" fmla="*/ 9 w 9"/>
                <a:gd name="T3" fmla="*/ 18 h 22"/>
                <a:gd name="T4" fmla="*/ 7 w 9"/>
                <a:gd name="T5" fmla="*/ 0 h 22"/>
                <a:gd name="T6" fmla="*/ 0 w 9"/>
                <a:gd name="T7" fmla="*/ 0 h 22"/>
                <a:gd name="T8" fmla="*/ 2 w 9"/>
                <a:gd name="T9" fmla="*/ 18 h 22"/>
                <a:gd name="T10" fmla="*/ 6 w 9"/>
                <a:gd name="T11" fmla="*/ 22 h 22"/>
                <a:gd name="T12" fmla="*/ 2 w 9"/>
                <a:gd name="T13" fmla="*/ 18 h 22"/>
                <a:gd name="T14" fmla="*/ 4 w 9"/>
                <a:gd name="T15" fmla="*/ 20 h 22"/>
                <a:gd name="T16" fmla="*/ 6 w 9"/>
                <a:gd name="T17" fmla="*/ 21 h 22"/>
                <a:gd name="T18" fmla="*/ 8 w 9"/>
                <a:gd name="T19" fmla="*/ 20 h 22"/>
                <a:gd name="T20" fmla="*/ 9 w 9"/>
                <a:gd name="T21" fmla="*/ 18 h 22"/>
                <a:gd name="T22" fmla="*/ 6 w 9"/>
                <a:gd name="T23" fmla="*/ 14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22">
                  <a:moveTo>
                    <a:pt x="6" y="14"/>
                  </a:moveTo>
                  <a:lnTo>
                    <a:pt x="9" y="18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1"/>
                  </a:lnTo>
                  <a:lnTo>
                    <a:pt x="8" y="20"/>
                  </a:lnTo>
                  <a:lnTo>
                    <a:pt x="9" y="18"/>
                  </a:lnTo>
                  <a:lnTo>
                    <a:pt x="6" y="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9" name="Freeform 236"/>
            <p:cNvSpPr>
              <a:spLocks/>
            </p:cNvSpPr>
            <p:nvPr/>
          </p:nvSpPr>
          <p:spPr bwMode="auto">
            <a:xfrm>
              <a:off x="866" y="2512"/>
              <a:ext cx="23" cy="8"/>
            </a:xfrm>
            <a:custGeom>
              <a:avLst/>
              <a:gdLst>
                <a:gd name="T0" fmla="*/ 22 w 23"/>
                <a:gd name="T1" fmla="*/ 3 h 8"/>
                <a:gd name="T2" fmla="*/ 19 w 23"/>
                <a:gd name="T3" fmla="*/ 0 h 8"/>
                <a:gd name="T4" fmla="*/ 0 w 23"/>
                <a:gd name="T5" fmla="*/ 0 h 8"/>
                <a:gd name="T6" fmla="*/ 0 w 23"/>
                <a:gd name="T7" fmla="*/ 8 h 8"/>
                <a:gd name="T8" fmla="*/ 19 w 23"/>
                <a:gd name="T9" fmla="*/ 8 h 8"/>
                <a:gd name="T10" fmla="*/ 16 w 23"/>
                <a:gd name="T11" fmla="*/ 5 h 8"/>
                <a:gd name="T12" fmla="*/ 19 w 23"/>
                <a:gd name="T13" fmla="*/ 8 h 8"/>
                <a:gd name="T14" fmla="*/ 22 w 23"/>
                <a:gd name="T15" fmla="*/ 7 h 8"/>
                <a:gd name="T16" fmla="*/ 23 w 23"/>
                <a:gd name="T17" fmla="*/ 4 h 8"/>
                <a:gd name="T18" fmla="*/ 22 w 23"/>
                <a:gd name="T19" fmla="*/ 1 h 8"/>
                <a:gd name="T20" fmla="*/ 19 w 23"/>
                <a:gd name="T21" fmla="*/ 0 h 8"/>
                <a:gd name="T22" fmla="*/ 22 w 23"/>
                <a:gd name="T23" fmla="*/ 3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8">
                  <a:moveTo>
                    <a:pt x="22" y="3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9" y="8"/>
                  </a:lnTo>
                  <a:lnTo>
                    <a:pt x="16" y="5"/>
                  </a:lnTo>
                  <a:lnTo>
                    <a:pt x="19" y="8"/>
                  </a:lnTo>
                  <a:lnTo>
                    <a:pt x="22" y="7"/>
                  </a:lnTo>
                  <a:lnTo>
                    <a:pt x="23" y="4"/>
                  </a:lnTo>
                  <a:lnTo>
                    <a:pt x="22" y="1"/>
                  </a:lnTo>
                  <a:lnTo>
                    <a:pt x="19" y="0"/>
                  </a:lnTo>
                  <a:lnTo>
                    <a:pt x="22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0" name="Freeform 237"/>
            <p:cNvSpPr>
              <a:spLocks/>
            </p:cNvSpPr>
            <p:nvPr/>
          </p:nvSpPr>
          <p:spPr bwMode="auto">
            <a:xfrm>
              <a:off x="882" y="2515"/>
              <a:ext cx="21" cy="43"/>
            </a:xfrm>
            <a:custGeom>
              <a:avLst/>
              <a:gdLst>
                <a:gd name="T0" fmla="*/ 18 w 21"/>
                <a:gd name="T1" fmla="*/ 36 h 43"/>
                <a:gd name="T2" fmla="*/ 21 w 21"/>
                <a:gd name="T3" fmla="*/ 39 h 43"/>
                <a:gd name="T4" fmla="*/ 6 w 21"/>
                <a:gd name="T5" fmla="*/ 0 h 43"/>
                <a:gd name="T6" fmla="*/ 0 w 21"/>
                <a:gd name="T7" fmla="*/ 2 h 43"/>
                <a:gd name="T8" fmla="*/ 15 w 21"/>
                <a:gd name="T9" fmla="*/ 41 h 43"/>
                <a:gd name="T10" fmla="*/ 18 w 21"/>
                <a:gd name="T11" fmla="*/ 43 h 43"/>
                <a:gd name="T12" fmla="*/ 15 w 21"/>
                <a:gd name="T13" fmla="*/ 41 h 43"/>
                <a:gd name="T14" fmla="*/ 17 w 21"/>
                <a:gd name="T15" fmla="*/ 43 h 43"/>
                <a:gd name="T16" fmla="*/ 19 w 21"/>
                <a:gd name="T17" fmla="*/ 43 h 43"/>
                <a:gd name="T18" fmla="*/ 21 w 21"/>
                <a:gd name="T19" fmla="*/ 42 h 43"/>
                <a:gd name="T20" fmla="*/ 21 w 21"/>
                <a:gd name="T21" fmla="*/ 39 h 43"/>
                <a:gd name="T22" fmla="*/ 18 w 21"/>
                <a:gd name="T23" fmla="*/ 36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43">
                  <a:moveTo>
                    <a:pt x="18" y="36"/>
                  </a:moveTo>
                  <a:lnTo>
                    <a:pt x="21" y="39"/>
                  </a:lnTo>
                  <a:lnTo>
                    <a:pt x="6" y="0"/>
                  </a:lnTo>
                  <a:lnTo>
                    <a:pt x="0" y="2"/>
                  </a:lnTo>
                  <a:lnTo>
                    <a:pt x="15" y="41"/>
                  </a:lnTo>
                  <a:lnTo>
                    <a:pt x="18" y="43"/>
                  </a:lnTo>
                  <a:lnTo>
                    <a:pt x="15" y="41"/>
                  </a:lnTo>
                  <a:lnTo>
                    <a:pt x="17" y="43"/>
                  </a:lnTo>
                  <a:lnTo>
                    <a:pt x="19" y="43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18" y="3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1" name="Freeform 238"/>
            <p:cNvSpPr>
              <a:spLocks/>
            </p:cNvSpPr>
            <p:nvPr/>
          </p:nvSpPr>
          <p:spPr bwMode="auto">
            <a:xfrm>
              <a:off x="900" y="2535"/>
              <a:ext cx="127" cy="23"/>
            </a:xfrm>
            <a:custGeom>
              <a:avLst/>
              <a:gdLst>
                <a:gd name="T0" fmla="*/ 127 w 127"/>
                <a:gd name="T1" fmla="*/ 1 h 23"/>
                <a:gd name="T2" fmla="*/ 124 w 127"/>
                <a:gd name="T3" fmla="*/ 0 h 23"/>
                <a:gd name="T4" fmla="*/ 0 w 127"/>
                <a:gd name="T5" fmla="*/ 16 h 23"/>
                <a:gd name="T6" fmla="*/ 0 w 127"/>
                <a:gd name="T7" fmla="*/ 23 h 23"/>
                <a:gd name="T8" fmla="*/ 124 w 127"/>
                <a:gd name="T9" fmla="*/ 7 h 23"/>
                <a:gd name="T10" fmla="*/ 121 w 127"/>
                <a:gd name="T11" fmla="*/ 6 h 23"/>
                <a:gd name="T12" fmla="*/ 124 w 127"/>
                <a:gd name="T13" fmla="*/ 7 h 23"/>
                <a:gd name="T14" fmla="*/ 126 w 127"/>
                <a:gd name="T15" fmla="*/ 6 h 23"/>
                <a:gd name="T16" fmla="*/ 127 w 127"/>
                <a:gd name="T17" fmla="*/ 4 h 23"/>
                <a:gd name="T18" fmla="*/ 126 w 127"/>
                <a:gd name="T19" fmla="*/ 1 h 23"/>
                <a:gd name="T20" fmla="*/ 124 w 127"/>
                <a:gd name="T21" fmla="*/ 0 h 23"/>
                <a:gd name="T22" fmla="*/ 127 w 127"/>
                <a:gd name="T23" fmla="*/ 1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7" h="23">
                  <a:moveTo>
                    <a:pt x="127" y="1"/>
                  </a:moveTo>
                  <a:lnTo>
                    <a:pt x="124" y="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124" y="7"/>
                  </a:lnTo>
                  <a:lnTo>
                    <a:pt x="121" y="6"/>
                  </a:lnTo>
                  <a:lnTo>
                    <a:pt x="124" y="7"/>
                  </a:lnTo>
                  <a:lnTo>
                    <a:pt x="126" y="6"/>
                  </a:lnTo>
                  <a:lnTo>
                    <a:pt x="127" y="4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7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2" name="Freeform 239"/>
            <p:cNvSpPr>
              <a:spLocks/>
            </p:cNvSpPr>
            <p:nvPr/>
          </p:nvSpPr>
          <p:spPr bwMode="auto">
            <a:xfrm>
              <a:off x="1021" y="2536"/>
              <a:ext cx="18" cy="23"/>
            </a:xfrm>
            <a:custGeom>
              <a:avLst/>
              <a:gdLst>
                <a:gd name="T0" fmla="*/ 15 w 18"/>
                <a:gd name="T1" fmla="*/ 22 h 23"/>
                <a:gd name="T2" fmla="*/ 18 w 18"/>
                <a:gd name="T3" fmla="*/ 17 h 23"/>
                <a:gd name="T4" fmla="*/ 6 w 18"/>
                <a:gd name="T5" fmla="*/ 0 h 23"/>
                <a:gd name="T6" fmla="*/ 0 w 18"/>
                <a:gd name="T7" fmla="*/ 5 h 23"/>
                <a:gd name="T8" fmla="*/ 12 w 18"/>
                <a:gd name="T9" fmla="*/ 21 h 23"/>
                <a:gd name="T10" fmla="*/ 15 w 18"/>
                <a:gd name="T11" fmla="*/ 15 h 23"/>
                <a:gd name="T12" fmla="*/ 12 w 18"/>
                <a:gd name="T13" fmla="*/ 21 h 23"/>
                <a:gd name="T14" fmla="*/ 14 w 18"/>
                <a:gd name="T15" fmla="*/ 23 h 23"/>
                <a:gd name="T16" fmla="*/ 17 w 18"/>
                <a:gd name="T17" fmla="*/ 22 h 23"/>
                <a:gd name="T18" fmla="*/ 18 w 18"/>
                <a:gd name="T19" fmla="*/ 20 h 23"/>
                <a:gd name="T20" fmla="*/ 18 w 18"/>
                <a:gd name="T21" fmla="*/ 17 h 23"/>
                <a:gd name="T22" fmla="*/ 15 w 18"/>
                <a:gd name="T23" fmla="*/ 22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23">
                  <a:moveTo>
                    <a:pt x="15" y="22"/>
                  </a:moveTo>
                  <a:lnTo>
                    <a:pt x="18" y="17"/>
                  </a:lnTo>
                  <a:lnTo>
                    <a:pt x="6" y="0"/>
                  </a:lnTo>
                  <a:lnTo>
                    <a:pt x="0" y="5"/>
                  </a:lnTo>
                  <a:lnTo>
                    <a:pt x="12" y="21"/>
                  </a:lnTo>
                  <a:lnTo>
                    <a:pt x="15" y="15"/>
                  </a:lnTo>
                  <a:lnTo>
                    <a:pt x="12" y="21"/>
                  </a:lnTo>
                  <a:lnTo>
                    <a:pt x="14" y="23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18" y="17"/>
                  </a:lnTo>
                  <a:lnTo>
                    <a:pt x="15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3" name="Freeform 240"/>
            <p:cNvSpPr>
              <a:spLocks/>
            </p:cNvSpPr>
            <p:nvPr/>
          </p:nvSpPr>
          <p:spPr bwMode="auto">
            <a:xfrm>
              <a:off x="840" y="2551"/>
              <a:ext cx="196" cy="59"/>
            </a:xfrm>
            <a:custGeom>
              <a:avLst/>
              <a:gdLst>
                <a:gd name="T0" fmla="*/ 4 w 196"/>
                <a:gd name="T1" fmla="*/ 59 h 59"/>
                <a:gd name="T2" fmla="*/ 3 w 196"/>
                <a:gd name="T3" fmla="*/ 59 h 59"/>
                <a:gd name="T4" fmla="*/ 13 w 196"/>
                <a:gd name="T5" fmla="*/ 53 h 59"/>
                <a:gd name="T6" fmla="*/ 24 w 196"/>
                <a:gd name="T7" fmla="*/ 49 h 59"/>
                <a:gd name="T8" fmla="*/ 34 w 196"/>
                <a:gd name="T9" fmla="*/ 45 h 59"/>
                <a:gd name="T10" fmla="*/ 46 w 196"/>
                <a:gd name="T11" fmla="*/ 40 h 59"/>
                <a:gd name="T12" fmla="*/ 58 w 196"/>
                <a:gd name="T13" fmla="*/ 36 h 59"/>
                <a:gd name="T14" fmla="*/ 70 w 196"/>
                <a:gd name="T15" fmla="*/ 33 h 59"/>
                <a:gd name="T16" fmla="*/ 83 w 196"/>
                <a:gd name="T17" fmla="*/ 30 h 59"/>
                <a:gd name="T18" fmla="*/ 96 w 196"/>
                <a:gd name="T19" fmla="*/ 26 h 59"/>
                <a:gd name="T20" fmla="*/ 109 w 196"/>
                <a:gd name="T21" fmla="*/ 23 h 59"/>
                <a:gd name="T22" fmla="*/ 122 w 196"/>
                <a:gd name="T23" fmla="*/ 20 h 59"/>
                <a:gd name="T24" fmla="*/ 135 w 196"/>
                <a:gd name="T25" fmla="*/ 18 h 59"/>
                <a:gd name="T26" fmla="*/ 148 w 196"/>
                <a:gd name="T27" fmla="*/ 16 h 59"/>
                <a:gd name="T28" fmla="*/ 160 w 196"/>
                <a:gd name="T29" fmla="*/ 13 h 59"/>
                <a:gd name="T30" fmla="*/ 172 w 196"/>
                <a:gd name="T31" fmla="*/ 11 h 59"/>
                <a:gd name="T32" fmla="*/ 184 w 196"/>
                <a:gd name="T33" fmla="*/ 9 h 59"/>
                <a:gd name="T34" fmla="*/ 196 w 196"/>
                <a:gd name="T35" fmla="*/ 7 h 59"/>
                <a:gd name="T36" fmla="*/ 196 w 196"/>
                <a:gd name="T37" fmla="*/ 0 h 59"/>
                <a:gd name="T38" fmla="*/ 184 w 196"/>
                <a:gd name="T39" fmla="*/ 3 h 59"/>
                <a:gd name="T40" fmla="*/ 172 w 196"/>
                <a:gd name="T41" fmla="*/ 5 h 59"/>
                <a:gd name="T42" fmla="*/ 160 w 196"/>
                <a:gd name="T43" fmla="*/ 7 h 59"/>
                <a:gd name="T44" fmla="*/ 148 w 196"/>
                <a:gd name="T45" fmla="*/ 9 h 59"/>
                <a:gd name="T46" fmla="*/ 135 w 196"/>
                <a:gd name="T47" fmla="*/ 11 h 59"/>
                <a:gd name="T48" fmla="*/ 122 w 196"/>
                <a:gd name="T49" fmla="*/ 13 h 59"/>
                <a:gd name="T50" fmla="*/ 109 w 196"/>
                <a:gd name="T51" fmla="*/ 17 h 59"/>
                <a:gd name="T52" fmla="*/ 96 w 196"/>
                <a:gd name="T53" fmla="*/ 20 h 59"/>
                <a:gd name="T54" fmla="*/ 83 w 196"/>
                <a:gd name="T55" fmla="*/ 23 h 59"/>
                <a:gd name="T56" fmla="*/ 70 w 196"/>
                <a:gd name="T57" fmla="*/ 26 h 59"/>
                <a:gd name="T58" fmla="*/ 56 w 196"/>
                <a:gd name="T59" fmla="*/ 30 h 59"/>
                <a:gd name="T60" fmla="*/ 44 w 196"/>
                <a:gd name="T61" fmla="*/ 34 h 59"/>
                <a:gd name="T62" fmla="*/ 32 w 196"/>
                <a:gd name="T63" fmla="*/ 38 h 59"/>
                <a:gd name="T64" fmla="*/ 21 w 196"/>
                <a:gd name="T65" fmla="*/ 42 h 59"/>
                <a:gd name="T66" fmla="*/ 11 w 196"/>
                <a:gd name="T67" fmla="*/ 47 h 59"/>
                <a:gd name="T68" fmla="*/ 1 w 196"/>
                <a:gd name="T69" fmla="*/ 52 h 59"/>
                <a:gd name="T70" fmla="*/ 0 w 196"/>
                <a:gd name="T71" fmla="*/ 52 h 59"/>
                <a:gd name="T72" fmla="*/ 4 w 196"/>
                <a:gd name="T73" fmla="*/ 59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6" h="59">
                  <a:moveTo>
                    <a:pt x="4" y="59"/>
                  </a:moveTo>
                  <a:lnTo>
                    <a:pt x="3" y="59"/>
                  </a:lnTo>
                  <a:lnTo>
                    <a:pt x="13" y="53"/>
                  </a:lnTo>
                  <a:lnTo>
                    <a:pt x="24" y="49"/>
                  </a:lnTo>
                  <a:lnTo>
                    <a:pt x="34" y="45"/>
                  </a:lnTo>
                  <a:lnTo>
                    <a:pt x="46" y="40"/>
                  </a:lnTo>
                  <a:lnTo>
                    <a:pt x="58" y="36"/>
                  </a:lnTo>
                  <a:lnTo>
                    <a:pt x="70" y="33"/>
                  </a:lnTo>
                  <a:lnTo>
                    <a:pt x="83" y="30"/>
                  </a:lnTo>
                  <a:lnTo>
                    <a:pt x="96" y="26"/>
                  </a:lnTo>
                  <a:lnTo>
                    <a:pt x="109" y="23"/>
                  </a:lnTo>
                  <a:lnTo>
                    <a:pt x="122" y="20"/>
                  </a:lnTo>
                  <a:lnTo>
                    <a:pt x="135" y="18"/>
                  </a:lnTo>
                  <a:lnTo>
                    <a:pt x="148" y="16"/>
                  </a:lnTo>
                  <a:lnTo>
                    <a:pt x="160" y="13"/>
                  </a:lnTo>
                  <a:lnTo>
                    <a:pt x="172" y="11"/>
                  </a:lnTo>
                  <a:lnTo>
                    <a:pt x="184" y="9"/>
                  </a:lnTo>
                  <a:lnTo>
                    <a:pt x="196" y="7"/>
                  </a:lnTo>
                  <a:lnTo>
                    <a:pt x="196" y="0"/>
                  </a:lnTo>
                  <a:lnTo>
                    <a:pt x="184" y="3"/>
                  </a:lnTo>
                  <a:lnTo>
                    <a:pt x="172" y="5"/>
                  </a:lnTo>
                  <a:lnTo>
                    <a:pt x="160" y="7"/>
                  </a:lnTo>
                  <a:lnTo>
                    <a:pt x="148" y="9"/>
                  </a:lnTo>
                  <a:lnTo>
                    <a:pt x="135" y="11"/>
                  </a:lnTo>
                  <a:lnTo>
                    <a:pt x="122" y="13"/>
                  </a:lnTo>
                  <a:lnTo>
                    <a:pt x="109" y="17"/>
                  </a:lnTo>
                  <a:lnTo>
                    <a:pt x="96" y="20"/>
                  </a:lnTo>
                  <a:lnTo>
                    <a:pt x="83" y="23"/>
                  </a:lnTo>
                  <a:lnTo>
                    <a:pt x="70" y="26"/>
                  </a:lnTo>
                  <a:lnTo>
                    <a:pt x="56" y="30"/>
                  </a:lnTo>
                  <a:lnTo>
                    <a:pt x="44" y="34"/>
                  </a:lnTo>
                  <a:lnTo>
                    <a:pt x="32" y="38"/>
                  </a:lnTo>
                  <a:lnTo>
                    <a:pt x="21" y="42"/>
                  </a:lnTo>
                  <a:lnTo>
                    <a:pt x="11" y="47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4" y="5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4" name="Freeform 241"/>
            <p:cNvSpPr>
              <a:spLocks/>
            </p:cNvSpPr>
            <p:nvPr/>
          </p:nvSpPr>
          <p:spPr bwMode="auto">
            <a:xfrm>
              <a:off x="827" y="2603"/>
              <a:ext cx="17" cy="21"/>
            </a:xfrm>
            <a:custGeom>
              <a:avLst/>
              <a:gdLst>
                <a:gd name="T0" fmla="*/ 6 w 17"/>
                <a:gd name="T1" fmla="*/ 21 h 21"/>
                <a:gd name="T2" fmla="*/ 6 w 17"/>
                <a:gd name="T3" fmla="*/ 21 h 21"/>
                <a:gd name="T4" fmla="*/ 7 w 17"/>
                <a:gd name="T5" fmla="*/ 17 h 21"/>
                <a:gd name="T6" fmla="*/ 10 w 17"/>
                <a:gd name="T7" fmla="*/ 14 h 21"/>
                <a:gd name="T8" fmla="*/ 12 w 17"/>
                <a:gd name="T9" fmla="*/ 10 h 21"/>
                <a:gd name="T10" fmla="*/ 17 w 17"/>
                <a:gd name="T11" fmla="*/ 7 h 21"/>
                <a:gd name="T12" fmla="*/ 13 w 17"/>
                <a:gd name="T13" fmla="*/ 0 h 21"/>
                <a:gd name="T14" fmla="*/ 7 w 17"/>
                <a:gd name="T15" fmla="*/ 6 h 21"/>
                <a:gd name="T16" fmla="*/ 3 w 17"/>
                <a:gd name="T17" fmla="*/ 10 h 21"/>
                <a:gd name="T18" fmla="*/ 1 w 17"/>
                <a:gd name="T19" fmla="*/ 15 h 21"/>
                <a:gd name="T20" fmla="*/ 0 w 17"/>
                <a:gd name="T21" fmla="*/ 21 h 21"/>
                <a:gd name="T22" fmla="*/ 0 w 17"/>
                <a:gd name="T23" fmla="*/ 21 h 21"/>
                <a:gd name="T24" fmla="*/ 6 w 17"/>
                <a:gd name="T25" fmla="*/ 21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21">
                  <a:moveTo>
                    <a:pt x="6" y="21"/>
                  </a:moveTo>
                  <a:lnTo>
                    <a:pt x="6" y="21"/>
                  </a:lnTo>
                  <a:lnTo>
                    <a:pt x="7" y="17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7" y="7"/>
                  </a:lnTo>
                  <a:lnTo>
                    <a:pt x="13" y="0"/>
                  </a:lnTo>
                  <a:lnTo>
                    <a:pt x="7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6" y="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5" name="Freeform 242"/>
            <p:cNvSpPr>
              <a:spLocks/>
            </p:cNvSpPr>
            <p:nvPr/>
          </p:nvSpPr>
          <p:spPr bwMode="auto">
            <a:xfrm>
              <a:off x="824" y="2624"/>
              <a:ext cx="9" cy="45"/>
            </a:xfrm>
            <a:custGeom>
              <a:avLst/>
              <a:gdLst>
                <a:gd name="T0" fmla="*/ 8 w 9"/>
                <a:gd name="T1" fmla="*/ 44 h 45"/>
                <a:gd name="T2" fmla="*/ 9 w 9"/>
                <a:gd name="T3" fmla="*/ 42 h 45"/>
                <a:gd name="T4" fmla="*/ 7 w 9"/>
                <a:gd name="T5" fmla="*/ 28 h 45"/>
                <a:gd name="T6" fmla="*/ 8 w 9"/>
                <a:gd name="T7" fmla="*/ 16 h 45"/>
                <a:gd name="T8" fmla="*/ 8 w 9"/>
                <a:gd name="T9" fmla="*/ 6 h 45"/>
                <a:gd name="T10" fmla="*/ 9 w 9"/>
                <a:gd name="T11" fmla="*/ 0 h 45"/>
                <a:gd name="T12" fmla="*/ 3 w 9"/>
                <a:gd name="T13" fmla="*/ 0 h 45"/>
                <a:gd name="T14" fmla="*/ 2 w 9"/>
                <a:gd name="T15" fmla="*/ 6 h 45"/>
                <a:gd name="T16" fmla="*/ 0 w 9"/>
                <a:gd name="T17" fmla="*/ 16 h 45"/>
                <a:gd name="T18" fmla="*/ 1 w 9"/>
                <a:gd name="T19" fmla="*/ 28 h 45"/>
                <a:gd name="T20" fmla="*/ 3 w 9"/>
                <a:gd name="T21" fmla="*/ 42 h 45"/>
                <a:gd name="T22" fmla="*/ 4 w 9"/>
                <a:gd name="T23" fmla="*/ 39 h 45"/>
                <a:gd name="T24" fmla="*/ 3 w 9"/>
                <a:gd name="T25" fmla="*/ 42 h 45"/>
                <a:gd name="T26" fmla="*/ 4 w 9"/>
                <a:gd name="T27" fmla="*/ 44 h 45"/>
                <a:gd name="T28" fmla="*/ 6 w 9"/>
                <a:gd name="T29" fmla="*/ 45 h 45"/>
                <a:gd name="T30" fmla="*/ 8 w 9"/>
                <a:gd name="T31" fmla="*/ 44 h 45"/>
                <a:gd name="T32" fmla="*/ 9 w 9"/>
                <a:gd name="T33" fmla="*/ 42 h 45"/>
                <a:gd name="T34" fmla="*/ 8 w 9"/>
                <a:gd name="T35" fmla="*/ 44 h 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45">
                  <a:moveTo>
                    <a:pt x="8" y="44"/>
                  </a:moveTo>
                  <a:lnTo>
                    <a:pt x="9" y="42"/>
                  </a:lnTo>
                  <a:lnTo>
                    <a:pt x="7" y="28"/>
                  </a:lnTo>
                  <a:lnTo>
                    <a:pt x="8" y="16"/>
                  </a:lnTo>
                  <a:lnTo>
                    <a:pt x="8" y="6"/>
                  </a:lnTo>
                  <a:lnTo>
                    <a:pt x="9" y="0"/>
                  </a:lnTo>
                  <a:lnTo>
                    <a:pt x="3" y="0"/>
                  </a:lnTo>
                  <a:lnTo>
                    <a:pt x="2" y="6"/>
                  </a:lnTo>
                  <a:lnTo>
                    <a:pt x="0" y="16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39"/>
                  </a:lnTo>
                  <a:lnTo>
                    <a:pt x="3" y="42"/>
                  </a:lnTo>
                  <a:lnTo>
                    <a:pt x="4" y="44"/>
                  </a:lnTo>
                  <a:lnTo>
                    <a:pt x="6" y="45"/>
                  </a:lnTo>
                  <a:lnTo>
                    <a:pt x="8" y="44"/>
                  </a:lnTo>
                  <a:lnTo>
                    <a:pt x="9" y="42"/>
                  </a:lnTo>
                  <a:lnTo>
                    <a:pt x="8" y="4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6" name="Freeform 243"/>
            <p:cNvSpPr>
              <a:spLocks/>
            </p:cNvSpPr>
            <p:nvPr/>
          </p:nvSpPr>
          <p:spPr bwMode="auto">
            <a:xfrm>
              <a:off x="747" y="2663"/>
              <a:ext cx="85" cy="84"/>
            </a:xfrm>
            <a:custGeom>
              <a:avLst/>
              <a:gdLst>
                <a:gd name="T0" fmla="*/ 2 w 85"/>
                <a:gd name="T1" fmla="*/ 78 h 84"/>
                <a:gd name="T2" fmla="*/ 4 w 85"/>
                <a:gd name="T3" fmla="*/ 83 h 84"/>
                <a:gd name="T4" fmla="*/ 8 w 85"/>
                <a:gd name="T5" fmla="*/ 81 h 84"/>
                <a:gd name="T6" fmla="*/ 14 w 85"/>
                <a:gd name="T7" fmla="*/ 74 h 84"/>
                <a:gd name="T8" fmla="*/ 25 w 85"/>
                <a:gd name="T9" fmla="*/ 64 h 84"/>
                <a:gd name="T10" fmla="*/ 38 w 85"/>
                <a:gd name="T11" fmla="*/ 51 h 84"/>
                <a:gd name="T12" fmla="*/ 52 w 85"/>
                <a:gd name="T13" fmla="*/ 38 h 84"/>
                <a:gd name="T14" fmla="*/ 65 w 85"/>
                <a:gd name="T15" fmla="*/ 25 h 84"/>
                <a:gd name="T16" fmla="*/ 77 w 85"/>
                <a:gd name="T17" fmla="*/ 13 h 84"/>
                <a:gd name="T18" fmla="*/ 85 w 85"/>
                <a:gd name="T19" fmla="*/ 5 h 84"/>
                <a:gd name="T20" fmla="*/ 81 w 85"/>
                <a:gd name="T21" fmla="*/ 0 h 84"/>
                <a:gd name="T22" fmla="*/ 72 w 85"/>
                <a:gd name="T23" fmla="*/ 9 h 84"/>
                <a:gd name="T24" fmla="*/ 61 w 85"/>
                <a:gd name="T25" fmla="*/ 21 h 84"/>
                <a:gd name="T26" fmla="*/ 48 w 85"/>
                <a:gd name="T27" fmla="*/ 34 h 84"/>
                <a:gd name="T28" fmla="*/ 34 w 85"/>
                <a:gd name="T29" fmla="*/ 47 h 84"/>
                <a:gd name="T30" fmla="*/ 21 w 85"/>
                <a:gd name="T31" fmla="*/ 60 h 84"/>
                <a:gd name="T32" fmla="*/ 10 w 85"/>
                <a:gd name="T33" fmla="*/ 69 h 84"/>
                <a:gd name="T34" fmla="*/ 3 w 85"/>
                <a:gd name="T35" fmla="*/ 77 h 84"/>
                <a:gd name="T36" fmla="*/ 0 w 85"/>
                <a:gd name="T37" fmla="*/ 79 h 84"/>
                <a:gd name="T38" fmla="*/ 2 w 85"/>
                <a:gd name="T39" fmla="*/ 84 h 84"/>
                <a:gd name="T40" fmla="*/ 0 w 85"/>
                <a:gd name="T41" fmla="*/ 79 h 84"/>
                <a:gd name="T42" fmla="*/ 0 w 85"/>
                <a:gd name="T43" fmla="*/ 81 h 84"/>
                <a:gd name="T44" fmla="*/ 1 w 85"/>
                <a:gd name="T45" fmla="*/ 82 h 84"/>
                <a:gd name="T46" fmla="*/ 2 w 85"/>
                <a:gd name="T47" fmla="*/ 83 h 84"/>
                <a:gd name="T48" fmla="*/ 4 w 85"/>
                <a:gd name="T49" fmla="*/ 83 h 84"/>
                <a:gd name="T50" fmla="*/ 2 w 85"/>
                <a:gd name="T51" fmla="*/ 78 h 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5" h="84">
                  <a:moveTo>
                    <a:pt x="2" y="78"/>
                  </a:moveTo>
                  <a:lnTo>
                    <a:pt x="4" y="83"/>
                  </a:lnTo>
                  <a:lnTo>
                    <a:pt x="8" y="81"/>
                  </a:lnTo>
                  <a:lnTo>
                    <a:pt x="14" y="74"/>
                  </a:lnTo>
                  <a:lnTo>
                    <a:pt x="25" y="64"/>
                  </a:lnTo>
                  <a:lnTo>
                    <a:pt x="38" y="51"/>
                  </a:lnTo>
                  <a:lnTo>
                    <a:pt x="52" y="38"/>
                  </a:lnTo>
                  <a:lnTo>
                    <a:pt x="65" y="25"/>
                  </a:lnTo>
                  <a:lnTo>
                    <a:pt x="77" y="13"/>
                  </a:lnTo>
                  <a:lnTo>
                    <a:pt x="85" y="5"/>
                  </a:lnTo>
                  <a:lnTo>
                    <a:pt x="81" y="0"/>
                  </a:lnTo>
                  <a:lnTo>
                    <a:pt x="72" y="9"/>
                  </a:lnTo>
                  <a:lnTo>
                    <a:pt x="61" y="21"/>
                  </a:lnTo>
                  <a:lnTo>
                    <a:pt x="48" y="34"/>
                  </a:lnTo>
                  <a:lnTo>
                    <a:pt x="34" y="47"/>
                  </a:lnTo>
                  <a:lnTo>
                    <a:pt x="21" y="60"/>
                  </a:lnTo>
                  <a:lnTo>
                    <a:pt x="10" y="69"/>
                  </a:lnTo>
                  <a:lnTo>
                    <a:pt x="3" y="77"/>
                  </a:lnTo>
                  <a:lnTo>
                    <a:pt x="0" y="7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2" y="83"/>
                  </a:lnTo>
                  <a:lnTo>
                    <a:pt x="4" y="83"/>
                  </a:lnTo>
                  <a:lnTo>
                    <a:pt x="2" y="7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7" name="Freeform 244"/>
            <p:cNvSpPr>
              <a:spLocks/>
            </p:cNvSpPr>
            <p:nvPr/>
          </p:nvSpPr>
          <p:spPr bwMode="auto">
            <a:xfrm>
              <a:off x="749" y="2739"/>
              <a:ext cx="79" cy="8"/>
            </a:xfrm>
            <a:custGeom>
              <a:avLst/>
              <a:gdLst>
                <a:gd name="T0" fmla="*/ 74 w 79"/>
                <a:gd name="T1" fmla="*/ 1 h 8"/>
                <a:gd name="T2" fmla="*/ 75 w 79"/>
                <a:gd name="T3" fmla="*/ 1 h 8"/>
                <a:gd name="T4" fmla="*/ 0 w 79"/>
                <a:gd name="T5" fmla="*/ 2 h 8"/>
                <a:gd name="T6" fmla="*/ 0 w 79"/>
                <a:gd name="T7" fmla="*/ 8 h 8"/>
                <a:gd name="T8" fmla="*/ 75 w 79"/>
                <a:gd name="T9" fmla="*/ 7 h 8"/>
                <a:gd name="T10" fmla="*/ 76 w 79"/>
                <a:gd name="T11" fmla="*/ 7 h 8"/>
                <a:gd name="T12" fmla="*/ 75 w 79"/>
                <a:gd name="T13" fmla="*/ 8 h 8"/>
                <a:gd name="T14" fmla="*/ 78 w 79"/>
                <a:gd name="T15" fmla="*/ 7 h 8"/>
                <a:gd name="T16" fmla="*/ 79 w 79"/>
                <a:gd name="T17" fmla="*/ 4 h 8"/>
                <a:gd name="T18" fmla="*/ 78 w 79"/>
                <a:gd name="T19" fmla="*/ 1 h 8"/>
                <a:gd name="T20" fmla="*/ 75 w 79"/>
                <a:gd name="T21" fmla="*/ 0 h 8"/>
                <a:gd name="T22" fmla="*/ 74 w 79"/>
                <a:gd name="T23" fmla="*/ 1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" h="8">
                  <a:moveTo>
                    <a:pt x="74" y="1"/>
                  </a:moveTo>
                  <a:lnTo>
                    <a:pt x="75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5" y="8"/>
                  </a:lnTo>
                  <a:lnTo>
                    <a:pt x="78" y="7"/>
                  </a:lnTo>
                  <a:lnTo>
                    <a:pt x="79" y="4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4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8" name="Freeform 245"/>
            <p:cNvSpPr>
              <a:spLocks/>
            </p:cNvSpPr>
            <p:nvPr/>
          </p:nvSpPr>
          <p:spPr bwMode="auto">
            <a:xfrm>
              <a:off x="823" y="2703"/>
              <a:ext cx="70" cy="43"/>
            </a:xfrm>
            <a:custGeom>
              <a:avLst/>
              <a:gdLst>
                <a:gd name="T0" fmla="*/ 66 w 70"/>
                <a:gd name="T1" fmla="*/ 0 h 43"/>
                <a:gd name="T2" fmla="*/ 65 w 70"/>
                <a:gd name="T3" fmla="*/ 0 h 43"/>
                <a:gd name="T4" fmla="*/ 0 w 70"/>
                <a:gd name="T5" fmla="*/ 37 h 43"/>
                <a:gd name="T6" fmla="*/ 2 w 70"/>
                <a:gd name="T7" fmla="*/ 43 h 43"/>
                <a:gd name="T8" fmla="*/ 68 w 70"/>
                <a:gd name="T9" fmla="*/ 7 h 43"/>
                <a:gd name="T10" fmla="*/ 66 w 70"/>
                <a:gd name="T11" fmla="*/ 7 h 43"/>
                <a:gd name="T12" fmla="*/ 68 w 70"/>
                <a:gd name="T13" fmla="*/ 7 h 43"/>
                <a:gd name="T14" fmla="*/ 70 w 70"/>
                <a:gd name="T15" fmla="*/ 5 h 43"/>
                <a:gd name="T16" fmla="*/ 70 w 70"/>
                <a:gd name="T17" fmla="*/ 2 h 43"/>
                <a:gd name="T18" fmla="*/ 69 w 70"/>
                <a:gd name="T19" fmla="*/ 0 h 43"/>
                <a:gd name="T20" fmla="*/ 65 w 70"/>
                <a:gd name="T21" fmla="*/ 0 h 43"/>
                <a:gd name="T22" fmla="*/ 66 w 70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0" h="43">
                  <a:moveTo>
                    <a:pt x="66" y="0"/>
                  </a:moveTo>
                  <a:lnTo>
                    <a:pt x="65" y="0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5"/>
                  </a:lnTo>
                  <a:lnTo>
                    <a:pt x="70" y="2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39" name="Freeform 246"/>
            <p:cNvSpPr>
              <a:spLocks/>
            </p:cNvSpPr>
            <p:nvPr/>
          </p:nvSpPr>
          <p:spPr bwMode="auto">
            <a:xfrm>
              <a:off x="889" y="2703"/>
              <a:ext cx="74" cy="20"/>
            </a:xfrm>
            <a:custGeom>
              <a:avLst/>
              <a:gdLst>
                <a:gd name="T0" fmla="*/ 70 w 74"/>
                <a:gd name="T1" fmla="*/ 13 h 20"/>
                <a:gd name="T2" fmla="*/ 70 w 74"/>
                <a:gd name="T3" fmla="*/ 13 h 20"/>
                <a:gd name="T4" fmla="*/ 0 w 74"/>
                <a:gd name="T5" fmla="*/ 0 h 20"/>
                <a:gd name="T6" fmla="*/ 0 w 74"/>
                <a:gd name="T7" fmla="*/ 7 h 20"/>
                <a:gd name="T8" fmla="*/ 70 w 74"/>
                <a:gd name="T9" fmla="*/ 20 h 20"/>
                <a:gd name="T10" fmla="*/ 70 w 74"/>
                <a:gd name="T11" fmla="*/ 20 h 20"/>
                <a:gd name="T12" fmla="*/ 70 w 74"/>
                <a:gd name="T13" fmla="*/ 20 h 20"/>
                <a:gd name="T14" fmla="*/ 73 w 74"/>
                <a:gd name="T15" fmla="*/ 19 h 20"/>
                <a:gd name="T16" fmla="*/ 74 w 74"/>
                <a:gd name="T17" fmla="*/ 16 h 20"/>
                <a:gd name="T18" fmla="*/ 73 w 74"/>
                <a:gd name="T19" fmla="*/ 14 h 20"/>
                <a:gd name="T20" fmla="*/ 70 w 74"/>
                <a:gd name="T21" fmla="*/ 1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4" h="20">
                  <a:moveTo>
                    <a:pt x="70" y="13"/>
                  </a:moveTo>
                  <a:lnTo>
                    <a:pt x="70" y="13"/>
                  </a:lnTo>
                  <a:lnTo>
                    <a:pt x="0" y="0"/>
                  </a:lnTo>
                  <a:lnTo>
                    <a:pt x="0" y="7"/>
                  </a:lnTo>
                  <a:lnTo>
                    <a:pt x="70" y="20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3" y="14"/>
                  </a:lnTo>
                  <a:lnTo>
                    <a:pt x="70" y="1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0" name="Freeform 247"/>
            <p:cNvSpPr>
              <a:spLocks/>
            </p:cNvSpPr>
            <p:nvPr/>
          </p:nvSpPr>
          <p:spPr bwMode="auto">
            <a:xfrm>
              <a:off x="959" y="2712"/>
              <a:ext cx="211" cy="11"/>
            </a:xfrm>
            <a:custGeom>
              <a:avLst/>
              <a:gdLst>
                <a:gd name="T0" fmla="*/ 210 w 211"/>
                <a:gd name="T1" fmla="*/ 4 h 11"/>
                <a:gd name="T2" fmla="*/ 206 w 211"/>
                <a:gd name="T3" fmla="*/ 1 h 11"/>
                <a:gd name="T4" fmla="*/ 0 w 211"/>
                <a:gd name="T5" fmla="*/ 4 h 11"/>
                <a:gd name="T6" fmla="*/ 0 w 211"/>
                <a:gd name="T7" fmla="*/ 11 h 11"/>
                <a:gd name="T8" fmla="*/ 206 w 211"/>
                <a:gd name="T9" fmla="*/ 7 h 11"/>
                <a:gd name="T10" fmla="*/ 203 w 211"/>
                <a:gd name="T11" fmla="*/ 4 h 11"/>
                <a:gd name="T12" fmla="*/ 206 w 211"/>
                <a:gd name="T13" fmla="*/ 8 h 11"/>
                <a:gd name="T14" fmla="*/ 210 w 211"/>
                <a:gd name="T15" fmla="*/ 7 h 11"/>
                <a:gd name="T16" fmla="*/ 211 w 211"/>
                <a:gd name="T17" fmla="*/ 4 h 11"/>
                <a:gd name="T18" fmla="*/ 210 w 211"/>
                <a:gd name="T19" fmla="*/ 1 h 11"/>
                <a:gd name="T20" fmla="*/ 206 w 211"/>
                <a:gd name="T21" fmla="*/ 0 h 11"/>
                <a:gd name="T22" fmla="*/ 210 w 211"/>
                <a:gd name="T23" fmla="*/ 4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" h="11">
                  <a:moveTo>
                    <a:pt x="210" y="4"/>
                  </a:moveTo>
                  <a:lnTo>
                    <a:pt x="206" y="1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06" y="7"/>
                  </a:lnTo>
                  <a:lnTo>
                    <a:pt x="203" y="4"/>
                  </a:lnTo>
                  <a:lnTo>
                    <a:pt x="206" y="8"/>
                  </a:lnTo>
                  <a:lnTo>
                    <a:pt x="210" y="7"/>
                  </a:lnTo>
                  <a:lnTo>
                    <a:pt x="211" y="4"/>
                  </a:lnTo>
                  <a:lnTo>
                    <a:pt x="210" y="1"/>
                  </a:lnTo>
                  <a:lnTo>
                    <a:pt x="206" y="0"/>
                  </a:lnTo>
                  <a:lnTo>
                    <a:pt x="210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1" name="Freeform 248"/>
            <p:cNvSpPr>
              <a:spLocks/>
            </p:cNvSpPr>
            <p:nvPr/>
          </p:nvSpPr>
          <p:spPr bwMode="auto">
            <a:xfrm>
              <a:off x="1162" y="2716"/>
              <a:ext cx="12" cy="55"/>
            </a:xfrm>
            <a:custGeom>
              <a:avLst/>
              <a:gdLst>
                <a:gd name="T0" fmla="*/ 9 w 12"/>
                <a:gd name="T1" fmla="*/ 49 h 55"/>
                <a:gd name="T2" fmla="*/ 12 w 12"/>
                <a:gd name="T3" fmla="*/ 52 h 55"/>
                <a:gd name="T4" fmla="*/ 7 w 12"/>
                <a:gd name="T5" fmla="*/ 0 h 55"/>
                <a:gd name="T6" fmla="*/ 0 w 12"/>
                <a:gd name="T7" fmla="*/ 0 h 55"/>
                <a:gd name="T8" fmla="*/ 5 w 12"/>
                <a:gd name="T9" fmla="*/ 52 h 55"/>
                <a:gd name="T10" fmla="*/ 9 w 12"/>
                <a:gd name="T11" fmla="*/ 55 h 55"/>
                <a:gd name="T12" fmla="*/ 5 w 12"/>
                <a:gd name="T13" fmla="*/ 52 h 55"/>
                <a:gd name="T14" fmla="*/ 7 w 12"/>
                <a:gd name="T15" fmla="*/ 54 h 55"/>
                <a:gd name="T16" fmla="*/ 9 w 12"/>
                <a:gd name="T17" fmla="*/ 55 h 55"/>
                <a:gd name="T18" fmla="*/ 11 w 12"/>
                <a:gd name="T19" fmla="*/ 54 h 55"/>
                <a:gd name="T20" fmla="*/ 12 w 12"/>
                <a:gd name="T21" fmla="*/ 52 h 55"/>
                <a:gd name="T22" fmla="*/ 9 w 12"/>
                <a:gd name="T23" fmla="*/ 49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" h="55">
                  <a:moveTo>
                    <a:pt x="9" y="49"/>
                  </a:moveTo>
                  <a:lnTo>
                    <a:pt x="12" y="52"/>
                  </a:lnTo>
                  <a:lnTo>
                    <a:pt x="7" y="0"/>
                  </a:lnTo>
                  <a:lnTo>
                    <a:pt x="0" y="0"/>
                  </a:lnTo>
                  <a:lnTo>
                    <a:pt x="5" y="52"/>
                  </a:lnTo>
                  <a:lnTo>
                    <a:pt x="9" y="55"/>
                  </a:lnTo>
                  <a:lnTo>
                    <a:pt x="5" y="52"/>
                  </a:lnTo>
                  <a:lnTo>
                    <a:pt x="7" y="54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2"/>
                  </a:lnTo>
                  <a:lnTo>
                    <a:pt x="9" y="4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2" name="Freeform 249"/>
            <p:cNvSpPr>
              <a:spLocks/>
            </p:cNvSpPr>
            <p:nvPr/>
          </p:nvSpPr>
          <p:spPr bwMode="auto">
            <a:xfrm>
              <a:off x="1171" y="2765"/>
              <a:ext cx="135" cy="22"/>
            </a:xfrm>
            <a:custGeom>
              <a:avLst/>
              <a:gdLst>
                <a:gd name="T0" fmla="*/ 129 w 135"/>
                <a:gd name="T1" fmla="*/ 19 h 22"/>
                <a:gd name="T2" fmla="*/ 132 w 135"/>
                <a:gd name="T3" fmla="*/ 16 h 22"/>
                <a:gd name="T4" fmla="*/ 0 w 135"/>
                <a:gd name="T5" fmla="*/ 0 h 22"/>
                <a:gd name="T6" fmla="*/ 0 w 135"/>
                <a:gd name="T7" fmla="*/ 6 h 22"/>
                <a:gd name="T8" fmla="*/ 132 w 135"/>
                <a:gd name="T9" fmla="*/ 22 h 22"/>
                <a:gd name="T10" fmla="*/ 135 w 135"/>
                <a:gd name="T11" fmla="*/ 19 h 22"/>
                <a:gd name="T12" fmla="*/ 132 w 135"/>
                <a:gd name="T13" fmla="*/ 22 h 22"/>
                <a:gd name="T14" fmla="*/ 134 w 135"/>
                <a:gd name="T15" fmla="*/ 21 h 22"/>
                <a:gd name="T16" fmla="*/ 135 w 135"/>
                <a:gd name="T17" fmla="*/ 19 h 22"/>
                <a:gd name="T18" fmla="*/ 134 w 135"/>
                <a:gd name="T19" fmla="*/ 17 h 22"/>
                <a:gd name="T20" fmla="*/ 132 w 135"/>
                <a:gd name="T21" fmla="*/ 16 h 22"/>
                <a:gd name="T22" fmla="*/ 129 w 135"/>
                <a:gd name="T23" fmla="*/ 19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5" h="22">
                  <a:moveTo>
                    <a:pt x="129" y="19"/>
                  </a:moveTo>
                  <a:lnTo>
                    <a:pt x="132" y="16"/>
                  </a:lnTo>
                  <a:lnTo>
                    <a:pt x="0" y="0"/>
                  </a:lnTo>
                  <a:lnTo>
                    <a:pt x="0" y="6"/>
                  </a:lnTo>
                  <a:lnTo>
                    <a:pt x="132" y="22"/>
                  </a:lnTo>
                  <a:lnTo>
                    <a:pt x="135" y="19"/>
                  </a:lnTo>
                  <a:lnTo>
                    <a:pt x="132" y="22"/>
                  </a:lnTo>
                  <a:lnTo>
                    <a:pt x="134" y="21"/>
                  </a:lnTo>
                  <a:lnTo>
                    <a:pt x="135" y="19"/>
                  </a:lnTo>
                  <a:lnTo>
                    <a:pt x="134" y="17"/>
                  </a:lnTo>
                  <a:lnTo>
                    <a:pt x="132" y="16"/>
                  </a:lnTo>
                  <a:lnTo>
                    <a:pt x="129" y="1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3" name="Freeform 250"/>
            <p:cNvSpPr>
              <a:spLocks/>
            </p:cNvSpPr>
            <p:nvPr/>
          </p:nvSpPr>
          <p:spPr bwMode="auto">
            <a:xfrm>
              <a:off x="1300" y="2759"/>
              <a:ext cx="11" cy="25"/>
            </a:xfrm>
            <a:custGeom>
              <a:avLst/>
              <a:gdLst>
                <a:gd name="T0" fmla="*/ 8 w 11"/>
                <a:gd name="T1" fmla="*/ 0 h 25"/>
                <a:gd name="T2" fmla="*/ 4 w 11"/>
                <a:gd name="T3" fmla="*/ 3 h 25"/>
                <a:gd name="T4" fmla="*/ 0 w 11"/>
                <a:gd name="T5" fmla="*/ 25 h 25"/>
                <a:gd name="T6" fmla="*/ 6 w 11"/>
                <a:gd name="T7" fmla="*/ 25 h 25"/>
                <a:gd name="T8" fmla="*/ 11 w 11"/>
                <a:gd name="T9" fmla="*/ 3 h 25"/>
                <a:gd name="T10" fmla="*/ 8 w 11"/>
                <a:gd name="T11" fmla="*/ 7 h 25"/>
                <a:gd name="T12" fmla="*/ 11 w 11"/>
                <a:gd name="T13" fmla="*/ 3 h 25"/>
                <a:gd name="T14" fmla="*/ 10 w 11"/>
                <a:gd name="T15" fmla="*/ 1 h 25"/>
                <a:gd name="T16" fmla="*/ 8 w 11"/>
                <a:gd name="T17" fmla="*/ 0 h 25"/>
                <a:gd name="T18" fmla="*/ 5 w 11"/>
                <a:gd name="T19" fmla="*/ 1 h 25"/>
                <a:gd name="T20" fmla="*/ 4 w 11"/>
                <a:gd name="T21" fmla="*/ 3 h 25"/>
                <a:gd name="T22" fmla="*/ 8 w 11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25">
                  <a:moveTo>
                    <a:pt x="8" y="0"/>
                  </a:moveTo>
                  <a:lnTo>
                    <a:pt x="4" y="3"/>
                  </a:lnTo>
                  <a:lnTo>
                    <a:pt x="0" y="25"/>
                  </a:lnTo>
                  <a:lnTo>
                    <a:pt x="6" y="25"/>
                  </a:lnTo>
                  <a:lnTo>
                    <a:pt x="11" y="3"/>
                  </a:lnTo>
                  <a:lnTo>
                    <a:pt x="8" y="7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4" name="Freeform 251"/>
            <p:cNvSpPr>
              <a:spLocks/>
            </p:cNvSpPr>
            <p:nvPr/>
          </p:nvSpPr>
          <p:spPr bwMode="auto">
            <a:xfrm>
              <a:off x="1308" y="2759"/>
              <a:ext cx="50" cy="16"/>
            </a:xfrm>
            <a:custGeom>
              <a:avLst/>
              <a:gdLst>
                <a:gd name="T0" fmla="*/ 44 w 50"/>
                <a:gd name="T1" fmla="*/ 12 h 16"/>
                <a:gd name="T2" fmla="*/ 47 w 50"/>
                <a:gd name="T3" fmla="*/ 10 h 16"/>
                <a:gd name="T4" fmla="*/ 0 w 50"/>
                <a:gd name="T5" fmla="*/ 0 h 16"/>
                <a:gd name="T6" fmla="*/ 0 w 50"/>
                <a:gd name="T7" fmla="*/ 7 h 16"/>
                <a:gd name="T8" fmla="*/ 47 w 50"/>
                <a:gd name="T9" fmla="*/ 16 h 16"/>
                <a:gd name="T10" fmla="*/ 50 w 50"/>
                <a:gd name="T11" fmla="*/ 14 h 16"/>
                <a:gd name="T12" fmla="*/ 47 w 50"/>
                <a:gd name="T13" fmla="*/ 16 h 16"/>
                <a:gd name="T14" fmla="*/ 49 w 50"/>
                <a:gd name="T15" fmla="*/ 15 h 16"/>
                <a:gd name="T16" fmla="*/ 50 w 50"/>
                <a:gd name="T17" fmla="*/ 13 h 16"/>
                <a:gd name="T18" fmla="*/ 49 w 50"/>
                <a:gd name="T19" fmla="*/ 11 h 16"/>
                <a:gd name="T20" fmla="*/ 47 w 50"/>
                <a:gd name="T21" fmla="*/ 10 h 16"/>
                <a:gd name="T22" fmla="*/ 44 w 50"/>
                <a:gd name="T23" fmla="*/ 12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0" h="16">
                  <a:moveTo>
                    <a:pt x="44" y="12"/>
                  </a:moveTo>
                  <a:lnTo>
                    <a:pt x="47" y="10"/>
                  </a:lnTo>
                  <a:lnTo>
                    <a:pt x="0" y="0"/>
                  </a:lnTo>
                  <a:lnTo>
                    <a:pt x="0" y="7"/>
                  </a:lnTo>
                  <a:lnTo>
                    <a:pt x="47" y="16"/>
                  </a:lnTo>
                  <a:lnTo>
                    <a:pt x="50" y="14"/>
                  </a:lnTo>
                  <a:lnTo>
                    <a:pt x="47" y="16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49" y="11"/>
                  </a:lnTo>
                  <a:lnTo>
                    <a:pt x="47" y="10"/>
                  </a:lnTo>
                  <a:lnTo>
                    <a:pt x="44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5" name="Freeform 252"/>
            <p:cNvSpPr>
              <a:spLocks/>
            </p:cNvSpPr>
            <p:nvPr/>
          </p:nvSpPr>
          <p:spPr bwMode="auto">
            <a:xfrm>
              <a:off x="1352" y="2698"/>
              <a:ext cx="39" cy="75"/>
            </a:xfrm>
            <a:custGeom>
              <a:avLst/>
              <a:gdLst>
                <a:gd name="T0" fmla="*/ 35 w 39"/>
                <a:gd name="T1" fmla="*/ 0 h 75"/>
                <a:gd name="T2" fmla="*/ 32 w 39"/>
                <a:gd name="T3" fmla="*/ 2 h 75"/>
                <a:gd name="T4" fmla="*/ 0 w 39"/>
                <a:gd name="T5" fmla="*/ 73 h 75"/>
                <a:gd name="T6" fmla="*/ 6 w 39"/>
                <a:gd name="T7" fmla="*/ 75 h 75"/>
                <a:gd name="T8" fmla="*/ 39 w 39"/>
                <a:gd name="T9" fmla="*/ 4 h 75"/>
                <a:gd name="T10" fmla="*/ 35 w 39"/>
                <a:gd name="T11" fmla="*/ 6 h 75"/>
                <a:gd name="T12" fmla="*/ 39 w 39"/>
                <a:gd name="T13" fmla="*/ 4 h 75"/>
                <a:gd name="T14" fmla="*/ 39 w 39"/>
                <a:gd name="T15" fmla="*/ 1 h 75"/>
                <a:gd name="T16" fmla="*/ 36 w 39"/>
                <a:gd name="T17" fmla="*/ 0 h 75"/>
                <a:gd name="T18" fmla="*/ 34 w 39"/>
                <a:gd name="T19" fmla="*/ 0 h 75"/>
                <a:gd name="T20" fmla="*/ 32 w 39"/>
                <a:gd name="T21" fmla="*/ 2 h 75"/>
                <a:gd name="T22" fmla="*/ 35 w 39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75">
                  <a:moveTo>
                    <a:pt x="35" y="0"/>
                  </a:moveTo>
                  <a:lnTo>
                    <a:pt x="32" y="2"/>
                  </a:lnTo>
                  <a:lnTo>
                    <a:pt x="0" y="73"/>
                  </a:lnTo>
                  <a:lnTo>
                    <a:pt x="6" y="75"/>
                  </a:lnTo>
                  <a:lnTo>
                    <a:pt x="39" y="4"/>
                  </a:lnTo>
                  <a:lnTo>
                    <a:pt x="35" y="6"/>
                  </a:lnTo>
                  <a:lnTo>
                    <a:pt x="39" y="4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6" name="Freeform 253"/>
            <p:cNvSpPr>
              <a:spLocks/>
            </p:cNvSpPr>
            <p:nvPr/>
          </p:nvSpPr>
          <p:spPr bwMode="auto">
            <a:xfrm>
              <a:off x="1387" y="2635"/>
              <a:ext cx="652" cy="69"/>
            </a:xfrm>
            <a:custGeom>
              <a:avLst/>
              <a:gdLst>
                <a:gd name="T0" fmla="*/ 648 w 652"/>
                <a:gd name="T1" fmla="*/ 0 h 69"/>
                <a:gd name="T2" fmla="*/ 648 w 652"/>
                <a:gd name="T3" fmla="*/ 0 h 69"/>
                <a:gd name="T4" fmla="*/ 642 w 652"/>
                <a:gd name="T5" fmla="*/ 2 h 69"/>
                <a:gd name="T6" fmla="*/ 620 w 652"/>
                <a:gd name="T7" fmla="*/ 5 h 69"/>
                <a:gd name="T8" fmla="*/ 587 w 652"/>
                <a:gd name="T9" fmla="*/ 8 h 69"/>
                <a:gd name="T10" fmla="*/ 545 w 652"/>
                <a:gd name="T11" fmla="*/ 12 h 69"/>
                <a:gd name="T12" fmla="*/ 496 w 652"/>
                <a:gd name="T13" fmla="*/ 18 h 69"/>
                <a:gd name="T14" fmla="*/ 441 w 652"/>
                <a:gd name="T15" fmla="*/ 23 h 69"/>
                <a:gd name="T16" fmla="*/ 382 w 652"/>
                <a:gd name="T17" fmla="*/ 28 h 69"/>
                <a:gd name="T18" fmla="*/ 323 w 652"/>
                <a:gd name="T19" fmla="*/ 34 h 69"/>
                <a:gd name="T20" fmla="*/ 262 w 652"/>
                <a:gd name="T21" fmla="*/ 39 h 69"/>
                <a:gd name="T22" fmla="*/ 204 w 652"/>
                <a:gd name="T23" fmla="*/ 45 h 69"/>
                <a:gd name="T24" fmla="*/ 149 w 652"/>
                <a:gd name="T25" fmla="*/ 50 h 69"/>
                <a:gd name="T26" fmla="*/ 101 w 652"/>
                <a:gd name="T27" fmla="*/ 54 h 69"/>
                <a:gd name="T28" fmla="*/ 60 w 652"/>
                <a:gd name="T29" fmla="*/ 57 h 69"/>
                <a:gd name="T30" fmla="*/ 28 w 652"/>
                <a:gd name="T31" fmla="*/ 61 h 69"/>
                <a:gd name="T32" fmla="*/ 8 w 652"/>
                <a:gd name="T33" fmla="*/ 62 h 69"/>
                <a:gd name="T34" fmla="*/ 0 w 652"/>
                <a:gd name="T35" fmla="*/ 63 h 69"/>
                <a:gd name="T36" fmla="*/ 0 w 652"/>
                <a:gd name="T37" fmla="*/ 69 h 69"/>
                <a:gd name="T38" fmla="*/ 8 w 652"/>
                <a:gd name="T39" fmla="*/ 68 h 69"/>
                <a:gd name="T40" fmla="*/ 28 w 652"/>
                <a:gd name="T41" fmla="*/ 67 h 69"/>
                <a:gd name="T42" fmla="*/ 60 w 652"/>
                <a:gd name="T43" fmla="*/ 64 h 69"/>
                <a:gd name="T44" fmla="*/ 101 w 652"/>
                <a:gd name="T45" fmla="*/ 61 h 69"/>
                <a:gd name="T46" fmla="*/ 149 w 652"/>
                <a:gd name="T47" fmla="*/ 56 h 69"/>
                <a:gd name="T48" fmla="*/ 204 w 652"/>
                <a:gd name="T49" fmla="*/ 51 h 69"/>
                <a:gd name="T50" fmla="*/ 262 w 652"/>
                <a:gd name="T51" fmla="*/ 46 h 69"/>
                <a:gd name="T52" fmla="*/ 323 w 652"/>
                <a:gd name="T53" fmla="*/ 40 h 69"/>
                <a:gd name="T54" fmla="*/ 382 w 652"/>
                <a:gd name="T55" fmla="*/ 35 h 69"/>
                <a:gd name="T56" fmla="*/ 441 w 652"/>
                <a:gd name="T57" fmla="*/ 29 h 69"/>
                <a:gd name="T58" fmla="*/ 496 w 652"/>
                <a:gd name="T59" fmla="*/ 24 h 69"/>
                <a:gd name="T60" fmla="*/ 545 w 652"/>
                <a:gd name="T61" fmla="*/ 19 h 69"/>
                <a:gd name="T62" fmla="*/ 587 w 652"/>
                <a:gd name="T63" fmla="*/ 14 h 69"/>
                <a:gd name="T64" fmla="*/ 620 w 652"/>
                <a:gd name="T65" fmla="*/ 11 h 69"/>
                <a:gd name="T66" fmla="*/ 642 w 652"/>
                <a:gd name="T67" fmla="*/ 8 h 69"/>
                <a:gd name="T68" fmla="*/ 652 w 652"/>
                <a:gd name="T69" fmla="*/ 7 h 69"/>
                <a:gd name="T70" fmla="*/ 652 w 652"/>
                <a:gd name="T71" fmla="*/ 7 h 69"/>
                <a:gd name="T72" fmla="*/ 648 w 652"/>
                <a:gd name="T73" fmla="*/ 0 h 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52" h="69">
                  <a:moveTo>
                    <a:pt x="648" y="0"/>
                  </a:moveTo>
                  <a:lnTo>
                    <a:pt x="648" y="0"/>
                  </a:lnTo>
                  <a:lnTo>
                    <a:pt x="642" y="2"/>
                  </a:lnTo>
                  <a:lnTo>
                    <a:pt x="620" y="5"/>
                  </a:lnTo>
                  <a:lnTo>
                    <a:pt x="587" y="8"/>
                  </a:lnTo>
                  <a:lnTo>
                    <a:pt x="545" y="12"/>
                  </a:lnTo>
                  <a:lnTo>
                    <a:pt x="496" y="18"/>
                  </a:lnTo>
                  <a:lnTo>
                    <a:pt x="441" y="23"/>
                  </a:lnTo>
                  <a:lnTo>
                    <a:pt x="382" y="28"/>
                  </a:lnTo>
                  <a:lnTo>
                    <a:pt x="323" y="34"/>
                  </a:lnTo>
                  <a:lnTo>
                    <a:pt x="262" y="39"/>
                  </a:lnTo>
                  <a:lnTo>
                    <a:pt x="204" y="45"/>
                  </a:lnTo>
                  <a:lnTo>
                    <a:pt x="149" y="50"/>
                  </a:lnTo>
                  <a:lnTo>
                    <a:pt x="101" y="54"/>
                  </a:lnTo>
                  <a:lnTo>
                    <a:pt x="60" y="57"/>
                  </a:lnTo>
                  <a:lnTo>
                    <a:pt x="28" y="61"/>
                  </a:lnTo>
                  <a:lnTo>
                    <a:pt x="8" y="62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8" y="68"/>
                  </a:lnTo>
                  <a:lnTo>
                    <a:pt x="28" y="67"/>
                  </a:lnTo>
                  <a:lnTo>
                    <a:pt x="60" y="64"/>
                  </a:lnTo>
                  <a:lnTo>
                    <a:pt x="101" y="61"/>
                  </a:lnTo>
                  <a:lnTo>
                    <a:pt x="149" y="56"/>
                  </a:lnTo>
                  <a:lnTo>
                    <a:pt x="204" y="51"/>
                  </a:lnTo>
                  <a:lnTo>
                    <a:pt x="262" y="46"/>
                  </a:lnTo>
                  <a:lnTo>
                    <a:pt x="323" y="40"/>
                  </a:lnTo>
                  <a:lnTo>
                    <a:pt x="382" y="35"/>
                  </a:lnTo>
                  <a:lnTo>
                    <a:pt x="441" y="29"/>
                  </a:lnTo>
                  <a:lnTo>
                    <a:pt x="496" y="24"/>
                  </a:lnTo>
                  <a:lnTo>
                    <a:pt x="545" y="19"/>
                  </a:lnTo>
                  <a:lnTo>
                    <a:pt x="587" y="14"/>
                  </a:lnTo>
                  <a:lnTo>
                    <a:pt x="620" y="11"/>
                  </a:lnTo>
                  <a:lnTo>
                    <a:pt x="642" y="8"/>
                  </a:lnTo>
                  <a:lnTo>
                    <a:pt x="652" y="7"/>
                  </a:lnTo>
                  <a:lnTo>
                    <a:pt x="64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7" name="Freeform 254"/>
            <p:cNvSpPr>
              <a:spLocks/>
            </p:cNvSpPr>
            <p:nvPr/>
          </p:nvSpPr>
          <p:spPr bwMode="auto">
            <a:xfrm>
              <a:off x="2035" y="2550"/>
              <a:ext cx="35" cy="92"/>
            </a:xfrm>
            <a:custGeom>
              <a:avLst/>
              <a:gdLst>
                <a:gd name="T0" fmla="*/ 29 w 35"/>
                <a:gd name="T1" fmla="*/ 0 h 92"/>
                <a:gd name="T2" fmla="*/ 26 w 35"/>
                <a:gd name="T3" fmla="*/ 4 h 92"/>
                <a:gd name="T4" fmla="*/ 26 w 35"/>
                <a:gd name="T5" fmla="*/ 21 h 92"/>
                <a:gd name="T6" fmla="*/ 26 w 35"/>
                <a:gd name="T7" fmla="*/ 37 h 92"/>
                <a:gd name="T8" fmla="*/ 23 w 35"/>
                <a:gd name="T9" fmla="*/ 49 h 92"/>
                <a:gd name="T10" fmla="*/ 17 w 35"/>
                <a:gd name="T11" fmla="*/ 61 h 92"/>
                <a:gd name="T12" fmla="*/ 13 w 35"/>
                <a:gd name="T13" fmla="*/ 71 h 92"/>
                <a:gd name="T14" fmla="*/ 8 w 35"/>
                <a:gd name="T15" fmla="*/ 78 h 92"/>
                <a:gd name="T16" fmla="*/ 3 w 35"/>
                <a:gd name="T17" fmla="*/ 83 h 92"/>
                <a:gd name="T18" fmla="*/ 0 w 35"/>
                <a:gd name="T19" fmla="*/ 85 h 92"/>
                <a:gd name="T20" fmla="*/ 4 w 35"/>
                <a:gd name="T21" fmla="*/ 92 h 92"/>
                <a:gd name="T22" fmla="*/ 8 w 35"/>
                <a:gd name="T23" fmla="*/ 88 h 92"/>
                <a:gd name="T24" fmla="*/ 14 w 35"/>
                <a:gd name="T25" fmla="*/ 82 h 92"/>
                <a:gd name="T26" fmla="*/ 19 w 35"/>
                <a:gd name="T27" fmla="*/ 74 h 92"/>
                <a:gd name="T28" fmla="*/ 24 w 35"/>
                <a:gd name="T29" fmla="*/ 63 h 92"/>
                <a:gd name="T30" fmla="*/ 29 w 35"/>
                <a:gd name="T31" fmla="*/ 51 h 92"/>
                <a:gd name="T32" fmla="*/ 32 w 35"/>
                <a:gd name="T33" fmla="*/ 37 h 92"/>
                <a:gd name="T34" fmla="*/ 35 w 35"/>
                <a:gd name="T35" fmla="*/ 21 h 92"/>
                <a:gd name="T36" fmla="*/ 32 w 35"/>
                <a:gd name="T37" fmla="*/ 4 h 92"/>
                <a:gd name="T38" fmla="*/ 29 w 35"/>
                <a:gd name="T39" fmla="*/ 7 h 92"/>
                <a:gd name="T40" fmla="*/ 32 w 35"/>
                <a:gd name="T41" fmla="*/ 4 h 92"/>
                <a:gd name="T42" fmla="*/ 31 w 35"/>
                <a:gd name="T43" fmla="*/ 1 h 92"/>
                <a:gd name="T44" fmla="*/ 29 w 35"/>
                <a:gd name="T45" fmla="*/ 0 h 92"/>
                <a:gd name="T46" fmla="*/ 27 w 35"/>
                <a:gd name="T47" fmla="*/ 1 h 92"/>
                <a:gd name="T48" fmla="*/ 26 w 35"/>
                <a:gd name="T49" fmla="*/ 4 h 92"/>
                <a:gd name="T50" fmla="*/ 29 w 35"/>
                <a:gd name="T51" fmla="*/ 0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5" h="92">
                  <a:moveTo>
                    <a:pt x="29" y="0"/>
                  </a:moveTo>
                  <a:lnTo>
                    <a:pt x="26" y="4"/>
                  </a:lnTo>
                  <a:lnTo>
                    <a:pt x="26" y="21"/>
                  </a:lnTo>
                  <a:lnTo>
                    <a:pt x="26" y="37"/>
                  </a:lnTo>
                  <a:lnTo>
                    <a:pt x="23" y="49"/>
                  </a:lnTo>
                  <a:lnTo>
                    <a:pt x="17" y="61"/>
                  </a:lnTo>
                  <a:lnTo>
                    <a:pt x="13" y="71"/>
                  </a:lnTo>
                  <a:lnTo>
                    <a:pt x="8" y="78"/>
                  </a:lnTo>
                  <a:lnTo>
                    <a:pt x="3" y="83"/>
                  </a:lnTo>
                  <a:lnTo>
                    <a:pt x="0" y="85"/>
                  </a:lnTo>
                  <a:lnTo>
                    <a:pt x="4" y="92"/>
                  </a:lnTo>
                  <a:lnTo>
                    <a:pt x="8" y="88"/>
                  </a:lnTo>
                  <a:lnTo>
                    <a:pt x="14" y="82"/>
                  </a:lnTo>
                  <a:lnTo>
                    <a:pt x="19" y="74"/>
                  </a:lnTo>
                  <a:lnTo>
                    <a:pt x="24" y="63"/>
                  </a:lnTo>
                  <a:lnTo>
                    <a:pt x="29" y="51"/>
                  </a:lnTo>
                  <a:lnTo>
                    <a:pt x="32" y="37"/>
                  </a:lnTo>
                  <a:lnTo>
                    <a:pt x="35" y="21"/>
                  </a:lnTo>
                  <a:lnTo>
                    <a:pt x="32" y="4"/>
                  </a:lnTo>
                  <a:lnTo>
                    <a:pt x="29" y="7"/>
                  </a:lnTo>
                  <a:lnTo>
                    <a:pt x="32" y="4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4"/>
                  </a:lnTo>
                  <a:lnTo>
                    <a:pt x="29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8" name="Freeform 255"/>
            <p:cNvSpPr>
              <a:spLocks/>
            </p:cNvSpPr>
            <p:nvPr/>
          </p:nvSpPr>
          <p:spPr bwMode="auto">
            <a:xfrm>
              <a:off x="2064" y="2490"/>
              <a:ext cx="428" cy="67"/>
            </a:xfrm>
            <a:custGeom>
              <a:avLst/>
              <a:gdLst>
                <a:gd name="T0" fmla="*/ 427 w 428"/>
                <a:gd name="T1" fmla="*/ 0 h 67"/>
                <a:gd name="T2" fmla="*/ 426 w 428"/>
                <a:gd name="T3" fmla="*/ 0 h 67"/>
                <a:gd name="T4" fmla="*/ 411 w 428"/>
                <a:gd name="T5" fmla="*/ 8 h 67"/>
                <a:gd name="T6" fmla="*/ 390 w 428"/>
                <a:gd name="T7" fmla="*/ 14 h 67"/>
                <a:gd name="T8" fmla="*/ 368 w 428"/>
                <a:gd name="T9" fmla="*/ 19 h 67"/>
                <a:gd name="T10" fmla="*/ 341 w 428"/>
                <a:gd name="T11" fmla="*/ 25 h 67"/>
                <a:gd name="T12" fmla="*/ 310 w 428"/>
                <a:gd name="T13" fmla="*/ 30 h 67"/>
                <a:gd name="T14" fmla="*/ 279 w 428"/>
                <a:gd name="T15" fmla="*/ 35 h 67"/>
                <a:gd name="T16" fmla="*/ 247 w 428"/>
                <a:gd name="T17" fmla="*/ 39 h 67"/>
                <a:gd name="T18" fmla="*/ 213 w 428"/>
                <a:gd name="T19" fmla="*/ 43 h 67"/>
                <a:gd name="T20" fmla="*/ 180 w 428"/>
                <a:gd name="T21" fmla="*/ 46 h 67"/>
                <a:gd name="T22" fmla="*/ 147 w 428"/>
                <a:gd name="T23" fmla="*/ 50 h 67"/>
                <a:gd name="T24" fmla="*/ 115 w 428"/>
                <a:gd name="T25" fmla="*/ 52 h 67"/>
                <a:gd name="T26" fmla="*/ 85 w 428"/>
                <a:gd name="T27" fmla="*/ 54 h 67"/>
                <a:gd name="T28" fmla="*/ 58 w 428"/>
                <a:gd name="T29" fmla="*/ 56 h 67"/>
                <a:gd name="T30" fmla="*/ 35 w 428"/>
                <a:gd name="T31" fmla="*/ 58 h 67"/>
                <a:gd name="T32" fmla="*/ 15 w 428"/>
                <a:gd name="T33" fmla="*/ 59 h 67"/>
                <a:gd name="T34" fmla="*/ 0 w 428"/>
                <a:gd name="T35" fmla="*/ 60 h 67"/>
                <a:gd name="T36" fmla="*/ 0 w 428"/>
                <a:gd name="T37" fmla="*/ 67 h 67"/>
                <a:gd name="T38" fmla="*/ 15 w 428"/>
                <a:gd name="T39" fmla="*/ 66 h 67"/>
                <a:gd name="T40" fmla="*/ 35 w 428"/>
                <a:gd name="T41" fmla="*/ 65 h 67"/>
                <a:gd name="T42" fmla="*/ 58 w 428"/>
                <a:gd name="T43" fmla="*/ 63 h 67"/>
                <a:gd name="T44" fmla="*/ 85 w 428"/>
                <a:gd name="T45" fmla="*/ 60 h 67"/>
                <a:gd name="T46" fmla="*/ 115 w 428"/>
                <a:gd name="T47" fmla="*/ 58 h 67"/>
                <a:gd name="T48" fmla="*/ 147 w 428"/>
                <a:gd name="T49" fmla="*/ 56 h 67"/>
                <a:gd name="T50" fmla="*/ 180 w 428"/>
                <a:gd name="T51" fmla="*/ 53 h 67"/>
                <a:gd name="T52" fmla="*/ 213 w 428"/>
                <a:gd name="T53" fmla="*/ 50 h 67"/>
                <a:gd name="T54" fmla="*/ 247 w 428"/>
                <a:gd name="T55" fmla="*/ 45 h 67"/>
                <a:gd name="T56" fmla="*/ 279 w 428"/>
                <a:gd name="T57" fmla="*/ 41 h 67"/>
                <a:gd name="T58" fmla="*/ 310 w 428"/>
                <a:gd name="T59" fmla="*/ 37 h 67"/>
                <a:gd name="T60" fmla="*/ 341 w 428"/>
                <a:gd name="T61" fmla="*/ 31 h 67"/>
                <a:gd name="T62" fmla="*/ 368 w 428"/>
                <a:gd name="T63" fmla="*/ 26 h 67"/>
                <a:gd name="T64" fmla="*/ 392 w 428"/>
                <a:gd name="T65" fmla="*/ 21 h 67"/>
                <a:gd name="T66" fmla="*/ 413 w 428"/>
                <a:gd name="T67" fmla="*/ 14 h 67"/>
                <a:gd name="T68" fmla="*/ 428 w 428"/>
                <a:gd name="T69" fmla="*/ 7 h 67"/>
                <a:gd name="T70" fmla="*/ 427 w 428"/>
                <a:gd name="T71" fmla="*/ 7 h 67"/>
                <a:gd name="T72" fmla="*/ 427 w 428"/>
                <a:gd name="T73" fmla="*/ 0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8" h="67">
                  <a:moveTo>
                    <a:pt x="427" y="0"/>
                  </a:moveTo>
                  <a:lnTo>
                    <a:pt x="426" y="0"/>
                  </a:lnTo>
                  <a:lnTo>
                    <a:pt x="411" y="8"/>
                  </a:lnTo>
                  <a:lnTo>
                    <a:pt x="390" y="14"/>
                  </a:lnTo>
                  <a:lnTo>
                    <a:pt x="368" y="19"/>
                  </a:lnTo>
                  <a:lnTo>
                    <a:pt x="341" y="25"/>
                  </a:lnTo>
                  <a:lnTo>
                    <a:pt x="310" y="30"/>
                  </a:lnTo>
                  <a:lnTo>
                    <a:pt x="279" y="35"/>
                  </a:lnTo>
                  <a:lnTo>
                    <a:pt x="247" y="39"/>
                  </a:lnTo>
                  <a:lnTo>
                    <a:pt x="213" y="43"/>
                  </a:lnTo>
                  <a:lnTo>
                    <a:pt x="180" y="46"/>
                  </a:lnTo>
                  <a:lnTo>
                    <a:pt x="147" y="50"/>
                  </a:lnTo>
                  <a:lnTo>
                    <a:pt x="115" y="52"/>
                  </a:lnTo>
                  <a:lnTo>
                    <a:pt x="85" y="54"/>
                  </a:lnTo>
                  <a:lnTo>
                    <a:pt x="58" y="56"/>
                  </a:lnTo>
                  <a:lnTo>
                    <a:pt x="35" y="58"/>
                  </a:lnTo>
                  <a:lnTo>
                    <a:pt x="15" y="59"/>
                  </a:lnTo>
                  <a:lnTo>
                    <a:pt x="0" y="60"/>
                  </a:lnTo>
                  <a:lnTo>
                    <a:pt x="0" y="67"/>
                  </a:lnTo>
                  <a:lnTo>
                    <a:pt x="15" y="66"/>
                  </a:lnTo>
                  <a:lnTo>
                    <a:pt x="35" y="65"/>
                  </a:lnTo>
                  <a:lnTo>
                    <a:pt x="58" y="63"/>
                  </a:lnTo>
                  <a:lnTo>
                    <a:pt x="85" y="60"/>
                  </a:lnTo>
                  <a:lnTo>
                    <a:pt x="115" y="58"/>
                  </a:lnTo>
                  <a:lnTo>
                    <a:pt x="147" y="56"/>
                  </a:lnTo>
                  <a:lnTo>
                    <a:pt x="180" y="53"/>
                  </a:lnTo>
                  <a:lnTo>
                    <a:pt x="213" y="50"/>
                  </a:lnTo>
                  <a:lnTo>
                    <a:pt x="247" y="45"/>
                  </a:lnTo>
                  <a:lnTo>
                    <a:pt x="279" y="41"/>
                  </a:lnTo>
                  <a:lnTo>
                    <a:pt x="310" y="37"/>
                  </a:lnTo>
                  <a:lnTo>
                    <a:pt x="341" y="31"/>
                  </a:lnTo>
                  <a:lnTo>
                    <a:pt x="368" y="26"/>
                  </a:lnTo>
                  <a:lnTo>
                    <a:pt x="392" y="21"/>
                  </a:lnTo>
                  <a:lnTo>
                    <a:pt x="413" y="14"/>
                  </a:lnTo>
                  <a:lnTo>
                    <a:pt x="428" y="7"/>
                  </a:lnTo>
                  <a:lnTo>
                    <a:pt x="427" y="7"/>
                  </a:lnTo>
                  <a:lnTo>
                    <a:pt x="427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49" name="Freeform 256"/>
            <p:cNvSpPr>
              <a:spLocks/>
            </p:cNvSpPr>
            <p:nvPr/>
          </p:nvSpPr>
          <p:spPr bwMode="auto">
            <a:xfrm>
              <a:off x="2491" y="2481"/>
              <a:ext cx="60" cy="16"/>
            </a:xfrm>
            <a:custGeom>
              <a:avLst/>
              <a:gdLst>
                <a:gd name="T0" fmla="*/ 57 w 60"/>
                <a:gd name="T1" fmla="*/ 7 h 16"/>
                <a:gd name="T2" fmla="*/ 57 w 60"/>
                <a:gd name="T3" fmla="*/ 0 h 16"/>
                <a:gd name="T4" fmla="*/ 0 w 60"/>
                <a:gd name="T5" fmla="*/ 9 h 16"/>
                <a:gd name="T6" fmla="*/ 0 w 60"/>
                <a:gd name="T7" fmla="*/ 16 h 16"/>
                <a:gd name="T8" fmla="*/ 57 w 60"/>
                <a:gd name="T9" fmla="*/ 7 h 16"/>
                <a:gd name="T10" fmla="*/ 57 w 60"/>
                <a:gd name="T11" fmla="*/ 0 h 16"/>
                <a:gd name="T12" fmla="*/ 57 w 60"/>
                <a:gd name="T13" fmla="*/ 7 h 16"/>
                <a:gd name="T14" fmla="*/ 59 w 60"/>
                <a:gd name="T15" fmla="*/ 6 h 16"/>
                <a:gd name="T16" fmla="*/ 60 w 60"/>
                <a:gd name="T17" fmla="*/ 4 h 16"/>
                <a:gd name="T18" fmla="*/ 59 w 60"/>
                <a:gd name="T19" fmla="*/ 2 h 16"/>
                <a:gd name="T20" fmla="*/ 57 w 60"/>
                <a:gd name="T21" fmla="*/ 0 h 16"/>
                <a:gd name="T22" fmla="*/ 57 w 60"/>
                <a:gd name="T23" fmla="*/ 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" h="16">
                  <a:moveTo>
                    <a:pt x="57" y="7"/>
                  </a:moveTo>
                  <a:lnTo>
                    <a:pt x="57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57" y="7"/>
                  </a:lnTo>
                  <a:lnTo>
                    <a:pt x="57" y="0"/>
                  </a:lnTo>
                  <a:lnTo>
                    <a:pt x="57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7" y="0"/>
                  </a:lnTo>
                  <a:lnTo>
                    <a:pt x="57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0" name="Freeform 257"/>
            <p:cNvSpPr>
              <a:spLocks/>
            </p:cNvSpPr>
            <p:nvPr/>
          </p:nvSpPr>
          <p:spPr bwMode="auto">
            <a:xfrm>
              <a:off x="2487" y="2479"/>
              <a:ext cx="61" cy="9"/>
            </a:xfrm>
            <a:custGeom>
              <a:avLst/>
              <a:gdLst>
                <a:gd name="T0" fmla="*/ 3 w 61"/>
                <a:gd name="T1" fmla="*/ 8 h 9"/>
                <a:gd name="T2" fmla="*/ 4 w 61"/>
                <a:gd name="T3" fmla="*/ 8 h 9"/>
                <a:gd name="T4" fmla="*/ 61 w 61"/>
                <a:gd name="T5" fmla="*/ 9 h 9"/>
                <a:gd name="T6" fmla="*/ 61 w 61"/>
                <a:gd name="T7" fmla="*/ 2 h 9"/>
                <a:gd name="T8" fmla="*/ 4 w 61"/>
                <a:gd name="T9" fmla="*/ 1 h 9"/>
                <a:gd name="T10" fmla="*/ 5 w 61"/>
                <a:gd name="T11" fmla="*/ 1 h 9"/>
                <a:gd name="T12" fmla="*/ 4 w 61"/>
                <a:gd name="T13" fmla="*/ 0 h 9"/>
                <a:gd name="T14" fmla="*/ 1 w 61"/>
                <a:gd name="T15" fmla="*/ 1 h 9"/>
                <a:gd name="T16" fmla="*/ 0 w 61"/>
                <a:gd name="T17" fmla="*/ 5 h 9"/>
                <a:gd name="T18" fmla="*/ 1 w 61"/>
                <a:gd name="T19" fmla="*/ 8 h 9"/>
                <a:gd name="T20" fmla="*/ 4 w 61"/>
                <a:gd name="T21" fmla="*/ 9 h 9"/>
                <a:gd name="T22" fmla="*/ 3 w 61"/>
                <a:gd name="T23" fmla="*/ 8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9">
                  <a:moveTo>
                    <a:pt x="3" y="8"/>
                  </a:moveTo>
                  <a:lnTo>
                    <a:pt x="4" y="8"/>
                  </a:lnTo>
                  <a:lnTo>
                    <a:pt x="61" y="9"/>
                  </a:lnTo>
                  <a:lnTo>
                    <a:pt x="6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9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1" name="Freeform 258"/>
            <p:cNvSpPr>
              <a:spLocks/>
            </p:cNvSpPr>
            <p:nvPr/>
          </p:nvSpPr>
          <p:spPr bwMode="auto">
            <a:xfrm>
              <a:off x="2182" y="2420"/>
              <a:ext cx="310" cy="67"/>
            </a:xfrm>
            <a:custGeom>
              <a:avLst/>
              <a:gdLst>
                <a:gd name="T0" fmla="*/ 6 w 310"/>
                <a:gd name="T1" fmla="*/ 1 h 67"/>
                <a:gd name="T2" fmla="*/ 3 w 310"/>
                <a:gd name="T3" fmla="*/ 7 h 67"/>
                <a:gd name="T4" fmla="*/ 28 w 310"/>
                <a:gd name="T5" fmla="*/ 9 h 67"/>
                <a:gd name="T6" fmla="*/ 51 w 310"/>
                <a:gd name="T7" fmla="*/ 12 h 67"/>
                <a:gd name="T8" fmla="*/ 76 w 310"/>
                <a:gd name="T9" fmla="*/ 15 h 67"/>
                <a:gd name="T10" fmla="*/ 100 w 310"/>
                <a:gd name="T11" fmla="*/ 18 h 67"/>
                <a:gd name="T12" fmla="*/ 124 w 310"/>
                <a:gd name="T13" fmla="*/ 22 h 67"/>
                <a:gd name="T14" fmla="*/ 147 w 310"/>
                <a:gd name="T15" fmla="*/ 26 h 67"/>
                <a:gd name="T16" fmla="*/ 169 w 310"/>
                <a:gd name="T17" fmla="*/ 30 h 67"/>
                <a:gd name="T18" fmla="*/ 190 w 310"/>
                <a:gd name="T19" fmla="*/ 35 h 67"/>
                <a:gd name="T20" fmla="*/ 211 w 310"/>
                <a:gd name="T21" fmla="*/ 39 h 67"/>
                <a:gd name="T22" fmla="*/ 229 w 310"/>
                <a:gd name="T23" fmla="*/ 43 h 67"/>
                <a:gd name="T24" fmla="*/ 246 w 310"/>
                <a:gd name="T25" fmla="*/ 47 h 67"/>
                <a:gd name="T26" fmla="*/ 261 w 310"/>
                <a:gd name="T27" fmla="*/ 52 h 67"/>
                <a:gd name="T28" fmla="*/ 277 w 310"/>
                <a:gd name="T29" fmla="*/ 56 h 67"/>
                <a:gd name="T30" fmla="*/ 288 w 310"/>
                <a:gd name="T31" fmla="*/ 60 h 67"/>
                <a:gd name="T32" fmla="*/ 299 w 310"/>
                <a:gd name="T33" fmla="*/ 64 h 67"/>
                <a:gd name="T34" fmla="*/ 308 w 310"/>
                <a:gd name="T35" fmla="*/ 67 h 67"/>
                <a:gd name="T36" fmla="*/ 310 w 310"/>
                <a:gd name="T37" fmla="*/ 60 h 67"/>
                <a:gd name="T38" fmla="*/ 301 w 310"/>
                <a:gd name="T39" fmla="*/ 57 h 67"/>
                <a:gd name="T40" fmla="*/ 291 w 310"/>
                <a:gd name="T41" fmla="*/ 54 h 67"/>
                <a:gd name="T42" fmla="*/ 279 w 310"/>
                <a:gd name="T43" fmla="*/ 50 h 67"/>
                <a:gd name="T44" fmla="*/ 264 w 310"/>
                <a:gd name="T45" fmla="*/ 45 h 67"/>
                <a:gd name="T46" fmla="*/ 249 w 310"/>
                <a:gd name="T47" fmla="*/ 41 h 67"/>
                <a:gd name="T48" fmla="*/ 229 w 310"/>
                <a:gd name="T49" fmla="*/ 37 h 67"/>
                <a:gd name="T50" fmla="*/ 211 w 310"/>
                <a:gd name="T51" fmla="*/ 32 h 67"/>
                <a:gd name="T52" fmla="*/ 190 w 310"/>
                <a:gd name="T53" fmla="*/ 28 h 67"/>
                <a:gd name="T54" fmla="*/ 169 w 310"/>
                <a:gd name="T55" fmla="*/ 24 h 67"/>
                <a:gd name="T56" fmla="*/ 147 w 310"/>
                <a:gd name="T57" fmla="*/ 19 h 67"/>
                <a:gd name="T58" fmla="*/ 124 w 310"/>
                <a:gd name="T59" fmla="*/ 15 h 67"/>
                <a:gd name="T60" fmla="*/ 100 w 310"/>
                <a:gd name="T61" fmla="*/ 12 h 67"/>
                <a:gd name="T62" fmla="*/ 76 w 310"/>
                <a:gd name="T63" fmla="*/ 9 h 67"/>
                <a:gd name="T64" fmla="*/ 51 w 310"/>
                <a:gd name="T65" fmla="*/ 5 h 67"/>
                <a:gd name="T66" fmla="*/ 28 w 310"/>
                <a:gd name="T67" fmla="*/ 2 h 67"/>
                <a:gd name="T68" fmla="*/ 3 w 310"/>
                <a:gd name="T69" fmla="*/ 0 h 67"/>
                <a:gd name="T70" fmla="*/ 0 w 310"/>
                <a:gd name="T71" fmla="*/ 5 h 67"/>
                <a:gd name="T72" fmla="*/ 3 w 310"/>
                <a:gd name="T73" fmla="*/ 0 h 67"/>
                <a:gd name="T74" fmla="*/ 1 w 310"/>
                <a:gd name="T75" fmla="*/ 1 h 67"/>
                <a:gd name="T76" fmla="*/ 0 w 310"/>
                <a:gd name="T77" fmla="*/ 3 h 67"/>
                <a:gd name="T78" fmla="*/ 1 w 310"/>
                <a:gd name="T79" fmla="*/ 5 h 67"/>
                <a:gd name="T80" fmla="*/ 3 w 310"/>
                <a:gd name="T81" fmla="*/ 7 h 67"/>
                <a:gd name="T82" fmla="*/ 6 w 310"/>
                <a:gd name="T83" fmla="*/ 1 h 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0" h="67">
                  <a:moveTo>
                    <a:pt x="6" y="1"/>
                  </a:moveTo>
                  <a:lnTo>
                    <a:pt x="3" y="7"/>
                  </a:lnTo>
                  <a:lnTo>
                    <a:pt x="28" y="9"/>
                  </a:lnTo>
                  <a:lnTo>
                    <a:pt x="51" y="12"/>
                  </a:lnTo>
                  <a:lnTo>
                    <a:pt x="76" y="15"/>
                  </a:lnTo>
                  <a:lnTo>
                    <a:pt x="100" y="18"/>
                  </a:lnTo>
                  <a:lnTo>
                    <a:pt x="124" y="22"/>
                  </a:lnTo>
                  <a:lnTo>
                    <a:pt x="147" y="26"/>
                  </a:lnTo>
                  <a:lnTo>
                    <a:pt x="169" y="30"/>
                  </a:lnTo>
                  <a:lnTo>
                    <a:pt x="190" y="35"/>
                  </a:lnTo>
                  <a:lnTo>
                    <a:pt x="211" y="39"/>
                  </a:lnTo>
                  <a:lnTo>
                    <a:pt x="229" y="43"/>
                  </a:lnTo>
                  <a:lnTo>
                    <a:pt x="246" y="47"/>
                  </a:lnTo>
                  <a:lnTo>
                    <a:pt x="261" y="52"/>
                  </a:lnTo>
                  <a:lnTo>
                    <a:pt x="277" y="56"/>
                  </a:lnTo>
                  <a:lnTo>
                    <a:pt x="288" y="60"/>
                  </a:lnTo>
                  <a:lnTo>
                    <a:pt x="299" y="64"/>
                  </a:lnTo>
                  <a:lnTo>
                    <a:pt x="308" y="67"/>
                  </a:lnTo>
                  <a:lnTo>
                    <a:pt x="310" y="60"/>
                  </a:lnTo>
                  <a:lnTo>
                    <a:pt x="301" y="57"/>
                  </a:lnTo>
                  <a:lnTo>
                    <a:pt x="291" y="54"/>
                  </a:lnTo>
                  <a:lnTo>
                    <a:pt x="279" y="50"/>
                  </a:lnTo>
                  <a:lnTo>
                    <a:pt x="264" y="45"/>
                  </a:lnTo>
                  <a:lnTo>
                    <a:pt x="249" y="41"/>
                  </a:lnTo>
                  <a:lnTo>
                    <a:pt x="229" y="37"/>
                  </a:lnTo>
                  <a:lnTo>
                    <a:pt x="211" y="32"/>
                  </a:lnTo>
                  <a:lnTo>
                    <a:pt x="190" y="28"/>
                  </a:lnTo>
                  <a:lnTo>
                    <a:pt x="169" y="24"/>
                  </a:lnTo>
                  <a:lnTo>
                    <a:pt x="147" y="19"/>
                  </a:lnTo>
                  <a:lnTo>
                    <a:pt x="124" y="15"/>
                  </a:lnTo>
                  <a:lnTo>
                    <a:pt x="100" y="12"/>
                  </a:lnTo>
                  <a:lnTo>
                    <a:pt x="76" y="9"/>
                  </a:lnTo>
                  <a:lnTo>
                    <a:pt x="51" y="5"/>
                  </a:lnTo>
                  <a:lnTo>
                    <a:pt x="28" y="2"/>
                  </a:lnTo>
                  <a:lnTo>
                    <a:pt x="3" y="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7"/>
                  </a:lnTo>
                  <a:lnTo>
                    <a:pt x="6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2" name="Freeform 259"/>
            <p:cNvSpPr>
              <a:spLocks/>
            </p:cNvSpPr>
            <p:nvPr/>
          </p:nvSpPr>
          <p:spPr bwMode="auto">
            <a:xfrm>
              <a:off x="2159" y="2421"/>
              <a:ext cx="31" cy="22"/>
            </a:xfrm>
            <a:custGeom>
              <a:avLst/>
              <a:gdLst>
                <a:gd name="T0" fmla="*/ 0 w 31"/>
                <a:gd name="T1" fmla="*/ 22 h 22"/>
                <a:gd name="T2" fmla="*/ 0 w 31"/>
                <a:gd name="T3" fmla="*/ 22 h 22"/>
                <a:gd name="T4" fmla="*/ 9 w 31"/>
                <a:gd name="T5" fmla="*/ 21 h 22"/>
                <a:gd name="T6" fmla="*/ 15 w 31"/>
                <a:gd name="T7" fmla="*/ 21 h 22"/>
                <a:gd name="T8" fmla="*/ 22 w 31"/>
                <a:gd name="T9" fmla="*/ 18 h 22"/>
                <a:gd name="T10" fmla="*/ 26 w 31"/>
                <a:gd name="T11" fmla="*/ 17 h 22"/>
                <a:gd name="T12" fmla="*/ 30 w 31"/>
                <a:gd name="T13" fmla="*/ 14 h 22"/>
                <a:gd name="T14" fmla="*/ 31 w 31"/>
                <a:gd name="T15" fmla="*/ 9 h 22"/>
                <a:gd name="T16" fmla="*/ 31 w 31"/>
                <a:gd name="T17" fmla="*/ 4 h 22"/>
                <a:gd name="T18" fmla="*/ 29 w 31"/>
                <a:gd name="T19" fmla="*/ 0 h 22"/>
                <a:gd name="T20" fmla="*/ 23 w 31"/>
                <a:gd name="T21" fmla="*/ 4 h 22"/>
                <a:gd name="T22" fmla="*/ 25 w 31"/>
                <a:gd name="T23" fmla="*/ 7 h 22"/>
                <a:gd name="T24" fmla="*/ 25 w 31"/>
                <a:gd name="T25" fmla="*/ 9 h 22"/>
                <a:gd name="T26" fmla="*/ 24 w 31"/>
                <a:gd name="T27" fmla="*/ 10 h 22"/>
                <a:gd name="T28" fmla="*/ 24 w 31"/>
                <a:gd name="T29" fmla="*/ 11 h 22"/>
                <a:gd name="T30" fmla="*/ 19 w 31"/>
                <a:gd name="T31" fmla="*/ 12 h 22"/>
                <a:gd name="T32" fmla="*/ 15 w 31"/>
                <a:gd name="T33" fmla="*/ 14 h 22"/>
                <a:gd name="T34" fmla="*/ 9 w 31"/>
                <a:gd name="T35" fmla="*/ 14 h 22"/>
                <a:gd name="T36" fmla="*/ 0 w 31"/>
                <a:gd name="T37" fmla="*/ 15 h 22"/>
                <a:gd name="T38" fmla="*/ 0 w 31"/>
                <a:gd name="T39" fmla="*/ 15 h 22"/>
                <a:gd name="T40" fmla="*/ 0 w 31"/>
                <a:gd name="T41" fmla="*/ 22 h 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0" y="22"/>
                  </a:lnTo>
                  <a:lnTo>
                    <a:pt x="9" y="21"/>
                  </a:lnTo>
                  <a:lnTo>
                    <a:pt x="15" y="21"/>
                  </a:lnTo>
                  <a:lnTo>
                    <a:pt x="22" y="18"/>
                  </a:lnTo>
                  <a:lnTo>
                    <a:pt x="26" y="17"/>
                  </a:lnTo>
                  <a:lnTo>
                    <a:pt x="30" y="14"/>
                  </a:lnTo>
                  <a:lnTo>
                    <a:pt x="31" y="9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19" y="12"/>
                  </a:lnTo>
                  <a:lnTo>
                    <a:pt x="15" y="14"/>
                  </a:lnTo>
                  <a:lnTo>
                    <a:pt x="9" y="14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3" name="Freeform 260"/>
            <p:cNvSpPr>
              <a:spLocks/>
            </p:cNvSpPr>
            <p:nvPr/>
          </p:nvSpPr>
          <p:spPr bwMode="auto">
            <a:xfrm>
              <a:off x="1952" y="2435"/>
              <a:ext cx="207" cy="12"/>
            </a:xfrm>
            <a:custGeom>
              <a:avLst/>
              <a:gdLst>
                <a:gd name="T0" fmla="*/ 0 w 207"/>
                <a:gd name="T1" fmla="*/ 12 h 12"/>
                <a:gd name="T2" fmla="*/ 0 w 207"/>
                <a:gd name="T3" fmla="*/ 12 h 12"/>
                <a:gd name="T4" fmla="*/ 8 w 207"/>
                <a:gd name="T5" fmla="*/ 11 h 12"/>
                <a:gd name="T6" fmla="*/ 17 w 207"/>
                <a:gd name="T7" fmla="*/ 12 h 12"/>
                <a:gd name="T8" fmla="*/ 29 w 207"/>
                <a:gd name="T9" fmla="*/ 12 h 12"/>
                <a:gd name="T10" fmla="*/ 43 w 207"/>
                <a:gd name="T11" fmla="*/ 11 h 12"/>
                <a:gd name="T12" fmla="*/ 58 w 207"/>
                <a:gd name="T13" fmla="*/ 11 h 12"/>
                <a:gd name="T14" fmla="*/ 74 w 207"/>
                <a:gd name="T15" fmla="*/ 11 h 12"/>
                <a:gd name="T16" fmla="*/ 91 w 207"/>
                <a:gd name="T17" fmla="*/ 10 h 12"/>
                <a:gd name="T18" fmla="*/ 108 w 207"/>
                <a:gd name="T19" fmla="*/ 10 h 12"/>
                <a:gd name="T20" fmla="*/ 124 w 207"/>
                <a:gd name="T21" fmla="*/ 10 h 12"/>
                <a:gd name="T22" fmla="*/ 140 w 207"/>
                <a:gd name="T23" fmla="*/ 10 h 12"/>
                <a:gd name="T24" fmla="*/ 155 w 207"/>
                <a:gd name="T25" fmla="*/ 10 h 12"/>
                <a:gd name="T26" fmla="*/ 170 w 207"/>
                <a:gd name="T27" fmla="*/ 10 h 12"/>
                <a:gd name="T28" fmla="*/ 182 w 207"/>
                <a:gd name="T29" fmla="*/ 9 h 12"/>
                <a:gd name="T30" fmla="*/ 193 w 207"/>
                <a:gd name="T31" fmla="*/ 9 h 12"/>
                <a:gd name="T32" fmla="*/ 202 w 207"/>
                <a:gd name="T33" fmla="*/ 9 h 12"/>
                <a:gd name="T34" fmla="*/ 207 w 207"/>
                <a:gd name="T35" fmla="*/ 8 h 12"/>
                <a:gd name="T36" fmla="*/ 207 w 207"/>
                <a:gd name="T37" fmla="*/ 1 h 12"/>
                <a:gd name="T38" fmla="*/ 202 w 207"/>
                <a:gd name="T39" fmla="*/ 0 h 12"/>
                <a:gd name="T40" fmla="*/ 193 w 207"/>
                <a:gd name="T41" fmla="*/ 0 h 12"/>
                <a:gd name="T42" fmla="*/ 182 w 207"/>
                <a:gd name="T43" fmla="*/ 0 h 12"/>
                <a:gd name="T44" fmla="*/ 170 w 207"/>
                <a:gd name="T45" fmla="*/ 1 h 12"/>
                <a:gd name="T46" fmla="*/ 155 w 207"/>
                <a:gd name="T47" fmla="*/ 1 h 12"/>
                <a:gd name="T48" fmla="*/ 140 w 207"/>
                <a:gd name="T49" fmla="*/ 1 h 12"/>
                <a:gd name="T50" fmla="*/ 124 w 207"/>
                <a:gd name="T51" fmla="*/ 1 h 12"/>
                <a:gd name="T52" fmla="*/ 108 w 207"/>
                <a:gd name="T53" fmla="*/ 1 h 12"/>
                <a:gd name="T54" fmla="*/ 91 w 207"/>
                <a:gd name="T55" fmla="*/ 1 h 12"/>
                <a:gd name="T56" fmla="*/ 74 w 207"/>
                <a:gd name="T57" fmla="*/ 2 h 12"/>
                <a:gd name="T58" fmla="*/ 58 w 207"/>
                <a:gd name="T59" fmla="*/ 2 h 12"/>
                <a:gd name="T60" fmla="*/ 43 w 207"/>
                <a:gd name="T61" fmla="*/ 2 h 12"/>
                <a:gd name="T62" fmla="*/ 29 w 207"/>
                <a:gd name="T63" fmla="*/ 3 h 12"/>
                <a:gd name="T64" fmla="*/ 17 w 207"/>
                <a:gd name="T65" fmla="*/ 3 h 12"/>
                <a:gd name="T66" fmla="*/ 8 w 207"/>
                <a:gd name="T67" fmla="*/ 4 h 12"/>
                <a:gd name="T68" fmla="*/ 0 w 207"/>
                <a:gd name="T69" fmla="*/ 6 h 12"/>
                <a:gd name="T70" fmla="*/ 0 w 207"/>
                <a:gd name="T71" fmla="*/ 6 h 12"/>
                <a:gd name="T72" fmla="*/ 0 w 207"/>
                <a:gd name="T73" fmla="*/ 12 h 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7" h="12">
                  <a:moveTo>
                    <a:pt x="0" y="12"/>
                  </a:moveTo>
                  <a:lnTo>
                    <a:pt x="0" y="12"/>
                  </a:lnTo>
                  <a:lnTo>
                    <a:pt x="8" y="11"/>
                  </a:lnTo>
                  <a:lnTo>
                    <a:pt x="17" y="12"/>
                  </a:lnTo>
                  <a:lnTo>
                    <a:pt x="29" y="12"/>
                  </a:lnTo>
                  <a:lnTo>
                    <a:pt x="43" y="11"/>
                  </a:lnTo>
                  <a:lnTo>
                    <a:pt x="58" y="11"/>
                  </a:lnTo>
                  <a:lnTo>
                    <a:pt x="74" y="11"/>
                  </a:lnTo>
                  <a:lnTo>
                    <a:pt x="91" y="10"/>
                  </a:lnTo>
                  <a:lnTo>
                    <a:pt x="108" y="10"/>
                  </a:lnTo>
                  <a:lnTo>
                    <a:pt x="124" y="10"/>
                  </a:lnTo>
                  <a:lnTo>
                    <a:pt x="140" y="10"/>
                  </a:lnTo>
                  <a:lnTo>
                    <a:pt x="155" y="10"/>
                  </a:lnTo>
                  <a:lnTo>
                    <a:pt x="170" y="10"/>
                  </a:lnTo>
                  <a:lnTo>
                    <a:pt x="182" y="9"/>
                  </a:lnTo>
                  <a:lnTo>
                    <a:pt x="193" y="9"/>
                  </a:lnTo>
                  <a:lnTo>
                    <a:pt x="202" y="9"/>
                  </a:lnTo>
                  <a:lnTo>
                    <a:pt x="207" y="8"/>
                  </a:lnTo>
                  <a:lnTo>
                    <a:pt x="207" y="1"/>
                  </a:lnTo>
                  <a:lnTo>
                    <a:pt x="202" y="0"/>
                  </a:lnTo>
                  <a:lnTo>
                    <a:pt x="193" y="0"/>
                  </a:lnTo>
                  <a:lnTo>
                    <a:pt x="182" y="0"/>
                  </a:lnTo>
                  <a:lnTo>
                    <a:pt x="170" y="1"/>
                  </a:lnTo>
                  <a:lnTo>
                    <a:pt x="155" y="1"/>
                  </a:lnTo>
                  <a:lnTo>
                    <a:pt x="140" y="1"/>
                  </a:lnTo>
                  <a:lnTo>
                    <a:pt x="124" y="1"/>
                  </a:lnTo>
                  <a:lnTo>
                    <a:pt x="108" y="1"/>
                  </a:lnTo>
                  <a:lnTo>
                    <a:pt x="91" y="1"/>
                  </a:lnTo>
                  <a:lnTo>
                    <a:pt x="74" y="2"/>
                  </a:lnTo>
                  <a:lnTo>
                    <a:pt x="58" y="2"/>
                  </a:lnTo>
                  <a:lnTo>
                    <a:pt x="43" y="2"/>
                  </a:lnTo>
                  <a:lnTo>
                    <a:pt x="29" y="3"/>
                  </a:lnTo>
                  <a:lnTo>
                    <a:pt x="17" y="3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4" name="Freeform 261"/>
            <p:cNvSpPr>
              <a:spLocks/>
            </p:cNvSpPr>
            <p:nvPr/>
          </p:nvSpPr>
          <p:spPr bwMode="auto">
            <a:xfrm>
              <a:off x="1756" y="2441"/>
              <a:ext cx="196" cy="28"/>
            </a:xfrm>
            <a:custGeom>
              <a:avLst/>
              <a:gdLst>
                <a:gd name="T0" fmla="*/ 0 w 196"/>
                <a:gd name="T1" fmla="*/ 28 h 28"/>
                <a:gd name="T2" fmla="*/ 0 w 196"/>
                <a:gd name="T3" fmla="*/ 28 h 28"/>
                <a:gd name="T4" fmla="*/ 11 w 196"/>
                <a:gd name="T5" fmla="*/ 26 h 28"/>
                <a:gd name="T6" fmla="*/ 23 w 196"/>
                <a:gd name="T7" fmla="*/ 25 h 28"/>
                <a:gd name="T8" fmla="*/ 34 w 196"/>
                <a:gd name="T9" fmla="*/ 24 h 28"/>
                <a:gd name="T10" fmla="*/ 48 w 196"/>
                <a:gd name="T11" fmla="*/ 22 h 28"/>
                <a:gd name="T12" fmla="*/ 62 w 196"/>
                <a:gd name="T13" fmla="*/ 21 h 28"/>
                <a:gd name="T14" fmla="*/ 76 w 196"/>
                <a:gd name="T15" fmla="*/ 19 h 28"/>
                <a:gd name="T16" fmla="*/ 90 w 196"/>
                <a:gd name="T17" fmla="*/ 18 h 28"/>
                <a:gd name="T18" fmla="*/ 106 w 196"/>
                <a:gd name="T19" fmla="*/ 16 h 28"/>
                <a:gd name="T20" fmla="*/ 120 w 196"/>
                <a:gd name="T21" fmla="*/ 15 h 28"/>
                <a:gd name="T22" fmla="*/ 134 w 196"/>
                <a:gd name="T23" fmla="*/ 12 h 28"/>
                <a:gd name="T24" fmla="*/ 146 w 196"/>
                <a:gd name="T25" fmla="*/ 11 h 28"/>
                <a:gd name="T26" fmla="*/ 158 w 196"/>
                <a:gd name="T27" fmla="*/ 9 h 28"/>
                <a:gd name="T28" fmla="*/ 170 w 196"/>
                <a:gd name="T29" fmla="*/ 8 h 28"/>
                <a:gd name="T30" fmla="*/ 180 w 196"/>
                <a:gd name="T31" fmla="*/ 8 h 28"/>
                <a:gd name="T32" fmla="*/ 188 w 196"/>
                <a:gd name="T33" fmla="*/ 7 h 28"/>
                <a:gd name="T34" fmla="*/ 196 w 196"/>
                <a:gd name="T35" fmla="*/ 6 h 28"/>
                <a:gd name="T36" fmla="*/ 196 w 196"/>
                <a:gd name="T37" fmla="*/ 0 h 28"/>
                <a:gd name="T38" fmla="*/ 188 w 196"/>
                <a:gd name="T39" fmla="*/ 1 h 28"/>
                <a:gd name="T40" fmla="*/ 180 w 196"/>
                <a:gd name="T41" fmla="*/ 0 h 28"/>
                <a:gd name="T42" fmla="*/ 170 w 196"/>
                <a:gd name="T43" fmla="*/ 2 h 28"/>
                <a:gd name="T44" fmla="*/ 158 w 196"/>
                <a:gd name="T45" fmla="*/ 3 h 28"/>
                <a:gd name="T46" fmla="*/ 146 w 196"/>
                <a:gd name="T47" fmla="*/ 5 h 28"/>
                <a:gd name="T48" fmla="*/ 134 w 196"/>
                <a:gd name="T49" fmla="*/ 6 h 28"/>
                <a:gd name="T50" fmla="*/ 120 w 196"/>
                <a:gd name="T51" fmla="*/ 8 h 28"/>
                <a:gd name="T52" fmla="*/ 106 w 196"/>
                <a:gd name="T53" fmla="*/ 9 h 28"/>
                <a:gd name="T54" fmla="*/ 90 w 196"/>
                <a:gd name="T55" fmla="*/ 11 h 28"/>
                <a:gd name="T56" fmla="*/ 76 w 196"/>
                <a:gd name="T57" fmla="*/ 12 h 28"/>
                <a:gd name="T58" fmla="*/ 62 w 196"/>
                <a:gd name="T59" fmla="*/ 15 h 28"/>
                <a:gd name="T60" fmla="*/ 48 w 196"/>
                <a:gd name="T61" fmla="*/ 16 h 28"/>
                <a:gd name="T62" fmla="*/ 34 w 196"/>
                <a:gd name="T63" fmla="*/ 18 h 28"/>
                <a:gd name="T64" fmla="*/ 23 w 196"/>
                <a:gd name="T65" fmla="*/ 19 h 28"/>
                <a:gd name="T66" fmla="*/ 11 w 196"/>
                <a:gd name="T67" fmla="*/ 20 h 28"/>
                <a:gd name="T68" fmla="*/ 0 w 196"/>
                <a:gd name="T69" fmla="*/ 21 h 28"/>
                <a:gd name="T70" fmla="*/ 0 w 196"/>
                <a:gd name="T71" fmla="*/ 21 h 28"/>
                <a:gd name="T72" fmla="*/ 0 w 196"/>
                <a:gd name="T73" fmla="*/ 28 h 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6" h="28">
                  <a:moveTo>
                    <a:pt x="0" y="28"/>
                  </a:moveTo>
                  <a:lnTo>
                    <a:pt x="0" y="28"/>
                  </a:lnTo>
                  <a:lnTo>
                    <a:pt x="11" y="26"/>
                  </a:lnTo>
                  <a:lnTo>
                    <a:pt x="23" y="25"/>
                  </a:lnTo>
                  <a:lnTo>
                    <a:pt x="34" y="24"/>
                  </a:lnTo>
                  <a:lnTo>
                    <a:pt x="48" y="22"/>
                  </a:lnTo>
                  <a:lnTo>
                    <a:pt x="62" y="21"/>
                  </a:lnTo>
                  <a:lnTo>
                    <a:pt x="76" y="19"/>
                  </a:lnTo>
                  <a:lnTo>
                    <a:pt x="90" y="18"/>
                  </a:lnTo>
                  <a:lnTo>
                    <a:pt x="106" y="16"/>
                  </a:lnTo>
                  <a:lnTo>
                    <a:pt x="120" y="15"/>
                  </a:lnTo>
                  <a:lnTo>
                    <a:pt x="134" y="12"/>
                  </a:lnTo>
                  <a:lnTo>
                    <a:pt x="146" y="11"/>
                  </a:lnTo>
                  <a:lnTo>
                    <a:pt x="158" y="9"/>
                  </a:lnTo>
                  <a:lnTo>
                    <a:pt x="170" y="8"/>
                  </a:lnTo>
                  <a:lnTo>
                    <a:pt x="180" y="8"/>
                  </a:lnTo>
                  <a:lnTo>
                    <a:pt x="188" y="7"/>
                  </a:lnTo>
                  <a:lnTo>
                    <a:pt x="196" y="6"/>
                  </a:lnTo>
                  <a:lnTo>
                    <a:pt x="196" y="0"/>
                  </a:lnTo>
                  <a:lnTo>
                    <a:pt x="188" y="1"/>
                  </a:lnTo>
                  <a:lnTo>
                    <a:pt x="180" y="0"/>
                  </a:lnTo>
                  <a:lnTo>
                    <a:pt x="170" y="2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4" y="6"/>
                  </a:lnTo>
                  <a:lnTo>
                    <a:pt x="120" y="8"/>
                  </a:lnTo>
                  <a:lnTo>
                    <a:pt x="106" y="9"/>
                  </a:lnTo>
                  <a:lnTo>
                    <a:pt x="90" y="11"/>
                  </a:lnTo>
                  <a:lnTo>
                    <a:pt x="76" y="12"/>
                  </a:lnTo>
                  <a:lnTo>
                    <a:pt x="62" y="15"/>
                  </a:lnTo>
                  <a:lnTo>
                    <a:pt x="48" y="16"/>
                  </a:lnTo>
                  <a:lnTo>
                    <a:pt x="34" y="18"/>
                  </a:lnTo>
                  <a:lnTo>
                    <a:pt x="23" y="19"/>
                  </a:lnTo>
                  <a:lnTo>
                    <a:pt x="11" y="20"/>
                  </a:lnTo>
                  <a:lnTo>
                    <a:pt x="0" y="21"/>
                  </a:lnTo>
                  <a:lnTo>
                    <a:pt x="0" y="2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5" name="Freeform 262"/>
            <p:cNvSpPr>
              <a:spLocks/>
            </p:cNvSpPr>
            <p:nvPr/>
          </p:nvSpPr>
          <p:spPr bwMode="auto">
            <a:xfrm>
              <a:off x="2008" y="2640"/>
              <a:ext cx="39" cy="28"/>
            </a:xfrm>
            <a:custGeom>
              <a:avLst/>
              <a:gdLst>
                <a:gd name="T0" fmla="*/ 24 w 39"/>
                <a:gd name="T1" fmla="*/ 0 h 28"/>
                <a:gd name="T2" fmla="*/ 39 w 39"/>
                <a:gd name="T3" fmla="*/ 21 h 28"/>
                <a:gd name="T4" fmla="*/ 18 w 39"/>
                <a:gd name="T5" fmla="*/ 28 h 28"/>
                <a:gd name="T6" fmla="*/ 0 w 39"/>
                <a:gd name="T7" fmla="*/ 3 h 28"/>
                <a:gd name="T8" fmla="*/ 24 w 3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28">
                  <a:moveTo>
                    <a:pt x="24" y="0"/>
                  </a:moveTo>
                  <a:lnTo>
                    <a:pt x="39" y="21"/>
                  </a:lnTo>
                  <a:lnTo>
                    <a:pt x="18" y="28"/>
                  </a:lnTo>
                  <a:lnTo>
                    <a:pt x="0" y="3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6" name="Freeform 263"/>
            <p:cNvSpPr>
              <a:spLocks/>
            </p:cNvSpPr>
            <p:nvPr/>
          </p:nvSpPr>
          <p:spPr bwMode="auto">
            <a:xfrm>
              <a:off x="2029" y="2638"/>
              <a:ext cx="21" cy="28"/>
            </a:xfrm>
            <a:custGeom>
              <a:avLst/>
              <a:gdLst>
                <a:gd name="T0" fmla="*/ 19 w 21"/>
                <a:gd name="T1" fmla="*/ 26 h 28"/>
                <a:gd name="T2" fmla="*/ 21 w 21"/>
                <a:gd name="T3" fmla="*/ 21 h 28"/>
                <a:gd name="T4" fmla="*/ 6 w 21"/>
                <a:gd name="T5" fmla="*/ 0 h 28"/>
                <a:gd name="T6" fmla="*/ 0 w 21"/>
                <a:gd name="T7" fmla="*/ 4 h 28"/>
                <a:gd name="T8" fmla="*/ 15 w 21"/>
                <a:gd name="T9" fmla="*/ 25 h 28"/>
                <a:gd name="T10" fmla="*/ 17 w 21"/>
                <a:gd name="T11" fmla="*/ 20 h 28"/>
                <a:gd name="T12" fmla="*/ 15 w 21"/>
                <a:gd name="T13" fmla="*/ 25 h 28"/>
                <a:gd name="T14" fmla="*/ 17 w 21"/>
                <a:gd name="T15" fmla="*/ 28 h 28"/>
                <a:gd name="T16" fmla="*/ 20 w 21"/>
                <a:gd name="T17" fmla="*/ 26 h 28"/>
                <a:gd name="T18" fmla="*/ 21 w 21"/>
                <a:gd name="T19" fmla="*/ 24 h 28"/>
                <a:gd name="T20" fmla="*/ 21 w 21"/>
                <a:gd name="T21" fmla="*/ 21 h 28"/>
                <a:gd name="T22" fmla="*/ 19 w 21"/>
                <a:gd name="T23" fmla="*/ 26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" h="28">
                  <a:moveTo>
                    <a:pt x="19" y="26"/>
                  </a:moveTo>
                  <a:lnTo>
                    <a:pt x="21" y="21"/>
                  </a:lnTo>
                  <a:lnTo>
                    <a:pt x="6" y="0"/>
                  </a:lnTo>
                  <a:lnTo>
                    <a:pt x="0" y="4"/>
                  </a:lnTo>
                  <a:lnTo>
                    <a:pt x="15" y="25"/>
                  </a:lnTo>
                  <a:lnTo>
                    <a:pt x="17" y="20"/>
                  </a:lnTo>
                  <a:lnTo>
                    <a:pt x="15" y="25"/>
                  </a:lnTo>
                  <a:lnTo>
                    <a:pt x="17" y="28"/>
                  </a:lnTo>
                  <a:lnTo>
                    <a:pt x="20" y="26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19" y="2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7" name="Freeform 264"/>
            <p:cNvSpPr>
              <a:spLocks/>
            </p:cNvSpPr>
            <p:nvPr/>
          </p:nvSpPr>
          <p:spPr bwMode="auto">
            <a:xfrm>
              <a:off x="2023" y="2658"/>
              <a:ext cx="25" cy="13"/>
            </a:xfrm>
            <a:custGeom>
              <a:avLst/>
              <a:gdLst>
                <a:gd name="T0" fmla="*/ 0 w 25"/>
                <a:gd name="T1" fmla="*/ 12 h 13"/>
                <a:gd name="T2" fmla="*/ 4 w 25"/>
                <a:gd name="T3" fmla="*/ 13 h 13"/>
                <a:gd name="T4" fmla="*/ 25 w 25"/>
                <a:gd name="T5" fmla="*/ 6 h 13"/>
                <a:gd name="T6" fmla="*/ 23 w 25"/>
                <a:gd name="T7" fmla="*/ 0 h 13"/>
                <a:gd name="T8" fmla="*/ 2 w 25"/>
                <a:gd name="T9" fmla="*/ 6 h 13"/>
                <a:gd name="T10" fmla="*/ 7 w 25"/>
                <a:gd name="T11" fmla="*/ 8 h 13"/>
                <a:gd name="T12" fmla="*/ 2 w 25"/>
                <a:gd name="T13" fmla="*/ 6 h 13"/>
                <a:gd name="T14" fmla="*/ 0 w 25"/>
                <a:gd name="T15" fmla="*/ 8 h 13"/>
                <a:gd name="T16" fmla="*/ 0 w 25"/>
                <a:gd name="T17" fmla="*/ 11 h 13"/>
                <a:gd name="T18" fmla="*/ 1 w 25"/>
                <a:gd name="T19" fmla="*/ 13 h 13"/>
                <a:gd name="T20" fmla="*/ 4 w 25"/>
                <a:gd name="T21" fmla="*/ 13 h 13"/>
                <a:gd name="T22" fmla="*/ 0 w 25"/>
                <a:gd name="T23" fmla="*/ 12 h 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lnTo>
                    <a:pt x="4" y="13"/>
                  </a:lnTo>
                  <a:lnTo>
                    <a:pt x="25" y="6"/>
                  </a:lnTo>
                  <a:lnTo>
                    <a:pt x="23" y="0"/>
                  </a:lnTo>
                  <a:lnTo>
                    <a:pt x="2" y="6"/>
                  </a:lnTo>
                  <a:lnTo>
                    <a:pt x="7" y="8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3"/>
                  </a:lnTo>
                  <a:lnTo>
                    <a:pt x="0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8" name="Freeform 265"/>
            <p:cNvSpPr>
              <a:spLocks/>
            </p:cNvSpPr>
            <p:nvPr/>
          </p:nvSpPr>
          <p:spPr bwMode="auto">
            <a:xfrm>
              <a:off x="2005" y="2639"/>
              <a:ext cx="25" cy="31"/>
            </a:xfrm>
            <a:custGeom>
              <a:avLst/>
              <a:gdLst>
                <a:gd name="T0" fmla="*/ 3 w 25"/>
                <a:gd name="T1" fmla="*/ 1 h 31"/>
                <a:gd name="T2" fmla="*/ 0 w 25"/>
                <a:gd name="T3" fmla="*/ 6 h 31"/>
                <a:gd name="T4" fmla="*/ 18 w 25"/>
                <a:gd name="T5" fmla="*/ 31 h 31"/>
                <a:gd name="T6" fmla="*/ 25 w 25"/>
                <a:gd name="T7" fmla="*/ 27 h 31"/>
                <a:gd name="T8" fmla="*/ 6 w 25"/>
                <a:gd name="T9" fmla="*/ 2 h 31"/>
                <a:gd name="T10" fmla="*/ 3 w 25"/>
                <a:gd name="T11" fmla="*/ 7 h 31"/>
                <a:gd name="T12" fmla="*/ 6 w 25"/>
                <a:gd name="T13" fmla="*/ 2 h 31"/>
                <a:gd name="T14" fmla="*/ 4 w 25"/>
                <a:gd name="T15" fmla="*/ 0 h 31"/>
                <a:gd name="T16" fmla="*/ 2 w 25"/>
                <a:gd name="T17" fmla="*/ 1 h 31"/>
                <a:gd name="T18" fmla="*/ 0 w 25"/>
                <a:gd name="T19" fmla="*/ 3 h 31"/>
                <a:gd name="T20" fmla="*/ 0 w 25"/>
                <a:gd name="T21" fmla="*/ 6 h 31"/>
                <a:gd name="T22" fmla="*/ 3 w 25"/>
                <a:gd name="T23" fmla="*/ 1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31">
                  <a:moveTo>
                    <a:pt x="3" y="1"/>
                  </a:moveTo>
                  <a:lnTo>
                    <a:pt x="0" y="6"/>
                  </a:lnTo>
                  <a:lnTo>
                    <a:pt x="18" y="31"/>
                  </a:lnTo>
                  <a:lnTo>
                    <a:pt x="25" y="27"/>
                  </a:lnTo>
                  <a:lnTo>
                    <a:pt x="6" y="2"/>
                  </a:lnTo>
                  <a:lnTo>
                    <a:pt x="3" y="7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59" name="Freeform 266"/>
            <p:cNvSpPr>
              <a:spLocks/>
            </p:cNvSpPr>
            <p:nvPr/>
          </p:nvSpPr>
          <p:spPr bwMode="auto">
            <a:xfrm>
              <a:off x="2008" y="2637"/>
              <a:ext cx="27" cy="9"/>
            </a:xfrm>
            <a:custGeom>
              <a:avLst/>
              <a:gdLst>
                <a:gd name="T0" fmla="*/ 27 w 27"/>
                <a:gd name="T1" fmla="*/ 1 h 9"/>
                <a:gd name="T2" fmla="*/ 24 w 27"/>
                <a:gd name="T3" fmla="*/ 0 h 9"/>
                <a:gd name="T4" fmla="*/ 0 w 27"/>
                <a:gd name="T5" fmla="*/ 3 h 9"/>
                <a:gd name="T6" fmla="*/ 0 w 27"/>
                <a:gd name="T7" fmla="*/ 9 h 9"/>
                <a:gd name="T8" fmla="*/ 24 w 27"/>
                <a:gd name="T9" fmla="*/ 6 h 9"/>
                <a:gd name="T10" fmla="*/ 21 w 27"/>
                <a:gd name="T11" fmla="*/ 5 h 9"/>
                <a:gd name="T12" fmla="*/ 24 w 27"/>
                <a:gd name="T13" fmla="*/ 6 h 9"/>
                <a:gd name="T14" fmla="*/ 26 w 27"/>
                <a:gd name="T15" fmla="*/ 5 h 9"/>
                <a:gd name="T16" fmla="*/ 27 w 27"/>
                <a:gd name="T17" fmla="*/ 3 h 9"/>
                <a:gd name="T18" fmla="*/ 26 w 27"/>
                <a:gd name="T19" fmla="*/ 1 h 9"/>
                <a:gd name="T20" fmla="*/ 24 w 27"/>
                <a:gd name="T21" fmla="*/ 0 h 9"/>
                <a:gd name="T22" fmla="*/ 27 w 27"/>
                <a:gd name="T23" fmla="*/ 1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9">
                  <a:moveTo>
                    <a:pt x="27" y="1"/>
                  </a:moveTo>
                  <a:lnTo>
                    <a:pt x="24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24" y="6"/>
                  </a:lnTo>
                  <a:lnTo>
                    <a:pt x="21" y="5"/>
                  </a:lnTo>
                  <a:lnTo>
                    <a:pt x="24" y="6"/>
                  </a:lnTo>
                  <a:lnTo>
                    <a:pt x="26" y="5"/>
                  </a:lnTo>
                  <a:lnTo>
                    <a:pt x="27" y="3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7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0" name="Freeform 267"/>
            <p:cNvSpPr>
              <a:spLocks/>
            </p:cNvSpPr>
            <p:nvPr/>
          </p:nvSpPr>
          <p:spPr bwMode="auto">
            <a:xfrm>
              <a:off x="1947" y="2645"/>
              <a:ext cx="40" cy="18"/>
            </a:xfrm>
            <a:custGeom>
              <a:avLst/>
              <a:gdLst>
                <a:gd name="T0" fmla="*/ 40 w 40"/>
                <a:gd name="T1" fmla="*/ 0 h 18"/>
                <a:gd name="T2" fmla="*/ 14 w 40"/>
                <a:gd name="T3" fmla="*/ 18 h 18"/>
                <a:gd name="T4" fmla="*/ 0 w 40"/>
                <a:gd name="T5" fmla="*/ 4 h 18"/>
                <a:gd name="T6" fmla="*/ 40 w 40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18">
                  <a:moveTo>
                    <a:pt x="40" y="0"/>
                  </a:moveTo>
                  <a:lnTo>
                    <a:pt x="14" y="18"/>
                  </a:lnTo>
                  <a:lnTo>
                    <a:pt x="0" y="4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1" name="Freeform 268"/>
            <p:cNvSpPr>
              <a:spLocks/>
            </p:cNvSpPr>
            <p:nvPr/>
          </p:nvSpPr>
          <p:spPr bwMode="auto">
            <a:xfrm>
              <a:off x="1956" y="2642"/>
              <a:ext cx="33" cy="25"/>
            </a:xfrm>
            <a:custGeom>
              <a:avLst/>
              <a:gdLst>
                <a:gd name="T0" fmla="*/ 3 w 33"/>
                <a:gd name="T1" fmla="*/ 24 h 25"/>
                <a:gd name="T2" fmla="*/ 7 w 33"/>
                <a:gd name="T3" fmla="*/ 25 h 25"/>
                <a:gd name="T4" fmla="*/ 33 w 33"/>
                <a:gd name="T5" fmla="*/ 6 h 25"/>
                <a:gd name="T6" fmla="*/ 28 w 33"/>
                <a:gd name="T7" fmla="*/ 0 h 25"/>
                <a:gd name="T8" fmla="*/ 3 w 33"/>
                <a:gd name="T9" fmla="*/ 18 h 25"/>
                <a:gd name="T10" fmla="*/ 7 w 33"/>
                <a:gd name="T11" fmla="*/ 19 h 25"/>
                <a:gd name="T12" fmla="*/ 3 w 33"/>
                <a:gd name="T13" fmla="*/ 18 h 25"/>
                <a:gd name="T14" fmla="*/ 0 w 33"/>
                <a:gd name="T15" fmla="*/ 20 h 25"/>
                <a:gd name="T16" fmla="*/ 1 w 33"/>
                <a:gd name="T17" fmla="*/ 22 h 25"/>
                <a:gd name="T18" fmla="*/ 4 w 33"/>
                <a:gd name="T19" fmla="*/ 25 h 25"/>
                <a:gd name="T20" fmla="*/ 7 w 33"/>
                <a:gd name="T21" fmla="*/ 25 h 25"/>
                <a:gd name="T22" fmla="*/ 3 w 33"/>
                <a:gd name="T23" fmla="*/ 24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" h="25">
                  <a:moveTo>
                    <a:pt x="3" y="24"/>
                  </a:moveTo>
                  <a:lnTo>
                    <a:pt x="7" y="25"/>
                  </a:lnTo>
                  <a:lnTo>
                    <a:pt x="33" y="6"/>
                  </a:lnTo>
                  <a:lnTo>
                    <a:pt x="28" y="0"/>
                  </a:lnTo>
                  <a:lnTo>
                    <a:pt x="3" y="18"/>
                  </a:lnTo>
                  <a:lnTo>
                    <a:pt x="7" y="19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3" y="2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2" name="Freeform 269"/>
            <p:cNvSpPr>
              <a:spLocks/>
            </p:cNvSpPr>
            <p:nvPr/>
          </p:nvSpPr>
          <p:spPr bwMode="auto">
            <a:xfrm>
              <a:off x="1944" y="2646"/>
              <a:ext cx="19" cy="20"/>
            </a:xfrm>
            <a:custGeom>
              <a:avLst/>
              <a:gdLst>
                <a:gd name="T0" fmla="*/ 3 w 19"/>
                <a:gd name="T1" fmla="*/ 0 h 20"/>
                <a:gd name="T2" fmla="*/ 0 w 19"/>
                <a:gd name="T3" fmla="*/ 6 h 20"/>
                <a:gd name="T4" fmla="*/ 15 w 19"/>
                <a:gd name="T5" fmla="*/ 20 h 20"/>
                <a:gd name="T6" fmla="*/ 19 w 19"/>
                <a:gd name="T7" fmla="*/ 15 h 20"/>
                <a:gd name="T8" fmla="*/ 5 w 19"/>
                <a:gd name="T9" fmla="*/ 1 h 20"/>
                <a:gd name="T10" fmla="*/ 3 w 19"/>
                <a:gd name="T11" fmla="*/ 7 h 20"/>
                <a:gd name="T12" fmla="*/ 5 w 19"/>
                <a:gd name="T13" fmla="*/ 1 h 20"/>
                <a:gd name="T14" fmla="*/ 3 w 19"/>
                <a:gd name="T15" fmla="*/ 0 h 20"/>
                <a:gd name="T16" fmla="*/ 2 w 19"/>
                <a:gd name="T17" fmla="*/ 1 h 20"/>
                <a:gd name="T18" fmla="*/ 0 w 19"/>
                <a:gd name="T19" fmla="*/ 3 h 20"/>
                <a:gd name="T20" fmla="*/ 0 w 19"/>
                <a:gd name="T21" fmla="*/ 6 h 20"/>
                <a:gd name="T22" fmla="*/ 3 w 19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" h="20">
                  <a:moveTo>
                    <a:pt x="3" y="0"/>
                  </a:moveTo>
                  <a:lnTo>
                    <a:pt x="0" y="6"/>
                  </a:lnTo>
                  <a:lnTo>
                    <a:pt x="15" y="20"/>
                  </a:lnTo>
                  <a:lnTo>
                    <a:pt x="19" y="15"/>
                  </a:lnTo>
                  <a:lnTo>
                    <a:pt x="5" y="1"/>
                  </a:lnTo>
                  <a:lnTo>
                    <a:pt x="3" y="7"/>
                  </a:lnTo>
                  <a:lnTo>
                    <a:pt x="5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3" name="Freeform 270"/>
            <p:cNvSpPr>
              <a:spLocks/>
            </p:cNvSpPr>
            <p:nvPr/>
          </p:nvSpPr>
          <p:spPr bwMode="auto">
            <a:xfrm>
              <a:off x="1947" y="2642"/>
              <a:ext cx="43" cy="11"/>
            </a:xfrm>
            <a:custGeom>
              <a:avLst/>
              <a:gdLst>
                <a:gd name="T0" fmla="*/ 42 w 43"/>
                <a:gd name="T1" fmla="*/ 6 h 11"/>
                <a:gd name="T2" fmla="*/ 40 w 43"/>
                <a:gd name="T3" fmla="*/ 0 h 11"/>
                <a:gd name="T4" fmla="*/ 0 w 43"/>
                <a:gd name="T5" fmla="*/ 4 h 11"/>
                <a:gd name="T6" fmla="*/ 0 w 43"/>
                <a:gd name="T7" fmla="*/ 11 h 11"/>
                <a:gd name="T8" fmla="*/ 40 w 43"/>
                <a:gd name="T9" fmla="*/ 6 h 11"/>
                <a:gd name="T10" fmla="*/ 37 w 43"/>
                <a:gd name="T11" fmla="*/ 0 h 11"/>
                <a:gd name="T12" fmla="*/ 40 w 43"/>
                <a:gd name="T13" fmla="*/ 6 h 11"/>
                <a:gd name="T14" fmla="*/ 42 w 43"/>
                <a:gd name="T15" fmla="*/ 5 h 11"/>
                <a:gd name="T16" fmla="*/ 43 w 43"/>
                <a:gd name="T17" fmla="*/ 3 h 11"/>
                <a:gd name="T18" fmla="*/ 42 w 43"/>
                <a:gd name="T19" fmla="*/ 1 h 11"/>
                <a:gd name="T20" fmla="*/ 40 w 43"/>
                <a:gd name="T21" fmla="*/ 0 h 11"/>
                <a:gd name="T22" fmla="*/ 42 w 43"/>
                <a:gd name="T23" fmla="*/ 6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11">
                  <a:moveTo>
                    <a:pt x="42" y="6"/>
                  </a:moveTo>
                  <a:lnTo>
                    <a:pt x="40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40" y="6"/>
                  </a:lnTo>
                  <a:lnTo>
                    <a:pt x="37" y="0"/>
                  </a:lnTo>
                  <a:lnTo>
                    <a:pt x="40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42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4" name="Freeform 271"/>
            <p:cNvSpPr>
              <a:spLocks/>
            </p:cNvSpPr>
            <p:nvPr/>
          </p:nvSpPr>
          <p:spPr bwMode="auto">
            <a:xfrm>
              <a:off x="1902" y="2409"/>
              <a:ext cx="57" cy="35"/>
            </a:xfrm>
            <a:custGeom>
              <a:avLst/>
              <a:gdLst>
                <a:gd name="T0" fmla="*/ 57 w 57"/>
                <a:gd name="T1" fmla="*/ 34 h 35"/>
                <a:gd name="T2" fmla="*/ 52 w 57"/>
                <a:gd name="T3" fmla="*/ 28 h 35"/>
                <a:gd name="T4" fmla="*/ 48 w 57"/>
                <a:gd name="T5" fmla="*/ 23 h 35"/>
                <a:gd name="T6" fmla="*/ 42 w 57"/>
                <a:gd name="T7" fmla="*/ 16 h 35"/>
                <a:gd name="T8" fmla="*/ 36 w 57"/>
                <a:gd name="T9" fmla="*/ 10 h 35"/>
                <a:gd name="T10" fmla="*/ 31 w 57"/>
                <a:gd name="T11" fmla="*/ 6 h 35"/>
                <a:gd name="T12" fmla="*/ 24 w 57"/>
                <a:gd name="T13" fmla="*/ 1 h 35"/>
                <a:gd name="T14" fmla="*/ 19 w 57"/>
                <a:gd name="T15" fmla="*/ 0 h 35"/>
                <a:gd name="T16" fmla="*/ 13 w 57"/>
                <a:gd name="T17" fmla="*/ 0 h 35"/>
                <a:gd name="T18" fmla="*/ 0 w 57"/>
                <a:gd name="T19" fmla="*/ 5 h 35"/>
                <a:gd name="T20" fmla="*/ 6 w 57"/>
                <a:gd name="T21" fmla="*/ 5 h 35"/>
                <a:gd name="T22" fmla="*/ 11 w 57"/>
                <a:gd name="T23" fmla="*/ 6 h 35"/>
                <a:gd name="T24" fmla="*/ 17 w 57"/>
                <a:gd name="T25" fmla="*/ 8 h 35"/>
                <a:gd name="T26" fmla="*/ 22 w 57"/>
                <a:gd name="T27" fmla="*/ 11 h 35"/>
                <a:gd name="T28" fmla="*/ 27 w 57"/>
                <a:gd name="T29" fmla="*/ 16 h 35"/>
                <a:gd name="T30" fmla="*/ 33 w 57"/>
                <a:gd name="T31" fmla="*/ 22 h 35"/>
                <a:gd name="T32" fmla="*/ 37 w 57"/>
                <a:gd name="T33" fmla="*/ 28 h 35"/>
                <a:gd name="T34" fmla="*/ 40 w 57"/>
                <a:gd name="T35" fmla="*/ 35 h 35"/>
                <a:gd name="T36" fmla="*/ 57 w 57"/>
                <a:gd name="T37" fmla="*/ 34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" h="35">
                  <a:moveTo>
                    <a:pt x="57" y="34"/>
                  </a:moveTo>
                  <a:lnTo>
                    <a:pt x="52" y="28"/>
                  </a:lnTo>
                  <a:lnTo>
                    <a:pt x="48" y="23"/>
                  </a:lnTo>
                  <a:lnTo>
                    <a:pt x="42" y="16"/>
                  </a:lnTo>
                  <a:lnTo>
                    <a:pt x="36" y="10"/>
                  </a:lnTo>
                  <a:lnTo>
                    <a:pt x="31" y="6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7" y="8"/>
                  </a:lnTo>
                  <a:lnTo>
                    <a:pt x="22" y="11"/>
                  </a:lnTo>
                  <a:lnTo>
                    <a:pt x="27" y="16"/>
                  </a:lnTo>
                  <a:lnTo>
                    <a:pt x="33" y="22"/>
                  </a:lnTo>
                  <a:lnTo>
                    <a:pt x="37" y="28"/>
                  </a:lnTo>
                  <a:lnTo>
                    <a:pt x="40" y="35"/>
                  </a:lnTo>
                  <a:lnTo>
                    <a:pt x="57" y="3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5" name="Freeform 272"/>
            <p:cNvSpPr>
              <a:spLocks/>
            </p:cNvSpPr>
            <p:nvPr/>
          </p:nvSpPr>
          <p:spPr bwMode="auto">
            <a:xfrm>
              <a:off x="1914" y="2406"/>
              <a:ext cx="48" cy="39"/>
            </a:xfrm>
            <a:custGeom>
              <a:avLst/>
              <a:gdLst>
                <a:gd name="T0" fmla="*/ 2 w 48"/>
                <a:gd name="T1" fmla="*/ 7 h 39"/>
                <a:gd name="T2" fmla="*/ 2 w 48"/>
                <a:gd name="T3" fmla="*/ 7 h 39"/>
                <a:gd name="T4" fmla="*/ 7 w 48"/>
                <a:gd name="T5" fmla="*/ 7 h 39"/>
                <a:gd name="T6" fmla="*/ 11 w 48"/>
                <a:gd name="T7" fmla="*/ 8 h 39"/>
                <a:gd name="T8" fmla="*/ 16 w 48"/>
                <a:gd name="T9" fmla="*/ 12 h 39"/>
                <a:gd name="T10" fmla="*/ 22 w 48"/>
                <a:gd name="T11" fmla="*/ 15 h 39"/>
                <a:gd name="T12" fmla="*/ 28 w 48"/>
                <a:gd name="T13" fmla="*/ 22 h 39"/>
                <a:gd name="T14" fmla="*/ 33 w 48"/>
                <a:gd name="T15" fmla="*/ 28 h 39"/>
                <a:gd name="T16" fmla="*/ 37 w 48"/>
                <a:gd name="T17" fmla="*/ 33 h 39"/>
                <a:gd name="T18" fmla="*/ 41 w 48"/>
                <a:gd name="T19" fmla="*/ 39 h 39"/>
                <a:gd name="T20" fmla="*/ 48 w 48"/>
                <a:gd name="T21" fmla="*/ 35 h 39"/>
                <a:gd name="T22" fmla="*/ 43 w 48"/>
                <a:gd name="T23" fmla="*/ 29 h 39"/>
                <a:gd name="T24" fmla="*/ 39 w 48"/>
                <a:gd name="T25" fmla="*/ 24 h 39"/>
                <a:gd name="T26" fmla="*/ 33 w 48"/>
                <a:gd name="T27" fmla="*/ 17 h 39"/>
                <a:gd name="T28" fmla="*/ 26 w 48"/>
                <a:gd name="T29" fmla="*/ 11 h 39"/>
                <a:gd name="T30" fmla="*/ 21 w 48"/>
                <a:gd name="T31" fmla="*/ 5 h 39"/>
                <a:gd name="T32" fmla="*/ 13 w 48"/>
                <a:gd name="T33" fmla="*/ 1 h 39"/>
                <a:gd name="T34" fmla="*/ 7 w 48"/>
                <a:gd name="T35" fmla="*/ 0 h 39"/>
                <a:gd name="T36" fmla="*/ 0 w 48"/>
                <a:gd name="T37" fmla="*/ 0 h 39"/>
                <a:gd name="T38" fmla="*/ 0 w 48"/>
                <a:gd name="T39" fmla="*/ 0 h 39"/>
                <a:gd name="T40" fmla="*/ 2 w 48"/>
                <a:gd name="T41" fmla="*/ 7 h 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39">
                  <a:moveTo>
                    <a:pt x="2" y="7"/>
                  </a:moveTo>
                  <a:lnTo>
                    <a:pt x="2" y="7"/>
                  </a:lnTo>
                  <a:lnTo>
                    <a:pt x="7" y="7"/>
                  </a:lnTo>
                  <a:lnTo>
                    <a:pt x="11" y="8"/>
                  </a:lnTo>
                  <a:lnTo>
                    <a:pt x="16" y="12"/>
                  </a:lnTo>
                  <a:lnTo>
                    <a:pt x="22" y="15"/>
                  </a:lnTo>
                  <a:lnTo>
                    <a:pt x="28" y="22"/>
                  </a:lnTo>
                  <a:lnTo>
                    <a:pt x="33" y="28"/>
                  </a:lnTo>
                  <a:lnTo>
                    <a:pt x="37" y="33"/>
                  </a:lnTo>
                  <a:lnTo>
                    <a:pt x="41" y="39"/>
                  </a:lnTo>
                  <a:lnTo>
                    <a:pt x="48" y="35"/>
                  </a:lnTo>
                  <a:lnTo>
                    <a:pt x="43" y="29"/>
                  </a:lnTo>
                  <a:lnTo>
                    <a:pt x="39" y="24"/>
                  </a:lnTo>
                  <a:lnTo>
                    <a:pt x="33" y="17"/>
                  </a:lnTo>
                  <a:lnTo>
                    <a:pt x="26" y="11"/>
                  </a:lnTo>
                  <a:lnTo>
                    <a:pt x="21" y="5"/>
                  </a:lnTo>
                  <a:lnTo>
                    <a:pt x="13" y="1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6" name="Freeform 273"/>
            <p:cNvSpPr>
              <a:spLocks/>
            </p:cNvSpPr>
            <p:nvPr/>
          </p:nvSpPr>
          <p:spPr bwMode="auto">
            <a:xfrm>
              <a:off x="1899" y="2406"/>
              <a:ext cx="17" cy="11"/>
            </a:xfrm>
            <a:custGeom>
              <a:avLst/>
              <a:gdLst>
                <a:gd name="T0" fmla="*/ 3 w 17"/>
                <a:gd name="T1" fmla="*/ 4 h 11"/>
                <a:gd name="T2" fmla="*/ 5 w 17"/>
                <a:gd name="T3" fmla="*/ 11 h 11"/>
                <a:gd name="T4" fmla="*/ 17 w 17"/>
                <a:gd name="T5" fmla="*/ 7 h 11"/>
                <a:gd name="T6" fmla="*/ 15 w 17"/>
                <a:gd name="T7" fmla="*/ 0 h 11"/>
                <a:gd name="T8" fmla="*/ 2 w 17"/>
                <a:gd name="T9" fmla="*/ 4 h 11"/>
                <a:gd name="T10" fmla="*/ 3 w 17"/>
                <a:gd name="T11" fmla="*/ 11 h 11"/>
                <a:gd name="T12" fmla="*/ 2 w 17"/>
                <a:gd name="T13" fmla="*/ 4 h 11"/>
                <a:gd name="T14" fmla="*/ 0 w 17"/>
                <a:gd name="T15" fmla="*/ 5 h 11"/>
                <a:gd name="T16" fmla="*/ 0 w 17"/>
                <a:gd name="T17" fmla="*/ 9 h 11"/>
                <a:gd name="T18" fmla="*/ 1 w 17"/>
                <a:gd name="T19" fmla="*/ 11 h 11"/>
                <a:gd name="T20" fmla="*/ 5 w 17"/>
                <a:gd name="T21" fmla="*/ 11 h 11"/>
                <a:gd name="T22" fmla="*/ 3 w 17"/>
                <a:gd name="T23" fmla="*/ 4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11">
                  <a:moveTo>
                    <a:pt x="3" y="4"/>
                  </a:moveTo>
                  <a:lnTo>
                    <a:pt x="5" y="11"/>
                  </a:lnTo>
                  <a:lnTo>
                    <a:pt x="17" y="7"/>
                  </a:lnTo>
                  <a:lnTo>
                    <a:pt x="15" y="0"/>
                  </a:lnTo>
                  <a:lnTo>
                    <a:pt x="2" y="4"/>
                  </a:lnTo>
                  <a:lnTo>
                    <a:pt x="3" y="1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1"/>
                  </a:lnTo>
                  <a:lnTo>
                    <a:pt x="5" y="11"/>
                  </a:lnTo>
                  <a:lnTo>
                    <a:pt x="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7" name="Freeform 274"/>
            <p:cNvSpPr>
              <a:spLocks/>
            </p:cNvSpPr>
            <p:nvPr/>
          </p:nvSpPr>
          <p:spPr bwMode="auto">
            <a:xfrm>
              <a:off x="1902" y="2410"/>
              <a:ext cx="44" cy="37"/>
            </a:xfrm>
            <a:custGeom>
              <a:avLst/>
              <a:gdLst>
                <a:gd name="T0" fmla="*/ 40 w 44"/>
                <a:gd name="T1" fmla="*/ 31 h 37"/>
                <a:gd name="T2" fmla="*/ 44 w 44"/>
                <a:gd name="T3" fmla="*/ 33 h 37"/>
                <a:gd name="T4" fmla="*/ 40 w 44"/>
                <a:gd name="T5" fmla="*/ 25 h 37"/>
                <a:gd name="T6" fmla="*/ 36 w 44"/>
                <a:gd name="T7" fmla="*/ 19 h 37"/>
                <a:gd name="T8" fmla="*/ 30 w 44"/>
                <a:gd name="T9" fmla="*/ 13 h 37"/>
                <a:gd name="T10" fmla="*/ 24 w 44"/>
                <a:gd name="T11" fmla="*/ 7 h 37"/>
                <a:gd name="T12" fmla="*/ 18 w 44"/>
                <a:gd name="T13" fmla="*/ 4 h 37"/>
                <a:gd name="T14" fmla="*/ 12 w 44"/>
                <a:gd name="T15" fmla="*/ 1 h 37"/>
                <a:gd name="T16" fmla="*/ 6 w 44"/>
                <a:gd name="T17" fmla="*/ 0 h 37"/>
                <a:gd name="T18" fmla="*/ 0 w 44"/>
                <a:gd name="T19" fmla="*/ 0 h 37"/>
                <a:gd name="T20" fmla="*/ 0 w 44"/>
                <a:gd name="T21" fmla="*/ 7 h 37"/>
                <a:gd name="T22" fmla="*/ 6 w 44"/>
                <a:gd name="T23" fmla="*/ 7 h 37"/>
                <a:gd name="T24" fmla="*/ 10 w 44"/>
                <a:gd name="T25" fmla="*/ 8 h 37"/>
                <a:gd name="T26" fmla="*/ 16 w 44"/>
                <a:gd name="T27" fmla="*/ 10 h 37"/>
                <a:gd name="T28" fmla="*/ 20 w 44"/>
                <a:gd name="T29" fmla="*/ 13 h 37"/>
                <a:gd name="T30" fmla="*/ 25 w 44"/>
                <a:gd name="T31" fmla="*/ 18 h 37"/>
                <a:gd name="T32" fmla="*/ 30 w 44"/>
                <a:gd name="T33" fmla="*/ 23 h 37"/>
                <a:gd name="T34" fmla="*/ 34 w 44"/>
                <a:gd name="T35" fmla="*/ 29 h 37"/>
                <a:gd name="T36" fmla="*/ 37 w 44"/>
                <a:gd name="T37" fmla="*/ 35 h 37"/>
                <a:gd name="T38" fmla="*/ 40 w 44"/>
                <a:gd name="T39" fmla="*/ 37 h 37"/>
                <a:gd name="T40" fmla="*/ 40 w 44"/>
                <a:gd name="T41" fmla="*/ 31 h 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37">
                  <a:moveTo>
                    <a:pt x="40" y="31"/>
                  </a:moveTo>
                  <a:lnTo>
                    <a:pt x="44" y="33"/>
                  </a:lnTo>
                  <a:lnTo>
                    <a:pt x="40" y="25"/>
                  </a:lnTo>
                  <a:lnTo>
                    <a:pt x="36" y="19"/>
                  </a:lnTo>
                  <a:lnTo>
                    <a:pt x="30" y="13"/>
                  </a:lnTo>
                  <a:lnTo>
                    <a:pt x="24" y="7"/>
                  </a:lnTo>
                  <a:lnTo>
                    <a:pt x="18" y="4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0" y="13"/>
                  </a:lnTo>
                  <a:lnTo>
                    <a:pt x="25" y="18"/>
                  </a:lnTo>
                  <a:lnTo>
                    <a:pt x="30" y="23"/>
                  </a:lnTo>
                  <a:lnTo>
                    <a:pt x="34" y="29"/>
                  </a:lnTo>
                  <a:lnTo>
                    <a:pt x="37" y="35"/>
                  </a:lnTo>
                  <a:lnTo>
                    <a:pt x="40" y="37"/>
                  </a:lnTo>
                  <a:lnTo>
                    <a:pt x="40" y="3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8" name="Freeform 275"/>
            <p:cNvSpPr>
              <a:spLocks/>
            </p:cNvSpPr>
            <p:nvPr/>
          </p:nvSpPr>
          <p:spPr bwMode="auto">
            <a:xfrm>
              <a:off x="1942" y="2439"/>
              <a:ext cx="20" cy="8"/>
            </a:xfrm>
            <a:custGeom>
              <a:avLst/>
              <a:gdLst>
                <a:gd name="T0" fmla="*/ 13 w 20"/>
                <a:gd name="T1" fmla="*/ 6 h 8"/>
                <a:gd name="T2" fmla="*/ 17 w 20"/>
                <a:gd name="T3" fmla="*/ 0 h 8"/>
                <a:gd name="T4" fmla="*/ 0 w 20"/>
                <a:gd name="T5" fmla="*/ 2 h 8"/>
                <a:gd name="T6" fmla="*/ 0 w 20"/>
                <a:gd name="T7" fmla="*/ 8 h 8"/>
                <a:gd name="T8" fmla="*/ 17 w 20"/>
                <a:gd name="T9" fmla="*/ 7 h 8"/>
                <a:gd name="T10" fmla="*/ 20 w 20"/>
                <a:gd name="T11" fmla="*/ 2 h 8"/>
                <a:gd name="T12" fmla="*/ 17 w 20"/>
                <a:gd name="T13" fmla="*/ 7 h 8"/>
                <a:gd name="T14" fmla="*/ 19 w 20"/>
                <a:gd name="T15" fmla="*/ 6 h 8"/>
                <a:gd name="T16" fmla="*/ 20 w 20"/>
                <a:gd name="T17" fmla="*/ 4 h 8"/>
                <a:gd name="T18" fmla="*/ 19 w 20"/>
                <a:gd name="T19" fmla="*/ 2 h 8"/>
                <a:gd name="T20" fmla="*/ 17 w 20"/>
                <a:gd name="T21" fmla="*/ 0 h 8"/>
                <a:gd name="T22" fmla="*/ 13 w 20"/>
                <a:gd name="T23" fmla="*/ 6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8">
                  <a:moveTo>
                    <a:pt x="13" y="6"/>
                  </a:moveTo>
                  <a:lnTo>
                    <a:pt x="17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17" y="7"/>
                  </a:lnTo>
                  <a:lnTo>
                    <a:pt x="20" y="2"/>
                  </a:lnTo>
                  <a:lnTo>
                    <a:pt x="17" y="7"/>
                  </a:lnTo>
                  <a:lnTo>
                    <a:pt x="19" y="6"/>
                  </a:lnTo>
                  <a:lnTo>
                    <a:pt x="20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3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69" name="Freeform 276"/>
            <p:cNvSpPr>
              <a:spLocks/>
            </p:cNvSpPr>
            <p:nvPr/>
          </p:nvSpPr>
          <p:spPr bwMode="auto">
            <a:xfrm>
              <a:off x="1896" y="2409"/>
              <a:ext cx="22" cy="40"/>
            </a:xfrm>
            <a:custGeom>
              <a:avLst/>
              <a:gdLst>
                <a:gd name="T0" fmla="*/ 14 w 22"/>
                <a:gd name="T1" fmla="*/ 39 h 40"/>
                <a:gd name="T2" fmla="*/ 13 w 22"/>
                <a:gd name="T3" fmla="*/ 28 h 40"/>
                <a:gd name="T4" fmla="*/ 13 w 22"/>
                <a:gd name="T5" fmla="*/ 16 h 40"/>
                <a:gd name="T6" fmla="*/ 16 w 22"/>
                <a:gd name="T7" fmla="*/ 7 h 40"/>
                <a:gd name="T8" fmla="*/ 22 w 22"/>
                <a:gd name="T9" fmla="*/ 0 h 40"/>
                <a:gd name="T10" fmla="*/ 6 w 22"/>
                <a:gd name="T11" fmla="*/ 5 h 40"/>
                <a:gd name="T12" fmla="*/ 3 w 22"/>
                <a:gd name="T13" fmla="*/ 12 h 40"/>
                <a:gd name="T14" fmla="*/ 1 w 22"/>
                <a:gd name="T15" fmla="*/ 21 h 40"/>
                <a:gd name="T16" fmla="*/ 0 w 22"/>
                <a:gd name="T17" fmla="*/ 32 h 40"/>
                <a:gd name="T18" fmla="*/ 1 w 22"/>
                <a:gd name="T19" fmla="*/ 40 h 40"/>
                <a:gd name="T20" fmla="*/ 14 w 22"/>
                <a:gd name="T21" fmla="*/ 39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0">
                  <a:moveTo>
                    <a:pt x="14" y="39"/>
                  </a:moveTo>
                  <a:lnTo>
                    <a:pt x="13" y="28"/>
                  </a:lnTo>
                  <a:lnTo>
                    <a:pt x="13" y="16"/>
                  </a:lnTo>
                  <a:lnTo>
                    <a:pt x="16" y="7"/>
                  </a:lnTo>
                  <a:lnTo>
                    <a:pt x="22" y="0"/>
                  </a:lnTo>
                  <a:lnTo>
                    <a:pt x="6" y="5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1" y="40"/>
                  </a:lnTo>
                  <a:lnTo>
                    <a:pt x="14" y="3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0" name="Freeform 277"/>
            <p:cNvSpPr>
              <a:spLocks/>
            </p:cNvSpPr>
            <p:nvPr/>
          </p:nvSpPr>
          <p:spPr bwMode="auto">
            <a:xfrm>
              <a:off x="1905" y="2406"/>
              <a:ext cx="14" cy="42"/>
            </a:xfrm>
            <a:custGeom>
              <a:avLst/>
              <a:gdLst>
                <a:gd name="T0" fmla="*/ 14 w 14"/>
                <a:gd name="T1" fmla="*/ 7 h 42"/>
                <a:gd name="T2" fmla="*/ 11 w 14"/>
                <a:gd name="T3" fmla="*/ 0 h 42"/>
                <a:gd name="T4" fmla="*/ 4 w 14"/>
                <a:gd name="T5" fmla="*/ 9 h 42"/>
                <a:gd name="T6" fmla="*/ 1 w 14"/>
                <a:gd name="T7" fmla="*/ 19 h 42"/>
                <a:gd name="T8" fmla="*/ 0 w 14"/>
                <a:gd name="T9" fmla="*/ 31 h 42"/>
                <a:gd name="T10" fmla="*/ 2 w 14"/>
                <a:gd name="T11" fmla="*/ 42 h 42"/>
                <a:gd name="T12" fmla="*/ 8 w 14"/>
                <a:gd name="T13" fmla="*/ 42 h 42"/>
                <a:gd name="T14" fmla="*/ 8 w 14"/>
                <a:gd name="T15" fmla="*/ 31 h 42"/>
                <a:gd name="T16" fmla="*/ 7 w 14"/>
                <a:gd name="T17" fmla="*/ 19 h 42"/>
                <a:gd name="T18" fmla="*/ 10 w 14"/>
                <a:gd name="T19" fmla="*/ 11 h 42"/>
                <a:gd name="T20" fmla="*/ 14 w 14"/>
                <a:gd name="T21" fmla="*/ 7 h 42"/>
                <a:gd name="T22" fmla="*/ 11 w 14"/>
                <a:gd name="T23" fmla="*/ 0 h 42"/>
                <a:gd name="T24" fmla="*/ 14 w 14"/>
                <a:gd name="T25" fmla="*/ 7 h 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42">
                  <a:moveTo>
                    <a:pt x="14" y="7"/>
                  </a:moveTo>
                  <a:lnTo>
                    <a:pt x="11" y="0"/>
                  </a:lnTo>
                  <a:lnTo>
                    <a:pt x="4" y="9"/>
                  </a:lnTo>
                  <a:lnTo>
                    <a:pt x="1" y="19"/>
                  </a:lnTo>
                  <a:lnTo>
                    <a:pt x="0" y="31"/>
                  </a:lnTo>
                  <a:lnTo>
                    <a:pt x="2" y="42"/>
                  </a:lnTo>
                  <a:lnTo>
                    <a:pt x="8" y="42"/>
                  </a:lnTo>
                  <a:lnTo>
                    <a:pt x="8" y="31"/>
                  </a:lnTo>
                  <a:lnTo>
                    <a:pt x="7" y="19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1" name="Freeform 278"/>
            <p:cNvSpPr>
              <a:spLocks/>
            </p:cNvSpPr>
            <p:nvPr/>
          </p:nvSpPr>
          <p:spPr bwMode="auto">
            <a:xfrm>
              <a:off x="1899" y="2406"/>
              <a:ext cx="20" cy="11"/>
            </a:xfrm>
            <a:custGeom>
              <a:avLst/>
              <a:gdLst>
                <a:gd name="T0" fmla="*/ 7 w 20"/>
                <a:gd name="T1" fmla="*/ 10 h 11"/>
                <a:gd name="T2" fmla="*/ 5 w 20"/>
                <a:gd name="T3" fmla="*/ 11 h 11"/>
                <a:gd name="T4" fmla="*/ 20 w 20"/>
                <a:gd name="T5" fmla="*/ 7 h 11"/>
                <a:gd name="T6" fmla="*/ 17 w 20"/>
                <a:gd name="T7" fmla="*/ 0 h 11"/>
                <a:gd name="T8" fmla="*/ 2 w 20"/>
                <a:gd name="T9" fmla="*/ 4 h 11"/>
                <a:gd name="T10" fmla="*/ 0 w 20"/>
                <a:gd name="T11" fmla="*/ 5 h 11"/>
                <a:gd name="T12" fmla="*/ 2 w 20"/>
                <a:gd name="T13" fmla="*/ 4 h 11"/>
                <a:gd name="T14" fmla="*/ 0 w 20"/>
                <a:gd name="T15" fmla="*/ 5 h 11"/>
                <a:gd name="T16" fmla="*/ 0 w 20"/>
                <a:gd name="T17" fmla="*/ 9 h 11"/>
                <a:gd name="T18" fmla="*/ 1 w 20"/>
                <a:gd name="T19" fmla="*/ 11 h 11"/>
                <a:gd name="T20" fmla="*/ 5 w 20"/>
                <a:gd name="T21" fmla="*/ 11 h 11"/>
                <a:gd name="T22" fmla="*/ 7 w 20"/>
                <a:gd name="T23" fmla="*/ 10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11">
                  <a:moveTo>
                    <a:pt x="7" y="10"/>
                  </a:moveTo>
                  <a:lnTo>
                    <a:pt x="5" y="11"/>
                  </a:lnTo>
                  <a:lnTo>
                    <a:pt x="20" y="7"/>
                  </a:lnTo>
                  <a:lnTo>
                    <a:pt x="17" y="0"/>
                  </a:lnTo>
                  <a:lnTo>
                    <a:pt x="2" y="4"/>
                  </a:lnTo>
                  <a:lnTo>
                    <a:pt x="0" y="5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1"/>
                  </a:lnTo>
                  <a:lnTo>
                    <a:pt x="5" y="11"/>
                  </a:lnTo>
                  <a:lnTo>
                    <a:pt x="7" y="1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2" name="Freeform 279"/>
            <p:cNvSpPr>
              <a:spLocks/>
            </p:cNvSpPr>
            <p:nvPr/>
          </p:nvSpPr>
          <p:spPr bwMode="auto">
            <a:xfrm>
              <a:off x="1892" y="2411"/>
              <a:ext cx="14" cy="41"/>
            </a:xfrm>
            <a:custGeom>
              <a:avLst/>
              <a:gdLst>
                <a:gd name="T0" fmla="*/ 5 w 14"/>
                <a:gd name="T1" fmla="*/ 35 h 41"/>
                <a:gd name="T2" fmla="*/ 8 w 14"/>
                <a:gd name="T3" fmla="*/ 38 h 41"/>
                <a:gd name="T4" fmla="*/ 8 w 14"/>
                <a:gd name="T5" fmla="*/ 30 h 41"/>
                <a:gd name="T6" fmla="*/ 8 w 14"/>
                <a:gd name="T7" fmla="*/ 19 h 41"/>
                <a:gd name="T8" fmla="*/ 10 w 14"/>
                <a:gd name="T9" fmla="*/ 11 h 41"/>
                <a:gd name="T10" fmla="*/ 14 w 14"/>
                <a:gd name="T11" fmla="*/ 5 h 41"/>
                <a:gd name="T12" fmla="*/ 7 w 14"/>
                <a:gd name="T13" fmla="*/ 0 h 41"/>
                <a:gd name="T14" fmla="*/ 4 w 14"/>
                <a:gd name="T15" fmla="*/ 9 h 41"/>
                <a:gd name="T16" fmla="*/ 2 w 14"/>
                <a:gd name="T17" fmla="*/ 19 h 41"/>
                <a:gd name="T18" fmla="*/ 0 w 14"/>
                <a:gd name="T19" fmla="*/ 30 h 41"/>
                <a:gd name="T20" fmla="*/ 2 w 14"/>
                <a:gd name="T21" fmla="*/ 38 h 41"/>
                <a:gd name="T22" fmla="*/ 5 w 14"/>
                <a:gd name="T23" fmla="*/ 41 h 41"/>
                <a:gd name="T24" fmla="*/ 2 w 14"/>
                <a:gd name="T25" fmla="*/ 38 h 41"/>
                <a:gd name="T26" fmla="*/ 3 w 14"/>
                <a:gd name="T27" fmla="*/ 40 h 41"/>
                <a:gd name="T28" fmla="*/ 5 w 14"/>
                <a:gd name="T29" fmla="*/ 41 h 41"/>
                <a:gd name="T30" fmla="*/ 7 w 14"/>
                <a:gd name="T31" fmla="*/ 40 h 41"/>
                <a:gd name="T32" fmla="*/ 8 w 14"/>
                <a:gd name="T33" fmla="*/ 38 h 41"/>
                <a:gd name="T34" fmla="*/ 5 w 14"/>
                <a:gd name="T35" fmla="*/ 35 h 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" h="41">
                  <a:moveTo>
                    <a:pt x="5" y="35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8" y="19"/>
                  </a:lnTo>
                  <a:lnTo>
                    <a:pt x="10" y="11"/>
                  </a:lnTo>
                  <a:lnTo>
                    <a:pt x="14" y="5"/>
                  </a:lnTo>
                  <a:lnTo>
                    <a:pt x="7" y="0"/>
                  </a:lnTo>
                  <a:lnTo>
                    <a:pt x="4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5" y="41"/>
                  </a:lnTo>
                  <a:lnTo>
                    <a:pt x="2" y="38"/>
                  </a:lnTo>
                  <a:lnTo>
                    <a:pt x="3" y="40"/>
                  </a:lnTo>
                  <a:lnTo>
                    <a:pt x="5" y="41"/>
                  </a:lnTo>
                  <a:lnTo>
                    <a:pt x="7" y="40"/>
                  </a:lnTo>
                  <a:lnTo>
                    <a:pt x="8" y="38"/>
                  </a:lnTo>
                  <a:lnTo>
                    <a:pt x="5" y="3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3" name="Freeform 280"/>
            <p:cNvSpPr>
              <a:spLocks/>
            </p:cNvSpPr>
            <p:nvPr/>
          </p:nvSpPr>
          <p:spPr bwMode="auto">
            <a:xfrm>
              <a:off x="1897" y="2445"/>
              <a:ext cx="16" cy="7"/>
            </a:xfrm>
            <a:custGeom>
              <a:avLst/>
              <a:gdLst>
                <a:gd name="T0" fmla="*/ 10 w 16"/>
                <a:gd name="T1" fmla="*/ 3 h 7"/>
                <a:gd name="T2" fmla="*/ 13 w 16"/>
                <a:gd name="T3" fmla="*/ 0 h 7"/>
                <a:gd name="T4" fmla="*/ 0 w 16"/>
                <a:gd name="T5" fmla="*/ 1 h 7"/>
                <a:gd name="T6" fmla="*/ 0 w 16"/>
                <a:gd name="T7" fmla="*/ 7 h 7"/>
                <a:gd name="T8" fmla="*/ 13 w 16"/>
                <a:gd name="T9" fmla="*/ 6 h 7"/>
                <a:gd name="T10" fmla="*/ 16 w 16"/>
                <a:gd name="T11" fmla="*/ 3 h 7"/>
                <a:gd name="T12" fmla="*/ 13 w 16"/>
                <a:gd name="T13" fmla="*/ 6 h 7"/>
                <a:gd name="T14" fmla="*/ 15 w 16"/>
                <a:gd name="T15" fmla="*/ 5 h 7"/>
                <a:gd name="T16" fmla="*/ 16 w 16"/>
                <a:gd name="T17" fmla="*/ 3 h 7"/>
                <a:gd name="T18" fmla="*/ 15 w 16"/>
                <a:gd name="T19" fmla="*/ 1 h 7"/>
                <a:gd name="T20" fmla="*/ 13 w 16"/>
                <a:gd name="T21" fmla="*/ 0 h 7"/>
                <a:gd name="T22" fmla="*/ 10 w 16"/>
                <a:gd name="T23" fmla="*/ 3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" h="7">
                  <a:moveTo>
                    <a:pt x="10" y="3"/>
                  </a:moveTo>
                  <a:lnTo>
                    <a:pt x="1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13" y="6"/>
                  </a:lnTo>
                  <a:lnTo>
                    <a:pt x="16" y="3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4" name="Freeform 281"/>
            <p:cNvSpPr>
              <a:spLocks/>
            </p:cNvSpPr>
            <p:nvPr/>
          </p:nvSpPr>
          <p:spPr bwMode="auto">
            <a:xfrm>
              <a:off x="2026" y="2403"/>
              <a:ext cx="39" cy="39"/>
            </a:xfrm>
            <a:custGeom>
              <a:avLst/>
              <a:gdLst>
                <a:gd name="T0" fmla="*/ 39 w 39"/>
                <a:gd name="T1" fmla="*/ 38 h 39"/>
                <a:gd name="T2" fmla="*/ 39 w 39"/>
                <a:gd name="T3" fmla="*/ 35 h 39"/>
                <a:gd name="T4" fmla="*/ 39 w 39"/>
                <a:gd name="T5" fmla="*/ 31 h 39"/>
                <a:gd name="T6" fmla="*/ 39 w 39"/>
                <a:gd name="T7" fmla="*/ 26 h 39"/>
                <a:gd name="T8" fmla="*/ 39 w 39"/>
                <a:gd name="T9" fmla="*/ 22 h 39"/>
                <a:gd name="T10" fmla="*/ 39 w 39"/>
                <a:gd name="T11" fmla="*/ 20 h 39"/>
                <a:gd name="T12" fmla="*/ 37 w 39"/>
                <a:gd name="T13" fmla="*/ 18 h 39"/>
                <a:gd name="T14" fmla="*/ 35 w 39"/>
                <a:gd name="T15" fmla="*/ 17 h 39"/>
                <a:gd name="T16" fmla="*/ 32 w 39"/>
                <a:gd name="T17" fmla="*/ 16 h 39"/>
                <a:gd name="T18" fmla="*/ 25 w 39"/>
                <a:gd name="T19" fmla="*/ 14 h 39"/>
                <a:gd name="T20" fmla="*/ 18 w 39"/>
                <a:gd name="T21" fmla="*/ 11 h 39"/>
                <a:gd name="T22" fmla="*/ 9 w 39"/>
                <a:gd name="T23" fmla="*/ 6 h 39"/>
                <a:gd name="T24" fmla="*/ 6 w 39"/>
                <a:gd name="T25" fmla="*/ 0 h 39"/>
                <a:gd name="T26" fmla="*/ 6 w 39"/>
                <a:gd name="T27" fmla="*/ 1 h 39"/>
                <a:gd name="T28" fmla="*/ 4 w 39"/>
                <a:gd name="T29" fmla="*/ 3 h 39"/>
                <a:gd name="T30" fmla="*/ 3 w 39"/>
                <a:gd name="T31" fmla="*/ 5 h 39"/>
                <a:gd name="T32" fmla="*/ 1 w 39"/>
                <a:gd name="T33" fmla="*/ 10 h 39"/>
                <a:gd name="T34" fmla="*/ 0 w 39"/>
                <a:gd name="T35" fmla="*/ 16 h 39"/>
                <a:gd name="T36" fmla="*/ 0 w 39"/>
                <a:gd name="T37" fmla="*/ 26 h 39"/>
                <a:gd name="T38" fmla="*/ 0 w 39"/>
                <a:gd name="T39" fmla="*/ 34 h 39"/>
                <a:gd name="T40" fmla="*/ 0 w 39"/>
                <a:gd name="T41" fmla="*/ 39 h 39"/>
                <a:gd name="T42" fmla="*/ 39 w 39"/>
                <a:gd name="T43" fmla="*/ 38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" h="39">
                  <a:moveTo>
                    <a:pt x="39" y="38"/>
                  </a:moveTo>
                  <a:lnTo>
                    <a:pt x="39" y="35"/>
                  </a:lnTo>
                  <a:lnTo>
                    <a:pt x="39" y="31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20"/>
                  </a:lnTo>
                  <a:lnTo>
                    <a:pt x="37" y="18"/>
                  </a:lnTo>
                  <a:lnTo>
                    <a:pt x="35" y="17"/>
                  </a:lnTo>
                  <a:lnTo>
                    <a:pt x="32" y="16"/>
                  </a:lnTo>
                  <a:lnTo>
                    <a:pt x="25" y="14"/>
                  </a:lnTo>
                  <a:lnTo>
                    <a:pt x="18" y="11"/>
                  </a:lnTo>
                  <a:lnTo>
                    <a:pt x="9" y="6"/>
                  </a:lnTo>
                  <a:lnTo>
                    <a:pt x="6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39" y="3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5" name="Freeform 282"/>
            <p:cNvSpPr>
              <a:spLocks/>
            </p:cNvSpPr>
            <p:nvPr/>
          </p:nvSpPr>
          <p:spPr bwMode="auto">
            <a:xfrm>
              <a:off x="2061" y="2425"/>
              <a:ext cx="9" cy="16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0 w 9"/>
                <a:gd name="T5" fmla="*/ 4 h 16"/>
                <a:gd name="T6" fmla="*/ 0 w 9"/>
                <a:gd name="T7" fmla="*/ 9 h 16"/>
                <a:gd name="T8" fmla="*/ 0 w 9"/>
                <a:gd name="T9" fmla="*/ 13 h 16"/>
                <a:gd name="T10" fmla="*/ 0 w 9"/>
                <a:gd name="T11" fmla="*/ 16 h 16"/>
                <a:gd name="T12" fmla="*/ 9 w 9"/>
                <a:gd name="T13" fmla="*/ 16 h 16"/>
                <a:gd name="T14" fmla="*/ 9 w 9"/>
                <a:gd name="T15" fmla="*/ 13 h 16"/>
                <a:gd name="T16" fmla="*/ 9 w 9"/>
                <a:gd name="T17" fmla="*/ 9 h 16"/>
                <a:gd name="T18" fmla="*/ 9 w 9"/>
                <a:gd name="T19" fmla="*/ 4 h 16"/>
                <a:gd name="T20" fmla="*/ 9 w 9"/>
                <a:gd name="T21" fmla="*/ 0 h 16"/>
                <a:gd name="T22" fmla="*/ 9 w 9"/>
                <a:gd name="T23" fmla="*/ 0 h 16"/>
                <a:gd name="T24" fmla="*/ 0 w 9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9" y="16"/>
                  </a:lnTo>
                  <a:lnTo>
                    <a:pt x="9" y="13"/>
                  </a:lnTo>
                  <a:lnTo>
                    <a:pt x="9" y="9"/>
                  </a:lnTo>
                  <a:lnTo>
                    <a:pt x="9" y="4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6" name="Freeform 283"/>
            <p:cNvSpPr>
              <a:spLocks/>
            </p:cNvSpPr>
            <p:nvPr/>
          </p:nvSpPr>
          <p:spPr bwMode="auto">
            <a:xfrm>
              <a:off x="2058" y="2415"/>
              <a:ext cx="12" cy="10"/>
            </a:xfrm>
            <a:custGeom>
              <a:avLst/>
              <a:gdLst>
                <a:gd name="T0" fmla="*/ 0 w 12"/>
                <a:gd name="T1" fmla="*/ 7 h 10"/>
                <a:gd name="T2" fmla="*/ 0 w 12"/>
                <a:gd name="T3" fmla="*/ 8 h 10"/>
                <a:gd name="T4" fmla="*/ 2 w 12"/>
                <a:gd name="T5" fmla="*/ 8 h 10"/>
                <a:gd name="T6" fmla="*/ 3 w 12"/>
                <a:gd name="T7" fmla="*/ 9 h 10"/>
                <a:gd name="T8" fmla="*/ 4 w 12"/>
                <a:gd name="T9" fmla="*/ 9 h 10"/>
                <a:gd name="T10" fmla="*/ 3 w 12"/>
                <a:gd name="T11" fmla="*/ 10 h 10"/>
                <a:gd name="T12" fmla="*/ 12 w 12"/>
                <a:gd name="T13" fmla="*/ 10 h 10"/>
                <a:gd name="T14" fmla="*/ 10 w 12"/>
                <a:gd name="T15" fmla="*/ 7 h 10"/>
                <a:gd name="T16" fmla="*/ 7 w 12"/>
                <a:gd name="T17" fmla="*/ 3 h 10"/>
                <a:gd name="T18" fmla="*/ 4 w 12"/>
                <a:gd name="T19" fmla="*/ 2 h 10"/>
                <a:gd name="T20" fmla="*/ 0 w 12"/>
                <a:gd name="T21" fmla="*/ 0 h 10"/>
                <a:gd name="T22" fmla="*/ 0 w 12"/>
                <a:gd name="T23" fmla="*/ 1 h 10"/>
                <a:gd name="T24" fmla="*/ 0 w 12"/>
                <a:gd name="T25" fmla="*/ 7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" h="10">
                  <a:moveTo>
                    <a:pt x="0" y="7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3" y="10"/>
                  </a:lnTo>
                  <a:lnTo>
                    <a:pt x="12" y="10"/>
                  </a:lnTo>
                  <a:lnTo>
                    <a:pt x="10" y="7"/>
                  </a:lnTo>
                  <a:lnTo>
                    <a:pt x="7" y="3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7" name="Freeform 284"/>
            <p:cNvSpPr>
              <a:spLocks/>
            </p:cNvSpPr>
            <p:nvPr/>
          </p:nvSpPr>
          <p:spPr bwMode="auto">
            <a:xfrm>
              <a:off x="2029" y="2401"/>
              <a:ext cx="29" cy="21"/>
            </a:xfrm>
            <a:custGeom>
              <a:avLst/>
              <a:gdLst>
                <a:gd name="T0" fmla="*/ 6 w 29"/>
                <a:gd name="T1" fmla="*/ 4 h 21"/>
                <a:gd name="T2" fmla="*/ 0 w 29"/>
                <a:gd name="T3" fmla="*/ 2 h 21"/>
                <a:gd name="T4" fmla="*/ 4 w 29"/>
                <a:gd name="T5" fmla="*/ 10 h 21"/>
                <a:gd name="T6" fmla="*/ 14 w 29"/>
                <a:gd name="T7" fmla="*/ 16 h 21"/>
                <a:gd name="T8" fmla="*/ 21 w 29"/>
                <a:gd name="T9" fmla="*/ 19 h 21"/>
                <a:gd name="T10" fmla="*/ 29 w 29"/>
                <a:gd name="T11" fmla="*/ 21 h 21"/>
                <a:gd name="T12" fmla="*/ 29 w 29"/>
                <a:gd name="T13" fmla="*/ 15 h 21"/>
                <a:gd name="T14" fmla="*/ 23 w 29"/>
                <a:gd name="T15" fmla="*/ 13 h 21"/>
                <a:gd name="T16" fmla="*/ 16 w 29"/>
                <a:gd name="T17" fmla="*/ 9 h 21"/>
                <a:gd name="T18" fmla="*/ 8 w 29"/>
                <a:gd name="T19" fmla="*/ 6 h 21"/>
                <a:gd name="T20" fmla="*/ 6 w 29"/>
                <a:gd name="T21" fmla="*/ 2 h 21"/>
                <a:gd name="T22" fmla="*/ 0 w 29"/>
                <a:gd name="T23" fmla="*/ 0 h 21"/>
                <a:gd name="T24" fmla="*/ 6 w 29"/>
                <a:gd name="T25" fmla="*/ 4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21">
                  <a:moveTo>
                    <a:pt x="6" y="4"/>
                  </a:moveTo>
                  <a:lnTo>
                    <a:pt x="0" y="2"/>
                  </a:lnTo>
                  <a:lnTo>
                    <a:pt x="4" y="10"/>
                  </a:lnTo>
                  <a:lnTo>
                    <a:pt x="14" y="16"/>
                  </a:lnTo>
                  <a:lnTo>
                    <a:pt x="21" y="19"/>
                  </a:lnTo>
                  <a:lnTo>
                    <a:pt x="29" y="21"/>
                  </a:lnTo>
                  <a:lnTo>
                    <a:pt x="29" y="15"/>
                  </a:lnTo>
                  <a:lnTo>
                    <a:pt x="23" y="13"/>
                  </a:lnTo>
                  <a:lnTo>
                    <a:pt x="16" y="9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8" name="Freeform 285"/>
            <p:cNvSpPr>
              <a:spLocks/>
            </p:cNvSpPr>
            <p:nvPr/>
          </p:nvSpPr>
          <p:spPr bwMode="auto">
            <a:xfrm>
              <a:off x="2024" y="2401"/>
              <a:ext cx="11" cy="12"/>
            </a:xfrm>
            <a:custGeom>
              <a:avLst/>
              <a:gdLst>
                <a:gd name="T0" fmla="*/ 7 w 11"/>
                <a:gd name="T1" fmla="*/ 12 h 12"/>
                <a:gd name="T2" fmla="*/ 7 w 11"/>
                <a:gd name="T3" fmla="*/ 12 h 12"/>
                <a:gd name="T4" fmla="*/ 8 w 11"/>
                <a:gd name="T5" fmla="*/ 8 h 12"/>
                <a:gd name="T6" fmla="*/ 9 w 11"/>
                <a:gd name="T7" fmla="*/ 7 h 12"/>
                <a:gd name="T8" fmla="*/ 11 w 11"/>
                <a:gd name="T9" fmla="*/ 5 h 12"/>
                <a:gd name="T10" fmla="*/ 11 w 11"/>
                <a:gd name="T11" fmla="*/ 4 h 12"/>
                <a:gd name="T12" fmla="*/ 5 w 11"/>
                <a:gd name="T13" fmla="*/ 0 h 12"/>
                <a:gd name="T14" fmla="*/ 5 w 11"/>
                <a:gd name="T15" fmla="*/ 1 h 12"/>
                <a:gd name="T16" fmla="*/ 2 w 11"/>
                <a:gd name="T17" fmla="*/ 3 h 12"/>
                <a:gd name="T18" fmla="*/ 1 w 11"/>
                <a:gd name="T19" fmla="*/ 6 h 12"/>
                <a:gd name="T20" fmla="*/ 0 w 11"/>
                <a:gd name="T21" fmla="*/ 12 h 12"/>
                <a:gd name="T22" fmla="*/ 0 w 11"/>
                <a:gd name="T23" fmla="*/ 12 h 12"/>
                <a:gd name="T24" fmla="*/ 7 w 11"/>
                <a:gd name="T25" fmla="*/ 12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" h="12">
                  <a:moveTo>
                    <a:pt x="7" y="12"/>
                  </a:moveTo>
                  <a:lnTo>
                    <a:pt x="7" y="12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5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12"/>
                  </a:lnTo>
                  <a:lnTo>
                    <a:pt x="7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79" name="Freeform 286"/>
            <p:cNvSpPr>
              <a:spLocks/>
            </p:cNvSpPr>
            <p:nvPr/>
          </p:nvSpPr>
          <p:spPr bwMode="auto">
            <a:xfrm>
              <a:off x="2022" y="2413"/>
              <a:ext cx="9" cy="33"/>
            </a:xfrm>
            <a:custGeom>
              <a:avLst/>
              <a:gdLst>
                <a:gd name="T0" fmla="*/ 4 w 9"/>
                <a:gd name="T1" fmla="*/ 25 h 33"/>
                <a:gd name="T2" fmla="*/ 9 w 9"/>
                <a:gd name="T3" fmla="*/ 29 h 33"/>
                <a:gd name="T4" fmla="*/ 9 w 9"/>
                <a:gd name="T5" fmla="*/ 24 h 33"/>
                <a:gd name="T6" fmla="*/ 9 w 9"/>
                <a:gd name="T7" fmla="*/ 16 h 33"/>
                <a:gd name="T8" fmla="*/ 8 w 9"/>
                <a:gd name="T9" fmla="*/ 6 h 33"/>
                <a:gd name="T10" fmla="*/ 9 w 9"/>
                <a:gd name="T11" fmla="*/ 0 h 33"/>
                <a:gd name="T12" fmla="*/ 2 w 9"/>
                <a:gd name="T13" fmla="*/ 0 h 33"/>
                <a:gd name="T14" fmla="*/ 1 w 9"/>
                <a:gd name="T15" fmla="*/ 6 h 33"/>
                <a:gd name="T16" fmla="*/ 0 w 9"/>
                <a:gd name="T17" fmla="*/ 16 h 33"/>
                <a:gd name="T18" fmla="*/ 0 w 9"/>
                <a:gd name="T19" fmla="*/ 24 h 33"/>
                <a:gd name="T20" fmla="*/ 0 w 9"/>
                <a:gd name="T21" fmla="*/ 29 h 33"/>
                <a:gd name="T22" fmla="*/ 4 w 9"/>
                <a:gd name="T23" fmla="*/ 32 h 33"/>
                <a:gd name="T24" fmla="*/ 0 w 9"/>
                <a:gd name="T25" fmla="*/ 29 h 33"/>
                <a:gd name="T26" fmla="*/ 1 w 9"/>
                <a:gd name="T27" fmla="*/ 32 h 33"/>
                <a:gd name="T28" fmla="*/ 4 w 9"/>
                <a:gd name="T29" fmla="*/ 33 h 33"/>
                <a:gd name="T30" fmla="*/ 8 w 9"/>
                <a:gd name="T31" fmla="*/ 32 h 33"/>
                <a:gd name="T32" fmla="*/ 9 w 9"/>
                <a:gd name="T33" fmla="*/ 29 h 33"/>
                <a:gd name="T34" fmla="*/ 4 w 9"/>
                <a:gd name="T35" fmla="*/ 25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33">
                  <a:moveTo>
                    <a:pt x="4" y="25"/>
                  </a:moveTo>
                  <a:lnTo>
                    <a:pt x="9" y="29"/>
                  </a:lnTo>
                  <a:lnTo>
                    <a:pt x="9" y="24"/>
                  </a:lnTo>
                  <a:lnTo>
                    <a:pt x="9" y="16"/>
                  </a:lnTo>
                  <a:lnTo>
                    <a:pt x="8" y="6"/>
                  </a:lnTo>
                  <a:lnTo>
                    <a:pt x="9" y="0"/>
                  </a:lnTo>
                  <a:lnTo>
                    <a:pt x="2" y="0"/>
                  </a:lnTo>
                  <a:lnTo>
                    <a:pt x="1" y="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4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0" name="Freeform 287"/>
            <p:cNvSpPr>
              <a:spLocks/>
            </p:cNvSpPr>
            <p:nvPr/>
          </p:nvSpPr>
          <p:spPr bwMode="auto">
            <a:xfrm>
              <a:off x="2026" y="2436"/>
              <a:ext cx="44" cy="9"/>
            </a:xfrm>
            <a:custGeom>
              <a:avLst/>
              <a:gdLst>
                <a:gd name="T0" fmla="*/ 35 w 44"/>
                <a:gd name="T1" fmla="*/ 5 h 9"/>
                <a:gd name="T2" fmla="*/ 39 w 44"/>
                <a:gd name="T3" fmla="*/ 1 h 9"/>
                <a:gd name="T4" fmla="*/ 0 w 44"/>
                <a:gd name="T5" fmla="*/ 2 h 9"/>
                <a:gd name="T6" fmla="*/ 0 w 44"/>
                <a:gd name="T7" fmla="*/ 9 h 9"/>
                <a:gd name="T8" fmla="*/ 39 w 44"/>
                <a:gd name="T9" fmla="*/ 8 h 9"/>
                <a:gd name="T10" fmla="*/ 44 w 44"/>
                <a:gd name="T11" fmla="*/ 5 h 9"/>
                <a:gd name="T12" fmla="*/ 39 w 44"/>
                <a:gd name="T13" fmla="*/ 9 h 9"/>
                <a:gd name="T14" fmla="*/ 42 w 44"/>
                <a:gd name="T15" fmla="*/ 8 h 9"/>
                <a:gd name="T16" fmla="*/ 44 w 44"/>
                <a:gd name="T17" fmla="*/ 5 h 9"/>
                <a:gd name="T18" fmla="*/ 42 w 44"/>
                <a:gd name="T19" fmla="*/ 1 h 9"/>
                <a:gd name="T20" fmla="*/ 39 w 44"/>
                <a:gd name="T21" fmla="*/ 0 h 9"/>
                <a:gd name="T22" fmla="*/ 35 w 44"/>
                <a:gd name="T23" fmla="*/ 5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9">
                  <a:moveTo>
                    <a:pt x="35" y="5"/>
                  </a:moveTo>
                  <a:lnTo>
                    <a:pt x="39" y="1"/>
                  </a:lnTo>
                  <a:lnTo>
                    <a:pt x="0" y="2"/>
                  </a:lnTo>
                  <a:lnTo>
                    <a:pt x="0" y="9"/>
                  </a:lnTo>
                  <a:lnTo>
                    <a:pt x="39" y="8"/>
                  </a:lnTo>
                  <a:lnTo>
                    <a:pt x="44" y="5"/>
                  </a:lnTo>
                  <a:lnTo>
                    <a:pt x="39" y="9"/>
                  </a:lnTo>
                  <a:lnTo>
                    <a:pt x="42" y="8"/>
                  </a:lnTo>
                  <a:lnTo>
                    <a:pt x="44" y="5"/>
                  </a:lnTo>
                  <a:lnTo>
                    <a:pt x="42" y="1"/>
                  </a:lnTo>
                  <a:lnTo>
                    <a:pt x="39" y="0"/>
                  </a:lnTo>
                  <a:lnTo>
                    <a:pt x="35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1" name="Freeform 288"/>
            <p:cNvSpPr>
              <a:spLocks/>
            </p:cNvSpPr>
            <p:nvPr/>
          </p:nvSpPr>
          <p:spPr bwMode="auto">
            <a:xfrm>
              <a:off x="1977" y="2423"/>
              <a:ext cx="50" cy="19"/>
            </a:xfrm>
            <a:custGeom>
              <a:avLst/>
              <a:gdLst>
                <a:gd name="T0" fmla="*/ 49 w 50"/>
                <a:gd name="T1" fmla="*/ 19 h 19"/>
                <a:gd name="T2" fmla="*/ 50 w 50"/>
                <a:gd name="T3" fmla="*/ 0 h 19"/>
                <a:gd name="T4" fmla="*/ 49 w 50"/>
                <a:gd name="T5" fmla="*/ 0 h 19"/>
                <a:gd name="T6" fmla="*/ 45 w 50"/>
                <a:gd name="T7" fmla="*/ 0 h 19"/>
                <a:gd name="T8" fmla="*/ 40 w 50"/>
                <a:gd name="T9" fmla="*/ 1 h 19"/>
                <a:gd name="T10" fmla="*/ 34 w 50"/>
                <a:gd name="T11" fmla="*/ 1 h 19"/>
                <a:gd name="T12" fmla="*/ 28 w 50"/>
                <a:gd name="T13" fmla="*/ 2 h 19"/>
                <a:gd name="T14" fmla="*/ 21 w 50"/>
                <a:gd name="T15" fmla="*/ 4 h 19"/>
                <a:gd name="T16" fmla="*/ 17 w 50"/>
                <a:gd name="T17" fmla="*/ 4 h 19"/>
                <a:gd name="T18" fmla="*/ 14 w 50"/>
                <a:gd name="T19" fmla="*/ 4 h 19"/>
                <a:gd name="T20" fmla="*/ 10 w 50"/>
                <a:gd name="T21" fmla="*/ 4 h 19"/>
                <a:gd name="T22" fmla="*/ 6 w 50"/>
                <a:gd name="T23" fmla="*/ 5 h 19"/>
                <a:gd name="T24" fmla="*/ 2 w 50"/>
                <a:gd name="T25" fmla="*/ 7 h 19"/>
                <a:gd name="T26" fmla="*/ 1 w 50"/>
                <a:gd name="T27" fmla="*/ 10 h 19"/>
                <a:gd name="T28" fmla="*/ 1 w 50"/>
                <a:gd name="T29" fmla="*/ 13 h 19"/>
                <a:gd name="T30" fmla="*/ 1 w 50"/>
                <a:gd name="T31" fmla="*/ 15 h 19"/>
                <a:gd name="T32" fmla="*/ 0 w 50"/>
                <a:gd name="T33" fmla="*/ 18 h 19"/>
                <a:gd name="T34" fmla="*/ 0 w 50"/>
                <a:gd name="T35" fmla="*/ 19 h 19"/>
                <a:gd name="T36" fmla="*/ 49 w 50"/>
                <a:gd name="T37" fmla="*/ 19 h 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" h="19">
                  <a:moveTo>
                    <a:pt x="49" y="19"/>
                  </a:moveTo>
                  <a:lnTo>
                    <a:pt x="50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1" y="4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49" y="1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2" name="Freeform 289"/>
            <p:cNvSpPr>
              <a:spLocks/>
            </p:cNvSpPr>
            <p:nvPr/>
          </p:nvSpPr>
          <p:spPr bwMode="auto">
            <a:xfrm>
              <a:off x="2023" y="2419"/>
              <a:ext cx="9" cy="23"/>
            </a:xfrm>
            <a:custGeom>
              <a:avLst/>
              <a:gdLst>
                <a:gd name="T0" fmla="*/ 4 w 9"/>
                <a:gd name="T1" fmla="*/ 8 h 23"/>
                <a:gd name="T2" fmla="*/ 1 w 9"/>
                <a:gd name="T3" fmla="*/ 4 h 23"/>
                <a:gd name="T4" fmla="*/ 0 w 9"/>
                <a:gd name="T5" fmla="*/ 23 h 23"/>
                <a:gd name="T6" fmla="*/ 7 w 9"/>
                <a:gd name="T7" fmla="*/ 23 h 23"/>
                <a:gd name="T8" fmla="*/ 8 w 9"/>
                <a:gd name="T9" fmla="*/ 4 h 23"/>
                <a:gd name="T10" fmla="*/ 4 w 9"/>
                <a:gd name="T11" fmla="*/ 1 h 23"/>
                <a:gd name="T12" fmla="*/ 9 w 9"/>
                <a:gd name="T13" fmla="*/ 4 h 23"/>
                <a:gd name="T14" fmla="*/ 8 w 9"/>
                <a:gd name="T15" fmla="*/ 1 h 23"/>
                <a:gd name="T16" fmla="*/ 4 w 9"/>
                <a:gd name="T17" fmla="*/ 0 h 23"/>
                <a:gd name="T18" fmla="*/ 1 w 9"/>
                <a:gd name="T19" fmla="*/ 1 h 23"/>
                <a:gd name="T20" fmla="*/ 0 w 9"/>
                <a:gd name="T21" fmla="*/ 4 h 23"/>
                <a:gd name="T22" fmla="*/ 4 w 9"/>
                <a:gd name="T23" fmla="*/ 8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23">
                  <a:moveTo>
                    <a:pt x="4" y="8"/>
                  </a:moveTo>
                  <a:lnTo>
                    <a:pt x="1" y="4"/>
                  </a:lnTo>
                  <a:lnTo>
                    <a:pt x="0" y="23"/>
                  </a:lnTo>
                  <a:lnTo>
                    <a:pt x="7" y="23"/>
                  </a:lnTo>
                  <a:lnTo>
                    <a:pt x="8" y="4"/>
                  </a:lnTo>
                  <a:lnTo>
                    <a:pt x="4" y="1"/>
                  </a:lnTo>
                  <a:lnTo>
                    <a:pt x="9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4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3" name="Freeform 290"/>
            <p:cNvSpPr>
              <a:spLocks/>
            </p:cNvSpPr>
            <p:nvPr/>
          </p:nvSpPr>
          <p:spPr bwMode="auto">
            <a:xfrm>
              <a:off x="1991" y="2419"/>
              <a:ext cx="36" cy="12"/>
            </a:xfrm>
            <a:custGeom>
              <a:avLst/>
              <a:gdLst>
                <a:gd name="T0" fmla="*/ 0 w 36"/>
                <a:gd name="T1" fmla="*/ 12 h 12"/>
                <a:gd name="T2" fmla="*/ 0 w 36"/>
                <a:gd name="T3" fmla="*/ 12 h 12"/>
                <a:gd name="T4" fmla="*/ 3 w 36"/>
                <a:gd name="T5" fmla="*/ 12 h 12"/>
                <a:gd name="T6" fmla="*/ 7 w 36"/>
                <a:gd name="T7" fmla="*/ 11 h 12"/>
                <a:gd name="T8" fmla="*/ 14 w 36"/>
                <a:gd name="T9" fmla="*/ 10 h 12"/>
                <a:gd name="T10" fmla="*/ 20 w 36"/>
                <a:gd name="T11" fmla="*/ 9 h 12"/>
                <a:gd name="T12" fmla="*/ 26 w 36"/>
                <a:gd name="T13" fmla="*/ 9 h 12"/>
                <a:gd name="T14" fmla="*/ 31 w 36"/>
                <a:gd name="T15" fmla="*/ 8 h 12"/>
                <a:gd name="T16" fmla="*/ 35 w 36"/>
                <a:gd name="T17" fmla="*/ 9 h 12"/>
                <a:gd name="T18" fmla="*/ 36 w 36"/>
                <a:gd name="T19" fmla="*/ 8 h 12"/>
                <a:gd name="T20" fmla="*/ 36 w 36"/>
                <a:gd name="T21" fmla="*/ 1 h 12"/>
                <a:gd name="T22" fmla="*/ 35 w 36"/>
                <a:gd name="T23" fmla="*/ 0 h 12"/>
                <a:gd name="T24" fmla="*/ 31 w 36"/>
                <a:gd name="T25" fmla="*/ 1 h 12"/>
                <a:gd name="T26" fmla="*/ 26 w 36"/>
                <a:gd name="T27" fmla="*/ 2 h 12"/>
                <a:gd name="T28" fmla="*/ 20 w 36"/>
                <a:gd name="T29" fmla="*/ 2 h 12"/>
                <a:gd name="T30" fmla="*/ 14 w 36"/>
                <a:gd name="T31" fmla="*/ 3 h 12"/>
                <a:gd name="T32" fmla="*/ 7 w 36"/>
                <a:gd name="T33" fmla="*/ 4 h 12"/>
                <a:gd name="T34" fmla="*/ 3 w 36"/>
                <a:gd name="T35" fmla="*/ 3 h 12"/>
                <a:gd name="T36" fmla="*/ 0 w 36"/>
                <a:gd name="T37" fmla="*/ 3 h 12"/>
                <a:gd name="T38" fmla="*/ 0 w 36"/>
                <a:gd name="T39" fmla="*/ 3 h 12"/>
                <a:gd name="T40" fmla="*/ 0 w 36"/>
                <a:gd name="T41" fmla="*/ 12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7" y="11"/>
                  </a:lnTo>
                  <a:lnTo>
                    <a:pt x="14" y="10"/>
                  </a:lnTo>
                  <a:lnTo>
                    <a:pt x="20" y="9"/>
                  </a:lnTo>
                  <a:lnTo>
                    <a:pt x="26" y="9"/>
                  </a:lnTo>
                  <a:lnTo>
                    <a:pt x="31" y="8"/>
                  </a:lnTo>
                  <a:lnTo>
                    <a:pt x="35" y="9"/>
                  </a:lnTo>
                  <a:lnTo>
                    <a:pt x="36" y="8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1" y="1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14" y="3"/>
                  </a:lnTo>
                  <a:lnTo>
                    <a:pt x="7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4" name="Freeform 291"/>
            <p:cNvSpPr>
              <a:spLocks/>
            </p:cNvSpPr>
            <p:nvPr/>
          </p:nvSpPr>
          <p:spPr bwMode="auto">
            <a:xfrm>
              <a:off x="1974" y="2422"/>
              <a:ext cx="17" cy="11"/>
            </a:xfrm>
            <a:custGeom>
              <a:avLst/>
              <a:gdLst>
                <a:gd name="T0" fmla="*/ 8 w 17"/>
                <a:gd name="T1" fmla="*/ 11 h 11"/>
                <a:gd name="T2" fmla="*/ 8 w 17"/>
                <a:gd name="T3" fmla="*/ 11 h 11"/>
                <a:gd name="T4" fmla="*/ 7 w 17"/>
                <a:gd name="T5" fmla="*/ 10 h 11"/>
                <a:gd name="T6" fmla="*/ 10 w 17"/>
                <a:gd name="T7" fmla="*/ 9 h 11"/>
                <a:gd name="T8" fmla="*/ 13 w 17"/>
                <a:gd name="T9" fmla="*/ 8 h 11"/>
                <a:gd name="T10" fmla="*/ 17 w 17"/>
                <a:gd name="T11" fmla="*/ 9 h 11"/>
                <a:gd name="T12" fmla="*/ 17 w 17"/>
                <a:gd name="T13" fmla="*/ 0 h 11"/>
                <a:gd name="T14" fmla="*/ 13 w 17"/>
                <a:gd name="T15" fmla="*/ 1 h 11"/>
                <a:gd name="T16" fmla="*/ 8 w 17"/>
                <a:gd name="T17" fmla="*/ 2 h 11"/>
                <a:gd name="T18" fmla="*/ 3 w 17"/>
                <a:gd name="T19" fmla="*/ 6 h 11"/>
                <a:gd name="T20" fmla="*/ 0 w 17"/>
                <a:gd name="T21" fmla="*/ 11 h 11"/>
                <a:gd name="T22" fmla="*/ 0 w 17"/>
                <a:gd name="T23" fmla="*/ 11 h 11"/>
                <a:gd name="T24" fmla="*/ 8 w 17"/>
                <a:gd name="T25" fmla="*/ 11 h 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1">
                  <a:moveTo>
                    <a:pt x="8" y="11"/>
                  </a:moveTo>
                  <a:lnTo>
                    <a:pt x="8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3" y="8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8" y="2"/>
                  </a:lnTo>
                  <a:lnTo>
                    <a:pt x="3" y="6"/>
                  </a:lnTo>
                  <a:lnTo>
                    <a:pt x="0" y="11"/>
                  </a:lnTo>
                  <a:lnTo>
                    <a:pt x="8" y="1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5" name="Freeform 292"/>
            <p:cNvSpPr>
              <a:spLocks/>
            </p:cNvSpPr>
            <p:nvPr/>
          </p:nvSpPr>
          <p:spPr bwMode="auto">
            <a:xfrm>
              <a:off x="1974" y="2433"/>
              <a:ext cx="8" cy="13"/>
            </a:xfrm>
            <a:custGeom>
              <a:avLst/>
              <a:gdLst>
                <a:gd name="T0" fmla="*/ 3 w 8"/>
                <a:gd name="T1" fmla="*/ 4 h 13"/>
                <a:gd name="T2" fmla="*/ 6 w 8"/>
                <a:gd name="T3" fmla="*/ 9 h 13"/>
                <a:gd name="T4" fmla="*/ 6 w 8"/>
                <a:gd name="T5" fmla="*/ 9 h 13"/>
                <a:gd name="T6" fmla="*/ 7 w 8"/>
                <a:gd name="T7" fmla="*/ 5 h 13"/>
                <a:gd name="T8" fmla="*/ 8 w 8"/>
                <a:gd name="T9" fmla="*/ 3 h 13"/>
                <a:gd name="T10" fmla="*/ 8 w 8"/>
                <a:gd name="T11" fmla="*/ 0 h 13"/>
                <a:gd name="T12" fmla="*/ 0 w 8"/>
                <a:gd name="T13" fmla="*/ 0 h 13"/>
                <a:gd name="T14" fmla="*/ 0 w 8"/>
                <a:gd name="T15" fmla="*/ 3 h 13"/>
                <a:gd name="T16" fmla="*/ 1 w 8"/>
                <a:gd name="T17" fmla="*/ 5 h 13"/>
                <a:gd name="T18" fmla="*/ 0 w 8"/>
                <a:gd name="T19" fmla="*/ 6 h 13"/>
                <a:gd name="T20" fmla="*/ 0 w 8"/>
                <a:gd name="T21" fmla="*/ 9 h 13"/>
                <a:gd name="T22" fmla="*/ 3 w 8"/>
                <a:gd name="T23" fmla="*/ 13 h 13"/>
                <a:gd name="T24" fmla="*/ 0 w 8"/>
                <a:gd name="T25" fmla="*/ 9 h 13"/>
                <a:gd name="T26" fmla="*/ 1 w 8"/>
                <a:gd name="T27" fmla="*/ 11 h 13"/>
                <a:gd name="T28" fmla="*/ 3 w 8"/>
                <a:gd name="T29" fmla="*/ 12 h 13"/>
                <a:gd name="T30" fmla="*/ 5 w 8"/>
                <a:gd name="T31" fmla="*/ 11 h 13"/>
                <a:gd name="T32" fmla="*/ 6 w 8"/>
                <a:gd name="T33" fmla="*/ 9 h 13"/>
                <a:gd name="T34" fmla="*/ 3 w 8"/>
                <a:gd name="T35" fmla="*/ 4 h 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" h="13">
                  <a:moveTo>
                    <a:pt x="3" y="4"/>
                  </a:moveTo>
                  <a:lnTo>
                    <a:pt x="6" y="9"/>
                  </a:lnTo>
                  <a:lnTo>
                    <a:pt x="7" y="5"/>
                  </a:ln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3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6" y="9"/>
                  </a:lnTo>
                  <a:lnTo>
                    <a:pt x="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6" name="Freeform 293"/>
            <p:cNvSpPr>
              <a:spLocks/>
            </p:cNvSpPr>
            <p:nvPr/>
          </p:nvSpPr>
          <p:spPr bwMode="auto">
            <a:xfrm>
              <a:off x="1977" y="2437"/>
              <a:ext cx="54" cy="9"/>
            </a:xfrm>
            <a:custGeom>
              <a:avLst/>
              <a:gdLst>
                <a:gd name="T0" fmla="*/ 46 w 54"/>
                <a:gd name="T1" fmla="*/ 5 h 9"/>
                <a:gd name="T2" fmla="*/ 49 w 54"/>
                <a:gd name="T3" fmla="*/ 0 h 9"/>
                <a:gd name="T4" fmla="*/ 0 w 54"/>
                <a:gd name="T5" fmla="*/ 0 h 9"/>
                <a:gd name="T6" fmla="*/ 0 w 54"/>
                <a:gd name="T7" fmla="*/ 9 h 9"/>
                <a:gd name="T8" fmla="*/ 49 w 54"/>
                <a:gd name="T9" fmla="*/ 9 h 9"/>
                <a:gd name="T10" fmla="*/ 53 w 54"/>
                <a:gd name="T11" fmla="*/ 5 h 9"/>
                <a:gd name="T12" fmla="*/ 49 w 54"/>
                <a:gd name="T13" fmla="*/ 9 h 9"/>
                <a:gd name="T14" fmla="*/ 53 w 54"/>
                <a:gd name="T15" fmla="*/ 8 h 9"/>
                <a:gd name="T16" fmla="*/ 54 w 54"/>
                <a:gd name="T17" fmla="*/ 5 h 9"/>
                <a:gd name="T18" fmla="*/ 53 w 54"/>
                <a:gd name="T19" fmla="*/ 1 h 9"/>
                <a:gd name="T20" fmla="*/ 49 w 54"/>
                <a:gd name="T21" fmla="*/ 0 h 9"/>
                <a:gd name="T22" fmla="*/ 46 w 54"/>
                <a:gd name="T23" fmla="*/ 5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9">
                  <a:moveTo>
                    <a:pt x="46" y="5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49" y="9"/>
                  </a:lnTo>
                  <a:lnTo>
                    <a:pt x="53" y="5"/>
                  </a:lnTo>
                  <a:lnTo>
                    <a:pt x="49" y="9"/>
                  </a:lnTo>
                  <a:lnTo>
                    <a:pt x="53" y="8"/>
                  </a:lnTo>
                  <a:lnTo>
                    <a:pt x="54" y="5"/>
                  </a:lnTo>
                  <a:lnTo>
                    <a:pt x="53" y="1"/>
                  </a:lnTo>
                  <a:lnTo>
                    <a:pt x="49" y="0"/>
                  </a:lnTo>
                  <a:lnTo>
                    <a:pt x="46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7" name="Freeform 294"/>
            <p:cNvSpPr>
              <a:spLocks/>
            </p:cNvSpPr>
            <p:nvPr/>
          </p:nvSpPr>
          <p:spPr bwMode="auto">
            <a:xfrm>
              <a:off x="1248" y="2628"/>
              <a:ext cx="26" cy="56"/>
            </a:xfrm>
            <a:custGeom>
              <a:avLst/>
              <a:gdLst>
                <a:gd name="T0" fmla="*/ 24 w 26"/>
                <a:gd name="T1" fmla="*/ 55 h 56"/>
                <a:gd name="T2" fmla="*/ 26 w 26"/>
                <a:gd name="T3" fmla="*/ 40 h 56"/>
                <a:gd name="T4" fmla="*/ 26 w 26"/>
                <a:gd name="T5" fmla="*/ 25 h 56"/>
                <a:gd name="T6" fmla="*/ 25 w 26"/>
                <a:gd name="T7" fmla="*/ 12 h 56"/>
                <a:gd name="T8" fmla="*/ 22 w 26"/>
                <a:gd name="T9" fmla="*/ 0 h 56"/>
                <a:gd name="T10" fmla="*/ 0 w 26"/>
                <a:gd name="T11" fmla="*/ 1 h 56"/>
                <a:gd name="T12" fmla="*/ 4 w 26"/>
                <a:gd name="T13" fmla="*/ 13 h 56"/>
                <a:gd name="T14" fmla="*/ 5 w 26"/>
                <a:gd name="T15" fmla="*/ 26 h 56"/>
                <a:gd name="T16" fmla="*/ 5 w 26"/>
                <a:gd name="T17" fmla="*/ 41 h 56"/>
                <a:gd name="T18" fmla="*/ 2 w 26"/>
                <a:gd name="T19" fmla="*/ 56 h 56"/>
                <a:gd name="T20" fmla="*/ 24 w 26"/>
                <a:gd name="T21" fmla="*/ 55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" h="56">
                  <a:moveTo>
                    <a:pt x="24" y="55"/>
                  </a:moveTo>
                  <a:lnTo>
                    <a:pt x="26" y="40"/>
                  </a:lnTo>
                  <a:lnTo>
                    <a:pt x="26" y="25"/>
                  </a:lnTo>
                  <a:lnTo>
                    <a:pt x="25" y="12"/>
                  </a:lnTo>
                  <a:lnTo>
                    <a:pt x="22" y="0"/>
                  </a:lnTo>
                  <a:lnTo>
                    <a:pt x="0" y="1"/>
                  </a:lnTo>
                  <a:lnTo>
                    <a:pt x="4" y="13"/>
                  </a:lnTo>
                  <a:lnTo>
                    <a:pt x="5" y="26"/>
                  </a:lnTo>
                  <a:lnTo>
                    <a:pt x="5" y="41"/>
                  </a:lnTo>
                  <a:lnTo>
                    <a:pt x="2" y="56"/>
                  </a:lnTo>
                  <a:lnTo>
                    <a:pt x="24" y="5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8" name="Freeform 295"/>
            <p:cNvSpPr>
              <a:spLocks/>
            </p:cNvSpPr>
            <p:nvPr/>
          </p:nvSpPr>
          <p:spPr bwMode="auto">
            <a:xfrm>
              <a:off x="1267" y="2625"/>
              <a:ext cx="11" cy="58"/>
            </a:xfrm>
            <a:custGeom>
              <a:avLst/>
              <a:gdLst>
                <a:gd name="T0" fmla="*/ 3 w 11"/>
                <a:gd name="T1" fmla="*/ 6 h 58"/>
                <a:gd name="T2" fmla="*/ 0 w 11"/>
                <a:gd name="T3" fmla="*/ 4 h 58"/>
                <a:gd name="T4" fmla="*/ 3 w 11"/>
                <a:gd name="T5" fmla="*/ 15 h 58"/>
                <a:gd name="T6" fmla="*/ 3 w 11"/>
                <a:gd name="T7" fmla="*/ 28 h 58"/>
                <a:gd name="T8" fmla="*/ 4 w 11"/>
                <a:gd name="T9" fmla="*/ 43 h 58"/>
                <a:gd name="T10" fmla="*/ 2 w 11"/>
                <a:gd name="T11" fmla="*/ 58 h 58"/>
                <a:gd name="T12" fmla="*/ 8 w 11"/>
                <a:gd name="T13" fmla="*/ 58 h 58"/>
                <a:gd name="T14" fmla="*/ 10 w 11"/>
                <a:gd name="T15" fmla="*/ 43 h 58"/>
                <a:gd name="T16" fmla="*/ 11 w 11"/>
                <a:gd name="T17" fmla="*/ 28 h 58"/>
                <a:gd name="T18" fmla="*/ 9 w 11"/>
                <a:gd name="T19" fmla="*/ 15 h 58"/>
                <a:gd name="T20" fmla="*/ 6 w 11"/>
                <a:gd name="T21" fmla="*/ 2 h 58"/>
                <a:gd name="T22" fmla="*/ 3 w 11"/>
                <a:gd name="T23" fmla="*/ 0 h 58"/>
                <a:gd name="T24" fmla="*/ 6 w 11"/>
                <a:gd name="T25" fmla="*/ 2 h 58"/>
                <a:gd name="T26" fmla="*/ 5 w 11"/>
                <a:gd name="T27" fmla="*/ 0 h 58"/>
                <a:gd name="T28" fmla="*/ 2 w 11"/>
                <a:gd name="T29" fmla="*/ 0 h 58"/>
                <a:gd name="T30" fmla="*/ 0 w 11"/>
                <a:gd name="T31" fmla="*/ 1 h 58"/>
                <a:gd name="T32" fmla="*/ 0 w 11"/>
                <a:gd name="T33" fmla="*/ 4 h 58"/>
                <a:gd name="T34" fmla="*/ 3 w 11"/>
                <a:gd name="T35" fmla="*/ 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" h="58">
                  <a:moveTo>
                    <a:pt x="3" y="6"/>
                  </a:moveTo>
                  <a:lnTo>
                    <a:pt x="0" y="4"/>
                  </a:lnTo>
                  <a:lnTo>
                    <a:pt x="3" y="15"/>
                  </a:lnTo>
                  <a:lnTo>
                    <a:pt x="3" y="28"/>
                  </a:lnTo>
                  <a:lnTo>
                    <a:pt x="4" y="43"/>
                  </a:lnTo>
                  <a:lnTo>
                    <a:pt x="2" y="58"/>
                  </a:lnTo>
                  <a:lnTo>
                    <a:pt x="8" y="58"/>
                  </a:lnTo>
                  <a:lnTo>
                    <a:pt x="10" y="43"/>
                  </a:lnTo>
                  <a:lnTo>
                    <a:pt x="11" y="28"/>
                  </a:lnTo>
                  <a:lnTo>
                    <a:pt x="9" y="15"/>
                  </a:lnTo>
                  <a:lnTo>
                    <a:pt x="6" y="2"/>
                  </a:lnTo>
                  <a:lnTo>
                    <a:pt x="3" y="0"/>
                  </a:lnTo>
                  <a:lnTo>
                    <a:pt x="6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89" name="Freeform 296"/>
            <p:cNvSpPr>
              <a:spLocks/>
            </p:cNvSpPr>
            <p:nvPr/>
          </p:nvSpPr>
          <p:spPr bwMode="auto">
            <a:xfrm>
              <a:off x="1244" y="2625"/>
              <a:ext cx="26" cy="8"/>
            </a:xfrm>
            <a:custGeom>
              <a:avLst/>
              <a:gdLst>
                <a:gd name="T0" fmla="*/ 8 w 26"/>
                <a:gd name="T1" fmla="*/ 3 h 8"/>
                <a:gd name="T2" fmla="*/ 4 w 26"/>
                <a:gd name="T3" fmla="*/ 7 h 8"/>
                <a:gd name="T4" fmla="*/ 26 w 26"/>
                <a:gd name="T5" fmla="*/ 6 h 8"/>
                <a:gd name="T6" fmla="*/ 26 w 26"/>
                <a:gd name="T7" fmla="*/ 0 h 8"/>
                <a:gd name="T8" fmla="*/ 4 w 26"/>
                <a:gd name="T9" fmla="*/ 1 h 8"/>
                <a:gd name="T10" fmla="*/ 1 w 26"/>
                <a:gd name="T11" fmla="*/ 5 h 8"/>
                <a:gd name="T12" fmla="*/ 4 w 26"/>
                <a:gd name="T13" fmla="*/ 0 h 8"/>
                <a:gd name="T14" fmla="*/ 1 w 26"/>
                <a:gd name="T15" fmla="*/ 1 h 8"/>
                <a:gd name="T16" fmla="*/ 0 w 26"/>
                <a:gd name="T17" fmla="*/ 4 h 8"/>
                <a:gd name="T18" fmla="*/ 1 w 26"/>
                <a:gd name="T19" fmla="*/ 7 h 8"/>
                <a:gd name="T20" fmla="*/ 4 w 26"/>
                <a:gd name="T21" fmla="*/ 8 h 8"/>
                <a:gd name="T22" fmla="*/ 8 w 26"/>
                <a:gd name="T23" fmla="*/ 3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8">
                  <a:moveTo>
                    <a:pt x="8" y="3"/>
                  </a:moveTo>
                  <a:lnTo>
                    <a:pt x="4" y="7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8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0" name="Freeform 297"/>
            <p:cNvSpPr>
              <a:spLocks/>
            </p:cNvSpPr>
            <p:nvPr/>
          </p:nvSpPr>
          <p:spPr bwMode="auto">
            <a:xfrm>
              <a:off x="1245" y="2628"/>
              <a:ext cx="12" cy="59"/>
            </a:xfrm>
            <a:custGeom>
              <a:avLst/>
              <a:gdLst>
                <a:gd name="T0" fmla="*/ 5 w 12"/>
                <a:gd name="T1" fmla="*/ 53 h 59"/>
                <a:gd name="T2" fmla="*/ 9 w 12"/>
                <a:gd name="T3" fmla="*/ 56 h 59"/>
                <a:gd name="T4" fmla="*/ 11 w 12"/>
                <a:gd name="T5" fmla="*/ 41 h 59"/>
                <a:gd name="T6" fmla="*/ 12 w 12"/>
                <a:gd name="T7" fmla="*/ 26 h 59"/>
                <a:gd name="T8" fmla="*/ 10 w 12"/>
                <a:gd name="T9" fmla="*/ 13 h 59"/>
                <a:gd name="T10" fmla="*/ 7 w 12"/>
                <a:gd name="T11" fmla="*/ 0 h 59"/>
                <a:gd name="T12" fmla="*/ 0 w 12"/>
                <a:gd name="T13" fmla="*/ 2 h 59"/>
                <a:gd name="T14" fmla="*/ 3 w 12"/>
                <a:gd name="T15" fmla="*/ 13 h 59"/>
                <a:gd name="T16" fmla="*/ 3 w 12"/>
                <a:gd name="T17" fmla="*/ 26 h 59"/>
                <a:gd name="T18" fmla="*/ 4 w 12"/>
                <a:gd name="T19" fmla="*/ 41 h 59"/>
                <a:gd name="T20" fmla="*/ 2 w 12"/>
                <a:gd name="T21" fmla="*/ 56 h 59"/>
                <a:gd name="T22" fmla="*/ 5 w 12"/>
                <a:gd name="T23" fmla="*/ 59 h 59"/>
                <a:gd name="T24" fmla="*/ 2 w 12"/>
                <a:gd name="T25" fmla="*/ 56 h 59"/>
                <a:gd name="T26" fmla="*/ 3 w 12"/>
                <a:gd name="T27" fmla="*/ 58 h 59"/>
                <a:gd name="T28" fmla="*/ 5 w 12"/>
                <a:gd name="T29" fmla="*/ 59 h 59"/>
                <a:gd name="T30" fmla="*/ 8 w 12"/>
                <a:gd name="T31" fmla="*/ 58 h 59"/>
                <a:gd name="T32" fmla="*/ 9 w 12"/>
                <a:gd name="T33" fmla="*/ 56 h 59"/>
                <a:gd name="T34" fmla="*/ 5 w 12"/>
                <a:gd name="T35" fmla="*/ 53 h 5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" h="59">
                  <a:moveTo>
                    <a:pt x="5" y="53"/>
                  </a:moveTo>
                  <a:lnTo>
                    <a:pt x="9" y="56"/>
                  </a:lnTo>
                  <a:lnTo>
                    <a:pt x="11" y="41"/>
                  </a:lnTo>
                  <a:lnTo>
                    <a:pt x="12" y="26"/>
                  </a:lnTo>
                  <a:lnTo>
                    <a:pt x="10" y="13"/>
                  </a:lnTo>
                  <a:lnTo>
                    <a:pt x="7" y="0"/>
                  </a:lnTo>
                  <a:lnTo>
                    <a:pt x="0" y="2"/>
                  </a:lnTo>
                  <a:lnTo>
                    <a:pt x="3" y="13"/>
                  </a:lnTo>
                  <a:lnTo>
                    <a:pt x="3" y="26"/>
                  </a:lnTo>
                  <a:lnTo>
                    <a:pt x="4" y="41"/>
                  </a:lnTo>
                  <a:lnTo>
                    <a:pt x="2" y="56"/>
                  </a:lnTo>
                  <a:lnTo>
                    <a:pt x="5" y="59"/>
                  </a:lnTo>
                  <a:lnTo>
                    <a:pt x="2" y="56"/>
                  </a:lnTo>
                  <a:lnTo>
                    <a:pt x="3" y="58"/>
                  </a:lnTo>
                  <a:lnTo>
                    <a:pt x="5" y="59"/>
                  </a:lnTo>
                  <a:lnTo>
                    <a:pt x="8" y="58"/>
                  </a:lnTo>
                  <a:lnTo>
                    <a:pt x="9" y="56"/>
                  </a:lnTo>
                  <a:lnTo>
                    <a:pt x="5" y="5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1" name="Freeform 298"/>
            <p:cNvSpPr>
              <a:spLocks/>
            </p:cNvSpPr>
            <p:nvPr/>
          </p:nvSpPr>
          <p:spPr bwMode="auto">
            <a:xfrm>
              <a:off x="1250" y="2678"/>
              <a:ext cx="26" cy="9"/>
            </a:xfrm>
            <a:custGeom>
              <a:avLst/>
              <a:gdLst>
                <a:gd name="T0" fmla="*/ 19 w 26"/>
                <a:gd name="T1" fmla="*/ 5 h 9"/>
                <a:gd name="T2" fmla="*/ 22 w 26"/>
                <a:gd name="T3" fmla="*/ 2 h 9"/>
                <a:gd name="T4" fmla="*/ 0 w 26"/>
                <a:gd name="T5" fmla="*/ 3 h 9"/>
                <a:gd name="T6" fmla="*/ 0 w 26"/>
                <a:gd name="T7" fmla="*/ 9 h 9"/>
                <a:gd name="T8" fmla="*/ 22 w 26"/>
                <a:gd name="T9" fmla="*/ 8 h 9"/>
                <a:gd name="T10" fmla="*/ 25 w 26"/>
                <a:gd name="T11" fmla="*/ 5 h 9"/>
                <a:gd name="T12" fmla="*/ 22 w 26"/>
                <a:gd name="T13" fmla="*/ 9 h 9"/>
                <a:gd name="T14" fmla="*/ 25 w 26"/>
                <a:gd name="T15" fmla="*/ 8 h 9"/>
                <a:gd name="T16" fmla="*/ 26 w 26"/>
                <a:gd name="T17" fmla="*/ 5 h 9"/>
                <a:gd name="T18" fmla="*/ 25 w 26"/>
                <a:gd name="T19" fmla="*/ 2 h 9"/>
                <a:gd name="T20" fmla="*/ 22 w 26"/>
                <a:gd name="T21" fmla="*/ 0 h 9"/>
                <a:gd name="T22" fmla="*/ 19 w 26"/>
                <a:gd name="T23" fmla="*/ 5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9">
                  <a:moveTo>
                    <a:pt x="19" y="5"/>
                  </a:moveTo>
                  <a:lnTo>
                    <a:pt x="22" y="2"/>
                  </a:lnTo>
                  <a:lnTo>
                    <a:pt x="0" y="3"/>
                  </a:lnTo>
                  <a:lnTo>
                    <a:pt x="0" y="9"/>
                  </a:lnTo>
                  <a:lnTo>
                    <a:pt x="22" y="8"/>
                  </a:lnTo>
                  <a:lnTo>
                    <a:pt x="25" y="5"/>
                  </a:lnTo>
                  <a:lnTo>
                    <a:pt x="22" y="9"/>
                  </a:lnTo>
                  <a:lnTo>
                    <a:pt x="25" y="8"/>
                  </a:lnTo>
                  <a:lnTo>
                    <a:pt x="26" y="5"/>
                  </a:lnTo>
                  <a:lnTo>
                    <a:pt x="25" y="2"/>
                  </a:lnTo>
                  <a:lnTo>
                    <a:pt x="22" y="0"/>
                  </a:lnTo>
                  <a:lnTo>
                    <a:pt x="19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2" name="Freeform 299"/>
            <p:cNvSpPr>
              <a:spLocks/>
            </p:cNvSpPr>
            <p:nvPr/>
          </p:nvSpPr>
          <p:spPr bwMode="auto">
            <a:xfrm>
              <a:off x="1756" y="2441"/>
              <a:ext cx="196" cy="28"/>
            </a:xfrm>
            <a:custGeom>
              <a:avLst/>
              <a:gdLst>
                <a:gd name="T0" fmla="*/ 196 w 196"/>
                <a:gd name="T1" fmla="*/ 0 h 28"/>
                <a:gd name="T2" fmla="*/ 196 w 196"/>
                <a:gd name="T3" fmla="*/ 0 h 28"/>
                <a:gd name="T4" fmla="*/ 188 w 196"/>
                <a:gd name="T5" fmla="*/ 1 h 28"/>
                <a:gd name="T6" fmla="*/ 180 w 196"/>
                <a:gd name="T7" fmla="*/ 0 h 28"/>
                <a:gd name="T8" fmla="*/ 170 w 196"/>
                <a:gd name="T9" fmla="*/ 2 h 28"/>
                <a:gd name="T10" fmla="*/ 158 w 196"/>
                <a:gd name="T11" fmla="*/ 3 h 28"/>
                <a:gd name="T12" fmla="*/ 146 w 196"/>
                <a:gd name="T13" fmla="*/ 5 h 28"/>
                <a:gd name="T14" fmla="*/ 134 w 196"/>
                <a:gd name="T15" fmla="*/ 6 h 28"/>
                <a:gd name="T16" fmla="*/ 120 w 196"/>
                <a:gd name="T17" fmla="*/ 8 h 28"/>
                <a:gd name="T18" fmla="*/ 106 w 196"/>
                <a:gd name="T19" fmla="*/ 9 h 28"/>
                <a:gd name="T20" fmla="*/ 90 w 196"/>
                <a:gd name="T21" fmla="*/ 11 h 28"/>
                <a:gd name="T22" fmla="*/ 76 w 196"/>
                <a:gd name="T23" fmla="*/ 12 h 28"/>
                <a:gd name="T24" fmla="*/ 62 w 196"/>
                <a:gd name="T25" fmla="*/ 15 h 28"/>
                <a:gd name="T26" fmla="*/ 48 w 196"/>
                <a:gd name="T27" fmla="*/ 16 h 28"/>
                <a:gd name="T28" fmla="*/ 34 w 196"/>
                <a:gd name="T29" fmla="*/ 18 h 28"/>
                <a:gd name="T30" fmla="*/ 23 w 196"/>
                <a:gd name="T31" fmla="*/ 19 h 28"/>
                <a:gd name="T32" fmla="*/ 11 w 196"/>
                <a:gd name="T33" fmla="*/ 20 h 28"/>
                <a:gd name="T34" fmla="*/ 0 w 196"/>
                <a:gd name="T35" fmla="*/ 21 h 28"/>
                <a:gd name="T36" fmla="*/ 0 w 196"/>
                <a:gd name="T37" fmla="*/ 28 h 28"/>
                <a:gd name="T38" fmla="*/ 11 w 196"/>
                <a:gd name="T39" fmla="*/ 26 h 28"/>
                <a:gd name="T40" fmla="*/ 23 w 196"/>
                <a:gd name="T41" fmla="*/ 25 h 28"/>
                <a:gd name="T42" fmla="*/ 34 w 196"/>
                <a:gd name="T43" fmla="*/ 24 h 28"/>
                <a:gd name="T44" fmla="*/ 48 w 196"/>
                <a:gd name="T45" fmla="*/ 22 h 28"/>
                <a:gd name="T46" fmla="*/ 62 w 196"/>
                <a:gd name="T47" fmla="*/ 21 h 28"/>
                <a:gd name="T48" fmla="*/ 76 w 196"/>
                <a:gd name="T49" fmla="*/ 19 h 28"/>
                <a:gd name="T50" fmla="*/ 90 w 196"/>
                <a:gd name="T51" fmla="*/ 18 h 28"/>
                <a:gd name="T52" fmla="*/ 106 w 196"/>
                <a:gd name="T53" fmla="*/ 16 h 28"/>
                <a:gd name="T54" fmla="*/ 120 w 196"/>
                <a:gd name="T55" fmla="*/ 15 h 28"/>
                <a:gd name="T56" fmla="*/ 134 w 196"/>
                <a:gd name="T57" fmla="*/ 12 h 28"/>
                <a:gd name="T58" fmla="*/ 146 w 196"/>
                <a:gd name="T59" fmla="*/ 11 h 28"/>
                <a:gd name="T60" fmla="*/ 158 w 196"/>
                <a:gd name="T61" fmla="*/ 9 h 28"/>
                <a:gd name="T62" fmla="*/ 170 w 196"/>
                <a:gd name="T63" fmla="*/ 8 h 28"/>
                <a:gd name="T64" fmla="*/ 180 w 196"/>
                <a:gd name="T65" fmla="*/ 8 h 28"/>
                <a:gd name="T66" fmla="*/ 188 w 196"/>
                <a:gd name="T67" fmla="*/ 7 h 28"/>
                <a:gd name="T68" fmla="*/ 196 w 196"/>
                <a:gd name="T69" fmla="*/ 6 h 28"/>
                <a:gd name="T70" fmla="*/ 196 w 196"/>
                <a:gd name="T71" fmla="*/ 6 h 28"/>
                <a:gd name="T72" fmla="*/ 196 w 196"/>
                <a:gd name="T73" fmla="*/ 0 h 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6" h="28">
                  <a:moveTo>
                    <a:pt x="196" y="0"/>
                  </a:moveTo>
                  <a:lnTo>
                    <a:pt x="196" y="0"/>
                  </a:lnTo>
                  <a:lnTo>
                    <a:pt x="188" y="1"/>
                  </a:lnTo>
                  <a:lnTo>
                    <a:pt x="180" y="0"/>
                  </a:lnTo>
                  <a:lnTo>
                    <a:pt x="170" y="2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4" y="6"/>
                  </a:lnTo>
                  <a:lnTo>
                    <a:pt x="120" y="8"/>
                  </a:lnTo>
                  <a:lnTo>
                    <a:pt x="106" y="9"/>
                  </a:lnTo>
                  <a:lnTo>
                    <a:pt x="90" y="11"/>
                  </a:lnTo>
                  <a:lnTo>
                    <a:pt x="76" y="12"/>
                  </a:lnTo>
                  <a:lnTo>
                    <a:pt x="62" y="15"/>
                  </a:lnTo>
                  <a:lnTo>
                    <a:pt x="48" y="16"/>
                  </a:lnTo>
                  <a:lnTo>
                    <a:pt x="34" y="18"/>
                  </a:lnTo>
                  <a:lnTo>
                    <a:pt x="23" y="19"/>
                  </a:lnTo>
                  <a:lnTo>
                    <a:pt x="11" y="20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1" y="26"/>
                  </a:lnTo>
                  <a:lnTo>
                    <a:pt x="23" y="25"/>
                  </a:lnTo>
                  <a:lnTo>
                    <a:pt x="34" y="24"/>
                  </a:lnTo>
                  <a:lnTo>
                    <a:pt x="48" y="22"/>
                  </a:lnTo>
                  <a:lnTo>
                    <a:pt x="62" y="21"/>
                  </a:lnTo>
                  <a:lnTo>
                    <a:pt x="76" y="19"/>
                  </a:lnTo>
                  <a:lnTo>
                    <a:pt x="90" y="18"/>
                  </a:lnTo>
                  <a:lnTo>
                    <a:pt x="106" y="16"/>
                  </a:lnTo>
                  <a:lnTo>
                    <a:pt x="120" y="15"/>
                  </a:lnTo>
                  <a:lnTo>
                    <a:pt x="134" y="12"/>
                  </a:lnTo>
                  <a:lnTo>
                    <a:pt x="146" y="11"/>
                  </a:lnTo>
                  <a:lnTo>
                    <a:pt x="158" y="9"/>
                  </a:lnTo>
                  <a:lnTo>
                    <a:pt x="170" y="8"/>
                  </a:lnTo>
                  <a:lnTo>
                    <a:pt x="180" y="8"/>
                  </a:lnTo>
                  <a:lnTo>
                    <a:pt x="188" y="7"/>
                  </a:lnTo>
                  <a:lnTo>
                    <a:pt x="196" y="6"/>
                  </a:lnTo>
                  <a:lnTo>
                    <a:pt x="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3" name="Freeform 300"/>
            <p:cNvSpPr>
              <a:spLocks/>
            </p:cNvSpPr>
            <p:nvPr/>
          </p:nvSpPr>
          <p:spPr bwMode="auto">
            <a:xfrm>
              <a:off x="1952" y="2435"/>
              <a:ext cx="207" cy="12"/>
            </a:xfrm>
            <a:custGeom>
              <a:avLst/>
              <a:gdLst>
                <a:gd name="T0" fmla="*/ 207 w 207"/>
                <a:gd name="T1" fmla="*/ 1 h 12"/>
                <a:gd name="T2" fmla="*/ 207 w 207"/>
                <a:gd name="T3" fmla="*/ 1 h 12"/>
                <a:gd name="T4" fmla="*/ 202 w 207"/>
                <a:gd name="T5" fmla="*/ 0 h 12"/>
                <a:gd name="T6" fmla="*/ 193 w 207"/>
                <a:gd name="T7" fmla="*/ 0 h 12"/>
                <a:gd name="T8" fmla="*/ 182 w 207"/>
                <a:gd name="T9" fmla="*/ 0 h 12"/>
                <a:gd name="T10" fmla="*/ 170 w 207"/>
                <a:gd name="T11" fmla="*/ 1 h 12"/>
                <a:gd name="T12" fmla="*/ 155 w 207"/>
                <a:gd name="T13" fmla="*/ 1 h 12"/>
                <a:gd name="T14" fmla="*/ 140 w 207"/>
                <a:gd name="T15" fmla="*/ 1 h 12"/>
                <a:gd name="T16" fmla="*/ 124 w 207"/>
                <a:gd name="T17" fmla="*/ 1 h 12"/>
                <a:gd name="T18" fmla="*/ 108 w 207"/>
                <a:gd name="T19" fmla="*/ 1 h 12"/>
                <a:gd name="T20" fmla="*/ 91 w 207"/>
                <a:gd name="T21" fmla="*/ 1 h 12"/>
                <a:gd name="T22" fmla="*/ 74 w 207"/>
                <a:gd name="T23" fmla="*/ 2 h 12"/>
                <a:gd name="T24" fmla="*/ 58 w 207"/>
                <a:gd name="T25" fmla="*/ 2 h 12"/>
                <a:gd name="T26" fmla="*/ 43 w 207"/>
                <a:gd name="T27" fmla="*/ 2 h 12"/>
                <a:gd name="T28" fmla="*/ 29 w 207"/>
                <a:gd name="T29" fmla="*/ 3 h 12"/>
                <a:gd name="T30" fmla="*/ 17 w 207"/>
                <a:gd name="T31" fmla="*/ 3 h 12"/>
                <a:gd name="T32" fmla="*/ 8 w 207"/>
                <a:gd name="T33" fmla="*/ 4 h 12"/>
                <a:gd name="T34" fmla="*/ 0 w 207"/>
                <a:gd name="T35" fmla="*/ 6 h 12"/>
                <a:gd name="T36" fmla="*/ 0 w 207"/>
                <a:gd name="T37" fmla="*/ 12 h 12"/>
                <a:gd name="T38" fmla="*/ 8 w 207"/>
                <a:gd name="T39" fmla="*/ 11 h 12"/>
                <a:gd name="T40" fmla="*/ 17 w 207"/>
                <a:gd name="T41" fmla="*/ 12 h 12"/>
                <a:gd name="T42" fmla="*/ 29 w 207"/>
                <a:gd name="T43" fmla="*/ 12 h 12"/>
                <a:gd name="T44" fmla="*/ 43 w 207"/>
                <a:gd name="T45" fmla="*/ 11 h 12"/>
                <a:gd name="T46" fmla="*/ 58 w 207"/>
                <a:gd name="T47" fmla="*/ 11 h 12"/>
                <a:gd name="T48" fmla="*/ 74 w 207"/>
                <a:gd name="T49" fmla="*/ 11 h 12"/>
                <a:gd name="T50" fmla="*/ 91 w 207"/>
                <a:gd name="T51" fmla="*/ 10 h 12"/>
                <a:gd name="T52" fmla="*/ 108 w 207"/>
                <a:gd name="T53" fmla="*/ 10 h 12"/>
                <a:gd name="T54" fmla="*/ 124 w 207"/>
                <a:gd name="T55" fmla="*/ 10 h 12"/>
                <a:gd name="T56" fmla="*/ 140 w 207"/>
                <a:gd name="T57" fmla="*/ 10 h 12"/>
                <a:gd name="T58" fmla="*/ 155 w 207"/>
                <a:gd name="T59" fmla="*/ 10 h 12"/>
                <a:gd name="T60" fmla="*/ 170 w 207"/>
                <a:gd name="T61" fmla="*/ 10 h 12"/>
                <a:gd name="T62" fmla="*/ 182 w 207"/>
                <a:gd name="T63" fmla="*/ 9 h 12"/>
                <a:gd name="T64" fmla="*/ 193 w 207"/>
                <a:gd name="T65" fmla="*/ 9 h 12"/>
                <a:gd name="T66" fmla="*/ 202 w 207"/>
                <a:gd name="T67" fmla="*/ 9 h 12"/>
                <a:gd name="T68" fmla="*/ 207 w 207"/>
                <a:gd name="T69" fmla="*/ 8 h 12"/>
                <a:gd name="T70" fmla="*/ 207 w 207"/>
                <a:gd name="T71" fmla="*/ 8 h 12"/>
                <a:gd name="T72" fmla="*/ 207 w 207"/>
                <a:gd name="T73" fmla="*/ 1 h 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7" h="12">
                  <a:moveTo>
                    <a:pt x="207" y="1"/>
                  </a:moveTo>
                  <a:lnTo>
                    <a:pt x="207" y="1"/>
                  </a:lnTo>
                  <a:lnTo>
                    <a:pt x="202" y="0"/>
                  </a:lnTo>
                  <a:lnTo>
                    <a:pt x="193" y="0"/>
                  </a:lnTo>
                  <a:lnTo>
                    <a:pt x="182" y="0"/>
                  </a:lnTo>
                  <a:lnTo>
                    <a:pt x="170" y="1"/>
                  </a:lnTo>
                  <a:lnTo>
                    <a:pt x="155" y="1"/>
                  </a:lnTo>
                  <a:lnTo>
                    <a:pt x="140" y="1"/>
                  </a:lnTo>
                  <a:lnTo>
                    <a:pt x="124" y="1"/>
                  </a:lnTo>
                  <a:lnTo>
                    <a:pt x="108" y="1"/>
                  </a:lnTo>
                  <a:lnTo>
                    <a:pt x="91" y="1"/>
                  </a:lnTo>
                  <a:lnTo>
                    <a:pt x="74" y="2"/>
                  </a:lnTo>
                  <a:lnTo>
                    <a:pt x="58" y="2"/>
                  </a:lnTo>
                  <a:lnTo>
                    <a:pt x="43" y="2"/>
                  </a:lnTo>
                  <a:lnTo>
                    <a:pt x="29" y="3"/>
                  </a:lnTo>
                  <a:lnTo>
                    <a:pt x="17" y="3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8" y="11"/>
                  </a:lnTo>
                  <a:lnTo>
                    <a:pt x="17" y="12"/>
                  </a:lnTo>
                  <a:lnTo>
                    <a:pt x="29" y="12"/>
                  </a:lnTo>
                  <a:lnTo>
                    <a:pt x="43" y="11"/>
                  </a:lnTo>
                  <a:lnTo>
                    <a:pt x="58" y="11"/>
                  </a:lnTo>
                  <a:lnTo>
                    <a:pt x="74" y="11"/>
                  </a:lnTo>
                  <a:lnTo>
                    <a:pt x="91" y="10"/>
                  </a:lnTo>
                  <a:lnTo>
                    <a:pt x="108" y="10"/>
                  </a:lnTo>
                  <a:lnTo>
                    <a:pt x="124" y="10"/>
                  </a:lnTo>
                  <a:lnTo>
                    <a:pt x="140" y="10"/>
                  </a:lnTo>
                  <a:lnTo>
                    <a:pt x="155" y="10"/>
                  </a:lnTo>
                  <a:lnTo>
                    <a:pt x="170" y="10"/>
                  </a:lnTo>
                  <a:lnTo>
                    <a:pt x="182" y="9"/>
                  </a:lnTo>
                  <a:lnTo>
                    <a:pt x="193" y="9"/>
                  </a:lnTo>
                  <a:lnTo>
                    <a:pt x="202" y="9"/>
                  </a:lnTo>
                  <a:lnTo>
                    <a:pt x="207" y="8"/>
                  </a:lnTo>
                  <a:lnTo>
                    <a:pt x="207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4" name="Freeform 301"/>
            <p:cNvSpPr>
              <a:spLocks/>
            </p:cNvSpPr>
            <p:nvPr/>
          </p:nvSpPr>
          <p:spPr bwMode="auto">
            <a:xfrm>
              <a:off x="2159" y="2419"/>
              <a:ext cx="31" cy="24"/>
            </a:xfrm>
            <a:custGeom>
              <a:avLst/>
              <a:gdLst>
                <a:gd name="T0" fmla="*/ 24 w 31"/>
                <a:gd name="T1" fmla="*/ 6 h 24"/>
                <a:gd name="T2" fmla="*/ 23 w 31"/>
                <a:gd name="T3" fmla="*/ 6 h 24"/>
                <a:gd name="T4" fmla="*/ 25 w 31"/>
                <a:gd name="T5" fmla="*/ 9 h 24"/>
                <a:gd name="T6" fmla="*/ 25 w 31"/>
                <a:gd name="T7" fmla="*/ 11 h 24"/>
                <a:gd name="T8" fmla="*/ 24 w 31"/>
                <a:gd name="T9" fmla="*/ 12 h 24"/>
                <a:gd name="T10" fmla="*/ 24 w 31"/>
                <a:gd name="T11" fmla="*/ 13 h 24"/>
                <a:gd name="T12" fmla="*/ 19 w 31"/>
                <a:gd name="T13" fmla="*/ 14 h 24"/>
                <a:gd name="T14" fmla="*/ 15 w 31"/>
                <a:gd name="T15" fmla="*/ 16 h 24"/>
                <a:gd name="T16" fmla="*/ 9 w 31"/>
                <a:gd name="T17" fmla="*/ 16 h 24"/>
                <a:gd name="T18" fmla="*/ 0 w 31"/>
                <a:gd name="T19" fmla="*/ 17 h 24"/>
                <a:gd name="T20" fmla="*/ 0 w 31"/>
                <a:gd name="T21" fmla="*/ 24 h 24"/>
                <a:gd name="T22" fmla="*/ 9 w 31"/>
                <a:gd name="T23" fmla="*/ 23 h 24"/>
                <a:gd name="T24" fmla="*/ 15 w 31"/>
                <a:gd name="T25" fmla="*/ 23 h 24"/>
                <a:gd name="T26" fmla="*/ 22 w 31"/>
                <a:gd name="T27" fmla="*/ 20 h 24"/>
                <a:gd name="T28" fmla="*/ 26 w 31"/>
                <a:gd name="T29" fmla="*/ 19 h 24"/>
                <a:gd name="T30" fmla="*/ 30 w 31"/>
                <a:gd name="T31" fmla="*/ 16 h 24"/>
                <a:gd name="T32" fmla="*/ 31 w 31"/>
                <a:gd name="T33" fmla="*/ 11 h 24"/>
                <a:gd name="T34" fmla="*/ 31 w 31"/>
                <a:gd name="T35" fmla="*/ 6 h 24"/>
                <a:gd name="T36" fmla="*/ 29 w 31"/>
                <a:gd name="T37" fmla="*/ 2 h 24"/>
                <a:gd name="T38" fmla="*/ 28 w 31"/>
                <a:gd name="T39" fmla="*/ 2 h 24"/>
                <a:gd name="T40" fmla="*/ 29 w 31"/>
                <a:gd name="T41" fmla="*/ 2 h 24"/>
                <a:gd name="T42" fmla="*/ 27 w 31"/>
                <a:gd name="T43" fmla="*/ 0 h 24"/>
                <a:gd name="T44" fmla="*/ 25 w 31"/>
                <a:gd name="T45" fmla="*/ 1 h 24"/>
                <a:gd name="T46" fmla="*/ 23 w 31"/>
                <a:gd name="T47" fmla="*/ 3 h 24"/>
                <a:gd name="T48" fmla="*/ 23 w 31"/>
                <a:gd name="T49" fmla="*/ 6 h 24"/>
                <a:gd name="T50" fmla="*/ 24 w 31"/>
                <a:gd name="T51" fmla="*/ 6 h 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" h="24">
                  <a:moveTo>
                    <a:pt x="24" y="6"/>
                  </a:moveTo>
                  <a:lnTo>
                    <a:pt x="23" y="6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19" y="14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9" y="23"/>
                  </a:lnTo>
                  <a:lnTo>
                    <a:pt x="15" y="23"/>
                  </a:lnTo>
                  <a:lnTo>
                    <a:pt x="22" y="20"/>
                  </a:lnTo>
                  <a:lnTo>
                    <a:pt x="26" y="19"/>
                  </a:lnTo>
                  <a:lnTo>
                    <a:pt x="30" y="16"/>
                  </a:lnTo>
                  <a:lnTo>
                    <a:pt x="31" y="11"/>
                  </a:lnTo>
                  <a:lnTo>
                    <a:pt x="31" y="6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3" y="6"/>
                  </a:lnTo>
                  <a:lnTo>
                    <a:pt x="24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5" name="Freeform 302"/>
            <p:cNvSpPr>
              <a:spLocks/>
            </p:cNvSpPr>
            <p:nvPr/>
          </p:nvSpPr>
          <p:spPr bwMode="auto">
            <a:xfrm>
              <a:off x="2078" y="2373"/>
              <a:ext cx="109" cy="52"/>
            </a:xfrm>
            <a:custGeom>
              <a:avLst/>
              <a:gdLst>
                <a:gd name="T0" fmla="*/ 0 w 109"/>
                <a:gd name="T1" fmla="*/ 8 h 52"/>
                <a:gd name="T2" fmla="*/ 0 w 109"/>
                <a:gd name="T3" fmla="*/ 8 h 52"/>
                <a:gd name="T4" fmla="*/ 14 w 109"/>
                <a:gd name="T5" fmla="*/ 8 h 52"/>
                <a:gd name="T6" fmla="*/ 29 w 109"/>
                <a:gd name="T7" fmla="*/ 12 h 52"/>
                <a:gd name="T8" fmla="*/ 43 w 109"/>
                <a:gd name="T9" fmla="*/ 16 h 52"/>
                <a:gd name="T10" fmla="*/ 57 w 109"/>
                <a:gd name="T11" fmla="*/ 22 h 52"/>
                <a:gd name="T12" fmla="*/ 71 w 109"/>
                <a:gd name="T13" fmla="*/ 30 h 52"/>
                <a:gd name="T14" fmla="*/ 83 w 109"/>
                <a:gd name="T15" fmla="*/ 37 h 52"/>
                <a:gd name="T16" fmla="*/ 95 w 109"/>
                <a:gd name="T17" fmla="*/ 45 h 52"/>
                <a:gd name="T18" fmla="*/ 105 w 109"/>
                <a:gd name="T19" fmla="*/ 52 h 52"/>
                <a:gd name="T20" fmla="*/ 109 w 109"/>
                <a:gd name="T21" fmla="*/ 48 h 52"/>
                <a:gd name="T22" fmla="*/ 99 w 109"/>
                <a:gd name="T23" fmla="*/ 38 h 52"/>
                <a:gd name="T24" fmla="*/ 87 w 109"/>
                <a:gd name="T25" fmla="*/ 31 h 52"/>
                <a:gd name="T26" fmla="*/ 73 w 109"/>
                <a:gd name="T27" fmla="*/ 23 h 52"/>
                <a:gd name="T28" fmla="*/ 59 w 109"/>
                <a:gd name="T29" fmla="*/ 16 h 52"/>
                <a:gd name="T30" fmla="*/ 45 w 109"/>
                <a:gd name="T31" fmla="*/ 9 h 52"/>
                <a:gd name="T32" fmla="*/ 29 w 109"/>
                <a:gd name="T33" fmla="*/ 5 h 52"/>
                <a:gd name="T34" fmla="*/ 14 w 109"/>
                <a:gd name="T35" fmla="*/ 2 h 52"/>
                <a:gd name="T36" fmla="*/ 0 w 109"/>
                <a:gd name="T37" fmla="*/ 0 h 52"/>
                <a:gd name="T38" fmla="*/ 0 w 109"/>
                <a:gd name="T39" fmla="*/ 0 h 52"/>
                <a:gd name="T40" fmla="*/ 0 w 109"/>
                <a:gd name="T41" fmla="*/ 8 h 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9" h="52">
                  <a:moveTo>
                    <a:pt x="0" y="8"/>
                  </a:moveTo>
                  <a:lnTo>
                    <a:pt x="0" y="8"/>
                  </a:lnTo>
                  <a:lnTo>
                    <a:pt x="14" y="8"/>
                  </a:lnTo>
                  <a:lnTo>
                    <a:pt x="29" y="12"/>
                  </a:lnTo>
                  <a:lnTo>
                    <a:pt x="43" y="16"/>
                  </a:lnTo>
                  <a:lnTo>
                    <a:pt x="57" y="22"/>
                  </a:lnTo>
                  <a:lnTo>
                    <a:pt x="71" y="30"/>
                  </a:lnTo>
                  <a:lnTo>
                    <a:pt x="83" y="37"/>
                  </a:lnTo>
                  <a:lnTo>
                    <a:pt x="95" y="45"/>
                  </a:lnTo>
                  <a:lnTo>
                    <a:pt x="105" y="52"/>
                  </a:lnTo>
                  <a:lnTo>
                    <a:pt x="109" y="48"/>
                  </a:lnTo>
                  <a:lnTo>
                    <a:pt x="99" y="38"/>
                  </a:lnTo>
                  <a:lnTo>
                    <a:pt x="87" y="31"/>
                  </a:lnTo>
                  <a:lnTo>
                    <a:pt x="73" y="23"/>
                  </a:lnTo>
                  <a:lnTo>
                    <a:pt x="59" y="16"/>
                  </a:lnTo>
                  <a:lnTo>
                    <a:pt x="45" y="9"/>
                  </a:lnTo>
                  <a:lnTo>
                    <a:pt x="29" y="5"/>
                  </a:lnTo>
                  <a:lnTo>
                    <a:pt x="14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6" name="Freeform 303"/>
            <p:cNvSpPr>
              <a:spLocks/>
            </p:cNvSpPr>
            <p:nvPr/>
          </p:nvSpPr>
          <p:spPr bwMode="auto">
            <a:xfrm>
              <a:off x="1753" y="2373"/>
              <a:ext cx="325" cy="96"/>
            </a:xfrm>
            <a:custGeom>
              <a:avLst/>
              <a:gdLst>
                <a:gd name="T0" fmla="*/ 3 w 325"/>
                <a:gd name="T1" fmla="*/ 89 h 96"/>
                <a:gd name="T2" fmla="*/ 4 w 325"/>
                <a:gd name="T3" fmla="*/ 96 h 96"/>
                <a:gd name="T4" fmla="*/ 13 w 325"/>
                <a:gd name="T5" fmla="*/ 92 h 96"/>
                <a:gd name="T6" fmla="*/ 23 w 325"/>
                <a:gd name="T7" fmla="*/ 88 h 96"/>
                <a:gd name="T8" fmla="*/ 38 w 325"/>
                <a:gd name="T9" fmla="*/ 83 h 96"/>
                <a:gd name="T10" fmla="*/ 56 w 325"/>
                <a:gd name="T11" fmla="*/ 76 h 96"/>
                <a:gd name="T12" fmla="*/ 74 w 325"/>
                <a:gd name="T13" fmla="*/ 70 h 96"/>
                <a:gd name="T14" fmla="*/ 96 w 325"/>
                <a:gd name="T15" fmla="*/ 62 h 96"/>
                <a:gd name="T16" fmla="*/ 118 w 325"/>
                <a:gd name="T17" fmla="*/ 55 h 96"/>
                <a:gd name="T18" fmla="*/ 142 w 325"/>
                <a:gd name="T19" fmla="*/ 46 h 96"/>
                <a:gd name="T20" fmla="*/ 166 w 325"/>
                <a:gd name="T21" fmla="*/ 38 h 96"/>
                <a:gd name="T22" fmla="*/ 190 w 325"/>
                <a:gd name="T23" fmla="*/ 32 h 96"/>
                <a:gd name="T24" fmla="*/ 215 w 325"/>
                <a:gd name="T25" fmla="*/ 26 h 96"/>
                <a:gd name="T26" fmla="*/ 239 w 325"/>
                <a:gd name="T27" fmla="*/ 19 h 96"/>
                <a:gd name="T28" fmla="*/ 263 w 325"/>
                <a:gd name="T29" fmla="*/ 15 h 96"/>
                <a:gd name="T30" fmla="*/ 285 w 325"/>
                <a:gd name="T31" fmla="*/ 10 h 96"/>
                <a:gd name="T32" fmla="*/ 306 w 325"/>
                <a:gd name="T33" fmla="*/ 8 h 96"/>
                <a:gd name="T34" fmla="*/ 325 w 325"/>
                <a:gd name="T35" fmla="*/ 8 h 96"/>
                <a:gd name="T36" fmla="*/ 325 w 325"/>
                <a:gd name="T37" fmla="*/ 0 h 96"/>
                <a:gd name="T38" fmla="*/ 306 w 325"/>
                <a:gd name="T39" fmla="*/ 2 h 96"/>
                <a:gd name="T40" fmla="*/ 285 w 325"/>
                <a:gd name="T41" fmla="*/ 4 h 96"/>
                <a:gd name="T42" fmla="*/ 263 w 325"/>
                <a:gd name="T43" fmla="*/ 8 h 96"/>
                <a:gd name="T44" fmla="*/ 239 w 325"/>
                <a:gd name="T45" fmla="*/ 13 h 96"/>
                <a:gd name="T46" fmla="*/ 213 w 325"/>
                <a:gd name="T47" fmla="*/ 19 h 96"/>
                <a:gd name="T48" fmla="*/ 188 w 325"/>
                <a:gd name="T49" fmla="*/ 26 h 96"/>
                <a:gd name="T50" fmla="*/ 163 w 325"/>
                <a:gd name="T51" fmla="*/ 32 h 96"/>
                <a:gd name="T52" fmla="*/ 140 w 325"/>
                <a:gd name="T53" fmla="*/ 40 h 96"/>
                <a:gd name="T54" fmla="*/ 116 w 325"/>
                <a:gd name="T55" fmla="*/ 48 h 96"/>
                <a:gd name="T56" fmla="*/ 93 w 325"/>
                <a:gd name="T57" fmla="*/ 56 h 96"/>
                <a:gd name="T58" fmla="*/ 72 w 325"/>
                <a:gd name="T59" fmla="*/ 63 h 96"/>
                <a:gd name="T60" fmla="*/ 54 w 325"/>
                <a:gd name="T61" fmla="*/ 70 h 96"/>
                <a:gd name="T62" fmla="*/ 36 w 325"/>
                <a:gd name="T63" fmla="*/ 76 h 96"/>
                <a:gd name="T64" fmla="*/ 21 w 325"/>
                <a:gd name="T65" fmla="*/ 82 h 96"/>
                <a:gd name="T66" fmla="*/ 10 w 325"/>
                <a:gd name="T67" fmla="*/ 86 h 96"/>
                <a:gd name="T68" fmla="*/ 2 w 325"/>
                <a:gd name="T69" fmla="*/ 89 h 96"/>
                <a:gd name="T70" fmla="*/ 3 w 325"/>
                <a:gd name="T71" fmla="*/ 96 h 96"/>
                <a:gd name="T72" fmla="*/ 2 w 325"/>
                <a:gd name="T73" fmla="*/ 89 h 96"/>
                <a:gd name="T74" fmla="*/ 0 w 325"/>
                <a:gd name="T75" fmla="*/ 90 h 96"/>
                <a:gd name="T76" fmla="*/ 0 w 325"/>
                <a:gd name="T77" fmla="*/ 93 h 96"/>
                <a:gd name="T78" fmla="*/ 1 w 325"/>
                <a:gd name="T79" fmla="*/ 96 h 96"/>
                <a:gd name="T80" fmla="*/ 4 w 325"/>
                <a:gd name="T81" fmla="*/ 96 h 96"/>
                <a:gd name="T82" fmla="*/ 3 w 325"/>
                <a:gd name="T83" fmla="*/ 89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25" h="96">
                  <a:moveTo>
                    <a:pt x="3" y="89"/>
                  </a:moveTo>
                  <a:lnTo>
                    <a:pt x="4" y="96"/>
                  </a:lnTo>
                  <a:lnTo>
                    <a:pt x="13" y="92"/>
                  </a:lnTo>
                  <a:lnTo>
                    <a:pt x="23" y="88"/>
                  </a:lnTo>
                  <a:lnTo>
                    <a:pt x="38" y="83"/>
                  </a:lnTo>
                  <a:lnTo>
                    <a:pt x="56" y="76"/>
                  </a:lnTo>
                  <a:lnTo>
                    <a:pt x="74" y="70"/>
                  </a:lnTo>
                  <a:lnTo>
                    <a:pt x="96" y="62"/>
                  </a:lnTo>
                  <a:lnTo>
                    <a:pt x="118" y="55"/>
                  </a:lnTo>
                  <a:lnTo>
                    <a:pt x="142" y="46"/>
                  </a:lnTo>
                  <a:lnTo>
                    <a:pt x="166" y="38"/>
                  </a:lnTo>
                  <a:lnTo>
                    <a:pt x="190" y="32"/>
                  </a:lnTo>
                  <a:lnTo>
                    <a:pt x="215" y="26"/>
                  </a:lnTo>
                  <a:lnTo>
                    <a:pt x="239" y="19"/>
                  </a:lnTo>
                  <a:lnTo>
                    <a:pt x="263" y="15"/>
                  </a:lnTo>
                  <a:lnTo>
                    <a:pt x="285" y="10"/>
                  </a:lnTo>
                  <a:lnTo>
                    <a:pt x="306" y="8"/>
                  </a:lnTo>
                  <a:lnTo>
                    <a:pt x="325" y="8"/>
                  </a:lnTo>
                  <a:lnTo>
                    <a:pt x="325" y="0"/>
                  </a:lnTo>
                  <a:lnTo>
                    <a:pt x="306" y="2"/>
                  </a:lnTo>
                  <a:lnTo>
                    <a:pt x="285" y="4"/>
                  </a:lnTo>
                  <a:lnTo>
                    <a:pt x="263" y="8"/>
                  </a:lnTo>
                  <a:lnTo>
                    <a:pt x="239" y="13"/>
                  </a:lnTo>
                  <a:lnTo>
                    <a:pt x="213" y="19"/>
                  </a:lnTo>
                  <a:lnTo>
                    <a:pt x="188" y="26"/>
                  </a:lnTo>
                  <a:lnTo>
                    <a:pt x="163" y="32"/>
                  </a:lnTo>
                  <a:lnTo>
                    <a:pt x="140" y="40"/>
                  </a:lnTo>
                  <a:lnTo>
                    <a:pt x="116" y="48"/>
                  </a:lnTo>
                  <a:lnTo>
                    <a:pt x="93" y="56"/>
                  </a:lnTo>
                  <a:lnTo>
                    <a:pt x="72" y="63"/>
                  </a:lnTo>
                  <a:lnTo>
                    <a:pt x="54" y="70"/>
                  </a:lnTo>
                  <a:lnTo>
                    <a:pt x="36" y="76"/>
                  </a:lnTo>
                  <a:lnTo>
                    <a:pt x="21" y="82"/>
                  </a:lnTo>
                  <a:lnTo>
                    <a:pt x="10" y="86"/>
                  </a:lnTo>
                  <a:lnTo>
                    <a:pt x="2" y="89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4" y="96"/>
                  </a:lnTo>
                  <a:lnTo>
                    <a:pt x="3" y="8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7" name="Freeform 304"/>
            <p:cNvSpPr>
              <a:spLocks/>
            </p:cNvSpPr>
            <p:nvPr/>
          </p:nvSpPr>
          <p:spPr bwMode="auto">
            <a:xfrm>
              <a:off x="2318" y="2437"/>
              <a:ext cx="7" cy="7"/>
            </a:xfrm>
            <a:custGeom>
              <a:avLst/>
              <a:gdLst>
                <a:gd name="T0" fmla="*/ 7 w 7"/>
                <a:gd name="T1" fmla="*/ 2 h 7"/>
                <a:gd name="T2" fmla="*/ 5 w 7"/>
                <a:gd name="T3" fmla="*/ 0 h 7"/>
                <a:gd name="T4" fmla="*/ 3 w 7"/>
                <a:gd name="T5" fmla="*/ 1 h 7"/>
                <a:gd name="T6" fmla="*/ 0 w 7"/>
                <a:gd name="T7" fmla="*/ 4 h 7"/>
                <a:gd name="T8" fmla="*/ 0 w 7"/>
                <a:gd name="T9" fmla="*/ 7 h 7"/>
                <a:gd name="T10" fmla="*/ 7 w 7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7">
                  <a:moveTo>
                    <a:pt x="7" y="2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7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8" name="Freeform 305"/>
            <p:cNvSpPr>
              <a:spLocks/>
            </p:cNvSpPr>
            <p:nvPr/>
          </p:nvSpPr>
          <p:spPr bwMode="auto">
            <a:xfrm>
              <a:off x="2318" y="2439"/>
              <a:ext cx="18" cy="93"/>
            </a:xfrm>
            <a:custGeom>
              <a:avLst/>
              <a:gdLst>
                <a:gd name="T0" fmla="*/ 7 w 18"/>
                <a:gd name="T1" fmla="*/ 93 h 93"/>
                <a:gd name="T2" fmla="*/ 13 w 18"/>
                <a:gd name="T3" fmla="*/ 69 h 93"/>
                <a:gd name="T4" fmla="*/ 18 w 18"/>
                <a:gd name="T5" fmla="*/ 44 h 93"/>
                <a:gd name="T6" fmla="*/ 14 w 18"/>
                <a:gd name="T7" fmla="*/ 20 h 93"/>
                <a:gd name="T8" fmla="*/ 7 w 18"/>
                <a:gd name="T9" fmla="*/ 0 h 93"/>
                <a:gd name="T10" fmla="*/ 0 w 18"/>
                <a:gd name="T11" fmla="*/ 5 h 93"/>
                <a:gd name="T12" fmla="*/ 8 w 18"/>
                <a:gd name="T13" fmla="*/ 20 h 93"/>
                <a:gd name="T14" fmla="*/ 9 w 18"/>
                <a:gd name="T15" fmla="*/ 44 h 93"/>
                <a:gd name="T16" fmla="*/ 7 w 18"/>
                <a:gd name="T17" fmla="*/ 69 h 93"/>
                <a:gd name="T18" fmla="*/ 0 w 18"/>
                <a:gd name="T19" fmla="*/ 91 h 93"/>
                <a:gd name="T20" fmla="*/ 7 w 18"/>
                <a:gd name="T21" fmla="*/ 93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" h="93">
                  <a:moveTo>
                    <a:pt x="7" y="93"/>
                  </a:moveTo>
                  <a:lnTo>
                    <a:pt x="13" y="69"/>
                  </a:lnTo>
                  <a:lnTo>
                    <a:pt x="18" y="44"/>
                  </a:lnTo>
                  <a:lnTo>
                    <a:pt x="14" y="20"/>
                  </a:lnTo>
                  <a:lnTo>
                    <a:pt x="7" y="0"/>
                  </a:lnTo>
                  <a:lnTo>
                    <a:pt x="0" y="5"/>
                  </a:lnTo>
                  <a:lnTo>
                    <a:pt x="8" y="20"/>
                  </a:lnTo>
                  <a:lnTo>
                    <a:pt x="9" y="44"/>
                  </a:lnTo>
                  <a:lnTo>
                    <a:pt x="7" y="69"/>
                  </a:lnTo>
                  <a:lnTo>
                    <a:pt x="0" y="91"/>
                  </a:lnTo>
                  <a:lnTo>
                    <a:pt x="7" y="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99" name="Freeform 306"/>
            <p:cNvSpPr>
              <a:spLocks/>
            </p:cNvSpPr>
            <p:nvPr/>
          </p:nvSpPr>
          <p:spPr bwMode="auto">
            <a:xfrm>
              <a:off x="2318" y="2530"/>
              <a:ext cx="7" cy="4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3 h 4"/>
                <a:gd name="T4" fmla="*/ 3 w 7"/>
                <a:gd name="T5" fmla="*/ 4 h 4"/>
                <a:gd name="T6" fmla="*/ 6 w 7"/>
                <a:gd name="T7" fmla="*/ 4 h 4"/>
                <a:gd name="T8" fmla="*/ 7 w 7"/>
                <a:gd name="T9" fmla="*/ 2 h 4"/>
                <a:gd name="T10" fmla="*/ 0 w 7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3"/>
                  </a:lnTo>
                  <a:lnTo>
                    <a:pt x="3" y="4"/>
                  </a:lnTo>
                  <a:lnTo>
                    <a:pt x="6" y="4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0" name="Freeform 307"/>
            <p:cNvSpPr>
              <a:spLocks/>
            </p:cNvSpPr>
            <p:nvPr/>
          </p:nvSpPr>
          <p:spPr bwMode="auto">
            <a:xfrm>
              <a:off x="2316" y="2483"/>
              <a:ext cx="5" cy="8"/>
            </a:xfrm>
            <a:custGeom>
              <a:avLst/>
              <a:gdLst>
                <a:gd name="T0" fmla="*/ 5 w 5"/>
                <a:gd name="T1" fmla="*/ 0 h 8"/>
                <a:gd name="T2" fmla="*/ 1 w 5"/>
                <a:gd name="T3" fmla="*/ 1 h 8"/>
                <a:gd name="T4" fmla="*/ 0 w 5"/>
                <a:gd name="T5" fmla="*/ 4 h 8"/>
                <a:gd name="T6" fmla="*/ 1 w 5"/>
                <a:gd name="T7" fmla="*/ 7 h 8"/>
                <a:gd name="T8" fmla="*/ 5 w 5"/>
                <a:gd name="T9" fmla="*/ 8 h 8"/>
                <a:gd name="T10" fmla="*/ 5 w 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5" y="8"/>
                  </a:lnTo>
                  <a:lnTo>
                    <a:pt x="5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1" name="Freeform 308"/>
            <p:cNvSpPr>
              <a:spLocks/>
            </p:cNvSpPr>
            <p:nvPr/>
          </p:nvSpPr>
          <p:spPr bwMode="auto">
            <a:xfrm>
              <a:off x="2321" y="2483"/>
              <a:ext cx="23" cy="8"/>
            </a:xfrm>
            <a:custGeom>
              <a:avLst/>
              <a:gdLst>
                <a:gd name="T0" fmla="*/ 23 w 23"/>
                <a:gd name="T1" fmla="*/ 4 h 8"/>
                <a:gd name="T2" fmla="*/ 23 w 23"/>
                <a:gd name="T3" fmla="*/ 0 h 8"/>
                <a:gd name="T4" fmla="*/ 0 w 23"/>
                <a:gd name="T5" fmla="*/ 0 h 8"/>
                <a:gd name="T6" fmla="*/ 0 w 23"/>
                <a:gd name="T7" fmla="*/ 8 h 8"/>
                <a:gd name="T8" fmla="*/ 23 w 23"/>
                <a:gd name="T9" fmla="*/ 8 h 8"/>
                <a:gd name="T10" fmla="*/ 23 w 23"/>
                <a:gd name="T11" fmla="*/ 4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8">
                  <a:moveTo>
                    <a:pt x="23" y="4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3" y="8"/>
                  </a:lnTo>
                  <a:lnTo>
                    <a:pt x="2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2" name="Freeform 309"/>
            <p:cNvSpPr>
              <a:spLocks/>
            </p:cNvSpPr>
            <p:nvPr/>
          </p:nvSpPr>
          <p:spPr bwMode="auto">
            <a:xfrm>
              <a:off x="2344" y="2483"/>
              <a:ext cx="5" cy="8"/>
            </a:xfrm>
            <a:custGeom>
              <a:avLst/>
              <a:gdLst>
                <a:gd name="T0" fmla="*/ 0 w 5"/>
                <a:gd name="T1" fmla="*/ 8 h 8"/>
                <a:gd name="T2" fmla="*/ 4 w 5"/>
                <a:gd name="T3" fmla="*/ 7 h 8"/>
                <a:gd name="T4" fmla="*/ 5 w 5"/>
                <a:gd name="T5" fmla="*/ 4 h 8"/>
                <a:gd name="T6" fmla="*/ 4 w 5"/>
                <a:gd name="T7" fmla="*/ 1 h 8"/>
                <a:gd name="T8" fmla="*/ 0 w 5"/>
                <a:gd name="T9" fmla="*/ 0 h 8"/>
                <a:gd name="T10" fmla="*/ 0 w 5"/>
                <a:gd name="T11" fmla="*/ 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4" y="7"/>
                  </a:lnTo>
                  <a:lnTo>
                    <a:pt x="5" y="4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3" name="Freeform 310"/>
            <p:cNvSpPr>
              <a:spLocks/>
            </p:cNvSpPr>
            <p:nvPr/>
          </p:nvSpPr>
          <p:spPr bwMode="auto">
            <a:xfrm>
              <a:off x="746" y="2273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4" name="Freeform 311"/>
            <p:cNvSpPr>
              <a:spLocks/>
            </p:cNvSpPr>
            <p:nvPr/>
          </p:nvSpPr>
          <p:spPr bwMode="auto">
            <a:xfrm>
              <a:off x="749" y="2259"/>
              <a:ext cx="61" cy="20"/>
            </a:xfrm>
            <a:custGeom>
              <a:avLst/>
              <a:gdLst>
                <a:gd name="T0" fmla="*/ 61 w 61"/>
                <a:gd name="T1" fmla="*/ 1 h 20"/>
                <a:gd name="T2" fmla="*/ 57 w 61"/>
                <a:gd name="T3" fmla="*/ 0 h 20"/>
                <a:gd name="T4" fmla="*/ 0 w 61"/>
                <a:gd name="T5" fmla="*/ 14 h 20"/>
                <a:gd name="T6" fmla="*/ 0 w 61"/>
                <a:gd name="T7" fmla="*/ 20 h 20"/>
                <a:gd name="T8" fmla="*/ 57 w 61"/>
                <a:gd name="T9" fmla="*/ 6 h 20"/>
                <a:gd name="T10" fmla="*/ 54 w 61"/>
                <a:gd name="T11" fmla="*/ 5 h 20"/>
                <a:gd name="T12" fmla="*/ 57 w 61"/>
                <a:gd name="T13" fmla="*/ 6 h 20"/>
                <a:gd name="T14" fmla="*/ 60 w 61"/>
                <a:gd name="T15" fmla="*/ 5 h 20"/>
                <a:gd name="T16" fmla="*/ 61 w 61"/>
                <a:gd name="T17" fmla="*/ 3 h 20"/>
                <a:gd name="T18" fmla="*/ 60 w 61"/>
                <a:gd name="T19" fmla="*/ 1 h 20"/>
                <a:gd name="T20" fmla="*/ 57 w 61"/>
                <a:gd name="T21" fmla="*/ 0 h 20"/>
                <a:gd name="T22" fmla="*/ 61 w 61"/>
                <a:gd name="T23" fmla="*/ 1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20">
                  <a:moveTo>
                    <a:pt x="61" y="1"/>
                  </a:moveTo>
                  <a:lnTo>
                    <a:pt x="57" y="0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57" y="6"/>
                  </a:lnTo>
                  <a:lnTo>
                    <a:pt x="54" y="5"/>
                  </a:lnTo>
                  <a:lnTo>
                    <a:pt x="57" y="6"/>
                  </a:lnTo>
                  <a:lnTo>
                    <a:pt x="60" y="5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61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5" name="Freeform 312"/>
            <p:cNvSpPr>
              <a:spLocks/>
            </p:cNvSpPr>
            <p:nvPr/>
          </p:nvSpPr>
          <p:spPr bwMode="auto">
            <a:xfrm>
              <a:off x="803" y="2260"/>
              <a:ext cx="177" cy="216"/>
            </a:xfrm>
            <a:custGeom>
              <a:avLst/>
              <a:gdLst>
                <a:gd name="T0" fmla="*/ 174 w 177"/>
                <a:gd name="T1" fmla="*/ 214 h 216"/>
                <a:gd name="T2" fmla="*/ 177 w 177"/>
                <a:gd name="T3" fmla="*/ 212 h 216"/>
                <a:gd name="T4" fmla="*/ 7 w 177"/>
                <a:gd name="T5" fmla="*/ 0 h 216"/>
                <a:gd name="T6" fmla="*/ 0 w 177"/>
                <a:gd name="T7" fmla="*/ 4 h 216"/>
                <a:gd name="T8" fmla="*/ 170 w 177"/>
                <a:gd name="T9" fmla="*/ 216 h 216"/>
                <a:gd name="T10" fmla="*/ 174 w 177"/>
                <a:gd name="T11" fmla="*/ 214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16">
                  <a:moveTo>
                    <a:pt x="174" y="214"/>
                  </a:moveTo>
                  <a:lnTo>
                    <a:pt x="177" y="212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0" y="216"/>
                  </a:lnTo>
                  <a:lnTo>
                    <a:pt x="174" y="2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6" name="Freeform 313"/>
            <p:cNvSpPr>
              <a:spLocks/>
            </p:cNvSpPr>
            <p:nvPr/>
          </p:nvSpPr>
          <p:spPr bwMode="auto">
            <a:xfrm>
              <a:off x="973" y="2472"/>
              <a:ext cx="7" cy="6"/>
            </a:xfrm>
            <a:custGeom>
              <a:avLst/>
              <a:gdLst>
                <a:gd name="T0" fmla="*/ 0 w 7"/>
                <a:gd name="T1" fmla="*/ 4 h 6"/>
                <a:gd name="T2" fmla="*/ 3 w 7"/>
                <a:gd name="T3" fmla="*/ 6 h 6"/>
                <a:gd name="T4" fmla="*/ 6 w 7"/>
                <a:gd name="T5" fmla="*/ 5 h 6"/>
                <a:gd name="T6" fmla="*/ 7 w 7"/>
                <a:gd name="T7" fmla="*/ 3 h 6"/>
                <a:gd name="T8" fmla="*/ 7 w 7"/>
                <a:gd name="T9" fmla="*/ 0 h 6"/>
                <a:gd name="T10" fmla="*/ 0 w 7"/>
                <a:gd name="T11" fmla="*/ 4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6">
                  <a:moveTo>
                    <a:pt x="0" y="4"/>
                  </a:moveTo>
                  <a:lnTo>
                    <a:pt x="3" y="6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7" name="Freeform 314"/>
            <p:cNvSpPr>
              <a:spLocks/>
            </p:cNvSpPr>
            <p:nvPr/>
          </p:nvSpPr>
          <p:spPr bwMode="auto">
            <a:xfrm>
              <a:off x="1170" y="2444"/>
              <a:ext cx="3" cy="6"/>
            </a:xfrm>
            <a:custGeom>
              <a:avLst/>
              <a:gdLst>
                <a:gd name="T0" fmla="*/ 0 w 3"/>
                <a:gd name="T1" fmla="*/ 6 h 6"/>
                <a:gd name="T2" fmla="*/ 2 w 3"/>
                <a:gd name="T3" fmla="*/ 5 h 6"/>
                <a:gd name="T4" fmla="*/ 3 w 3"/>
                <a:gd name="T5" fmla="*/ 3 h 6"/>
                <a:gd name="T6" fmla="*/ 2 w 3"/>
                <a:gd name="T7" fmla="*/ 1 h 6"/>
                <a:gd name="T8" fmla="*/ 0 w 3"/>
                <a:gd name="T9" fmla="*/ 0 h 6"/>
                <a:gd name="T10" fmla="*/ 0 w 3"/>
                <a:gd name="T11" fmla="*/ 6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lnTo>
                    <a:pt x="2" y="5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8" name="Freeform 315"/>
            <p:cNvSpPr>
              <a:spLocks/>
            </p:cNvSpPr>
            <p:nvPr/>
          </p:nvSpPr>
          <p:spPr bwMode="auto">
            <a:xfrm>
              <a:off x="876" y="2444"/>
              <a:ext cx="294" cy="51"/>
            </a:xfrm>
            <a:custGeom>
              <a:avLst/>
              <a:gdLst>
                <a:gd name="T0" fmla="*/ 0 w 294"/>
                <a:gd name="T1" fmla="*/ 51 h 51"/>
                <a:gd name="T2" fmla="*/ 4 w 294"/>
                <a:gd name="T3" fmla="*/ 51 h 51"/>
                <a:gd name="T4" fmla="*/ 12 w 294"/>
                <a:gd name="T5" fmla="*/ 49 h 51"/>
                <a:gd name="T6" fmla="*/ 26 w 294"/>
                <a:gd name="T7" fmla="*/ 47 h 51"/>
                <a:gd name="T8" fmla="*/ 45 w 294"/>
                <a:gd name="T9" fmla="*/ 44 h 51"/>
                <a:gd name="T10" fmla="*/ 66 w 294"/>
                <a:gd name="T11" fmla="*/ 41 h 51"/>
                <a:gd name="T12" fmla="*/ 90 w 294"/>
                <a:gd name="T13" fmla="*/ 36 h 51"/>
                <a:gd name="T14" fmla="*/ 116 w 294"/>
                <a:gd name="T15" fmla="*/ 33 h 51"/>
                <a:gd name="T16" fmla="*/ 143 w 294"/>
                <a:gd name="T17" fmla="*/ 29 h 51"/>
                <a:gd name="T18" fmla="*/ 170 w 294"/>
                <a:gd name="T19" fmla="*/ 25 h 51"/>
                <a:gd name="T20" fmla="*/ 197 w 294"/>
                <a:gd name="T21" fmla="*/ 20 h 51"/>
                <a:gd name="T22" fmla="*/ 220 w 294"/>
                <a:gd name="T23" fmla="*/ 16 h 51"/>
                <a:gd name="T24" fmla="*/ 243 w 294"/>
                <a:gd name="T25" fmla="*/ 13 h 51"/>
                <a:gd name="T26" fmla="*/ 262 w 294"/>
                <a:gd name="T27" fmla="*/ 11 h 51"/>
                <a:gd name="T28" fmla="*/ 277 w 294"/>
                <a:gd name="T29" fmla="*/ 8 h 51"/>
                <a:gd name="T30" fmla="*/ 288 w 294"/>
                <a:gd name="T31" fmla="*/ 6 h 51"/>
                <a:gd name="T32" fmla="*/ 294 w 294"/>
                <a:gd name="T33" fmla="*/ 6 h 51"/>
                <a:gd name="T34" fmla="*/ 294 w 294"/>
                <a:gd name="T35" fmla="*/ 0 h 51"/>
                <a:gd name="T36" fmla="*/ 288 w 294"/>
                <a:gd name="T37" fmla="*/ 0 h 51"/>
                <a:gd name="T38" fmla="*/ 277 w 294"/>
                <a:gd name="T39" fmla="*/ 2 h 51"/>
                <a:gd name="T40" fmla="*/ 262 w 294"/>
                <a:gd name="T41" fmla="*/ 4 h 51"/>
                <a:gd name="T42" fmla="*/ 243 w 294"/>
                <a:gd name="T43" fmla="*/ 6 h 51"/>
                <a:gd name="T44" fmla="*/ 220 w 294"/>
                <a:gd name="T45" fmla="*/ 9 h 51"/>
                <a:gd name="T46" fmla="*/ 197 w 294"/>
                <a:gd name="T47" fmla="*/ 14 h 51"/>
                <a:gd name="T48" fmla="*/ 170 w 294"/>
                <a:gd name="T49" fmla="*/ 18 h 51"/>
                <a:gd name="T50" fmla="*/ 143 w 294"/>
                <a:gd name="T51" fmla="*/ 22 h 51"/>
                <a:gd name="T52" fmla="*/ 116 w 294"/>
                <a:gd name="T53" fmla="*/ 27 h 51"/>
                <a:gd name="T54" fmla="*/ 90 w 294"/>
                <a:gd name="T55" fmla="*/ 30 h 51"/>
                <a:gd name="T56" fmla="*/ 66 w 294"/>
                <a:gd name="T57" fmla="*/ 34 h 51"/>
                <a:gd name="T58" fmla="*/ 45 w 294"/>
                <a:gd name="T59" fmla="*/ 37 h 51"/>
                <a:gd name="T60" fmla="*/ 26 w 294"/>
                <a:gd name="T61" fmla="*/ 41 h 51"/>
                <a:gd name="T62" fmla="*/ 12 w 294"/>
                <a:gd name="T63" fmla="*/ 43 h 51"/>
                <a:gd name="T64" fmla="*/ 4 w 294"/>
                <a:gd name="T65" fmla="*/ 45 h 51"/>
                <a:gd name="T66" fmla="*/ 0 w 294"/>
                <a:gd name="T67" fmla="*/ 45 h 51"/>
                <a:gd name="T68" fmla="*/ 0 w 294"/>
                <a:gd name="T69" fmla="*/ 51 h 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4" h="51">
                  <a:moveTo>
                    <a:pt x="0" y="51"/>
                  </a:moveTo>
                  <a:lnTo>
                    <a:pt x="4" y="51"/>
                  </a:lnTo>
                  <a:lnTo>
                    <a:pt x="12" y="49"/>
                  </a:lnTo>
                  <a:lnTo>
                    <a:pt x="26" y="47"/>
                  </a:lnTo>
                  <a:lnTo>
                    <a:pt x="45" y="44"/>
                  </a:lnTo>
                  <a:lnTo>
                    <a:pt x="66" y="41"/>
                  </a:lnTo>
                  <a:lnTo>
                    <a:pt x="90" y="36"/>
                  </a:lnTo>
                  <a:lnTo>
                    <a:pt x="116" y="33"/>
                  </a:lnTo>
                  <a:lnTo>
                    <a:pt x="143" y="29"/>
                  </a:lnTo>
                  <a:lnTo>
                    <a:pt x="170" y="25"/>
                  </a:lnTo>
                  <a:lnTo>
                    <a:pt x="197" y="20"/>
                  </a:lnTo>
                  <a:lnTo>
                    <a:pt x="220" y="16"/>
                  </a:lnTo>
                  <a:lnTo>
                    <a:pt x="243" y="13"/>
                  </a:lnTo>
                  <a:lnTo>
                    <a:pt x="262" y="11"/>
                  </a:lnTo>
                  <a:lnTo>
                    <a:pt x="277" y="8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77" y="2"/>
                  </a:lnTo>
                  <a:lnTo>
                    <a:pt x="262" y="4"/>
                  </a:lnTo>
                  <a:lnTo>
                    <a:pt x="243" y="6"/>
                  </a:lnTo>
                  <a:lnTo>
                    <a:pt x="220" y="9"/>
                  </a:lnTo>
                  <a:lnTo>
                    <a:pt x="197" y="14"/>
                  </a:lnTo>
                  <a:lnTo>
                    <a:pt x="170" y="18"/>
                  </a:lnTo>
                  <a:lnTo>
                    <a:pt x="143" y="22"/>
                  </a:lnTo>
                  <a:lnTo>
                    <a:pt x="116" y="27"/>
                  </a:lnTo>
                  <a:lnTo>
                    <a:pt x="90" y="30"/>
                  </a:lnTo>
                  <a:lnTo>
                    <a:pt x="66" y="34"/>
                  </a:lnTo>
                  <a:lnTo>
                    <a:pt x="45" y="37"/>
                  </a:lnTo>
                  <a:lnTo>
                    <a:pt x="26" y="41"/>
                  </a:lnTo>
                  <a:lnTo>
                    <a:pt x="12" y="43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5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09" name="Freeform 316"/>
            <p:cNvSpPr>
              <a:spLocks/>
            </p:cNvSpPr>
            <p:nvPr/>
          </p:nvSpPr>
          <p:spPr bwMode="auto">
            <a:xfrm>
              <a:off x="873" y="2489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0" name="Freeform 317"/>
            <p:cNvSpPr>
              <a:spLocks/>
            </p:cNvSpPr>
            <p:nvPr/>
          </p:nvSpPr>
          <p:spPr bwMode="auto">
            <a:xfrm>
              <a:off x="982" y="2399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1" name="Freeform 318"/>
            <p:cNvSpPr>
              <a:spLocks/>
            </p:cNvSpPr>
            <p:nvPr/>
          </p:nvSpPr>
          <p:spPr bwMode="auto">
            <a:xfrm>
              <a:off x="985" y="2395"/>
              <a:ext cx="51" cy="10"/>
            </a:xfrm>
            <a:custGeom>
              <a:avLst/>
              <a:gdLst>
                <a:gd name="T0" fmla="*/ 50 w 51"/>
                <a:gd name="T1" fmla="*/ 1 h 10"/>
                <a:gd name="T2" fmla="*/ 48 w 51"/>
                <a:gd name="T3" fmla="*/ 0 h 10"/>
                <a:gd name="T4" fmla="*/ 0 w 51"/>
                <a:gd name="T5" fmla="*/ 4 h 10"/>
                <a:gd name="T6" fmla="*/ 0 w 51"/>
                <a:gd name="T7" fmla="*/ 10 h 10"/>
                <a:gd name="T8" fmla="*/ 48 w 51"/>
                <a:gd name="T9" fmla="*/ 7 h 10"/>
                <a:gd name="T10" fmla="*/ 46 w 51"/>
                <a:gd name="T11" fmla="*/ 6 h 10"/>
                <a:gd name="T12" fmla="*/ 48 w 51"/>
                <a:gd name="T13" fmla="*/ 7 h 10"/>
                <a:gd name="T14" fmla="*/ 50 w 51"/>
                <a:gd name="T15" fmla="*/ 6 h 10"/>
                <a:gd name="T16" fmla="*/ 51 w 51"/>
                <a:gd name="T17" fmla="*/ 4 h 10"/>
                <a:gd name="T18" fmla="*/ 50 w 51"/>
                <a:gd name="T19" fmla="*/ 1 h 10"/>
                <a:gd name="T20" fmla="*/ 48 w 51"/>
                <a:gd name="T21" fmla="*/ 0 h 10"/>
                <a:gd name="T22" fmla="*/ 50 w 51"/>
                <a:gd name="T23" fmla="*/ 1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" h="10">
                  <a:moveTo>
                    <a:pt x="50" y="1"/>
                  </a:moveTo>
                  <a:lnTo>
                    <a:pt x="48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8" y="7"/>
                  </a:lnTo>
                  <a:lnTo>
                    <a:pt x="46" y="6"/>
                  </a:lnTo>
                  <a:lnTo>
                    <a:pt x="48" y="7"/>
                  </a:lnTo>
                  <a:lnTo>
                    <a:pt x="50" y="6"/>
                  </a:lnTo>
                  <a:lnTo>
                    <a:pt x="51" y="4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50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2" name="Freeform 319"/>
            <p:cNvSpPr>
              <a:spLocks/>
            </p:cNvSpPr>
            <p:nvPr/>
          </p:nvSpPr>
          <p:spPr bwMode="auto">
            <a:xfrm>
              <a:off x="1031" y="2396"/>
              <a:ext cx="14" cy="15"/>
            </a:xfrm>
            <a:custGeom>
              <a:avLst/>
              <a:gdLst>
                <a:gd name="T0" fmla="*/ 10 w 14"/>
                <a:gd name="T1" fmla="*/ 15 h 15"/>
                <a:gd name="T2" fmla="*/ 13 w 14"/>
                <a:gd name="T3" fmla="*/ 10 h 15"/>
                <a:gd name="T4" fmla="*/ 4 w 14"/>
                <a:gd name="T5" fmla="*/ 0 h 15"/>
                <a:gd name="T6" fmla="*/ 0 w 14"/>
                <a:gd name="T7" fmla="*/ 5 h 15"/>
                <a:gd name="T8" fmla="*/ 8 w 14"/>
                <a:gd name="T9" fmla="*/ 14 h 15"/>
                <a:gd name="T10" fmla="*/ 10 w 14"/>
                <a:gd name="T11" fmla="*/ 9 h 15"/>
                <a:gd name="T12" fmla="*/ 8 w 14"/>
                <a:gd name="T13" fmla="*/ 14 h 15"/>
                <a:gd name="T14" fmla="*/ 10 w 14"/>
                <a:gd name="T15" fmla="*/ 14 h 15"/>
                <a:gd name="T16" fmla="*/ 13 w 14"/>
                <a:gd name="T17" fmla="*/ 13 h 15"/>
                <a:gd name="T18" fmla="*/ 14 w 14"/>
                <a:gd name="T19" fmla="*/ 12 h 15"/>
                <a:gd name="T20" fmla="*/ 13 w 14"/>
                <a:gd name="T21" fmla="*/ 10 h 15"/>
                <a:gd name="T22" fmla="*/ 10 w 14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15">
                  <a:moveTo>
                    <a:pt x="10" y="15"/>
                  </a:moveTo>
                  <a:lnTo>
                    <a:pt x="13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3" y="10"/>
                  </a:lnTo>
                  <a:lnTo>
                    <a:pt x="10" y="1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3" name="Freeform 320"/>
            <p:cNvSpPr>
              <a:spLocks/>
            </p:cNvSpPr>
            <p:nvPr/>
          </p:nvSpPr>
          <p:spPr bwMode="auto">
            <a:xfrm>
              <a:off x="986" y="2405"/>
              <a:ext cx="55" cy="10"/>
            </a:xfrm>
            <a:custGeom>
              <a:avLst/>
              <a:gdLst>
                <a:gd name="T0" fmla="*/ 0 w 55"/>
                <a:gd name="T1" fmla="*/ 6 h 10"/>
                <a:gd name="T2" fmla="*/ 0 w 55"/>
                <a:gd name="T3" fmla="*/ 10 h 10"/>
                <a:gd name="T4" fmla="*/ 55 w 55"/>
                <a:gd name="T5" fmla="*/ 6 h 10"/>
                <a:gd name="T6" fmla="*/ 55 w 55"/>
                <a:gd name="T7" fmla="*/ 0 h 10"/>
                <a:gd name="T8" fmla="*/ 0 w 55"/>
                <a:gd name="T9" fmla="*/ 3 h 10"/>
                <a:gd name="T10" fmla="*/ 0 w 55"/>
                <a:gd name="T11" fmla="*/ 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10">
                  <a:moveTo>
                    <a:pt x="0" y="6"/>
                  </a:moveTo>
                  <a:lnTo>
                    <a:pt x="0" y="10"/>
                  </a:lnTo>
                  <a:lnTo>
                    <a:pt x="55" y="6"/>
                  </a:lnTo>
                  <a:lnTo>
                    <a:pt x="55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4" name="Freeform 321"/>
            <p:cNvSpPr>
              <a:spLocks/>
            </p:cNvSpPr>
            <p:nvPr/>
          </p:nvSpPr>
          <p:spPr bwMode="auto">
            <a:xfrm>
              <a:off x="983" y="2408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3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5" name="Freeform 322"/>
            <p:cNvSpPr>
              <a:spLocks/>
            </p:cNvSpPr>
            <p:nvPr/>
          </p:nvSpPr>
          <p:spPr bwMode="auto">
            <a:xfrm>
              <a:off x="995" y="2425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2 h 7"/>
                <a:gd name="T4" fmla="*/ 0 w 3"/>
                <a:gd name="T5" fmla="*/ 4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6" name="Freeform 323"/>
            <p:cNvSpPr>
              <a:spLocks/>
            </p:cNvSpPr>
            <p:nvPr/>
          </p:nvSpPr>
          <p:spPr bwMode="auto">
            <a:xfrm>
              <a:off x="998" y="2422"/>
              <a:ext cx="51" cy="10"/>
            </a:xfrm>
            <a:custGeom>
              <a:avLst/>
              <a:gdLst>
                <a:gd name="T0" fmla="*/ 50 w 51"/>
                <a:gd name="T1" fmla="*/ 1 h 10"/>
                <a:gd name="T2" fmla="*/ 48 w 51"/>
                <a:gd name="T3" fmla="*/ 0 h 10"/>
                <a:gd name="T4" fmla="*/ 0 w 51"/>
                <a:gd name="T5" fmla="*/ 3 h 10"/>
                <a:gd name="T6" fmla="*/ 0 w 51"/>
                <a:gd name="T7" fmla="*/ 10 h 10"/>
                <a:gd name="T8" fmla="*/ 48 w 51"/>
                <a:gd name="T9" fmla="*/ 7 h 10"/>
                <a:gd name="T10" fmla="*/ 46 w 51"/>
                <a:gd name="T11" fmla="*/ 6 h 10"/>
                <a:gd name="T12" fmla="*/ 48 w 51"/>
                <a:gd name="T13" fmla="*/ 7 h 10"/>
                <a:gd name="T14" fmla="*/ 50 w 51"/>
                <a:gd name="T15" fmla="*/ 6 h 10"/>
                <a:gd name="T16" fmla="*/ 51 w 51"/>
                <a:gd name="T17" fmla="*/ 3 h 10"/>
                <a:gd name="T18" fmla="*/ 50 w 51"/>
                <a:gd name="T19" fmla="*/ 1 h 10"/>
                <a:gd name="T20" fmla="*/ 48 w 51"/>
                <a:gd name="T21" fmla="*/ 0 h 10"/>
                <a:gd name="T22" fmla="*/ 50 w 51"/>
                <a:gd name="T23" fmla="*/ 1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" h="10">
                  <a:moveTo>
                    <a:pt x="50" y="1"/>
                  </a:moveTo>
                  <a:lnTo>
                    <a:pt x="48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48" y="7"/>
                  </a:lnTo>
                  <a:lnTo>
                    <a:pt x="46" y="6"/>
                  </a:lnTo>
                  <a:lnTo>
                    <a:pt x="48" y="7"/>
                  </a:lnTo>
                  <a:lnTo>
                    <a:pt x="50" y="6"/>
                  </a:lnTo>
                  <a:lnTo>
                    <a:pt x="51" y="3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50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7" name="Freeform 324"/>
            <p:cNvSpPr>
              <a:spLocks/>
            </p:cNvSpPr>
            <p:nvPr/>
          </p:nvSpPr>
          <p:spPr bwMode="auto">
            <a:xfrm>
              <a:off x="1044" y="2423"/>
              <a:ext cx="14" cy="15"/>
            </a:xfrm>
            <a:custGeom>
              <a:avLst/>
              <a:gdLst>
                <a:gd name="T0" fmla="*/ 10 w 14"/>
                <a:gd name="T1" fmla="*/ 15 h 15"/>
                <a:gd name="T2" fmla="*/ 12 w 14"/>
                <a:gd name="T3" fmla="*/ 10 h 15"/>
                <a:gd name="T4" fmla="*/ 4 w 14"/>
                <a:gd name="T5" fmla="*/ 0 h 15"/>
                <a:gd name="T6" fmla="*/ 0 w 14"/>
                <a:gd name="T7" fmla="*/ 5 h 15"/>
                <a:gd name="T8" fmla="*/ 8 w 14"/>
                <a:gd name="T9" fmla="*/ 14 h 15"/>
                <a:gd name="T10" fmla="*/ 10 w 14"/>
                <a:gd name="T11" fmla="*/ 9 h 15"/>
                <a:gd name="T12" fmla="*/ 8 w 14"/>
                <a:gd name="T13" fmla="*/ 14 h 15"/>
                <a:gd name="T14" fmla="*/ 10 w 14"/>
                <a:gd name="T15" fmla="*/ 14 h 15"/>
                <a:gd name="T16" fmla="*/ 12 w 14"/>
                <a:gd name="T17" fmla="*/ 13 h 15"/>
                <a:gd name="T18" fmla="*/ 14 w 14"/>
                <a:gd name="T19" fmla="*/ 12 h 15"/>
                <a:gd name="T20" fmla="*/ 12 w 14"/>
                <a:gd name="T21" fmla="*/ 10 h 15"/>
                <a:gd name="T22" fmla="*/ 10 w 14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15">
                  <a:moveTo>
                    <a:pt x="10" y="15"/>
                  </a:moveTo>
                  <a:lnTo>
                    <a:pt x="12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3"/>
                  </a:lnTo>
                  <a:lnTo>
                    <a:pt x="14" y="12"/>
                  </a:lnTo>
                  <a:lnTo>
                    <a:pt x="12" y="10"/>
                  </a:lnTo>
                  <a:lnTo>
                    <a:pt x="10" y="1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8" name="Freeform 325"/>
            <p:cNvSpPr>
              <a:spLocks/>
            </p:cNvSpPr>
            <p:nvPr/>
          </p:nvSpPr>
          <p:spPr bwMode="auto">
            <a:xfrm>
              <a:off x="999" y="2432"/>
              <a:ext cx="55" cy="10"/>
            </a:xfrm>
            <a:custGeom>
              <a:avLst/>
              <a:gdLst>
                <a:gd name="T0" fmla="*/ 0 w 55"/>
                <a:gd name="T1" fmla="*/ 6 h 10"/>
                <a:gd name="T2" fmla="*/ 0 w 55"/>
                <a:gd name="T3" fmla="*/ 10 h 10"/>
                <a:gd name="T4" fmla="*/ 55 w 55"/>
                <a:gd name="T5" fmla="*/ 6 h 10"/>
                <a:gd name="T6" fmla="*/ 55 w 55"/>
                <a:gd name="T7" fmla="*/ 0 h 10"/>
                <a:gd name="T8" fmla="*/ 0 w 55"/>
                <a:gd name="T9" fmla="*/ 3 h 10"/>
                <a:gd name="T10" fmla="*/ 0 w 55"/>
                <a:gd name="T11" fmla="*/ 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10">
                  <a:moveTo>
                    <a:pt x="0" y="6"/>
                  </a:moveTo>
                  <a:lnTo>
                    <a:pt x="0" y="10"/>
                  </a:lnTo>
                  <a:lnTo>
                    <a:pt x="55" y="6"/>
                  </a:lnTo>
                  <a:lnTo>
                    <a:pt x="55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19" name="Freeform 326"/>
            <p:cNvSpPr>
              <a:spLocks/>
            </p:cNvSpPr>
            <p:nvPr/>
          </p:nvSpPr>
          <p:spPr bwMode="auto">
            <a:xfrm>
              <a:off x="996" y="2435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3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0" name="Freeform 327"/>
            <p:cNvSpPr>
              <a:spLocks/>
            </p:cNvSpPr>
            <p:nvPr/>
          </p:nvSpPr>
          <p:spPr bwMode="auto">
            <a:xfrm>
              <a:off x="1033" y="2551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2 h 7"/>
                <a:gd name="T4" fmla="*/ 0 w 3"/>
                <a:gd name="T5" fmla="*/ 4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1" name="Freeform 328"/>
            <p:cNvSpPr>
              <a:spLocks/>
            </p:cNvSpPr>
            <p:nvPr/>
          </p:nvSpPr>
          <p:spPr bwMode="auto">
            <a:xfrm>
              <a:off x="1036" y="2495"/>
              <a:ext cx="369" cy="63"/>
            </a:xfrm>
            <a:custGeom>
              <a:avLst/>
              <a:gdLst>
                <a:gd name="T0" fmla="*/ 369 w 369"/>
                <a:gd name="T1" fmla="*/ 0 h 63"/>
                <a:gd name="T2" fmla="*/ 356 w 369"/>
                <a:gd name="T3" fmla="*/ 2 h 63"/>
                <a:gd name="T4" fmla="*/ 338 w 369"/>
                <a:gd name="T5" fmla="*/ 4 h 63"/>
                <a:gd name="T6" fmla="*/ 316 w 369"/>
                <a:gd name="T7" fmla="*/ 7 h 63"/>
                <a:gd name="T8" fmla="*/ 291 w 369"/>
                <a:gd name="T9" fmla="*/ 11 h 63"/>
                <a:gd name="T10" fmla="*/ 264 w 369"/>
                <a:gd name="T11" fmla="*/ 14 h 63"/>
                <a:gd name="T12" fmla="*/ 234 w 369"/>
                <a:gd name="T13" fmla="*/ 19 h 63"/>
                <a:gd name="T14" fmla="*/ 204 w 369"/>
                <a:gd name="T15" fmla="*/ 24 h 63"/>
                <a:gd name="T16" fmla="*/ 172 w 369"/>
                <a:gd name="T17" fmla="*/ 28 h 63"/>
                <a:gd name="T18" fmla="*/ 142 w 369"/>
                <a:gd name="T19" fmla="*/ 33 h 63"/>
                <a:gd name="T20" fmla="*/ 112 w 369"/>
                <a:gd name="T21" fmla="*/ 38 h 63"/>
                <a:gd name="T22" fmla="*/ 85 w 369"/>
                <a:gd name="T23" fmla="*/ 42 h 63"/>
                <a:gd name="T24" fmla="*/ 60 w 369"/>
                <a:gd name="T25" fmla="*/ 46 h 63"/>
                <a:gd name="T26" fmla="*/ 38 w 369"/>
                <a:gd name="T27" fmla="*/ 50 h 63"/>
                <a:gd name="T28" fmla="*/ 20 w 369"/>
                <a:gd name="T29" fmla="*/ 53 h 63"/>
                <a:gd name="T30" fmla="*/ 8 w 369"/>
                <a:gd name="T31" fmla="*/ 55 h 63"/>
                <a:gd name="T32" fmla="*/ 0 w 369"/>
                <a:gd name="T33" fmla="*/ 56 h 63"/>
                <a:gd name="T34" fmla="*/ 0 w 369"/>
                <a:gd name="T35" fmla="*/ 63 h 63"/>
                <a:gd name="T36" fmla="*/ 8 w 369"/>
                <a:gd name="T37" fmla="*/ 62 h 63"/>
                <a:gd name="T38" fmla="*/ 20 w 369"/>
                <a:gd name="T39" fmla="*/ 60 h 63"/>
                <a:gd name="T40" fmla="*/ 38 w 369"/>
                <a:gd name="T41" fmla="*/ 56 h 63"/>
                <a:gd name="T42" fmla="*/ 60 w 369"/>
                <a:gd name="T43" fmla="*/ 52 h 63"/>
                <a:gd name="T44" fmla="*/ 85 w 369"/>
                <a:gd name="T45" fmla="*/ 49 h 63"/>
                <a:gd name="T46" fmla="*/ 112 w 369"/>
                <a:gd name="T47" fmla="*/ 45 h 63"/>
                <a:gd name="T48" fmla="*/ 142 w 369"/>
                <a:gd name="T49" fmla="*/ 39 h 63"/>
                <a:gd name="T50" fmla="*/ 172 w 369"/>
                <a:gd name="T51" fmla="*/ 35 h 63"/>
                <a:gd name="T52" fmla="*/ 204 w 369"/>
                <a:gd name="T53" fmla="*/ 31 h 63"/>
                <a:gd name="T54" fmla="*/ 234 w 369"/>
                <a:gd name="T55" fmla="*/ 25 h 63"/>
                <a:gd name="T56" fmla="*/ 264 w 369"/>
                <a:gd name="T57" fmla="*/ 21 h 63"/>
                <a:gd name="T58" fmla="*/ 291 w 369"/>
                <a:gd name="T59" fmla="*/ 18 h 63"/>
                <a:gd name="T60" fmla="*/ 316 w 369"/>
                <a:gd name="T61" fmla="*/ 13 h 63"/>
                <a:gd name="T62" fmla="*/ 338 w 369"/>
                <a:gd name="T63" fmla="*/ 10 h 63"/>
                <a:gd name="T64" fmla="*/ 356 w 369"/>
                <a:gd name="T65" fmla="*/ 8 h 63"/>
                <a:gd name="T66" fmla="*/ 369 w 369"/>
                <a:gd name="T67" fmla="*/ 7 h 63"/>
                <a:gd name="T68" fmla="*/ 369 w 369"/>
                <a:gd name="T69" fmla="*/ 0 h 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9" h="63">
                  <a:moveTo>
                    <a:pt x="369" y="0"/>
                  </a:moveTo>
                  <a:lnTo>
                    <a:pt x="356" y="2"/>
                  </a:lnTo>
                  <a:lnTo>
                    <a:pt x="338" y="4"/>
                  </a:lnTo>
                  <a:lnTo>
                    <a:pt x="316" y="7"/>
                  </a:lnTo>
                  <a:lnTo>
                    <a:pt x="291" y="11"/>
                  </a:lnTo>
                  <a:lnTo>
                    <a:pt x="264" y="14"/>
                  </a:lnTo>
                  <a:lnTo>
                    <a:pt x="234" y="19"/>
                  </a:lnTo>
                  <a:lnTo>
                    <a:pt x="204" y="24"/>
                  </a:lnTo>
                  <a:lnTo>
                    <a:pt x="172" y="28"/>
                  </a:lnTo>
                  <a:lnTo>
                    <a:pt x="142" y="33"/>
                  </a:lnTo>
                  <a:lnTo>
                    <a:pt x="112" y="38"/>
                  </a:lnTo>
                  <a:lnTo>
                    <a:pt x="85" y="42"/>
                  </a:lnTo>
                  <a:lnTo>
                    <a:pt x="60" y="46"/>
                  </a:lnTo>
                  <a:lnTo>
                    <a:pt x="38" y="50"/>
                  </a:lnTo>
                  <a:lnTo>
                    <a:pt x="20" y="53"/>
                  </a:lnTo>
                  <a:lnTo>
                    <a:pt x="8" y="55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8" y="62"/>
                  </a:lnTo>
                  <a:lnTo>
                    <a:pt x="20" y="60"/>
                  </a:lnTo>
                  <a:lnTo>
                    <a:pt x="38" y="56"/>
                  </a:lnTo>
                  <a:lnTo>
                    <a:pt x="60" y="52"/>
                  </a:lnTo>
                  <a:lnTo>
                    <a:pt x="85" y="49"/>
                  </a:lnTo>
                  <a:lnTo>
                    <a:pt x="112" y="45"/>
                  </a:lnTo>
                  <a:lnTo>
                    <a:pt x="142" y="39"/>
                  </a:lnTo>
                  <a:lnTo>
                    <a:pt x="172" y="35"/>
                  </a:lnTo>
                  <a:lnTo>
                    <a:pt x="204" y="31"/>
                  </a:lnTo>
                  <a:lnTo>
                    <a:pt x="234" y="25"/>
                  </a:lnTo>
                  <a:lnTo>
                    <a:pt x="264" y="21"/>
                  </a:lnTo>
                  <a:lnTo>
                    <a:pt x="291" y="18"/>
                  </a:lnTo>
                  <a:lnTo>
                    <a:pt x="316" y="13"/>
                  </a:lnTo>
                  <a:lnTo>
                    <a:pt x="338" y="10"/>
                  </a:lnTo>
                  <a:lnTo>
                    <a:pt x="356" y="8"/>
                  </a:lnTo>
                  <a:lnTo>
                    <a:pt x="369" y="7"/>
                  </a:lnTo>
                  <a:lnTo>
                    <a:pt x="369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2" name="Freeform 329"/>
            <p:cNvSpPr>
              <a:spLocks/>
            </p:cNvSpPr>
            <p:nvPr/>
          </p:nvSpPr>
          <p:spPr bwMode="auto">
            <a:xfrm>
              <a:off x="1405" y="2495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4 h 7"/>
                <a:gd name="T6" fmla="*/ 2 w 3"/>
                <a:gd name="T7" fmla="*/ 2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3" name="Freeform 330"/>
            <p:cNvSpPr>
              <a:spLocks/>
            </p:cNvSpPr>
            <p:nvPr/>
          </p:nvSpPr>
          <p:spPr bwMode="auto">
            <a:xfrm>
              <a:off x="2118" y="2437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4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4" name="Freeform 331"/>
            <p:cNvSpPr>
              <a:spLocks/>
            </p:cNvSpPr>
            <p:nvPr/>
          </p:nvSpPr>
          <p:spPr bwMode="auto">
            <a:xfrm>
              <a:off x="2121" y="2420"/>
              <a:ext cx="29" cy="24"/>
            </a:xfrm>
            <a:custGeom>
              <a:avLst/>
              <a:gdLst>
                <a:gd name="T0" fmla="*/ 21 w 29"/>
                <a:gd name="T1" fmla="*/ 0 h 24"/>
                <a:gd name="T2" fmla="*/ 22 w 29"/>
                <a:gd name="T3" fmla="*/ 0 h 24"/>
                <a:gd name="T4" fmla="*/ 20 w 29"/>
                <a:gd name="T5" fmla="*/ 3 h 24"/>
                <a:gd name="T6" fmla="*/ 14 w 29"/>
                <a:gd name="T7" fmla="*/ 9 h 24"/>
                <a:gd name="T8" fmla="*/ 7 w 29"/>
                <a:gd name="T9" fmla="*/ 14 h 24"/>
                <a:gd name="T10" fmla="*/ 0 w 29"/>
                <a:gd name="T11" fmla="*/ 17 h 24"/>
                <a:gd name="T12" fmla="*/ 0 w 29"/>
                <a:gd name="T13" fmla="*/ 24 h 24"/>
                <a:gd name="T14" fmla="*/ 9 w 29"/>
                <a:gd name="T15" fmla="*/ 21 h 24"/>
                <a:gd name="T16" fmla="*/ 19 w 29"/>
                <a:gd name="T17" fmla="*/ 15 h 24"/>
                <a:gd name="T18" fmla="*/ 26 w 29"/>
                <a:gd name="T19" fmla="*/ 8 h 24"/>
                <a:gd name="T20" fmla="*/ 28 w 29"/>
                <a:gd name="T21" fmla="*/ 0 h 24"/>
                <a:gd name="T22" fmla="*/ 29 w 29"/>
                <a:gd name="T23" fmla="*/ 0 h 24"/>
                <a:gd name="T24" fmla="*/ 21 w 29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24">
                  <a:moveTo>
                    <a:pt x="21" y="0"/>
                  </a:moveTo>
                  <a:lnTo>
                    <a:pt x="22" y="0"/>
                  </a:lnTo>
                  <a:lnTo>
                    <a:pt x="20" y="3"/>
                  </a:lnTo>
                  <a:lnTo>
                    <a:pt x="14" y="9"/>
                  </a:lnTo>
                  <a:lnTo>
                    <a:pt x="7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9" y="21"/>
                  </a:lnTo>
                  <a:lnTo>
                    <a:pt x="19" y="15"/>
                  </a:lnTo>
                  <a:lnTo>
                    <a:pt x="26" y="8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1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5" name="Freeform 332"/>
            <p:cNvSpPr>
              <a:spLocks/>
            </p:cNvSpPr>
            <p:nvPr/>
          </p:nvSpPr>
          <p:spPr bwMode="auto">
            <a:xfrm>
              <a:off x="2113" y="2380"/>
              <a:ext cx="37" cy="40"/>
            </a:xfrm>
            <a:custGeom>
              <a:avLst/>
              <a:gdLst>
                <a:gd name="T0" fmla="*/ 0 w 37"/>
                <a:gd name="T1" fmla="*/ 7 h 40"/>
                <a:gd name="T2" fmla="*/ 6 w 37"/>
                <a:gd name="T3" fmla="*/ 11 h 40"/>
                <a:gd name="T4" fmla="*/ 13 w 37"/>
                <a:gd name="T5" fmla="*/ 15 h 40"/>
                <a:gd name="T6" fmla="*/ 18 w 37"/>
                <a:gd name="T7" fmla="*/ 21 h 40"/>
                <a:gd name="T8" fmla="*/ 22 w 37"/>
                <a:gd name="T9" fmla="*/ 26 h 40"/>
                <a:gd name="T10" fmla="*/ 25 w 37"/>
                <a:gd name="T11" fmla="*/ 30 h 40"/>
                <a:gd name="T12" fmla="*/ 28 w 37"/>
                <a:gd name="T13" fmla="*/ 35 h 40"/>
                <a:gd name="T14" fmla="*/ 30 w 37"/>
                <a:gd name="T15" fmla="*/ 39 h 40"/>
                <a:gd name="T16" fmla="*/ 29 w 37"/>
                <a:gd name="T17" fmla="*/ 40 h 40"/>
                <a:gd name="T18" fmla="*/ 37 w 37"/>
                <a:gd name="T19" fmla="*/ 40 h 40"/>
                <a:gd name="T20" fmla="*/ 36 w 37"/>
                <a:gd name="T21" fmla="*/ 37 h 40"/>
                <a:gd name="T22" fmla="*/ 34 w 37"/>
                <a:gd name="T23" fmla="*/ 33 h 40"/>
                <a:gd name="T24" fmla="*/ 32 w 37"/>
                <a:gd name="T25" fmla="*/ 28 h 40"/>
                <a:gd name="T26" fmla="*/ 29 w 37"/>
                <a:gd name="T27" fmla="*/ 22 h 40"/>
                <a:gd name="T28" fmla="*/ 22 w 37"/>
                <a:gd name="T29" fmla="*/ 16 h 40"/>
                <a:gd name="T30" fmla="*/ 17 w 37"/>
                <a:gd name="T31" fmla="*/ 11 h 40"/>
                <a:gd name="T32" fmla="*/ 10 w 37"/>
                <a:gd name="T33" fmla="*/ 5 h 40"/>
                <a:gd name="T34" fmla="*/ 2 w 37"/>
                <a:gd name="T35" fmla="*/ 0 h 40"/>
                <a:gd name="T36" fmla="*/ 0 w 37"/>
                <a:gd name="T37" fmla="*/ 7 h 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7" h="40">
                  <a:moveTo>
                    <a:pt x="0" y="7"/>
                  </a:moveTo>
                  <a:lnTo>
                    <a:pt x="6" y="11"/>
                  </a:lnTo>
                  <a:lnTo>
                    <a:pt x="13" y="15"/>
                  </a:lnTo>
                  <a:lnTo>
                    <a:pt x="18" y="21"/>
                  </a:lnTo>
                  <a:lnTo>
                    <a:pt x="22" y="26"/>
                  </a:lnTo>
                  <a:lnTo>
                    <a:pt x="25" y="30"/>
                  </a:lnTo>
                  <a:lnTo>
                    <a:pt x="28" y="35"/>
                  </a:lnTo>
                  <a:lnTo>
                    <a:pt x="30" y="39"/>
                  </a:lnTo>
                  <a:lnTo>
                    <a:pt x="29" y="40"/>
                  </a:lnTo>
                  <a:lnTo>
                    <a:pt x="37" y="40"/>
                  </a:lnTo>
                  <a:lnTo>
                    <a:pt x="36" y="37"/>
                  </a:lnTo>
                  <a:lnTo>
                    <a:pt x="34" y="33"/>
                  </a:lnTo>
                  <a:lnTo>
                    <a:pt x="32" y="28"/>
                  </a:lnTo>
                  <a:lnTo>
                    <a:pt x="29" y="22"/>
                  </a:lnTo>
                  <a:lnTo>
                    <a:pt x="22" y="16"/>
                  </a:lnTo>
                  <a:lnTo>
                    <a:pt x="17" y="11"/>
                  </a:lnTo>
                  <a:lnTo>
                    <a:pt x="10" y="5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6" name="Freeform 333"/>
            <p:cNvSpPr>
              <a:spLocks/>
            </p:cNvSpPr>
            <p:nvPr/>
          </p:nvSpPr>
          <p:spPr bwMode="auto">
            <a:xfrm>
              <a:off x="2110" y="2380"/>
              <a:ext cx="5" cy="7"/>
            </a:xfrm>
            <a:custGeom>
              <a:avLst/>
              <a:gdLst>
                <a:gd name="T0" fmla="*/ 5 w 5"/>
                <a:gd name="T1" fmla="*/ 0 h 7"/>
                <a:gd name="T2" fmla="*/ 2 w 5"/>
                <a:gd name="T3" fmla="*/ 0 h 7"/>
                <a:gd name="T4" fmla="*/ 0 w 5"/>
                <a:gd name="T5" fmla="*/ 2 h 7"/>
                <a:gd name="T6" fmla="*/ 0 w 5"/>
                <a:gd name="T7" fmla="*/ 5 h 7"/>
                <a:gd name="T8" fmla="*/ 3 w 5"/>
                <a:gd name="T9" fmla="*/ 7 h 7"/>
                <a:gd name="T10" fmla="*/ 5 w 5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7" name="Freeform 334"/>
            <p:cNvSpPr>
              <a:spLocks/>
            </p:cNvSpPr>
            <p:nvPr/>
          </p:nvSpPr>
          <p:spPr bwMode="auto">
            <a:xfrm>
              <a:off x="2095" y="2437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1 h 7"/>
                <a:gd name="T4" fmla="*/ 0 w 4"/>
                <a:gd name="T5" fmla="*/ 4 h 7"/>
                <a:gd name="T6" fmla="*/ 1 w 4"/>
                <a:gd name="T7" fmla="*/ 6 h 7"/>
                <a:gd name="T8" fmla="*/ 4 w 4"/>
                <a:gd name="T9" fmla="*/ 7 h 7"/>
                <a:gd name="T10" fmla="*/ 4 w 4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8" name="Freeform 335"/>
            <p:cNvSpPr>
              <a:spLocks/>
            </p:cNvSpPr>
            <p:nvPr/>
          </p:nvSpPr>
          <p:spPr bwMode="auto">
            <a:xfrm>
              <a:off x="2099" y="2420"/>
              <a:ext cx="30" cy="24"/>
            </a:xfrm>
            <a:custGeom>
              <a:avLst/>
              <a:gdLst>
                <a:gd name="T0" fmla="*/ 22 w 30"/>
                <a:gd name="T1" fmla="*/ 0 h 24"/>
                <a:gd name="T2" fmla="*/ 21 w 30"/>
                <a:gd name="T3" fmla="*/ 0 h 24"/>
                <a:gd name="T4" fmla="*/ 20 w 30"/>
                <a:gd name="T5" fmla="*/ 3 h 24"/>
                <a:gd name="T6" fmla="*/ 14 w 30"/>
                <a:gd name="T7" fmla="*/ 9 h 24"/>
                <a:gd name="T8" fmla="*/ 7 w 30"/>
                <a:gd name="T9" fmla="*/ 14 h 24"/>
                <a:gd name="T10" fmla="*/ 0 w 30"/>
                <a:gd name="T11" fmla="*/ 17 h 24"/>
                <a:gd name="T12" fmla="*/ 0 w 30"/>
                <a:gd name="T13" fmla="*/ 24 h 24"/>
                <a:gd name="T14" fmla="*/ 9 w 30"/>
                <a:gd name="T15" fmla="*/ 21 h 24"/>
                <a:gd name="T16" fmla="*/ 18 w 30"/>
                <a:gd name="T17" fmla="*/ 15 h 24"/>
                <a:gd name="T18" fmla="*/ 27 w 30"/>
                <a:gd name="T19" fmla="*/ 8 h 24"/>
                <a:gd name="T20" fmla="*/ 30 w 30"/>
                <a:gd name="T21" fmla="*/ 0 h 24"/>
                <a:gd name="T22" fmla="*/ 29 w 30"/>
                <a:gd name="T23" fmla="*/ 0 h 24"/>
                <a:gd name="T24" fmla="*/ 22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2" y="0"/>
                  </a:moveTo>
                  <a:lnTo>
                    <a:pt x="21" y="0"/>
                  </a:lnTo>
                  <a:lnTo>
                    <a:pt x="20" y="3"/>
                  </a:lnTo>
                  <a:lnTo>
                    <a:pt x="14" y="9"/>
                  </a:lnTo>
                  <a:lnTo>
                    <a:pt x="7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9" y="21"/>
                  </a:lnTo>
                  <a:lnTo>
                    <a:pt x="18" y="15"/>
                  </a:lnTo>
                  <a:lnTo>
                    <a:pt x="27" y="8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29" name="Freeform 336"/>
            <p:cNvSpPr>
              <a:spLocks/>
            </p:cNvSpPr>
            <p:nvPr/>
          </p:nvSpPr>
          <p:spPr bwMode="auto">
            <a:xfrm>
              <a:off x="2101" y="2377"/>
              <a:ext cx="27" cy="43"/>
            </a:xfrm>
            <a:custGeom>
              <a:avLst/>
              <a:gdLst>
                <a:gd name="T0" fmla="*/ 0 w 27"/>
                <a:gd name="T1" fmla="*/ 6 h 43"/>
                <a:gd name="T2" fmla="*/ 11 w 27"/>
                <a:gd name="T3" fmla="*/ 16 h 43"/>
                <a:gd name="T4" fmla="*/ 17 w 27"/>
                <a:gd name="T5" fmla="*/ 27 h 43"/>
                <a:gd name="T6" fmla="*/ 19 w 27"/>
                <a:gd name="T7" fmla="*/ 37 h 43"/>
                <a:gd name="T8" fmla="*/ 20 w 27"/>
                <a:gd name="T9" fmla="*/ 43 h 43"/>
                <a:gd name="T10" fmla="*/ 27 w 27"/>
                <a:gd name="T11" fmla="*/ 43 h 43"/>
                <a:gd name="T12" fmla="*/ 26 w 27"/>
                <a:gd name="T13" fmla="*/ 37 h 43"/>
                <a:gd name="T14" fmla="*/ 23 w 27"/>
                <a:gd name="T15" fmla="*/ 25 h 43"/>
                <a:gd name="T16" fmla="*/ 17 w 27"/>
                <a:gd name="T17" fmla="*/ 12 h 43"/>
                <a:gd name="T18" fmla="*/ 2 w 27"/>
                <a:gd name="T19" fmla="*/ 0 h 43"/>
                <a:gd name="T20" fmla="*/ 0 w 27"/>
                <a:gd name="T21" fmla="*/ 6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" h="43">
                  <a:moveTo>
                    <a:pt x="0" y="6"/>
                  </a:moveTo>
                  <a:lnTo>
                    <a:pt x="11" y="16"/>
                  </a:lnTo>
                  <a:lnTo>
                    <a:pt x="17" y="27"/>
                  </a:lnTo>
                  <a:lnTo>
                    <a:pt x="19" y="37"/>
                  </a:lnTo>
                  <a:lnTo>
                    <a:pt x="20" y="43"/>
                  </a:lnTo>
                  <a:lnTo>
                    <a:pt x="27" y="43"/>
                  </a:lnTo>
                  <a:lnTo>
                    <a:pt x="26" y="37"/>
                  </a:lnTo>
                  <a:lnTo>
                    <a:pt x="23" y="25"/>
                  </a:lnTo>
                  <a:lnTo>
                    <a:pt x="17" y="12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0" name="Freeform 337"/>
            <p:cNvSpPr>
              <a:spLocks/>
            </p:cNvSpPr>
            <p:nvPr/>
          </p:nvSpPr>
          <p:spPr bwMode="auto">
            <a:xfrm>
              <a:off x="2099" y="2377"/>
              <a:ext cx="4" cy="6"/>
            </a:xfrm>
            <a:custGeom>
              <a:avLst/>
              <a:gdLst>
                <a:gd name="T0" fmla="*/ 4 w 4"/>
                <a:gd name="T1" fmla="*/ 0 h 6"/>
                <a:gd name="T2" fmla="*/ 1 w 4"/>
                <a:gd name="T3" fmla="*/ 0 h 6"/>
                <a:gd name="T4" fmla="*/ 0 w 4"/>
                <a:gd name="T5" fmla="*/ 2 h 6"/>
                <a:gd name="T6" fmla="*/ 0 w 4"/>
                <a:gd name="T7" fmla="*/ 4 h 6"/>
                <a:gd name="T8" fmla="*/ 2 w 4"/>
                <a:gd name="T9" fmla="*/ 6 h 6"/>
                <a:gd name="T10" fmla="*/ 4 w 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1" name="Freeform 338"/>
            <p:cNvSpPr>
              <a:spLocks/>
            </p:cNvSpPr>
            <p:nvPr/>
          </p:nvSpPr>
          <p:spPr bwMode="auto">
            <a:xfrm>
              <a:off x="2064" y="2550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4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4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2" name="Freeform 339"/>
            <p:cNvSpPr>
              <a:spLocks/>
            </p:cNvSpPr>
            <p:nvPr/>
          </p:nvSpPr>
          <p:spPr bwMode="auto">
            <a:xfrm>
              <a:off x="1835" y="2550"/>
              <a:ext cx="229" cy="54"/>
            </a:xfrm>
            <a:custGeom>
              <a:avLst/>
              <a:gdLst>
                <a:gd name="T0" fmla="*/ 4 w 229"/>
                <a:gd name="T1" fmla="*/ 54 h 54"/>
                <a:gd name="T2" fmla="*/ 4 w 229"/>
                <a:gd name="T3" fmla="*/ 54 h 54"/>
                <a:gd name="T4" fmla="*/ 11 w 229"/>
                <a:gd name="T5" fmla="*/ 49 h 54"/>
                <a:gd name="T6" fmla="*/ 22 w 229"/>
                <a:gd name="T7" fmla="*/ 45 h 54"/>
                <a:gd name="T8" fmla="*/ 33 w 229"/>
                <a:gd name="T9" fmla="*/ 39 h 54"/>
                <a:gd name="T10" fmla="*/ 46 w 229"/>
                <a:gd name="T11" fmla="*/ 35 h 54"/>
                <a:gd name="T12" fmla="*/ 60 w 229"/>
                <a:gd name="T13" fmla="*/ 32 h 54"/>
                <a:gd name="T14" fmla="*/ 74 w 229"/>
                <a:gd name="T15" fmla="*/ 27 h 54"/>
                <a:gd name="T16" fmla="*/ 89 w 229"/>
                <a:gd name="T17" fmla="*/ 24 h 54"/>
                <a:gd name="T18" fmla="*/ 105 w 229"/>
                <a:gd name="T19" fmla="*/ 21 h 54"/>
                <a:gd name="T20" fmla="*/ 121 w 229"/>
                <a:gd name="T21" fmla="*/ 19 h 54"/>
                <a:gd name="T22" fmla="*/ 138 w 229"/>
                <a:gd name="T23" fmla="*/ 17 h 54"/>
                <a:gd name="T24" fmla="*/ 154 w 229"/>
                <a:gd name="T25" fmla="*/ 14 h 54"/>
                <a:gd name="T26" fmla="*/ 170 w 229"/>
                <a:gd name="T27" fmla="*/ 12 h 54"/>
                <a:gd name="T28" fmla="*/ 186 w 229"/>
                <a:gd name="T29" fmla="*/ 10 h 54"/>
                <a:gd name="T30" fmla="*/ 201 w 229"/>
                <a:gd name="T31" fmla="*/ 9 h 54"/>
                <a:gd name="T32" fmla="*/ 215 w 229"/>
                <a:gd name="T33" fmla="*/ 8 h 54"/>
                <a:gd name="T34" fmla="*/ 229 w 229"/>
                <a:gd name="T35" fmla="*/ 7 h 54"/>
                <a:gd name="T36" fmla="*/ 229 w 229"/>
                <a:gd name="T37" fmla="*/ 0 h 54"/>
                <a:gd name="T38" fmla="*/ 215 w 229"/>
                <a:gd name="T39" fmla="*/ 1 h 54"/>
                <a:gd name="T40" fmla="*/ 201 w 229"/>
                <a:gd name="T41" fmla="*/ 3 h 54"/>
                <a:gd name="T42" fmla="*/ 186 w 229"/>
                <a:gd name="T43" fmla="*/ 4 h 54"/>
                <a:gd name="T44" fmla="*/ 170 w 229"/>
                <a:gd name="T45" fmla="*/ 6 h 54"/>
                <a:gd name="T46" fmla="*/ 154 w 229"/>
                <a:gd name="T47" fmla="*/ 8 h 54"/>
                <a:gd name="T48" fmla="*/ 138 w 229"/>
                <a:gd name="T49" fmla="*/ 10 h 54"/>
                <a:gd name="T50" fmla="*/ 121 w 229"/>
                <a:gd name="T51" fmla="*/ 12 h 54"/>
                <a:gd name="T52" fmla="*/ 105 w 229"/>
                <a:gd name="T53" fmla="*/ 14 h 54"/>
                <a:gd name="T54" fmla="*/ 89 w 229"/>
                <a:gd name="T55" fmla="*/ 18 h 54"/>
                <a:gd name="T56" fmla="*/ 74 w 229"/>
                <a:gd name="T57" fmla="*/ 21 h 54"/>
                <a:gd name="T58" fmla="*/ 58 w 229"/>
                <a:gd name="T59" fmla="*/ 25 h 54"/>
                <a:gd name="T60" fmla="*/ 44 w 229"/>
                <a:gd name="T61" fmla="*/ 28 h 54"/>
                <a:gd name="T62" fmla="*/ 31 w 229"/>
                <a:gd name="T63" fmla="*/ 33 h 54"/>
                <a:gd name="T64" fmla="*/ 20 w 229"/>
                <a:gd name="T65" fmla="*/ 38 h 54"/>
                <a:gd name="T66" fmla="*/ 9 w 229"/>
                <a:gd name="T67" fmla="*/ 42 h 54"/>
                <a:gd name="T68" fmla="*/ 0 w 229"/>
                <a:gd name="T69" fmla="*/ 48 h 54"/>
                <a:gd name="T70" fmla="*/ 0 w 229"/>
                <a:gd name="T71" fmla="*/ 48 h 54"/>
                <a:gd name="T72" fmla="*/ 4 w 229"/>
                <a:gd name="T73" fmla="*/ 54 h 5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9" h="54">
                  <a:moveTo>
                    <a:pt x="4" y="54"/>
                  </a:moveTo>
                  <a:lnTo>
                    <a:pt x="4" y="54"/>
                  </a:lnTo>
                  <a:lnTo>
                    <a:pt x="11" y="49"/>
                  </a:lnTo>
                  <a:lnTo>
                    <a:pt x="22" y="45"/>
                  </a:lnTo>
                  <a:lnTo>
                    <a:pt x="33" y="39"/>
                  </a:lnTo>
                  <a:lnTo>
                    <a:pt x="46" y="35"/>
                  </a:lnTo>
                  <a:lnTo>
                    <a:pt x="60" y="32"/>
                  </a:lnTo>
                  <a:lnTo>
                    <a:pt x="74" y="27"/>
                  </a:lnTo>
                  <a:lnTo>
                    <a:pt x="89" y="24"/>
                  </a:lnTo>
                  <a:lnTo>
                    <a:pt x="105" y="21"/>
                  </a:lnTo>
                  <a:lnTo>
                    <a:pt x="121" y="19"/>
                  </a:lnTo>
                  <a:lnTo>
                    <a:pt x="138" y="17"/>
                  </a:lnTo>
                  <a:lnTo>
                    <a:pt x="154" y="14"/>
                  </a:lnTo>
                  <a:lnTo>
                    <a:pt x="170" y="12"/>
                  </a:lnTo>
                  <a:lnTo>
                    <a:pt x="186" y="10"/>
                  </a:lnTo>
                  <a:lnTo>
                    <a:pt x="201" y="9"/>
                  </a:lnTo>
                  <a:lnTo>
                    <a:pt x="215" y="8"/>
                  </a:lnTo>
                  <a:lnTo>
                    <a:pt x="229" y="7"/>
                  </a:lnTo>
                  <a:lnTo>
                    <a:pt x="229" y="0"/>
                  </a:lnTo>
                  <a:lnTo>
                    <a:pt x="215" y="1"/>
                  </a:lnTo>
                  <a:lnTo>
                    <a:pt x="201" y="3"/>
                  </a:lnTo>
                  <a:lnTo>
                    <a:pt x="186" y="4"/>
                  </a:lnTo>
                  <a:lnTo>
                    <a:pt x="170" y="6"/>
                  </a:lnTo>
                  <a:lnTo>
                    <a:pt x="154" y="8"/>
                  </a:lnTo>
                  <a:lnTo>
                    <a:pt x="138" y="10"/>
                  </a:lnTo>
                  <a:lnTo>
                    <a:pt x="121" y="12"/>
                  </a:lnTo>
                  <a:lnTo>
                    <a:pt x="105" y="14"/>
                  </a:lnTo>
                  <a:lnTo>
                    <a:pt x="89" y="18"/>
                  </a:lnTo>
                  <a:lnTo>
                    <a:pt x="74" y="21"/>
                  </a:lnTo>
                  <a:lnTo>
                    <a:pt x="58" y="25"/>
                  </a:lnTo>
                  <a:lnTo>
                    <a:pt x="44" y="28"/>
                  </a:lnTo>
                  <a:lnTo>
                    <a:pt x="31" y="33"/>
                  </a:lnTo>
                  <a:lnTo>
                    <a:pt x="20" y="38"/>
                  </a:lnTo>
                  <a:lnTo>
                    <a:pt x="9" y="42"/>
                  </a:lnTo>
                  <a:lnTo>
                    <a:pt x="0" y="48"/>
                  </a:lnTo>
                  <a:lnTo>
                    <a:pt x="4" y="5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3" name="Freeform 340"/>
            <p:cNvSpPr>
              <a:spLocks/>
            </p:cNvSpPr>
            <p:nvPr/>
          </p:nvSpPr>
          <p:spPr bwMode="auto">
            <a:xfrm>
              <a:off x="1827" y="2598"/>
              <a:ext cx="16" cy="19"/>
            </a:xfrm>
            <a:custGeom>
              <a:avLst/>
              <a:gdLst>
                <a:gd name="T0" fmla="*/ 14 w 16"/>
                <a:gd name="T1" fmla="*/ 12 h 19"/>
                <a:gd name="T2" fmla="*/ 14 w 16"/>
                <a:gd name="T3" fmla="*/ 12 h 19"/>
                <a:gd name="T4" fmla="*/ 8 w 16"/>
                <a:gd name="T5" fmla="*/ 13 h 19"/>
                <a:gd name="T6" fmla="*/ 6 w 16"/>
                <a:gd name="T7" fmla="*/ 12 h 19"/>
                <a:gd name="T8" fmla="*/ 6 w 16"/>
                <a:gd name="T9" fmla="*/ 12 h 19"/>
                <a:gd name="T10" fmla="*/ 12 w 16"/>
                <a:gd name="T11" fmla="*/ 6 h 19"/>
                <a:gd name="T12" fmla="*/ 8 w 16"/>
                <a:gd name="T13" fmla="*/ 0 h 19"/>
                <a:gd name="T14" fmla="*/ 0 w 16"/>
                <a:gd name="T15" fmla="*/ 7 h 19"/>
                <a:gd name="T16" fmla="*/ 0 w 16"/>
                <a:gd name="T17" fmla="*/ 16 h 19"/>
                <a:gd name="T18" fmla="*/ 8 w 16"/>
                <a:gd name="T19" fmla="*/ 19 h 19"/>
                <a:gd name="T20" fmla="*/ 16 w 16"/>
                <a:gd name="T21" fmla="*/ 18 h 19"/>
                <a:gd name="T22" fmla="*/ 16 w 16"/>
                <a:gd name="T23" fmla="*/ 18 h 19"/>
                <a:gd name="T24" fmla="*/ 14 w 16"/>
                <a:gd name="T25" fmla="*/ 12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19">
                  <a:moveTo>
                    <a:pt x="14" y="12"/>
                  </a:moveTo>
                  <a:lnTo>
                    <a:pt x="14" y="12"/>
                  </a:lnTo>
                  <a:lnTo>
                    <a:pt x="8" y="13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8" y="0"/>
                  </a:lnTo>
                  <a:lnTo>
                    <a:pt x="0" y="7"/>
                  </a:lnTo>
                  <a:lnTo>
                    <a:pt x="0" y="16"/>
                  </a:lnTo>
                  <a:lnTo>
                    <a:pt x="8" y="19"/>
                  </a:lnTo>
                  <a:lnTo>
                    <a:pt x="16" y="18"/>
                  </a:lnTo>
                  <a:lnTo>
                    <a:pt x="14" y="1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4" name="Freeform 341"/>
            <p:cNvSpPr>
              <a:spLocks/>
            </p:cNvSpPr>
            <p:nvPr/>
          </p:nvSpPr>
          <p:spPr bwMode="auto">
            <a:xfrm>
              <a:off x="1841" y="2578"/>
              <a:ext cx="223" cy="38"/>
            </a:xfrm>
            <a:custGeom>
              <a:avLst/>
              <a:gdLst>
                <a:gd name="T0" fmla="*/ 223 w 223"/>
                <a:gd name="T1" fmla="*/ 0 h 38"/>
                <a:gd name="T2" fmla="*/ 209 w 223"/>
                <a:gd name="T3" fmla="*/ 0 h 38"/>
                <a:gd name="T4" fmla="*/ 194 w 223"/>
                <a:gd name="T5" fmla="*/ 1 h 38"/>
                <a:gd name="T6" fmla="*/ 179 w 223"/>
                <a:gd name="T7" fmla="*/ 3 h 38"/>
                <a:gd name="T8" fmla="*/ 164 w 223"/>
                <a:gd name="T9" fmla="*/ 5 h 38"/>
                <a:gd name="T10" fmla="*/ 149 w 223"/>
                <a:gd name="T11" fmla="*/ 6 h 38"/>
                <a:gd name="T12" fmla="*/ 133 w 223"/>
                <a:gd name="T13" fmla="*/ 7 h 38"/>
                <a:gd name="T14" fmla="*/ 118 w 223"/>
                <a:gd name="T15" fmla="*/ 9 h 38"/>
                <a:gd name="T16" fmla="*/ 102 w 223"/>
                <a:gd name="T17" fmla="*/ 11 h 38"/>
                <a:gd name="T18" fmla="*/ 87 w 223"/>
                <a:gd name="T19" fmla="*/ 13 h 38"/>
                <a:gd name="T20" fmla="*/ 72 w 223"/>
                <a:gd name="T21" fmla="*/ 15 h 38"/>
                <a:gd name="T22" fmla="*/ 58 w 223"/>
                <a:gd name="T23" fmla="*/ 19 h 38"/>
                <a:gd name="T24" fmla="*/ 45 w 223"/>
                <a:gd name="T25" fmla="*/ 21 h 38"/>
                <a:gd name="T26" fmla="*/ 32 w 223"/>
                <a:gd name="T27" fmla="*/ 24 h 38"/>
                <a:gd name="T28" fmla="*/ 21 w 223"/>
                <a:gd name="T29" fmla="*/ 26 h 38"/>
                <a:gd name="T30" fmla="*/ 10 w 223"/>
                <a:gd name="T31" fmla="*/ 29 h 38"/>
                <a:gd name="T32" fmla="*/ 0 w 223"/>
                <a:gd name="T33" fmla="*/ 32 h 38"/>
                <a:gd name="T34" fmla="*/ 2 w 223"/>
                <a:gd name="T35" fmla="*/ 38 h 38"/>
                <a:gd name="T36" fmla="*/ 12 w 223"/>
                <a:gd name="T37" fmla="*/ 36 h 38"/>
                <a:gd name="T38" fmla="*/ 21 w 223"/>
                <a:gd name="T39" fmla="*/ 33 h 38"/>
                <a:gd name="T40" fmla="*/ 32 w 223"/>
                <a:gd name="T41" fmla="*/ 31 h 38"/>
                <a:gd name="T42" fmla="*/ 45 w 223"/>
                <a:gd name="T43" fmla="*/ 27 h 38"/>
                <a:gd name="T44" fmla="*/ 58 w 223"/>
                <a:gd name="T45" fmla="*/ 25 h 38"/>
                <a:gd name="T46" fmla="*/ 72 w 223"/>
                <a:gd name="T47" fmla="*/ 22 h 38"/>
                <a:gd name="T48" fmla="*/ 87 w 223"/>
                <a:gd name="T49" fmla="*/ 20 h 38"/>
                <a:gd name="T50" fmla="*/ 102 w 223"/>
                <a:gd name="T51" fmla="*/ 18 h 38"/>
                <a:gd name="T52" fmla="*/ 118 w 223"/>
                <a:gd name="T53" fmla="*/ 15 h 38"/>
                <a:gd name="T54" fmla="*/ 133 w 223"/>
                <a:gd name="T55" fmla="*/ 13 h 38"/>
                <a:gd name="T56" fmla="*/ 149 w 223"/>
                <a:gd name="T57" fmla="*/ 12 h 38"/>
                <a:gd name="T58" fmla="*/ 164 w 223"/>
                <a:gd name="T59" fmla="*/ 11 h 38"/>
                <a:gd name="T60" fmla="*/ 179 w 223"/>
                <a:gd name="T61" fmla="*/ 9 h 38"/>
                <a:gd name="T62" fmla="*/ 194 w 223"/>
                <a:gd name="T63" fmla="*/ 10 h 38"/>
                <a:gd name="T64" fmla="*/ 209 w 223"/>
                <a:gd name="T65" fmla="*/ 9 h 38"/>
                <a:gd name="T66" fmla="*/ 223 w 223"/>
                <a:gd name="T67" fmla="*/ 9 h 38"/>
                <a:gd name="T68" fmla="*/ 223 w 223"/>
                <a:gd name="T69" fmla="*/ 0 h 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3" h="38">
                  <a:moveTo>
                    <a:pt x="223" y="0"/>
                  </a:moveTo>
                  <a:lnTo>
                    <a:pt x="209" y="0"/>
                  </a:lnTo>
                  <a:lnTo>
                    <a:pt x="194" y="1"/>
                  </a:lnTo>
                  <a:lnTo>
                    <a:pt x="179" y="3"/>
                  </a:lnTo>
                  <a:lnTo>
                    <a:pt x="164" y="5"/>
                  </a:lnTo>
                  <a:lnTo>
                    <a:pt x="149" y="6"/>
                  </a:lnTo>
                  <a:lnTo>
                    <a:pt x="133" y="7"/>
                  </a:lnTo>
                  <a:lnTo>
                    <a:pt x="118" y="9"/>
                  </a:lnTo>
                  <a:lnTo>
                    <a:pt x="102" y="11"/>
                  </a:lnTo>
                  <a:lnTo>
                    <a:pt x="87" y="13"/>
                  </a:lnTo>
                  <a:lnTo>
                    <a:pt x="72" y="15"/>
                  </a:lnTo>
                  <a:lnTo>
                    <a:pt x="58" y="19"/>
                  </a:lnTo>
                  <a:lnTo>
                    <a:pt x="45" y="21"/>
                  </a:lnTo>
                  <a:lnTo>
                    <a:pt x="32" y="24"/>
                  </a:lnTo>
                  <a:lnTo>
                    <a:pt x="21" y="26"/>
                  </a:lnTo>
                  <a:lnTo>
                    <a:pt x="10" y="29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12" y="36"/>
                  </a:lnTo>
                  <a:lnTo>
                    <a:pt x="21" y="33"/>
                  </a:lnTo>
                  <a:lnTo>
                    <a:pt x="32" y="31"/>
                  </a:lnTo>
                  <a:lnTo>
                    <a:pt x="45" y="27"/>
                  </a:lnTo>
                  <a:lnTo>
                    <a:pt x="58" y="25"/>
                  </a:lnTo>
                  <a:lnTo>
                    <a:pt x="72" y="22"/>
                  </a:lnTo>
                  <a:lnTo>
                    <a:pt x="87" y="20"/>
                  </a:lnTo>
                  <a:lnTo>
                    <a:pt x="102" y="18"/>
                  </a:lnTo>
                  <a:lnTo>
                    <a:pt x="118" y="15"/>
                  </a:lnTo>
                  <a:lnTo>
                    <a:pt x="133" y="13"/>
                  </a:lnTo>
                  <a:lnTo>
                    <a:pt x="149" y="12"/>
                  </a:lnTo>
                  <a:lnTo>
                    <a:pt x="164" y="11"/>
                  </a:lnTo>
                  <a:lnTo>
                    <a:pt x="179" y="9"/>
                  </a:lnTo>
                  <a:lnTo>
                    <a:pt x="194" y="10"/>
                  </a:lnTo>
                  <a:lnTo>
                    <a:pt x="209" y="9"/>
                  </a:lnTo>
                  <a:lnTo>
                    <a:pt x="223" y="9"/>
                  </a:lnTo>
                  <a:lnTo>
                    <a:pt x="22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5" name="Freeform 342"/>
            <p:cNvSpPr>
              <a:spLocks/>
            </p:cNvSpPr>
            <p:nvPr/>
          </p:nvSpPr>
          <p:spPr bwMode="auto">
            <a:xfrm>
              <a:off x="2064" y="2578"/>
              <a:ext cx="4" cy="9"/>
            </a:xfrm>
            <a:custGeom>
              <a:avLst/>
              <a:gdLst>
                <a:gd name="T0" fmla="*/ 0 w 4"/>
                <a:gd name="T1" fmla="*/ 9 h 9"/>
                <a:gd name="T2" fmla="*/ 3 w 4"/>
                <a:gd name="T3" fmla="*/ 8 h 9"/>
                <a:gd name="T4" fmla="*/ 4 w 4"/>
                <a:gd name="T5" fmla="*/ 5 h 9"/>
                <a:gd name="T6" fmla="*/ 3 w 4"/>
                <a:gd name="T7" fmla="*/ 1 h 9"/>
                <a:gd name="T8" fmla="*/ 0 w 4"/>
                <a:gd name="T9" fmla="*/ 0 h 9"/>
                <a:gd name="T10" fmla="*/ 0 w 4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6" name="Freeform 343"/>
            <p:cNvSpPr>
              <a:spLocks/>
            </p:cNvSpPr>
            <p:nvPr/>
          </p:nvSpPr>
          <p:spPr bwMode="auto">
            <a:xfrm>
              <a:off x="1975" y="2574"/>
              <a:ext cx="6" cy="7"/>
            </a:xfrm>
            <a:custGeom>
              <a:avLst/>
              <a:gdLst>
                <a:gd name="T0" fmla="*/ 6 w 6"/>
                <a:gd name="T1" fmla="*/ 0 h 7"/>
                <a:gd name="T2" fmla="*/ 3 w 6"/>
                <a:gd name="T3" fmla="*/ 0 h 7"/>
                <a:gd name="T4" fmla="*/ 1 w 6"/>
                <a:gd name="T5" fmla="*/ 1 h 7"/>
                <a:gd name="T6" fmla="*/ 0 w 6"/>
                <a:gd name="T7" fmla="*/ 4 h 7"/>
                <a:gd name="T8" fmla="*/ 2 w 6"/>
                <a:gd name="T9" fmla="*/ 7 h 7"/>
                <a:gd name="T10" fmla="*/ 6 w 6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2" y="7"/>
                  </a:ln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7" name="Freeform 344"/>
            <p:cNvSpPr>
              <a:spLocks/>
            </p:cNvSpPr>
            <p:nvPr/>
          </p:nvSpPr>
          <p:spPr bwMode="auto">
            <a:xfrm>
              <a:off x="1977" y="2571"/>
              <a:ext cx="41" cy="14"/>
            </a:xfrm>
            <a:custGeom>
              <a:avLst/>
              <a:gdLst>
                <a:gd name="T0" fmla="*/ 36 w 41"/>
                <a:gd name="T1" fmla="*/ 0 h 14"/>
                <a:gd name="T2" fmla="*/ 34 w 41"/>
                <a:gd name="T3" fmla="*/ 2 h 14"/>
                <a:gd name="T4" fmla="*/ 31 w 41"/>
                <a:gd name="T5" fmla="*/ 3 h 14"/>
                <a:gd name="T6" fmla="*/ 26 w 41"/>
                <a:gd name="T7" fmla="*/ 5 h 14"/>
                <a:gd name="T8" fmla="*/ 22 w 41"/>
                <a:gd name="T9" fmla="*/ 6 h 14"/>
                <a:gd name="T10" fmla="*/ 17 w 41"/>
                <a:gd name="T11" fmla="*/ 5 h 14"/>
                <a:gd name="T12" fmla="*/ 12 w 41"/>
                <a:gd name="T13" fmla="*/ 6 h 14"/>
                <a:gd name="T14" fmla="*/ 7 w 41"/>
                <a:gd name="T15" fmla="*/ 5 h 14"/>
                <a:gd name="T16" fmla="*/ 4 w 41"/>
                <a:gd name="T17" fmla="*/ 3 h 14"/>
                <a:gd name="T18" fmla="*/ 0 w 41"/>
                <a:gd name="T19" fmla="*/ 10 h 14"/>
                <a:gd name="T20" fmla="*/ 5 w 41"/>
                <a:gd name="T21" fmla="*/ 12 h 14"/>
                <a:gd name="T22" fmla="*/ 12 w 41"/>
                <a:gd name="T23" fmla="*/ 13 h 14"/>
                <a:gd name="T24" fmla="*/ 17 w 41"/>
                <a:gd name="T25" fmla="*/ 14 h 14"/>
                <a:gd name="T26" fmla="*/ 22 w 41"/>
                <a:gd name="T27" fmla="*/ 13 h 14"/>
                <a:gd name="T28" fmla="*/ 28 w 41"/>
                <a:gd name="T29" fmla="*/ 12 h 14"/>
                <a:gd name="T30" fmla="*/ 33 w 41"/>
                <a:gd name="T31" fmla="*/ 10 h 14"/>
                <a:gd name="T32" fmla="*/ 36 w 41"/>
                <a:gd name="T33" fmla="*/ 8 h 14"/>
                <a:gd name="T34" fmla="*/ 41 w 41"/>
                <a:gd name="T35" fmla="*/ 6 h 14"/>
                <a:gd name="T36" fmla="*/ 36 w 41"/>
                <a:gd name="T37" fmla="*/ 0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14">
                  <a:moveTo>
                    <a:pt x="36" y="0"/>
                  </a:moveTo>
                  <a:lnTo>
                    <a:pt x="34" y="2"/>
                  </a:lnTo>
                  <a:lnTo>
                    <a:pt x="31" y="3"/>
                  </a:lnTo>
                  <a:lnTo>
                    <a:pt x="26" y="5"/>
                  </a:lnTo>
                  <a:lnTo>
                    <a:pt x="22" y="6"/>
                  </a:lnTo>
                  <a:lnTo>
                    <a:pt x="17" y="5"/>
                  </a:lnTo>
                  <a:lnTo>
                    <a:pt x="12" y="6"/>
                  </a:lnTo>
                  <a:lnTo>
                    <a:pt x="7" y="5"/>
                  </a:lnTo>
                  <a:lnTo>
                    <a:pt x="4" y="3"/>
                  </a:lnTo>
                  <a:lnTo>
                    <a:pt x="0" y="10"/>
                  </a:lnTo>
                  <a:lnTo>
                    <a:pt x="5" y="12"/>
                  </a:lnTo>
                  <a:lnTo>
                    <a:pt x="12" y="13"/>
                  </a:lnTo>
                  <a:lnTo>
                    <a:pt x="17" y="14"/>
                  </a:lnTo>
                  <a:lnTo>
                    <a:pt x="22" y="13"/>
                  </a:lnTo>
                  <a:lnTo>
                    <a:pt x="28" y="12"/>
                  </a:lnTo>
                  <a:lnTo>
                    <a:pt x="33" y="10"/>
                  </a:lnTo>
                  <a:lnTo>
                    <a:pt x="36" y="8"/>
                  </a:lnTo>
                  <a:lnTo>
                    <a:pt x="41" y="6"/>
                  </a:lnTo>
                  <a:lnTo>
                    <a:pt x="36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8" name="Freeform 345"/>
            <p:cNvSpPr>
              <a:spLocks/>
            </p:cNvSpPr>
            <p:nvPr/>
          </p:nvSpPr>
          <p:spPr bwMode="auto">
            <a:xfrm>
              <a:off x="2013" y="2571"/>
              <a:ext cx="7" cy="6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4 h 6"/>
                <a:gd name="T4" fmla="*/ 6 w 7"/>
                <a:gd name="T5" fmla="*/ 1 h 6"/>
                <a:gd name="T6" fmla="*/ 4 w 7"/>
                <a:gd name="T7" fmla="*/ 0 h 6"/>
                <a:gd name="T8" fmla="*/ 0 w 7"/>
                <a:gd name="T9" fmla="*/ 0 h 6"/>
                <a:gd name="T10" fmla="*/ 5 w 7"/>
                <a:gd name="T11" fmla="*/ 6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lnTo>
                    <a:pt x="7" y="4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39" name="Freeform 346"/>
            <p:cNvSpPr>
              <a:spLocks/>
            </p:cNvSpPr>
            <p:nvPr/>
          </p:nvSpPr>
          <p:spPr bwMode="auto">
            <a:xfrm>
              <a:off x="827" y="2662"/>
              <a:ext cx="6" cy="4"/>
            </a:xfrm>
            <a:custGeom>
              <a:avLst/>
              <a:gdLst>
                <a:gd name="T0" fmla="*/ 6 w 6"/>
                <a:gd name="T1" fmla="*/ 4 h 4"/>
                <a:gd name="T2" fmla="*/ 5 w 6"/>
                <a:gd name="T3" fmla="*/ 1 h 4"/>
                <a:gd name="T4" fmla="*/ 3 w 6"/>
                <a:gd name="T5" fmla="*/ 0 h 4"/>
                <a:gd name="T6" fmla="*/ 1 w 6"/>
                <a:gd name="T7" fmla="*/ 1 h 4"/>
                <a:gd name="T8" fmla="*/ 0 w 6"/>
                <a:gd name="T9" fmla="*/ 4 h 4"/>
                <a:gd name="T10" fmla="*/ 6 w 6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6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0" name="Freeform 347"/>
            <p:cNvSpPr>
              <a:spLocks/>
            </p:cNvSpPr>
            <p:nvPr/>
          </p:nvSpPr>
          <p:spPr bwMode="auto">
            <a:xfrm>
              <a:off x="827" y="2666"/>
              <a:ext cx="16" cy="28"/>
            </a:xfrm>
            <a:custGeom>
              <a:avLst/>
              <a:gdLst>
                <a:gd name="T0" fmla="*/ 14 w 16"/>
                <a:gd name="T1" fmla="*/ 21 h 28"/>
                <a:gd name="T2" fmla="*/ 16 w 16"/>
                <a:gd name="T3" fmla="*/ 23 h 28"/>
                <a:gd name="T4" fmla="*/ 13 w 16"/>
                <a:gd name="T5" fmla="*/ 17 h 28"/>
                <a:gd name="T6" fmla="*/ 10 w 16"/>
                <a:gd name="T7" fmla="*/ 10 h 28"/>
                <a:gd name="T8" fmla="*/ 7 w 16"/>
                <a:gd name="T9" fmla="*/ 5 h 28"/>
                <a:gd name="T10" fmla="*/ 6 w 16"/>
                <a:gd name="T11" fmla="*/ 0 h 28"/>
                <a:gd name="T12" fmla="*/ 0 w 16"/>
                <a:gd name="T13" fmla="*/ 0 h 28"/>
                <a:gd name="T14" fmla="*/ 1 w 16"/>
                <a:gd name="T15" fmla="*/ 7 h 28"/>
                <a:gd name="T16" fmla="*/ 3 w 16"/>
                <a:gd name="T17" fmla="*/ 12 h 28"/>
                <a:gd name="T18" fmla="*/ 6 w 16"/>
                <a:gd name="T19" fmla="*/ 19 h 28"/>
                <a:gd name="T20" fmla="*/ 10 w 16"/>
                <a:gd name="T21" fmla="*/ 25 h 28"/>
                <a:gd name="T22" fmla="*/ 12 w 16"/>
                <a:gd name="T23" fmla="*/ 28 h 28"/>
                <a:gd name="T24" fmla="*/ 10 w 16"/>
                <a:gd name="T25" fmla="*/ 25 h 28"/>
                <a:gd name="T26" fmla="*/ 12 w 16"/>
                <a:gd name="T27" fmla="*/ 28 h 28"/>
                <a:gd name="T28" fmla="*/ 14 w 16"/>
                <a:gd name="T29" fmla="*/ 28 h 28"/>
                <a:gd name="T30" fmla="*/ 16 w 16"/>
                <a:gd name="T31" fmla="*/ 26 h 28"/>
                <a:gd name="T32" fmla="*/ 16 w 16"/>
                <a:gd name="T33" fmla="*/ 23 h 28"/>
                <a:gd name="T34" fmla="*/ 14 w 16"/>
                <a:gd name="T35" fmla="*/ 21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" h="28">
                  <a:moveTo>
                    <a:pt x="14" y="21"/>
                  </a:moveTo>
                  <a:lnTo>
                    <a:pt x="16" y="23"/>
                  </a:lnTo>
                  <a:lnTo>
                    <a:pt x="13" y="17"/>
                  </a:lnTo>
                  <a:lnTo>
                    <a:pt x="10" y="10"/>
                  </a:lnTo>
                  <a:lnTo>
                    <a:pt x="7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3" y="12"/>
                  </a:lnTo>
                  <a:lnTo>
                    <a:pt x="6" y="19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16" y="23"/>
                  </a:lnTo>
                  <a:lnTo>
                    <a:pt x="14" y="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1" name="Freeform 348"/>
            <p:cNvSpPr>
              <a:spLocks/>
            </p:cNvSpPr>
            <p:nvPr/>
          </p:nvSpPr>
          <p:spPr bwMode="auto">
            <a:xfrm>
              <a:off x="839" y="2687"/>
              <a:ext cx="50" cy="23"/>
            </a:xfrm>
            <a:custGeom>
              <a:avLst/>
              <a:gdLst>
                <a:gd name="T0" fmla="*/ 50 w 50"/>
                <a:gd name="T1" fmla="*/ 16 h 23"/>
                <a:gd name="T2" fmla="*/ 46 w 50"/>
                <a:gd name="T3" fmla="*/ 15 h 23"/>
                <a:gd name="T4" fmla="*/ 39 w 50"/>
                <a:gd name="T5" fmla="*/ 13 h 23"/>
                <a:gd name="T6" fmla="*/ 32 w 50"/>
                <a:gd name="T7" fmla="*/ 12 h 23"/>
                <a:gd name="T8" fmla="*/ 27 w 50"/>
                <a:gd name="T9" fmla="*/ 10 h 23"/>
                <a:gd name="T10" fmla="*/ 20 w 50"/>
                <a:gd name="T11" fmla="*/ 8 h 23"/>
                <a:gd name="T12" fmla="*/ 14 w 50"/>
                <a:gd name="T13" fmla="*/ 4 h 23"/>
                <a:gd name="T14" fmla="*/ 7 w 50"/>
                <a:gd name="T15" fmla="*/ 2 h 23"/>
                <a:gd name="T16" fmla="*/ 2 w 50"/>
                <a:gd name="T17" fmla="*/ 0 h 23"/>
                <a:gd name="T18" fmla="*/ 0 w 50"/>
                <a:gd name="T19" fmla="*/ 7 h 23"/>
                <a:gd name="T20" fmla="*/ 5 w 50"/>
                <a:gd name="T21" fmla="*/ 9 h 23"/>
                <a:gd name="T22" fmla="*/ 12 w 50"/>
                <a:gd name="T23" fmla="*/ 11 h 23"/>
                <a:gd name="T24" fmla="*/ 18 w 50"/>
                <a:gd name="T25" fmla="*/ 14 h 23"/>
                <a:gd name="T26" fmla="*/ 25 w 50"/>
                <a:gd name="T27" fmla="*/ 16 h 23"/>
                <a:gd name="T28" fmla="*/ 32 w 50"/>
                <a:gd name="T29" fmla="*/ 18 h 23"/>
                <a:gd name="T30" fmla="*/ 39 w 50"/>
                <a:gd name="T31" fmla="*/ 19 h 23"/>
                <a:gd name="T32" fmla="*/ 44 w 50"/>
                <a:gd name="T33" fmla="*/ 22 h 23"/>
                <a:gd name="T34" fmla="*/ 50 w 50"/>
                <a:gd name="T35" fmla="*/ 23 h 23"/>
                <a:gd name="T36" fmla="*/ 50 w 50"/>
                <a:gd name="T37" fmla="*/ 16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" h="23">
                  <a:moveTo>
                    <a:pt x="50" y="16"/>
                  </a:moveTo>
                  <a:lnTo>
                    <a:pt x="46" y="15"/>
                  </a:lnTo>
                  <a:lnTo>
                    <a:pt x="39" y="13"/>
                  </a:lnTo>
                  <a:lnTo>
                    <a:pt x="32" y="12"/>
                  </a:lnTo>
                  <a:lnTo>
                    <a:pt x="27" y="10"/>
                  </a:lnTo>
                  <a:lnTo>
                    <a:pt x="20" y="8"/>
                  </a:lnTo>
                  <a:lnTo>
                    <a:pt x="14" y="4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7"/>
                  </a:lnTo>
                  <a:lnTo>
                    <a:pt x="5" y="9"/>
                  </a:lnTo>
                  <a:lnTo>
                    <a:pt x="12" y="11"/>
                  </a:lnTo>
                  <a:lnTo>
                    <a:pt x="18" y="14"/>
                  </a:lnTo>
                  <a:lnTo>
                    <a:pt x="25" y="16"/>
                  </a:lnTo>
                  <a:lnTo>
                    <a:pt x="32" y="18"/>
                  </a:lnTo>
                  <a:lnTo>
                    <a:pt x="39" y="19"/>
                  </a:lnTo>
                  <a:lnTo>
                    <a:pt x="44" y="22"/>
                  </a:lnTo>
                  <a:lnTo>
                    <a:pt x="50" y="23"/>
                  </a:lnTo>
                  <a:lnTo>
                    <a:pt x="50" y="1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2" name="Freeform 349"/>
            <p:cNvSpPr>
              <a:spLocks/>
            </p:cNvSpPr>
            <p:nvPr/>
          </p:nvSpPr>
          <p:spPr bwMode="auto">
            <a:xfrm>
              <a:off x="889" y="2703"/>
              <a:ext cx="4" cy="7"/>
            </a:xfrm>
            <a:custGeom>
              <a:avLst/>
              <a:gdLst>
                <a:gd name="T0" fmla="*/ 0 w 4"/>
                <a:gd name="T1" fmla="*/ 7 h 7"/>
                <a:gd name="T2" fmla="*/ 3 w 4"/>
                <a:gd name="T3" fmla="*/ 6 h 7"/>
                <a:gd name="T4" fmla="*/ 4 w 4"/>
                <a:gd name="T5" fmla="*/ 3 h 7"/>
                <a:gd name="T6" fmla="*/ 3 w 4"/>
                <a:gd name="T7" fmla="*/ 1 h 7"/>
                <a:gd name="T8" fmla="*/ 0 w 4"/>
                <a:gd name="T9" fmla="*/ 0 h 7"/>
                <a:gd name="T10" fmla="*/ 0 w 4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3" y="6"/>
                  </a:lnTo>
                  <a:lnTo>
                    <a:pt x="4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3" name="Freeform 350"/>
            <p:cNvSpPr>
              <a:spLocks/>
            </p:cNvSpPr>
            <p:nvPr/>
          </p:nvSpPr>
          <p:spPr bwMode="auto">
            <a:xfrm>
              <a:off x="839" y="2611"/>
              <a:ext cx="9" cy="38"/>
            </a:xfrm>
            <a:custGeom>
              <a:avLst/>
              <a:gdLst>
                <a:gd name="T0" fmla="*/ 2 w 9"/>
                <a:gd name="T1" fmla="*/ 8 h 38"/>
                <a:gd name="T2" fmla="*/ 2 w 9"/>
                <a:gd name="T3" fmla="*/ 8 h 38"/>
                <a:gd name="T4" fmla="*/ 0 w 9"/>
                <a:gd name="T5" fmla="*/ 6 h 38"/>
                <a:gd name="T6" fmla="*/ 1 w 9"/>
                <a:gd name="T7" fmla="*/ 14 h 38"/>
                <a:gd name="T8" fmla="*/ 1 w 9"/>
                <a:gd name="T9" fmla="*/ 24 h 38"/>
                <a:gd name="T10" fmla="*/ 1 w 9"/>
                <a:gd name="T11" fmla="*/ 38 h 38"/>
                <a:gd name="T12" fmla="*/ 9 w 9"/>
                <a:gd name="T13" fmla="*/ 38 h 38"/>
                <a:gd name="T14" fmla="*/ 9 w 9"/>
                <a:gd name="T15" fmla="*/ 24 h 38"/>
                <a:gd name="T16" fmla="*/ 7 w 9"/>
                <a:gd name="T17" fmla="*/ 14 h 38"/>
                <a:gd name="T18" fmla="*/ 6 w 9"/>
                <a:gd name="T19" fmla="*/ 6 h 38"/>
                <a:gd name="T20" fmla="*/ 2 w 9"/>
                <a:gd name="T21" fmla="*/ 0 h 38"/>
                <a:gd name="T22" fmla="*/ 2 w 9"/>
                <a:gd name="T23" fmla="*/ 0 h 38"/>
                <a:gd name="T24" fmla="*/ 2 w 9"/>
                <a:gd name="T25" fmla="*/ 8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38">
                  <a:moveTo>
                    <a:pt x="2" y="8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1" y="14"/>
                  </a:lnTo>
                  <a:lnTo>
                    <a:pt x="1" y="24"/>
                  </a:lnTo>
                  <a:lnTo>
                    <a:pt x="1" y="38"/>
                  </a:lnTo>
                  <a:lnTo>
                    <a:pt x="9" y="38"/>
                  </a:lnTo>
                  <a:lnTo>
                    <a:pt x="9" y="24"/>
                  </a:lnTo>
                  <a:lnTo>
                    <a:pt x="7" y="14"/>
                  </a:lnTo>
                  <a:lnTo>
                    <a:pt x="6" y="6"/>
                  </a:lnTo>
                  <a:lnTo>
                    <a:pt x="2" y="0"/>
                  </a:lnTo>
                  <a:lnTo>
                    <a:pt x="2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4" name="Freeform 351"/>
            <p:cNvSpPr>
              <a:spLocks/>
            </p:cNvSpPr>
            <p:nvPr/>
          </p:nvSpPr>
          <p:spPr bwMode="auto">
            <a:xfrm>
              <a:off x="833" y="2611"/>
              <a:ext cx="10" cy="38"/>
            </a:xfrm>
            <a:custGeom>
              <a:avLst/>
              <a:gdLst>
                <a:gd name="T0" fmla="*/ 9 w 10"/>
                <a:gd name="T1" fmla="*/ 38 h 38"/>
                <a:gd name="T2" fmla="*/ 9 w 10"/>
                <a:gd name="T3" fmla="*/ 38 h 38"/>
                <a:gd name="T4" fmla="*/ 9 w 10"/>
                <a:gd name="T5" fmla="*/ 26 h 38"/>
                <a:gd name="T6" fmla="*/ 9 w 10"/>
                <a:gd name="T7" fmla="*/ 15 h 38"/>
                <a:gd name="T8" fmla="*/ 10 w 10"/>
                <a:gd name="T9" fmla="*/ 7 h 38"/>
                <a:gd name="T10" fmla="*/ 8 w 10"/>
                <a:gd name="T11" fmla="*/ 8 h 38"/>
                <a:gd name="T12" fmla="*/ 8 w 10"/>
                <a:gd name="T13" fmla="*/ 0 h 38"/>
                <a:gd name="T14" fmla="*/ 4 w 10"/>
                <a:gd name="T15" fmla="*/ 7 h 38"/>
                <a:gd name="T16" fmla="*/ 3 w 10"/>
                <a:gd name="T17" fmla="*/ 15 h 38"/>
                <a:gd name="T18" fmla="*/ 0 w 10"/>
                <a:gd name="T19" fmla="*/ 26 h 38"/>
                <a:gd name="T20" fmla="*/ 0 w 10"/>
                <a:gd name="T21" fmla="*/ 38 h 38"/>
                <a:gd name="T22" fmla="*/ 0 w 10"/>
                <a:gd name="T23" fmla="*/ 38 h 38"/>
                <a:gd name="T24" fmla="*/ 9 w 10"/>
                <a:gd name="T25" fmla="*/ 38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" h="38">
                  <a:moveTo>
                    <a:pt x="9" y="38"/>
                  </a:moveTo>
                  <a:lnTo>
                    <a:pt x="9" y="38"/>
                  </a:lnTo>
                  <a:lnTo>
                    <a:pt x="9" y="26"/>
                  </a:lnTo>
                  <a:lnTo>
                    <a:pt x="9" y="1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8" y="0"/>
                  </a:lnTo>
                  <a:lnTo>
                    <a:pt x="4" y="7"/>
                  </a:lnTo>
                  <a:lnTo>
                    <a:pt x="3" y="15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9" y="3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5" name="Freeform 352"/>
            <p:cNvSpPr>
              <a:spLocks/>
            </p:cNvSpPr>
            <p:nvPr/>
          </p:nvSpPr>
          <p:spPr bwMode="auto">
            <a:xfrm>
              <a:off x="833" y="2649"/>
              <a:ext cx="11" cy="39"/>
            </a:xfrm>
            <a:custGeom>
              <a:avLst/>
              <a:gdLst>
                <a:gd name="T0" fmla="*/ 9 w 11"/>
                <a:gd name="T1" fmla="*/ 31 h 39"/>
                <a:gd name="T2" fmla="*/ 9 w 11"/>
                <a:gd name="T3" fmla="*/ 31 h 39"/>
                <a:gd name="T4" fmla="*/ 11 w 11"/>
                <a:gd name="T5" fmla="*/ 32 h 39"/>
                <a:gd name="T6" fmla="*/ 9 w 11"/>
                <a:gd name="T7" fmla="*/ 25 h 39"/>
                <a:gd name="T8" fmla="*/ 9 w 11"/>
                <a:gd name="T9" fmla="*/ 14 h 39"/>
                <a:gd name="T10" fmla="*/ 9 w 11"/>
                <a:gd name="T11" fmla="*/ 0 h 39"/>
                <a:gd name="T12" fmla="*/ 0 w 11"/>
                <a:gd name="T13" fmla="*/ 0 h 39"/>
                <a:gd name="T14" fmla="*/ 0 w 11"/>
                <a:gd name="T15" fmla="*/ 14 h 39"/>
                <a:gd name="T16" fmla="*/ 3 w 11"/>
                <a:gd name="T17" fmla="*/ 25 h 39"/>
                <a:gd name="T18" fmla="*/ 5 w 11"/>
                <a:gd name="T19" fmla="*/ 34 h 39"/>
                <a:gd name="T20" fmla="*/ 9 w 11"/>
                <a:gd name="T21" fmla="*/ 39 h 39"/>
                <a:gd name="T22" fmla="*/ 9 w 11"/>
                <a:gd name="T23" fmla="*/ 39 h 39"/>
                <a:gd name="T24" fmla="*/ 9 w 11"/>
                <a:gd name="T25" fmla="*/ 31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" h="39">
                  <a:moveTo>
                    <a:pt x="9" y="31"/>
                  </a:moveTo>
                  <a:lnTo>
                    <a:pt x="9" y="31"/>
                  </a:lnTo>
                  <a:lnTo>
                    <a:pt x="11" y="32"/>
                  </a:lnTo>
                  <a:lnTo>
                    <a:pt x="9" y="25"/>
                  </a:lnTo>
                  <a:lnTo>
                    <a:pt x="9" y="14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" y="25"/>
                  </a:lnTo>
                  <a:lnTo>
                    <a:pt x="5" y="34"/>
                  </a:lnTo>
                  <a:lnTo>
                    <a:pt x="9" y="39"/>
                  </a:lnTo>
                  <a:lnTo>
                    <a:pt x="9" y="3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6" name="Freeform 353"/>
            <p:cNvSpPr>
              <a:spLocks/>
            </p:cNvSpPr>
            <p:nvPr/>
          </p:nvSpPr>
          <p:spPr bwMode="auto">
            <a:xfrm>
              <a:off x="840" y="2649"/>
              <a:ext cx="8" cy="39"/>
            </a:xfrm>
            <a:custGeom>
              <a:avLst/>
              <a:gdLst>
                <a:gd name="T0" fmla="*/ 0 w 8"/>
                <a:gd name="T1" fmla="*/ 0 h 39"/>
                <a:gd name="T2" fmla="*/ 1 w 8"/>
                <a:gd name="T3" fmla="*/ 0 h 39"/>
                <a:gd name="T4" fmla="*/ 0 w 8"/>
                <a:gd name="T5" fmla="*/ 14 h 39"/>
                <a:gd name="T6" fmla="*/ 0 w 8"/>
                <a:gd name="T7" fmla="*/ 25 h 39"/>
                <a:gd name="T8" fmla="*/ 0 w 8"/>
                <a:gd name="T9" fmla="*/ 33 h 39"/>
                <a:gd name="T10" fmla="*/ 2 w 8"/>
                <a:gd name="T11" fmla="*/ 31 h 39"/>
                <a:gd name="T12" fmla="*/ 2 w 8"/>
                <a:gd name="T13" fmla="*/ 39 h 39"/>
                <a:gd name="T14" fmla="*/ 6 w 8"/>
                <a:gd name="T15" fmla="*/ 33 h 39"/>
                <a:gd name="T16" fmla="*/ 8 w 8"/>
                <a:gd name="T17" fmla="*/ 25 h 39"/>
                <a:gd name="T18" fmla="*/ 8 w 8"/>
                <a:gd name="T19" fmla="*/ 14 h 39"/>
                <a:gd name="T20" fmla="*/ 7 w 8"/>
                <a:gd name="T21" fmla="*/ 0 h 39"/>
                <a:gd name="T22" fmla="*/ 8 w 8"/>
                <a:gd name="T23" fmla="*/ 0 h 39"/>
                <a:gd name="T24" fmla="*/ 0 w 8"/>
                <a:gd name="T25" fmla="*/ 0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" h="39">
                  <a:moveTo>
                    <a:pt x="0" y="0"/>
                  </a:moveTo>
                  <a:lnTo>
                    <a:pt x="1" y="0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2" y="31"/>
                  </a:lnTo>
                  <a:lnTo>
                    <a:pt x="2" y="39"/>
                  </a:lnTo>
                  <a:lnTo>
                    <a:pt x="6" y="33"/>
                  </a:lnTo>
                  <a:lnTo>
                    <a:pt x="8" y="25"/>
                  </a:lnTo>
                  <a:lnTo>
                    <a:pt x="8" y="14"/>
                  </a:lnTo>
                  <a:lnTo>
                    <a:pt x="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7" name="Freeform 354"/>
            <p:cNvSpPr>
              <a:spLocks/>
            </p:cNvSpPr>
            <p:nvPr/>
          </p:nvSpPr>
          <p:spPr bwMode="auto">
            <a:xfrm>
              <a:off x="921" y="2572"/>
              <a:ext cx="6" cy="6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0 h 6"/>
                <a:gd name="T4" fmla="*/ 2 w 6"/>
                <a:gd name="T5" fmla="*/ 1 h 6"/>
                <a:gd name="T6" fmla="*/ 0 w 6"/>
                <a:gd name="T7" fmla="*/ 3 h 6"/>
                <a:gd name="T8" fmla="*/ 0 w 6"/>
                <a:gd name="T9" fmla="*/ 6 h 6"/>
                <a:gd name="T10" fmla="*/ 6 w 6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8" name="Freeform 355"/>
            <p:cNvSpPr>
              <a:spLocks/>
            </p:cNvSpPr>
            <p:nvPr/>
          </p:nvSpPr>
          <p:spPr bwMode="auto">
            <a:xfrm>
              <a:off x="921" y="2574"/>
              <a:ext cx="29" cy="141"/>
            </a:xfrm>
            <a:custGeom>
              <a:avLst/>
              <a:gdLst>
                <a:gd name="T0" fmla="*/ 8 w 29"/>
                <a:gd name="T1" fmla="*/ 141 h 141"/>
                <a:gd name="T2" fmla="*/ 19 w 29"/>
                <a:gd name="T3" fmla="*/ 120 h 141"/>
                <a:gd name="T4" fmla="*/ 26 w 29"/>
                <a:gd name="T5" fmla="*/ 98 h 141"/>
                <a:gd name="T6" fmla="*/ 29 w 29"/>
                <a:gd name="T7" fmla="*/ 80 h 141"/>
                <a:gd name="T8" fmla="*/ 29 w 29"/>
                <a:gd name="T9" fmla="*/ 61 h 141"/>
                <a:gd name="T10" fmla="*/ 26 w 29"/>
                <a:gd name="T11" fmla="*/ 45 h 141"/>
                <a:gd name="T12" fmla="*/ 21 w 29"/>
                <a:gd name="T13" fmla="*/ 28 h 141"/>
                <a:gd name="T14" fmla="*/ 15 w 29"/>
                <a:gd name="T15" fmla="*/ 14 h 141"/>
                <a:gd name="T16" fmla="*/ 6 w 29"/>
                <a:gd name="T17" fmla="*/ 0 h 141"/>
                <a:gd name="T18" fmla="*/ 0 w 29"/>
                <a:gd name="T19" fmla="*/ 4 h 141"/>
                <a:gd name="T20" fmla="*/ 8 w 29"/>
                <a:gd name="T21" fmla="*/ 16 h 141"/>
                <a:gd name="T22" fmla="*/ 15 w 29"/>
                <a:gd name="T23" fmla="*/ 30 h 141"/>
                <a:gd name="T24" fmla="*/ 19 w 29"/>
                <a:gd name="T25" fmla="*/ 45 h 141"/>
                <a:gd name="T26" fmla="*/ 22 w 29"/>
                <a:gd name="T27" fmla="*/ 61 h 141"/>
                <a:gd name="T28" fmla="*/ 22 w 29"/>
                <a:gd name="T29" fmla="*/ 80 h 141"/>
                <a:gd name="T30" fmla="*/ 19 w 29"/>
                <a:gd name="T31" fmla="*/ 98 h 141"/>
                <a:gd name="T32" fmla="*/ 13 w 29"/>
                <a:gd name="T33" fmla="*/ 117 h 141"/>
                <a:gd name="T34" fmla="*/ 2 w 29"/>
                <a:gd name="T35" fmla="*/ 137 h 141"/>
                <a:gd name="T36" fmla="*/ 8 w 29"/>
                <a:gd name="T37" fmla="*/ 141 h 1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9" h="141">
                  <a:moveTo>
                    <a:pt x="8" y="141"/>
                  </a:moveTo>
                  <a:lnTo>
                    <a:pt x="19" y="120"/>
                  </a:lnTo>
                  <a:lnTo>
                    <a:pt x="26" y="98"/>
                  </a:lnTo>
                  <a:lnTo>
                    <a:pt x="29" y="80"/>
                  </a:lnTo>
                  <a:lnTo>
                    <a:pt x="29" y="61"/>
                  </a:lnTo>
                  <a:lnTo>
                    <a:pt x="26" y="45"/>
                  </a:lnTo>
                  <a:lnTo>
                    <a:pt x="21" y="28"/>
                  </a:lnTo>
                  <a:lnTo>
                    <a:pt x="15" y="14"/>
                  </a:lnTo>
                  <a:lnTo>
                    <a:pt x="6" y="0"/>
                  </a:lnTo>
                  <a:lnTo>
                    <a:pt x="0" y="4"/>
                  </a:lnTo>
                  <a:lnTo>
                    <a:pt x="8" y="16"/>
                  </a:lnTo>
                  <a:lnTo>
                    <a:pt x="15" y="30"/>
                  </a:lnTo>
                  <a:lnTo>
                    <a:pt x="19" y="45"/>
                  </a:lnTo>
                  <a:lnTo>
                    <a:pt x="22" y="61"/>
                  </a:lnTo>
                  <a:lnTo>
                    <a:pt x="22" y="80"/>
                  </a:lnTo>
                  <a:lnTo>
                    <a:pt x="19" y="98"/>
                  </a:lnTo>
                  <a:lnTo>
                    <a:pt x="13" y="117"/>
                  </a:lnTo>
                  <a:lnTo>
                    <a:pt x="2" y="137"/>
                  </a:lnTo>
                  <a:lnTo>
                    <a:pt x="8" y="14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49" name="Freeform 356"/>
            <p:cNvSpPr>
              <a:spLocks/>
            </p:cNvSpPr>
            <p:nvPr/>
          </p:nvSpPr>
          <p:spPr bwMode="auto">
            <a:xfrm>
              <a:off x="923" y="2711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3 h 6"/>
                <a:gd name="T4" fmla="*/ 2 w 6"/>
                <a:gd name="T5" fmla="*/ 5 h 6"/>
                <a:gd name="T6" fmla="*/ 4 w 6"/>
                <a:gd name="T7" fmla="*/ 6 h 6"/>
                <a:gd name="T8" fmla="*/ 6 w 6"/>
                <a:gd name="T9" fmla="*/ 4 h 6"/>
                <a:gd name="T10" fmla="*/ 0 w 6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0" name="Freeform 357"/>
            <p:cNvSpPr>
              <a:spLocks/>
            </p:cNvSpPr>
            <p:nvPr/>
          </p:nvSpPr>
          <p:spPr bwMode="auto">
            <a:xfrm>
              <a:off x="954" y="2718"/>
              <a:ext cx="7" cy="5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4 h 5"/>
                <a:gd name="T4" fmla="*/ 2 w 7"/>
                <a:gd name="T5" fmla="*/ 5 h 5"/>
                <a:gd name="T6" fmla="*/ 5 w 7"/>
                <a:gd name="T7" fmla="*/ 5 h 5"/>
                <a:gd name="T8" fmla="*/ 7 w 7"/>
                <a:gd name="T9" fmla="*/ 2 h 5"/>
                <a:gd name="T10" fmla="*/ 0 w 7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4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1" name="Freeform 358"/>
            <p:cNvSpPr>
              <a:spLocks/>
            </p:cNvSpPr>
            <p:nvPr/>
          </p:nvSpPr>
          <p:spPr bwMode="auto">
            <a:xfrm>
              <a:off x="954" y="2567"/>
              <a:ext cx="32" cy="153"/>
            </a:xfrm>
            <a:custGeom>
              <a:avLst/>
              <a:gdLst>
                <a:gd name="T0" fmla="*/ 3 w 32"/>
                <a:gd name="T1" fmla="*/ 4 h 153"/>
                <a:gd name="T2" fmla="*/ 15 w 32"/>
                <a:gd name="T3" fmla="*/ 21 h 153"/>
                <a:gd name="T4" fmla="*/ 23 w 32"/>
                <a:gd name="T5" fmla="*/ 40 h 153"/>
                <a:gd name="T6" fmla="*/ 26 w 32"/>
                <a:gd name="T7" fmla="*/ 58 h 153"/>
                <a:gd name="T8" fmla="*/ 26 w 32"/>
                <a:gd name="T9" fmla="*/ 77 h 153"/>
                <a:gd name="T10" fmla="*/ 24 w 32"/>
                <a:gd name="T11" fmla="*/ 95 h 153"/>
                <a:gd name="T12" fmla="*/ 17 w 32"/>
                <a:gd name="T13" fmla="*/ 114 h 153"/>
                <a:gd name="T14" fmla="*/ 10 w 32"/>
                <a:gd name="T15" fmla="*/ 132 h 153"/>
                <a:gd name="T16" fmla="*/ 0 w 32"/>
                <a:gd name="T17" fmla="*/ 151 h 153"/>
                <a:gd name="T18" fmla="*/ 7 w 32"/>
                <a:gd name="T19" fmla="*/ 153 h 153"/>
                <a:gd name="T20" fmla="*/ 16 w 32"/>
                <a:gd name="T21" fmla="*/ 134 h 153"/>
                <a:gd name="T22" fmla="*/ 24 w 32"/>
                <a:gd name="T23" fmla="*/ 116 h 153"/>
                <a:gd name="T24" fmla="*/ 30 w 32"/>
                <a:gd name="T25" fmla="*/ 95 h 153"/>
                <a:gd name="T26" fmla="*/ 32 w 32"/>
                <a:gd name="T27" fmla="*/ 77 h 153"/>
                <a:gd name="T28" fmla="*/ 32 w 32"/>
                <a:gd name="T29" fmla="*/ 58 h 153"/>
                <a:gd name="T30" fmla="*/ 29 w 32"/>
                <a:gd name="T31" fmla="*/ 38 h 153"/>
                <a:gd name="T32" fmla="*/ 22 w 32"/>
                <a:gd name="T33" fmla="*/ 19 h 153"/>
                <a:gd name="T34" fmla="*/ 10 w 32"/>
                <a:gd name="T35" fmla="*/ 0 h 153"/>
                <a:gd name="T36" fmla="*/ 3 w 32"/>
                <a:gd name="T37" fmla="*/ 4 h 1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" h="153">
                  <a:moveTo>
                    <a:pt x="3" y="4"/>
                  </a:moveTo>
                  <a:lnTo>
                    <a:pt x="15" y="21"/>
                  </a:lnTo>
                  <a:lnTo>
                    <a:pt x="23" y="40"/>
                  </a:lnTo>
                  <a:lnTo>
                    <a:pt x="26" y="58"/>
                  </a:lnTo>
                  <a:lnTo>
                    <a:pt x="26" y="77"/>
                  </a:lnTo>
                  <a:lnTo>
                    <a:pt x="24" y="95"/>
                  </a:lnTo>
                  <a:lnTo>
                    <a:pt x="17" y="114"/>
                  </a:lnTo>
                  <a:lnTo>
                    <a:pt x="10" y="132"/>
                  </a:lnTo>
                  <a:lnTo>
                    <a:pt x="0" y="151"/>
                  </a:lnTo>
                  <a:lnTo>
                    <a:pt x="7" y="153"/>
                  </a:lnTo>
                  <a:lnTo>
                    <a:pt x="16" y="134"/>
                  </a:lnTo>
                  <a:lnTo>
                    <a:pt x="24" y="116"/>
                  </a:lnTo>
                  <a:lnTo>
                    <a:pt x="30" y="95"/>
                  </a:lnTo>
                  <a:lnTo>
                    <a:pt x="32" y="77"/>
                  </a:lnTo>
                  <a:lnTo>
                    <a:pt x="32" y="58"/>
                  </a:lnTo>
                  <a:lnTo>
                    <a:pt x="29" y="38"/>
                  </a:lnTo>
                  <a:lnTo>
                    <a:pt x="22" y="19"/>
                  </a:lnTo>
                  <a:lnTo>
                    <a:pt x="10" y="0"/>
                  </a:lnTo>
                  <a:lnTo>
                    <a:pt x="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2" name="Freeform 359"/>
            <p:cNvSpPr>
              <a:spLocks/>
            </p:cNvSpPr>
            <p:nvPr/>
          </p:nvSpPr>
          <p:spPr bwMode="auto">
            <a:xfrm>
              <a:off x="957" y="2564"/>
              <a:ext cx="7" cy="7"/>
            </a:xfrm>
            <a:custGeom>
              <a:avLst/>
              <a:gdLst>
                <a:gd name="T0" fmla="*/ 7 w 7"/>
                <a:gd name="T1" fmla="*/ 3 h 7"/>
                <a:gd name="T2" fmla="*/ 5 w 7"/>
                <a:gd name="T3" fmla="*/ 0 h 7"/>
                <a:gd name="T4" fmla="*/ 2 w 7"/>
                <a:gd name="T5" fmla="*/ 1 h 7"/>
                <a:gd name="T6" fmla="*/ 0 w 7"/>
                <a:gd name="T7" fmla="*/ 4 h 7"/>
                <a:gd name="T8" fmla="*/ 0 w 7"/>
                <a:gd name="T9" fmla="*/ 7 h 7"/>
                <a:gd name="T10" fmla="*/ 7 w 7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7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3" name="Freeform 360"/>
            <p:cNvSpPr>
              <a:spLocks/>
            </p:cNvSpPr>
            <p:nvPr/>
          </p:nvSpPr>
          <p:spPr bwMode="auto">
            <a:xfrm>
              <a:off x="1458" y="2653"/>
              <a:ext cx="58" cy="10"/>
            </a:xfrm>
            <a:custGeom>
              <a:avLst/>
              <a:gdLst>
                <a:gd name="T0" fmla="*/ 58 w 58"/>
                <a:gd name="T1" fmla="*/ 2 h 10"/>
                <a:gd name="T2" fmla="*/ 54 w 58"/>
                <a:gd name="T3" fmla="*/ 0 h 10"/>
                <a:gd name="T4" fmla="*/ 0 w 58"/>
                <a:gd name="T5" fmla="*/ 4 h 10"/>
                <a:gd name="T6" fmla="*/ 0 w 58"/>
                <a:gd name="T7" fmla="*/ 10 h 10"/>
                <a:gd name="T8" fmla="*/ 54 w 58"/>
                <a:gd name="T9" fmla="*/ 6 h 10"/>
                <a:gd name="T10" fmla="*/ 51 w 58"/>
                <a:gd name="T11" fmla="*/ 4 h 10"/>
                <a:gd name="T12" fmla="*/ 54 w 58"/>
                <a:gd name="T13" fmla="*/ 6 h 10"/>
                <a:gd name="T14" fmla="*/ 56 w 58"/>
                <a:gd name="T15" fmla="*/ 5 h 10"/>
                <a:gd name="T16" fmla="*/ 58 w 58"/>
                <a:gd name="T17" fmla="*/ 3 h 10"/>
                <a:gd name="T18" fmla="*/ 56 w 58"/>
                <a:gd name="T19" fmla="*/ 1 h 10"/>
                <a:gd name="T20" fmla="*/ 54 w 58"/>
                <a:gd name="T21" fmla="*/ 0 h 10"/>
                <a:gd name="T22" fmla="*/ 58 w 58"/>
                <a:gd name="T23" fmla="*/ 2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" h="10">
                  <a:moveTo>
                    <a:pt x="58" y="2"/>
                  </a:moveTo>
                  <a:lnTo>
                    <a:pt x="54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54" y="6"/>
                  </a:lnTo>
                  <a:lnTo>
                    <a:pt x="51" y="4"/>
                  </a:lnTo>
                  <a:lnTo>
                    <a:pt x="54" y="6"/>
                  </a:lnTo>
                  <a:lnTo>
                    <a:pt x="56" y="5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8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4" name="Freeform 361"/>
            <p:cNvSpPr>
              <a:spLocks/>
            </p:cNvSpPr>
            <p:nvPr/>
          </p:nvSpPr>
          <p:spPr bwMode="auto">
            <a:xfrm>
              <a:off x="1509" y="2655"/>
              <a:ext cx="11" cy="20"/>
            </a:xfrm>
            <a:custGeom>
              <a:avLst/>
              <a:gdLst>
                <a:gd name="T0" fmla="*/ 8 w 11"/>
                <a:gd name="T1" fmla="*/ 20 h 20"/>
                <a:gd name="T2" fmla="*/ 11 w 11"/>
                <a:gd name="T3" fmla="*/ 16 h 20"/>
                <a:gd name="T4" fmla="*/ 7 w 11"/>
                <a:gd name="T5" fmla="*/ 0 h 20"/>
                <a:gd name="T6" fmla="*/ 0 w 11"/>
                <a:gd name="T7" fmla="*/ 2 h 20"/>
                <a:gd name="T8" fmla="*/ 4 w 11"/>
                <a:gd name="T9" fmla="*/ 18 h 20"/>
                <a:gd name="T10" fmla="*/ 8 w 11"/>
                <a:gd name="T11" fmla="*/ 14 h 20"/>
                <a:gd name="T12" fmla="*/ 4 w 11"/>
                <a:gd name="T13" fmla="*/ 18 h 20"/>
                <a:gd name="T14" fmla="*/ 7 w 11"/>
                <a:gd name="T15" fmla="*/ 20 h 20"/>
                <a:gd name="T16" fmla="*/ 9 w 11"/>
                <a:gd name="T17" fmla="*/ 20 h 20"/>
                <a:gd name="T18" fmla="*/ 11 w 11"/>
                <a:gd name="T19" fmla="*/ 19 h 20"/>
                <a:gd name="T20" fmla="*/ 11 w 11"/>
                <a:gd name="T21" fmla="*/ 16 h 20"/>
                <a:gd name="T22" fmla="*/ 8 w 11"/>
                <a:gd name="T23" fmla="*/ 2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20">
                  <a:moveTo>
                    <a:pt x="8" y="20"/>
                  </a:moveTo>
                  <a:lnTo>
                    <a:pt x="11" y="16"/>
                  </a:lnTo>
                  <a:lnTo>
                    <a:pt x="7" y="0"/>
                  </a:lnTo>
                  <a:lnTo>
                    <a:pt x="0" y="2"/>
                  </a:lnTo>
                  <a:lnTo>
                    <a:pt x="4" y="18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11" y="19"/>
                  </a:lnTo>
                  <a:lnTo>
                    <a:pt x="11" y="16"/>
                  </a:lnTo>
                  <a:lnTo>
                    <a:pt x="8" y="2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5" name="Freeform 362"/>
            <p:cNvSpPr>
              <a:spLocks/>
            </p:cNvSpPr>
            <p:nvPr/>
          </p:nvSpPr>
          <p:spPr bwMode="auto">
            <a:xfrm>
              <a:off x="1458" y="2669"/>
              <a:ext cx="59" cy="11"/>
            </a:xfrm>
            <a:custGeom>
              <a:avLst/>
              <a:gdLst>
                <a:gd name="T0" fmla="*/ 0 w 59"/>
                <a:gd name="T1" fmla="*/ 7 h 11"/>
                <a:gd name="T2" fmla="*/ 4 w 59"/>
                <a:gd name="T3" fmla="*/ 11 h 11"/>
                <a:gd name="T4" fmla="*/ 59 w 59"/>
                <a:gd name="T5" fmla="*/ 6 h 11"/>
                <a:gd name="T6" fmla="*/ 59 w 59"/>
                <a:gd name="T7" fmla="*/ 0 h 11"/>
                <a:gd name="T8" fmla="*/ 4 w 59"/>
                <a:gd name="T9" fmla="*/ 4 h 11"/>
                <a:gd name="T10" fmla="*/ 7 w 59"/>
                <a:gd name="T11" fmla="*/ 7 h 11"/>
                <a:gd name="T12" fmla="*/ 4 w 59"/>
                <a:gd name="T13" fmla="*/ 4 h 11"/>
                <a:gd name="T14" fmla="*/ 2 w 59"/>
                <a:gd name="T15" fmla="*/ 5 h 11"/>
                <a:gd name="T16" fmla="*/ 0 w 59"/>
                <a:gd name="T17" fmla="*/ 7 h 11"/>
                <a:gd name="T18" fmla="*/ 2 w 59"/>
                <a:gd name="T19" fmla="*/ 9 h 11"/>
                <a:gd name="T20" fmla="*/ 4 w 59"/>
                <a:gd name="T21" fmla="*/ 11 h 11"/>
                <a:gd name="T22" fmla="*/ 0 w 59"/>
                <a:gd name="T23" fmla="*/ 7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9" h="11">
                  <a:moveTo>
                    <a:pt x="0" y="7"/>
                  </a:moveTo>
                  <a:lnTo>
                    <a:pt x="4" y="11"/>
                  </a:lnTo>
                  <a:lnTo>
                    <a:pt x="59" y="6"/>
                  </a:lnTo>
                  <a:lnTo>
                    <a:pt x="59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6" name="Freeform 363"/>
            <p:cNvSpPr>
              <a:spLocks/>
            </p:cNvSpPr>
            <p:nvPr/>
          </p:nvSpPr>
          <p:spPr bwMode="auto">
            <a:xfrm>
              <a:off x="1455" y="2657"/>
              <a:ext cx="10" cy="19"/>
            </a:xfrm>
            <a:custGeom>
              <a:avLst/>
              <a:gdLst>
                <a:gd name="T0" fmla="*/ 3 w 10"/>
                <a:gd name="T1" fmla="*/ 0 h 19"/>
                <a:gd name="T2" fmla="*/ 0 w 10"/>
                <a:gd name="T3" fmla="*/ 3 h 19"/>
                <a:gd name="T4" fmla="*/ 3 w 10"/>
                <a:gd name="T5" fmla="*/ 19 h 19"/>
                <a:gd name="T6" fmla="*/ 10 w 10"/>
                <a:gd name="T7" fmla="*/ 19 h 19"/>
                <a:gd name="T8" fmla="*/ 7 w 10"/>
                <a:gd name="T9" fmla="*/ 3 h 19"/>
                <a:gd name="T10" fmla="*/ 3 w 10"/>
                <a:gd name="T11" fmla="*/ 6 h 19"/>
                <a:gd name="T12" fmla="*/ 7 w 10"/>
                <a:gd name="T13" fmla="*/ 3 h 19"/>
                <a:gd name="T14" fmla="*/ 6 w 10"/>
                <a:gd name="T15" fmla="*/ 1 h 19"/>
                <a:gd name="T16" fmla="*/ 3 w 10"/>
                <a:gd name="T17" fmla="*/ 0 h 19"/>
                <a:gd name="T18" fmla="*/ 1 w 10"/>
                <a:gd name="T19" fmla="*/ 1 h 19"/>
                <a:gd name="T20" fmla="*/ 0 w 10"/>
                <a:gd name="T21" fmla="*/ 3 h 19"/>
                <a:gd name="T22" fmla="*/ 3 w 10"/>
                <a:gd name="T23" fmla="*/ 0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" h="19">
                  <a:moveTo>
                    <a:pt x="3" y="0"/>
                  </a:moveTo>
                  <a:lnTo>
                    <a:pt x="0" y="3"/>
                  </a:lnTo>
                  <a:lnTo>
                    <a:pt x="3" y="19"/>
                  </a:lnTo>
                  <a:lnTo>
                    <a:pt x="10" y="19"/>
                  </a:lnTo>
                  <a:lnTo>
                    <a:pt x="7" y="3"/>
                  </a:lnTo>
                  <a:lnTo>
                    <a:pt x="3" y="6"/>
                  </a:lnTo>
                  <a:lnTo>
                    <a:pt x="7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7" name="Freeform 364"/>
            <p:cNvSpPr>
              <a:spLocks/>
            </p:cNvSpPr>
            <p:nvPr/>
          </p:nvSpPr>
          <p:spPr bwMode="auto">
            <a:xfrm>
              <a:off x="2200" y="2539"/>
              <a:ext cx="6" cy="6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2 h 6"/>
                <a:gd name="T4" fmla="*/ 1 w 6"/>
                <a:gd name="T5" fmla="*/ 4 h 6"/>
                <a:gd name="T6" fmla="*/ 3 w 6"/>
                <a:gd name="T7" fmla="*/ 6 h 6"/>
                <a:gd name="T8" fmla="*/ 6 w 6"/>
                <a:gd name="T9" fmla="*/ 6 h 6"/>
                <a:gd name="T10" fmla="*/ 2 w 6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6" y="6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8" name="Freeform 365"/>
            <p:cNvSpPr>
              <a:spLocks/>
            </p:cNvSpPr>
            <p:nvPr/>
          </p:nvSpPr>
          <p:spPr bwMode="auto">
            <a:xfrm>
              <a:off x="2202" y="2503"/>
              <a:ext cx="47" cy="42"/>
            </a:xfrm>
            <a:custGeom>
              <a:avLst/>
              <a:gdLst>
                <a:gd name="T0" fmla="*/ 39 w 47"/>
                <a:gd name="T1" fmla="*/ 3 h 42"/>
                <a:gd name="T2" fmla="*/ 41 w 47"/>
                <a:gd name="T3" fmla="*/ 1 h 42"/>
                <a:gd name="T4" fmla="*/ 40 w 47"/>
                <a:gd name="T5" fmla="*/ 2 h 42"/>
                <a:gd name="T6" fmla="*/ 38 w 47"/>
                <a:gd name="T7" fmla="*/ 3 h 42"/>
                <a:gd name="T8" fmla="*/ 33 w 47"/>
                <a:gd name="T9" fmla="*/ 8 h 42"/>
                <a:gd name="T10" fmla="*/ 28 w 47"/>
                <a:gd name="T11" fmla="*/ 13 h 42"/>
                <a:gd name="T12" fmla="*/ 22 w 47"/>
                <a:gd name="T13" fmla="*/ 18 h 42"/>
                <a:gd name="T14" fmla="*/ 15 w 47"/>
                <a:gd name="T15" fmla="*/ 24 h 42"/>
                <a:gd name="T16" fmla="*/ 8 w 47"/>
                <a:gd name="T17" fmla="*/ 29 h 42"/>
                <a:gd name="T18" fmla="*/ 0 w 47"/>
                <a:gd name="T19" fmla="*/ 36 h 42"/>
                <a:gd name="T20" fmla="*/ 4 w 47"/>
                <a:gd name="T21" fmla="*/ 42 h 42"/>
                <a:gd name="T22" fmla="*/ 12 w 47"/>
                <a:gd name="T23" fmla="*/ 36 h 42"/>
                <a:gd name="T24" fmla="*/ 19 w 47"/>
                <a:gd name="T25" fmla="*/ 30 h 42"/>
                <a:gd name="T26" fmla="*/ 26 w 47"/>
                <a:gd name="T27" fmla="*/ 23 h 42"/>
                <a:gd name="T28" fmla="*/ 32 w 47"/>
                <a:gd name="T29" fmla="*/ 17 h 42"/>
                <a:gd name="T30" fmla="*/ 38 w 47"/>
                <a:gd name="T31" fmla="*/ 12 h 42"/>
                <a:gd name="T32" fmla="*/ 42 w 47"/>
                <a:gd name="T33" fmla="*/ 10 h 42"/>
                <a:gd name="T34" fmla="*/ 44 w 47"/>
                <a:gd name="T35" fmla="*/ 6 h 42"/>
                <a:gd name="T36" fmla="*/ 45 w 47"/>
                <a:gd name="T37" fmla="*/ 5 h 42"/>
                <a:gd name="T38" fmla="*/ 47 w 47"/>
                <a:gd name="T39" fmla="*/ 3 h 42"/>
                <a:gd name="T40" fmla="*/ 45 w 47"/>
                <a:gd name="T41" fmla="*/ 5 h 42"/>
                <a:gd name="T42" fmla="*/ 46 w 47"/>
                <a:gd name="T43" fmla="*/ 3 h 42"/>
                <a:gd name="T44" fmla="*/ 45 w 47"/>
                <a:gd name="T45" fmla="*/ 1 h 42"/>
                <a:gd name="T46" fmla="*/ 43 w 47"/>
                <a:gd name="T47" fmla="*/ 0 h 42"/>
                <a:gd name="T48" fmla="*/ 41 w 47"/>
                <a:gd name="T49" fmla="*/ 1 h 42"/>
                <a:gd name="T50" fmla="*/ 39 w 47"/>
                <a:gd name="T51" fmla="*/ 3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7" h="42">
                  <a:moveTo>
                    <a:pt x="39" y="3"/>
                  </a:moveTo>
                  <a:lnTo>
                    <a:pt x="41" y="1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3" y="8"/>
                  </a:lnTo>
                  <a:lnTo>
                    <a:pt x="28" y="13"/>
                  </a:lnTo>
                  <a:lnTo>
                    <a:pt x="22" y="18"/>
                  </a:lnTo>
                  <a:lnTo>
                    <a:pt x="15" y="24"/>
                  </a:lnTo>
                  <a:lnTo>
                    <a:pt x="8" y="29"/>
                  </a:lnTo>
                  <a:lnTo>
                    <a:pt x="0" y="36"/>
                  </a:lnTo>
                  <a:lnTo>
                    <a:pt x="4" y="42"/>
                  </a:lnTo>
                  <a:lnTo>
                    <a:pt x="12" y="36"/>
                  </a:lnTo>
                  <a:lnTo>
                    <a:pt x="19" y="30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5" y="5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39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59" name="Freeform 366"/>
            <p:cNvSpPr>
              <a:spLocks/>
            </p:cNvSpPr>
            <p:nvPr/>
          </p:nvSpPr>
          <p:spPr bwMode="auto">
            <a:xfrm>
              <a:off x="2241" y="2499"/>
              <a:ext cx="8" cy="7"/>
            </a:xfrm>
            <a:custGeom>
              <a:avLst/>
              <a:gdLst>
                <a:gd name="T0" fmla="*/ 4 w 8"/>
                <a:gd name="T1" fmla="*/ 7 h 7"/>
                <a:gd name="T2" fmla="*/ 0 w 8"/>
                <a:gd name="T3" fmla="*/ 4 h 7"/>
                <a:gd name="T4" fmla="*/ 0 w 8"/>
                <a:gd name="T5" fmla="*/ 7 h 7"/>
                <a:gd name="T6" fmla="*/ 8 w 8"/>
                <a:gd name="T7" fmla="*/ 7 h 7"/>
                <a:gd name="T8" fmla="*/ 8 w 8"/>
                <a:gd name="T9" fmla="*/ 4 h 7"/>
                <a:gd name="T10" fmla="*/ 4 w 8"/>
                <a:gd name="T11" fmla="*/ 1 h 7"/>
                <a:gd name="T12" fmla="*/ 8 w 8"/>
                <a:gd name="T13" fmla="*/ 4 h 7"/>
                <a:gd name="T14" fmla="*/ 7 w 8"/>
                <a:gd name="T15" fmla="*/ 1 h 7"/>
                <a:gd name="T16" fmla="*/ 4 w 8"/>
                <a:gd name="T17" fmla="*/ 0 h 7"/>
                <a:gd name="T18" fmla="*/ 1 w 8"/>
                <a:gd name="T19" fmla="*/ 1 h 7"/>
                <a:gd name="T20" fmla="*/ 0 w 8"/>
                <a:gd name="T21" fmla="*/ 4 h 7"/>
                <a:gd name="T22" fmla="*/ 4 w 8"/>
                <a:gd name="T23" fmla="*/ 7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" h="7">
                  <a:moveTo>
                    <a:pt x="4" y="7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4" y="1"/>
                  </a:lnTo>
                  <a:lnTo>
                    <a:pt x="8" y="4"/>
                  </a:lnTo>
                  <a:lnTo>
                    <a:pt x="7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0" name="Freeform 367"/>
            <p:cNvSpPr>
              <a:spLocks/>
            </p:cNvSpPr>
            <p:nvPr/>
          </p:nvSpPr>
          <p:spPr bwMode="auto">
            <a:xfrm>
              <a:off x="2143" y="2491"/>
              <a:ext cx="102" cy="15"/>
            </a:xfrm>
            <a:custGeom>
              <a:avLst/>
              <a:gdLst>
                <a:gd name="T0" fmla="*/ 0 w 102"/>
                <a:gd name="T1" fmla="*/ 9 h 15"/>
                <a:gd name="T2" fmla="*/ 0 w 102"/>
                <a:gd name="T3" fmla="*/ 9 h 15"/>
                <a:gd name="T4" fmla="*/ 7 w 102"/>
                <a:gd name="T5" fmla="*/ 9 h 15"/>
                <a:gd name="T6" fmla="*/ 16 w 102"/>
                <a:gd name="T7" fmla="*/ 9 h 15"/>
                <a:gd name="T8" fmla="*/ 26 w 102"/>
                <a:gd name="T9" fmla="*/ 9 h 15"/>
                <a:gd name="T10" fmla="*/ 38 w 102"/>
                <a:gd name="T11" fmla="*/ 9 h 15"/>
                <a:gd name="T12" fmla="*/ 50 w 102"/>
                <a:gd name="T13" fmla="*/ 10 h 15"/>
                <a:gd name="T14" fmla="*/ 66 w 102"/>
                <a:gd name="T15" fmla="*/ 11 h 15"/>
                <a:gd name="T16" fmla="*/ 83 w 102"/>
                <a:gd name="T17" fmla="*/ 13 h 15"/>
                <a:gd name="T18" fmla="*/ 102 w 102"/>
                <a:gd name="T19" fmla="*/ 15 h 15"/>
                <a:gd name="T20" fmla="*/ 102 w 102"/>
                <a:gd name="T21" fmla="*/ 9 h 15"/>
                <a:gd name="T22" fmla="*/ 83 w 102"/>
                <a:gd name="T23" fmla="*/ 7 h 15"/>
                <a:gd name="T24" fmla="*/ 66 w 102"/>
                <a:gd name="T25" fmla="*/ 4 h 15"/>
                <a:gd name="T26" fmla="*/ 50 w 102"/>
                <a:gd name="T27" fmla="*/ 3 h 15"/>
                <a:gd name="T28" fmla="*/ 38 w 102"/>
                <a:gd name="T29" fmla="*/ 2 h 15"/>
                <a:gd name="T30" fmla="*/ 26 w 102"/>
                <a:gd name="T31" fmla="*/ 0 h 15"/>
                <a:gd name="T32" fmla="*/ 16 w 102"/>
                <a:gd name="T33" fmla="*/ 0 h 15"/>
                <a:gd name="T34" fmla="*/ 7 w 102"/>
                <a:gd name="T35" fmla="*/ 0 h 15"/>
                <a:gd name="T36" fmla="*/ 0 w 102"/>
                <a:gd name="T37" fmla="*/ 0 h 15"/>
                <a:gd name="T38" fmla="*/ 0 w 102"/>
                <a:gd name="T39" fmla="*/ 0 h 15"/>
                <a:gd name="T40" fmla="*/ 0 w 102"/>
                <a:gd name="T41" fmla="*/ 9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2" h="15">
                  <a:moveTo>
                    <a:pt x="0" y="9"/>
                  </a:moveTo>
                  <a:lnTo>
                    <a:pt x="0" y="9"/>
                  </a:lnTo>
                  <a:lnTo>
                    <a:pt x="7" y="9"/>
                  </a:lnTo>
                  <a:lnTo>
                    <a:pt x="16" y="9"/>
                  </a:lnTo>
                  <a:lnTo>
                    <a:pt x="26" y="9"/>
                  </a:lnTo>
                  <a:lnTo>
                    <a:pt x="38" y="9"/>
                  </a:lnTo>
                  <a:lnTo>
                    <a:pt x="50" y="10"/>
                  </a:lnTo>
                  <a:lnTo>
                    <a:pt x="66" y="11"/>
                  </a:lnTo>
                  <a:lnTo>
                    <a:pt x="83" y="13"/>
                  </a:lnTo>
                  <a:lnTo>
                    <a:pt x="102" y="15"/>
                  </a:lnTo>
                  <a:lnTo>
                    <a:pt x="102" y="9"/>
                  </a:lnTo>
                  <a:lnTo>
                    <a:pt x="83" y="7"/>
                  </a:lnTo>
                  <a:lnTo>
                    <a:pt x="66" y="4"/>
                  </a:lnTo>
                  <a:lnTo>
                    <a:pt x="50" y="3"/>
                  </a:lnTo>
                  <a:lnTo>
                    <a:pt x="38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1" name="Freeform 368"/>
            <p:cNvSpPr>
              <a:spLocks/>
            </p:cNvSpPr>
            <p:nvPr/>
          </p:nvSpPr>
          <p:spPr bwMode="auto">
            <a:xfrm>
              <a:off x="1814" y="2491"/>
              <a:ext cx="329" cy="45"/>
            </a:xfrm>
            <a:custGeom>
              <a:avLst/>
              <a:gdLst>
                <a:gd name="T0" fmla="*/ 0 w 329"/>
                <a:gd name="T1" fmla="*/ 45 h 45"/>
                <a:gd name="T2" fmla="*/ 1 w 329"/>
                <a:gd name="T3" fmla="*/ 45 h 45"/>
                <a:gd name="T4" fmla="*/ 12 w 329"/>
                <a:gd name="T5" fmla="*/ 44 h 45"/>
                <a:gd name="T6" fmla="*/ 25 w 329"/>
                <a:gd name="T7" fmla="*/ 42 h 45"/>
                <a:gd name="T8" fmla="*/ 42 w 329"/>
                <a:gd name="T9" fmla="*/ 40 h 45"/>
                <a:gd name="T10" fmla="*/ 63 w 329"/>
                <a:gd name="T11" fmla="*/ 37 h 45"/>
                <a:gd name="T12" fmla="*/ 84 w 329"/>
                <a:gd name="T13" fmla="*/ 35 h 45"/>
                <a:gd name="T14" fmla="*/ 108 w 329"/>
                <a:gd name="T15" fmla="*/ 31 h 45"/>
                <a:gd name="T16" fmla="*/ 133 w 329"/>
                <a:gd name="T17" fmla="*/ 28 h 45"/>
                <a:gd name="T18" fmla="*/ 159 w 329"/>
                <a:gd name="T19" fmla="*/ 25 h 45"/>
                <a:gd name="T20" fmla="*/ 184 w 329"/>
                <a:gd name="T21" fmla="*/ 22 h 45"/>
                <a:gd name="T22" fmla="*/ 209 w 329"/>
                <a:gd name="T23" fmla="*/ 18 h 45"/>
                <a:gd name="T24" fmla="*/ 234 w 329"/>
                <a:gd name="T25" fmla="*/ 15 h 45"/>
                <a:gd name="T26" fmla="*/ 258 w 329"/>
                <a:gd name="T27" fmla="*/ 13 h 45"/>
                <a:gd name="T28" fmla="*/ 279 w 329"/>
                <a:gd name="T29" fmla="*/ 11 h 45"/>
                <a:gd name="T30" fmla="*/ 299 w 329"/>
                <a:gd name="T31" fmla="*/ 9 h 45"/>
                <a:gd name="T32" fmla="*/ 315 w 329"/>
                <a:gd name="T33" fmla="*/ 9 h 45"/>
                <a:gd name="T34" fmla="*/ 329 w 329"/>
                <a:gd name="T35" fmla="*/ 9 h 45"/>
                <a:gd name="T36" fmla="*/ 329 w 329"/>
                <a:gd name="T37" fmla="*/ 0 h 45"/>
                <a:gd name="T38" fmla="*/ 315 w 329"/>
                <a:gd name="T39" fmla="*/ 0 h 45"/>
                <a:gd name="T40" fmla="*/ 299 w 329"/>
                <a:gd name="T41" fmla="*/ 2 h 45"/>
                <a:gd name="T42" fmla="*/ 279 w 329"/>
                <a:gd name="T43" fmla="*/ 4 h 45"/>
                <a:gd name="T44" fmla="*/ 258 w 329"/>
                <a:gd name="T45" fmla="*/ 7 h 45"/>
                <a:gd name="T46" fmla="*/ 234 w 329"/>
                <a:gd name="T47" fmla="*/ 9 h 45"/>
                <a:gd name="T48" fmla="*/ 209 w 329"/>
                <a:gd name="T49" fmla="*/ 12 h 45"/>
                <a:gd name="T50" fmla="*/ 184 w 329"/>
                <a:gd name="T51" fmla="*/ 15 h 45"/>
                <a:gd name="T52" fmla="*/ 159 w 329"/>
                <a:gd name="T53" fmla="*/ 18 h 45"/>
                <a:gd name="T54" fmla="*/ 133 w 329"/>
                <a:gd name="T55" fmla="*/ 22 h 45"/>
                <a:gd name="T56" fmla="*/ 108 w 329"/>
                <a:gd name="T57" fmla="*/ 25 h 45"/>
                <a:gd name="T58" fmla="*/ 84 w 329"/>
                <a:gd name="T59" fmla="*/ 28 h 45"/>
                <a:gd name="T60" fmla="*/ 63 w 329"/>
                <a:gd name="T61" fmla="*/ 30 h 45"/>
                <a:gd name="T62" fmla="*/ 42 w 329"/>
                <a:gd name="T63" fmla="*/ 34 h 45"/>
                <a:gd name="T64" fmla="*/ 25 w 329"/>
                <a:gd name="T65" fmla="*/ 36 h 45"/>
                <a:gd name="T66" fmla="*/ 12 w 329"/>
                <a:gd name="T67" fmla="*/ 38 h 45"/>
                <a:gd name="T68" fmla="*/ 1 w 329"/>
                <a:gd name="T69" fmla="*/ 39 h 45"/>
                <a:gd name="T70" fmla="*/ 2 w 329"/>
                <a:gd name="T71" fmla="*/ 39 h 45"/>
                <a:gd name="T72" fmla="*/ 0 w 329"/>
                <a:gd name="T73" fmla="*/ 45 h 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29" h="45">
                  <a:moveTo>
                    <a:pt x="0" y="45"/>
                  </a:moveTo>
                  <a:lnTo>
                    <a:pt x="1" y="45"/>
                  </a:lnTo>
                  <a:lnTo>
                    <a:pt x="12" y="44"/>
                  </a:lnTo>
                  <a:lnTo>
                    <a:pt x="25" y="42"/>
                  </a:lnTo>
                  <a:lnTo>
                    <a:pt x="42" y="40"/>
                  </a:lnTo>
                  <a:lnTo>
                    <a:pt x="63" y="37"/>
                  </a:lnTo>
                  <a:lnTo>
                    <a:pt x="84" y="35"/>
                  </a:lnTo>
                  <a:lnTo>
                    <a:pt x="108" y="31"/>
                  </a:lnTo>
                  <a:lnTo>
                    <a:pt x="133" y="28"/>
                  </a:lnTo>
                  <a:lnTo>
                    <a:pt x="159" y="25"/>
                  </a:lnTo>
                  <a:lnTo>
                    <a:pt x="184" y="22"/>
                  </a:lnTo>
                  <a:lnTo>
                    <a:pt x="209" y="18"/>
                  </a:lnTo>
                  <a:lnTo>
                    <a:pt x="234" y="15"/>
                  </a:lnTo>
                  <a:lnTo>
                    <a:pt x="258" y="13"/>
                  </a:lnTo>
                  <a:lnTo>
                    <a:pt x="279" y="11"/>
                  </a:lnTo>
                  <a:lnTo>
                    <a:pt x="299" y="9"/>
                  </a:lnTo>
                  <a:lnTo>
                    <a:pt x="315" y="9"/>
                  </a:lnTo>
                  <a:lnTo>
                    <a:pt x="329" y="9"/>
                  </a:lnTo>
                  <a:lnTo>
                    <a:pt x="329" y="0"/>
                  </a:lnTo>
                  <a:lnTo>
                    <a:pt x="315" y="0"/>
                  </a:lnTo>
                  <a:lnTo>
                    <a:pt x="299" y="2"/>
                  </a:lnTo>
                  <a:lnTo>
                    <a:pt x="279" y="4"/>
                  </a:lnTo>
                  <a:lnTo>
                    <a:pt x="258" y="7"/>
                  </a:lnTo>
                  <a:lnTo>
                    <a:pt x="234" y="9"/>
                  </a:lnTo>
                  <a:lnTo>
                    <a:pt x="209" y="12"/>
                  </a:lnTo>
                  <a:lnTo>
                    <a:pt x="184" y="15"/>
                  </a:lnTo>
                  <a:lnTo>
                    <a:pt x="159" y="18"/>
                  </a:lnTo>
                  <a:lnTo>
                    <a:pt x="133" y="22"/>
                  </a:lnTo>
                  <a:lnTo>
                    <a:pt x="108" y="25"/>
                  </a:lnTo>
                  <a:lnTo>
                    <a:pt x="84" y="28"/>
                  </a:lnTo>
                  <a:lnTo>
                    <a:pt x="63" y="30"/>
                  </a:lnTo>
                  <a:lnTo>
                    <a:pt x="42" y="34"/>
                  </a:lnTo>
                  <a:lnTo>
                    <a:pt x="25" y="36"/>
                  </a:lnTo>
                  <a:lnTo>
                    <a:pt x="12" y="38"/>
                  </a:lnTo>
                  <a:lnTo>
                    <a:pt x="1" y="39"/>
                  </a:lnTo>
                  <a:lnTo>
                    <a:pt x="2" y="39"/>
                  </a:lnTo>
                  <a:lnTo>
                    <a:pt x="0" y="4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2" name="Freeform 369"/>
            <p:cNvSpPr>
              <a:spLocks/>
            </p:cNvSpPr>
            <p:nvPr/>
          </p:nvSpPr>
          <p:spPr bwMode="auto">
            <a:xfrm>
              <a:off x="1664" y="2489"/>
              <a:ext cx="152" cy="47"/>
            </a:xfrm>
            <a:custGeom>
              <a:avLst/>
              <a:gdLst>
                <a:gd name="T0" fmla="*/ 4 w 152"/>
                <a:gd name="T1" fmla="*/ 6 h 47"/>
                <a:gd name="T2" fmla="*/ 2 w 152"/>
                <a:gd name="T3" fmla="*/ 6 h 47"/>
                <a:gd name="T4" fmla="*/ 150 w 152"/>
                <a:gd name="T5" fmla="*/ 47 h 47"/>
                <a:gd name="T6" fmla="*/ 152 w 152"/>
                <a:gd name="T7" fmla="*/ 41 h 47"/>
                <a:gd name="T8" fmla="*/ 5 w 152"/>
                <a:gd name="T9" fmla="*/ 0 h 47"/>
                <a:gd name="T10" fmla="*/ 4 w 152"/>
                <a:gd name="T11" fmla="*/ 0 h 47"/>
                <a:gd name="T12" fmla="*/ 5 w 152"/>
                <a:gd name="T13" fmla="*/ 0 h 47"/>
                <a:gd name="T14" fmla="*/ 1 w 152"/>
                <a:gd name="T15" fmla="*/ 0 h 47"/>
                <a:gd name="T16" fmla="*/ 0 w 152"/>
                <a:gd name="T17" fmla="*/ 2 h 47"/>
                <a:gd name="T18" fmla="*/ 0 w 152"/>
                <a:gd name="T19" fmla="*/ 4 h 47"/>
                <a:gd name="T20" fmla="*/ 2 w 152"/>
                <a:gd name="T21" fmla="*/ 6 h 47"/>
                <a:gd name="T22" fmla="*/ 4 w 152"/>
                <a:gd name="T23" fmla="*/ 6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2" h="47">
                  <a:moveTo>
                    <a:pt x="4" y="6"/>
                  </a:moveTo>
                  <a:lnTo>
                    <a:pt x="2" y="6"/>
                  </a:lnTo>
                  <a:lnTo>
                    <a:pt x="150" y="47"/>
                  </a:lnTo>
                  <a:lnTo>
                    <a:pt x="152" y="41"/>
                  </a:lnTo>
                  <a:lnTo>
                    <a:pt x="5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3" name="Freeform 370"/>
            <p:cNvSpPr>
              <a:spLocks/>
            </p:cNvSpPr>
            <p:nvPr/>
          </p:nvSpPr>
          <p:spPr bwMode="auto">
            <a:xfrm>
              <a:off x="1505" y="2489"/>
              <a:ext cx="163" cy="14"/>
            </a:xfrm>
            <a:custGeom>
              <a:avLst/>
              <a:gdLst>
                <a:gd name="T0" fmla="*/ 5 w 163"/>
                <a:gd name="T1" fmla="*/ 14 h 14"/>
                <a:gd name="T2" fmla="*/ 3 w 163"/>
                <a:gd name="T3" fmla="*/ 14 h 14"/>
                <a:gd name="T4" fmla="*/ 163 w 163"/>
                <a:gd name="T5" fmla="*/ 6 h 14"/>
                <a:gd name="T6" fmla="*/ 163 w 163"/>
                <a:gd name="T7" fmla="*/ 0 h 14"/>
                <a:gd name="T8" fmla="*/ 3 w 163"/>
                <a:gd name="T9" fmla="*/ 8 h 14"/>
                <a:gd name="T10" fmla="*/ 1 w 163"/>
                <a:gd name="T11" fmla="*/ 8 h 14"/>
                <a:gd name="T12" fmla="*/ 3 w 163"/>
                <a:gd name="T13" fmla="*/ 8 h 14"/>
                <a:gd name="T14" fmla="*/ 1 w 163"/>
                <a:gd name="T15" fmla="*/ 9 h 14"/>
                <a:gd name="T16" fmla="*/ 0 w 163"/>
                <a:gd name="T17" fmla="*/ 11 h 14"/>
                <a:gd name="T18" fmla="*/ 1 w 163"/>
                <a:gd name="T19" fmla="*/ 13 h 14"/>
                <a:gd name="T20" fmla="*/ 3 w 163"/>
                <a:gd name="T21" fmla="*/ 14 h 14"/>
                <a:gd name="T22" fmla="*/ 5 w 163"/>
                <a:gd name="T23" fmla="*/ 14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3" h="14">
                  <a:moveTo>
                    <a:pt x="5" y="14"/>
                  </a:moveTo>
                  <a:lnTo>
                    <a:pt x="3" y="14"/>
                  </a:lnTo>
                  <a:lnTo>
                    <a:pt x="163" y="6"/>
                  </a:lnTo>
                  <a:lnTo>
                    <a:pt x="163" y="0"/>
                  </a:lnTo>
                  <a:lnTo>
                    <a:pt x="3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4"/>
                  </a:lnTo>
                  <a:lnTo>
                    <a:pt x="5" y="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4" name="Freeform 371"/>
            <p:cNvSpPr>
              <a:spLocks/>
            </p:cNvSpPr>
            <p:nvPr/>
          </p:nvSpPr>
          <p:spPr bwMode="auto">
            <a:xfrm>
              <a:off x="1340" y="2497"/>
              <a:ext cx="170" cy="127"/>
            </a:xfrm>
            <a:custGeom>
              <a:avLst/>
              <a:gdLst>
                <a:gd name="T0" fmla="*/ 4 w 170"/>
                <a:gd name="T1" fmla="*/ 120 h 127"/>
                <a:gd name="T2" fmla="*/ 6 w 170"/>
                <a:gd name="T3" fmla="*/ 127 h 127"/>
                <a:gd name="T4" fmla="*/ 170 w 170"/>
                <a:gd name="T5" fmla="*/ 6 h 127"/>
                <a:gd name="T6" fmla="*/ 166 w 170"/>
                <a:gd name="T7" fmla="*/ 0 h 127"/>
                <a:gd name="T8" fmla="*/ 2 w 170"/>
                <a:gd name="T9" fmla="*/ 120 h 127"/>
                <a:gd name="T10" fmla="*/ 4 w 170"/>
                <a:gd name="T11" fmla="*/ 127 h 127"/>
                <a:gd name="T12" fmla="*/ 2 w 170"/>
                <a:gd name="T13" fmla="*/ 120 h 127"/>
                <a:gd name="T14" fmla="*/ 0 w 170"/>
                <a:gd name="T15" fmla="*/ 122 h 127"/>
                <a:gd name="T16" fmla="*/ 1 w 170"/>
                <a:gd name="T17" fmla="*/ 124 h 127"/>
                <a:gd name="T18" fmla="*/ 3 w 170"/>
                <a:gd name="T19" fmla="*/ 127 h 127"/>
                <a:gd name="T20" fmla="*/ 6 w 170"/>
                <a:gd name="T21" fmla="*/ 127 h 127"/>
                <a:gd name="T22" fmla="*/ 4 w 170"/>
                <a:gd name="T23" fmla="*/ 120 h 1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0" h="127">
                  <a:moveTo>
                    <a:pt x="4" y="120"/>
                  </a:moveTo>
                  <a:lnTo>
                    <a:pt x="6" y="127"/>
                  </a:lnTo>
                  <a:lnTo>
                    <a:pt x="170" y="6"/>
                  </a:lnTo>
                  <a:lnTo>
                    <a:pt x="166" y="0"/>
                  </a:lnTo>
                  <a:lnTo>
                    <a:pt x="2" y="120"/>
                  </a:lnTo>
                  <a:lnTo>
                    <a:pt x="4" y="127"/>
                  </a:lnTo>
                  <a:lnTo>
                    <a:pt x="2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4" y="12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5" name="Freeform 372"/>
            <p:cNvSpPr>
              <a:spLocks/>
            </p:cNvSpPr>
            <p:nvPr/>
          </p:nvSpPr>
          <p:spPr bwMode="auto">
            <a:xfrm>
              <a:off x="1344" y="2541"/>
              <a:ext cx="532" cy="83"/>
            </a:xfrm>
            <a:custGeom>
              <a:avLst/>
              <a:gdLst>
                <a:gd name="T0" fmla="*/ 532 w 532"/>
                <a:gd name="T1" fmla="*/ 0 h 83"/>
                <a:gd name="T2" fmla="*/ 532 w 532"/>
                <a:gd name="T3" fmla="*/ 0 h 83"/>
                <a:gd name="T4" fmla="*/ 516 w 532"/>
                <a:gd name="T5" fmla="*/ 2 h 83"/>
                <a:gd name="T6" fmla="*/ 498 w 532"/>
                <a:gd name="T7" fmla="*/ 4 h 83"/>
                <a:gd name="T8" fmla="*/ 478 w 532"/>
                <a:gd name="T9" fmla="*/ 7 h 83"/>
                <a:gd name="T10" fmla="*/ 454 w 532"/>
                <a:gd name="T11" fmla="*/ 12 h 83"/>
                <a:gd name="T12" fmla="*/ 427 w 532"/>
                <a:gd name="T13" fmla="*/ 16 h 83"/>
                <a:gd name="T14" fmla="*/ 399 w 532"/>
                <a:gd name="T15" fmla="*/ 21 h 83"/>
                <a:gd name="T16" fmla="*/ 368 w 532"/>
                <a:gd name="T17" fmla="*/ 26 h 83"/>
                <a:gd name="T18" fmla="*/ 334 w 532"/>
                <a:gd name="T19" fmla="*/ 31 h 83"/>
                <a:gd name="T20" fmla="*/ 299 w 532"/>
                <a:gd name="T21" fmla="*/ 37 h 83"/>
                <a:gd name="T22" fmla="*/ 262 w 532"/>
                <a:gd name="T23" fmla="*/ 43 h 83"/>
                <a:gd name="T24" fmla="*/ 222 w 532"/>
                <a:gd name="T25" fmla="*/ 49 h 83"/>
                <a:gd name="T26" fmla="*/ 181 w 532"/>
                <a:gd name="T27" fmla="*/ 55 h 83"/>
                <a:gd name="T28" fmla="*/ 138 w 532"/>
                <a:gd name="T29" fmla="*/ 60 h 83"/>
                <a:gd name="T30" fmla="*/ 94 w 532"/>
                <a:gd name="T31" fmla="*/ 65 h 83"/>
                <a:gd name="T32" fmla="*/ 48 w 532"/>
                <a:gd name="T33" fmla="*/ 71 h 83"/>
                <a:gd name="T34" fmla="*/ 0 w 532"/>
                <a:gd name="T35" fmla="*/ 76 h 83"/>
                <a:gd name="T36" fmla="*/ 0 w 532"/>
                <a:gd name="T37" fmla="*/ 83 h 83"/>
                <a:gd name="T38" fmla="*/ 48 w 532"/>
                <a:gd name="T39" fmla="*/ 77 h 83"/>
                <a:gd name="T40" fmla="*/ 94 w 532"/>
                <a:gd name="T41" fmla="*/ 72 h 83"/>
                <a:gd name="T42" fmla="*/ 138 w 532"/>
                <a:gd name="T43" fmla="*/ 66 h 83"/>
                <a:gd name="T44" fmla="*/ 181 w 532"/>
                <a:gd name="T45" fmla="*/ 61 h 83"/>
                <a:gd name="T46" fmla="*/ 222 w 532"/>
                <a:gd name="T47" fmla="*/ 56 h 83"/>
                <a:gd name="T48" fmla="*/ 262 w 532"/>
                <a:gd name="T49" fmla="*/ 49 h 83"/>
                <a:gd name="T50" fmla="*/ 299 w 532"/>
                <a:gd name="T51" fmla="*/ 44 h 83"/>
                <a:gd name="T52" fmla="*/ 334 w 532"/>
                <a:gd name="T53" fmla="*/ 37 h 83"/>
                <a:gd name="T54" fmla="*/ 368 w 532"/>
                <a:gd name="T55" fmla="*/ 32 h 83"/>
                <a:gd name="T56" fmla="*/ 399 w 532"/>
                <a:gd name="T57" fmla="*/ 28 h 83"/>
                <a:gd name="T58" fmla="*/ 427 w 532"/>
                <a:gd name="T59" fmla="*/ 22 h 83"/>
                <a:gd name="T60" fmla="*/ 454 w 532"/>
                <a:gd name="T61" fmla="*/ 18 h 83"/>
                <a:gd name="T62" fmla="*/ 478 w 532"/>
                <a:gd name="T63" fmla="*/ 14 h 83"/>
                <a:gd name="T64" fmla="*/ 498 w 532"/>
                <a:gd name="T65" fmla="*/ 10 h 83"/>
                <a:gd name="T66" fmla="*/ 516 w 532"/>
                <a:gd name="T67" fmla="*/ 8 h 83"/>
                <a:gd name="T68" fmla="*/ 532 w 532"/>
                <a:gd name="T69" fmla="*/ 6 h 83"/>
                <a:gd name="T70" fmla="*/ 532 w 532"/>
                <a:gd name="T71" fmla="*/ 6 h 83"/>
                <a:gd name="T72" fmla="*/ 532 w 532"/>
                <a:gd name="T73" fmla="*/ 0 h 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2" h="83">
                  <a:moveTo>
                    <a:pt x="532" y="0"/>
                  </a:moveTo>
                  <a:lnTo>
                    <a:pt x="532" y="0"/>
                  </a:lnTo>
                  <a:lnTo>
                    <a:pt x="516" y="2"/>
                  </a:lnTo>
                  <a:lnTo>
                    <a:pt x="498" y="4"/>
                  </a:lnTo>
                  <a:lnTo>
                    <a:pt x="478" y="7"/>
                  </a:lnTo>
                  <a:lnTo>
                    <a:pt x="454" y="12"/>
                  </a:lnTo>
                  <a:lnTo>
                    <a:pt x="427" y="16"/>
                  </a:lnTo>
                  <a:lnTo>
                    <a:pt x="399" y="21"/>
                  </a:lnTo>
                  <a:lnTo>
                    <a:pt x="368" y="26"/>
                  </a:lnTo>
                  <a:lnTo>
                    <a:pt x="334" y="31"/>
                  </a:lnTo>
                  <a:lnTo>
                    <a:pt x="299" y="37"/>
                  </a:lnTo>
                  <a:lnTo>
                    <a:pt x="262" y="43"/>
                  </a:lnTo>
                  <a:lnTo>
                    <a:pt x="222" y="49"/>
                  </a:lnTo>
                  <a:lnTo>
                    <a:pt x="181" y="55"/>
                  </a:lnTo>
                  <a:lnTo>
                    <a:pt x="138" y="60"/>
                  </a:lnTo>
                  <a:lnTo>
                    <a:pt x="94" y="65"/>
                  </a:lnTo>
                  <a:lnTo>
                    <a:pt x="48" y="71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48" y="77"/>
                  </a:lnTo>
                  <a:lnTo>
                    <a:pt x="94" y="72"/>
                  </a:lnTo>
                  <a:lnTo>
                    <a:pt x="138" y="66"/>
                  </a:lnTo>
                  <a:lnTo>
                    <a:pt x="181" y="61"/>
                  </a:lnTo>
                  <a:lnTo>
                    <a:pt x="222" y="56"/>
                  </a:lnTo>
                  <a:lnTo>
                    <a:pt x="262" y="49"/>
                  </a:lnTo>
                  <a:lnTo>
                    <a:pt x="299" y="44"/>
                  </a:lnTo>
                  <a:lnTo>
                    <a:pt x="334" y="37"/>
                  </a:lnTo>
                  <a:lnTo>
                    <a:pt x="368" y="32"/>
                  </a:lnTo>
                  <a:lnTo>
                    <a:pt x="399" y="28"/>
                  </a:lnTo>
                  <a:lnTo>
                    <a:pt x="427" y="22"/>
                  </a:lnTo>
                  <a:lnTo>
                    <a:pt x="454" y="18"/>
                  </a:lnTo>
                  <a:lnTo>
                    <a:pt x="478" y="14"/>
                  </a:lnTo>
                  <a:lnTo>
                    <a:pt x="498" y="10"/>
                  </a:lnTo>
                  <a:lnTo>
                    <a:pt x="516" y="8"/>
                  </a:lnTo>
                  <a:lnTo>
                    <a:pt x="532" y="6"/>
                  </a:lnTo>
                  <a:lnTo>
                    <a:pt x="53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6" name="Freeform 373"/>
            <p:cNvSpPr>
              <a:spLocks/>
            </p:cNvSpPr>
            <p:nvPr/>
          </p:nvSpPr>
          <p:spPr bwMode="auto">
            <a:xfrm>
              <a:off x="1876" y="2501"/>
              <a:ext cx="363" cy="46"/>
            </a:xfrm>
            <a:custGeom>
              <a:avLst/>
              <a:gdLst>
                <a:gd name="T0" fmla="*/ 363 w 363"/>
                <a:gd name="T1" fmla="*/ 4 h 46"/>
                <a:gd name="T2" fmla="*/ 347 w 363"/>
                <a:gd name="T3" fmla="*/ 2 h 46"/>
                <a:gd name="T4" fmla="*/ 328 w 363"/>
                <a:gd name="T5" fmla="*/ 0 h 46"/>
                <a:gd name="T6" fmla="*/ 308 w 363"/>
                <a:gd name="T7" fmla="*/ 0 h 46"/>
                <a:gd name="T8" fmla="*/ 284 w 363"/>
                <a:gd name="T9" fmla="*/ 2 h 46"/>
                <a:gd name="T10" fmla="*/ 259 w 363"/>
                <a:gd name="T11" fmla="*/ 4 h 46"/>
                <a:gd name="T12" fmla="*/ 233 w 363"/>
                <a:gd name="T13" fmla="*/ 6 h 46"/>
                <a:gd name="T14" fmla="*/ 208 w 363"/>
                <a:gd name="T15" fmla="*/ 10 h 46"/>
                <a:gd name="T16" fmla="*/ 179 w 363"/>
                <a:gd name="T17" fmla="*/ 14 h 46"/>
                <a:gd name="T18" fmla="*/ 153 w 363"/>
                <a:gd name="T19" fmla="*/ 17 h 46"/>
                <a:gd name="T20" fmla="*/ 127 w 363"/>
                <a:gd name="T21" fmla="*/ 21 h 46"/>
                <a:gd name="T22" fmla="*/ 101 w 363"/>
                <a:gd name="T23" fmla="*/ 25 h 46"/>
                <a:gd name="T24" fmla="*/ 76 w 363"/>
                <a:gd name="T25" fmla="*/ 29 h 46"/>
                <a:gd name="T26" fmla="*/ 53 w 363"/>
                <a:gd name="T27" fmla="*/ 32 h 46"/>
                <a:gd name="T28" fmla="*/ 33 w 363"/>
                <a:gd name="T29" fmla="*/ 35 h 46"/>
                <a:gd name="T30" fmla="*/ 15 w 363"/>
                <a:gd name="T31" fmla="*/ 38 h 46"/>
                <a:gd name="T32" fmla="*/ 0 w 363"/>
                <a:gd name="T33" fmla="*/ 40 h 46"/>
                <a:gd name="T34" fmla="*/ 0 w 363"/>
                <a:gd name="T35" fmla="*/ 46 h 46"/>
                <a:gd name="T36" fmla="*/ 15 w 363"/>
                <a:gd name="T37" fmla="*/ 44 h 46"/>
                <a:gd name="T38" fmla="*/ 33 w 363"/>
                <a:gd name="T39" fmla="*/ 42 h 46"/>
                <a:gd name="T40" fmla="*/ 53 w 363"/>
                <a:gd name="T41" fmla="*/ 39 h 46"/>
                <a:gd name="T42" fmla="*/ 76 w 363"/>
                <a:gd name="T43" fmla="*/ 35 h 46"/>
                <a:gd name="T44" fmla="*/ 101 w 363"/>
                <a:gd name="T45" fmla="*/ 31 h 46"/>
                <a:gd name="T46" fmla="*/ 127 w 363"/>
                <a:gd name="T47" fmla="*/ 28 h 46"/>
                <a:gd name="T48" fmla="*/ 153 w 363"/>
                <a:gd name="T49" fmla="*/ 24 h 46"/>
                <a:gd name="T50" fmla="*/ 179 w 363"/>
                <a:gd name="T51" fmla="*/ 20 h 46"/>
                <a:gd name="T52" fmla="*/ 208 w 363"/>
                <a:gd name="T53" fmla="*/ 16 h 46"/>
                <a:gd name="T54" fmla="*/ 233 w 363"/>
                <a:gd name="T55" fmla="*/ 13 h 46"/>
                <a:gd name="T56" fmla="*/ 259 w 363"/>
                <a:gd name="T57" fmla="*/ 11 h 46"/>
                <a:gd name="T58" fmla="*/ 284 w 363"/>
                <a:gd name="T59" fmla="*/ 8 h 46"/>
                <a:gd name="T60" fmla="*/ 308 w 363"/>
                <a:gd name="T61" fmla="*/ 8 h 46"/>
                <a:gd name="T62" fmla="*/ 328 w 363"/>
                <a:gd name="T63" fmla="*/ 8 h 46"/>
                <a:gd name="T64" fmla="*/ 347 w 363"/>
                <a:gd name="T65" fmla="*/ 8 h 46"/>
                <a:gd name="T66" fmla="*/ 363 w 363"/>
                <a:gd name="T67" fmla="*/ 11 h 46"/>
                <a:gd name="T68" fmla="*/ 363 w 363"/>
                <a:gd name="T69" fmla="*/ 4 h 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46">
                  <a:moveTo>
                    <a:pt x="363" y="4"/>
                  </a:moveTo>
                  <a:lnTo>
                    <a:pt x="347" y="2"/>
                  </a:lnTo>
                  <a:lnTo>
                    <a:pt x="328" y="0"/>
                  </a:lnTo>
                  <a:lnTo>
                    <a:pt x="308" y="0"/>
                  </a:lnTo>
                  <a:lnTo>
                    <a:pt x="284" y="2"/>
                  </a:lnTo>
                  <a:lnTo>
                    <a:pt x="259" y="4"/>
                  </a:lnTo>
                  <a:lnTo>
                    <a:pt x="233" y="6"/>
                  </a:lnTo>
                  <a:lnTo>
                    <a:pt x="208" y="10"/>
                  </a:lnTo>
                  <a:lnTo>
                    <a:pt x="179" y="14"/>
                  </a:lnTo>
                  <a:lnTo>
                    <a:pt x="153" y="17"/>
                  </a:lnTo>
                  <a:lnTo>
                    <a:pt x="127" y="21"/>
                  </a:lnTo>
                  <a:lnTo>
                    <a:pt x="101" y="25"/>
                  </a:lnTo>
                  <a:lnTo>
                    <a:pt x="76" y="29"/>
                  </a:lnTo>
                  <a:lnTo>
                    <a:pt x="53" y="32"/>
                  </a:lnTo>
                  <a:lnTo>
                    <a:pt x="33" y="35"/>
                  </a:lnTo>
                  <a:lnTo>
                    <a:pt x="15" y="38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5" y="44"/>
                  </a:lnTo>
                  <a:lnTo>
                    <a:pt x="33" y="42"/>
                  </a:lnTo>
                  <a:lnTo>
                    <a:pt x="53" y="39"/>
                  </a:lnTo>
                  <a:lnTo>
                    <a:pt x="76" y="35"/>
                  </a:lnTo>
                  <a:lnTo>
                    <a:pt x="101" y="31"/>
                  </a:lnTo>
                  <a:lnTo>
                    <a:pt x="127" y="28"/>
                  </a:lnTo>
                  <a:lnTo>
                    <a:pt x="153" y="24"/>
                  </a:lnTo>
                  <a:lnTo>
                    <a:pt x="179" y="20"/>
                  </a:lnTo>
                  <a:lnTo>
                    <a:pt x="208" y="16"/>
                  </a:lnTo>
                  <a:lnTo>
                    <a:pt x="233" y="13"/>
                  </a:lnTo>
                  <a:lnTo>
                    <a:pt x="259" y="11"/>
                  </a:lnTo>
                  <a:lnTo>
                    <a:pt x="284" y="8"/>
                  </a:lnTo>
                  <a:lnTo>
                    <a:pt x="308" y="8"/>
                  </a:lnTo>
                  <a:lnTo>
                    <a:pt x="328" y="8"/>
                  </a:lnTo>
                  <a:lnTo>
                    <a:pt x="347" y="8"/>
                  </a:lnTo>
                  <a:lnTo>
                    <a:pt x="363" y="11"/>
                  </a:lnTo>
                  <a:lnTo>
                    <a:pt x="36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7" name="Freeform 374"/>
            <p:cNvSpPr>
              <a:spLocks/>
            </p:cNvSpPr>
            <p:nvPr/>
          </p:nvSpPr>
          <p:spPr bwMode="auto">
            <a:xfrm>
              <a:off x="2239" y="2505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3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8" name="Freeform 375"/>
            <p:cNvSpPr>
              <a:spLocks/>
            </p:cNvSpPr>
            <p:nvPr/>
          </p:nvSpPr>
          <p:spPr bwMode="auto">
            <a:xfrm>
              <a:off x="1525" y="2495"/>
              <a:ext cx="7" cy="4"/>
            </a:xfrm>
            <a:custGeom>
              <a:avLst/>
              <a:gdLst>
                <a:gd name="T0" fmla="*/ 7 w 7"/>
                <a:gd name="T1" fmla="*/ 4 h 4"/>
                <a:gd name="T2" fmla="*/ 6 w 7"/>
                <a:gd name="T3" fmla="*/ 2 h 4"/>
                <a:gd name="T4" fmla="*/ 4 w 7"/>
                <a:gd name="T5" fmla="*/ 0 h 4"/>
                <a:gd name="T6" fmla="*/ 1 w 7"/>
                <a:gd name="T7" fmla="*/ 2 h 4"/>
                <a:gd name="T8" fmla="*/ 0 w 7"/>
                <a:gd name="T9" fmla="*/ 4 h 4"/>
                <a:gd name="T10" fmla="*/ 7 w 7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69" name="Freeform 376"/>
            <p:cNvSpPr>
              <a:spLocks/>
            </p:cNvSpPr>
            <p:nvPr/>
          </p:nvSpPr>
          <p:spPr bwMode="auto">
            <a:xfrm>
              <a:off x="1525" y="2499"/>
              <a:ext cx="9" cy="31"/>
            </a:xfrm>
            <a:custGeom>
              <a:avLst/>
              <a:gdLst>
                <a:gd name="T0" fmla="*/ 6 w 9"/>
                <a:gd name="T1" fmla="*/ 24 h 31"/>
                <a:gd name="T2" fmla="*/ 9 w 9"/>
                <a:gd name="T3" fmla="*/ 28 h 31"/>
                <a:gd name="T4" fmla="*/ 7 w 9"/>
                <a:gd name="T5" fmla="*/ 0 h 31"/>
                <a:gd name="T6" fmla="*/ 0 w 9"/>
                <a:gd name="T7" fmla="*/ 0 h 31"/>
                <a:gd name="T8" fmla="*/ 2 w 9"/>
                <a:gd name="T9" fmla="*/ 28 h 31"/>
                <a:gd name="T10" fmla="*/ 6 w 9"/>
                <a:gd name="T11" fmla="*/ 31 h 31"/>
                <a:gd name="T12" fmla="*/ 2 w 9"/>
                <a:gd name="T13" fmla="*/ 28 h 31"/>
                <a:gd name="T14" fmla="*/ 4 w 9"/>
                <a:gd name="T15" fmla="*/ 30 h 31"/>
                <a:gd name="T16" fmla="*/ 6 w 9"/>
                <a:gd name="T17" fmla="*/ 31 h 31"/>
                <a:gd name="T18" fmla="*/ 8 w 9"/>
                <a:gd name="T19" fmla="*/ 30 h 31"/>
                <a:gd name="T20" fmla="*/ 9 w 9"/>
                <a:gd name="T21" fmla="*/ 28 h 31"/>
                <a:gd name="T22" fmla="*/ 6 w 9"/>
                <a:gd name="T23" fmla="*/ 24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31">
                  <a:moveTo>
                    <a:pt x="6" y="24"/>
                  </a:moveTo>
                  <a:lnTo>
                    <a:pt x="9" y="28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31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1"/>
                  </a:lnTo>
                  <a:lnTo>
                    <a:pt x="8" y="30"/>
                  </a:lnTo>
                  <a:lnTo>
                    <a:pt x="9" y="28"/>
                  </a:lnTo>
                  <a:lnTo>
                    <a:pt x="6" y="2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0" name="Freeform 377"/>
            <p:cNvSpPr>
              <a:spLocks/>
            </p:cNvSpPr>
            <p:nvPr/>
          </p:nvSpPr>
          <p:spPr bwMode="auto">
            <a:xfrm>
              <a:off x="1531" y="2519"/>
              <a:ext cx="62" cy="11"/>
            </a:xfrm>
            <a:custGeom>
              <a:avLst/>
              <a:gdLst>
                <a:gd name="T0" fmla="*/ 56 w 62"/>
                <a:gd name="T1" fmla="*/ 1 h 11"/>
                <a:gd name="T2" fmla="*/ 59 w 62"/>
                <a:gd name="T3" fmla="*/ 0 h 11"/>
                <a:gd name="T4" fmla="*/ 0 w 62"/>
                <a:gd name="T5" fmla="*/ 4 h 11"/>
                <a:gd name="T6" fmla="*/ 0 w 62"/>
                <a:gd name="T7" fmla="*/ 11 h 11"/>
                <a:gd name="T8" fmla="*/ 59 w 62"/>
                <a:gd name="T9" fmla="*/ 7 h 11"/>
                <a:gd name="T10" fmla="*/ 62 w 62"/>
                <a:gd name="T11" fmla="*/ 6 h 11"/>
                <a:gd name="T12" fmla="*/ 59 w 62"/>
                <a:gd name="T13" fmla="*/ 7 h 11"/>
                <a:gd name="T14" fmla="*/ 61 w 62"/>
                <a:gd name="T15" fmla="*/ 6 h 11"/>
                <a:gd name="T16" fmla="*/ 62 w 62"/>
                <a:gd name="T17" fmla="*/ 3 h 11"/>
                <a:gd name="T18" fmla="*/ 61 w 62"/>
                <a:gd name="T19" fmla="*/ 1 h 11"/>
                <a:gd name="T20" fmla="*/ 59 w 62"/>
                <a:gd name="T21" fmla="*/ 0 h 11"/>
                <a:gd name="T22" fmla="*/ 56 w 62"/>
                <a:gd name="T23" fmla="*/ 1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" h="11">
                  <a:moveTo>
                    <a:pt x="56" y="1"/>
                  </a:moveTo>
                  <a:lnTo>
                    <a:pt x="59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59" y="7"/>
                  </a:lnTo>
                  <a:lnTo>
                    <a:pt x="62" y="6"/>
                  </a:lnTo>
                  <a:lnTo>
                    <a:pt x="59" y="7"/>
                  </a:lnTo>
                  <a:lnTo>
                    <a:pt x="61" y="6"/>
                  </a:lnTo>
                  <a:lnTo>
                    <a:pt x="62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6" y="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1" name="Freeform 378"/>
            <p:cNvSpPr>
              <a:spLocks/>
            </p:cNvSpPr>
            <p:nvPr/>
          </p:nvSpPr>
          <p:spPr bwMode="auto">
            <a:xfrm>
              <a:off x="1587" y="2493"/>
              <a:ext cx="24" cy="32"/>
            </a:xfrm>
            <a:custGeom>
              <a:avLst/>
              <a:gdLst>
                <a:gd name="T0" fmla="*/ 21 w 24"/>
                <a:gd name="T1" fmla="*/ 2 h 32"/>
                <a:gd name="T2" fmla="*/ 18 w 24"/>
                <a:gd name="T3" fmla="*/ 0 h 32"/>
                <a:gd name="T4" fmla="*/ 0 w 24"/>
                <a:gd name="T5" fmla="*/ 27 h 32"/>
                <a:gd name="T6" fmla="*/ 6 w 24"/>
                <a:gd name="T7" fmla="*/ 32 h 32"/>
                <a:gd name="T8" fmla="*/ 24 w 24"/>
                <a:gd name="T9" fmla="*/ 5 h 32"/>
                <a:gd name="T10" fmla="*/ 21 w 24"/>
                <a:gd name="T11" fmla="*/ 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32">
                  <a:moveTo>
                    <a:pt x="21" y="2"/>
                  </a:moveTo>
                  <a:lnTo>
                    <a:pt x="18" y="0"/>
                  </a:lnTo>
                  <a:lnTo>
                    <a:pt x="0" y="27"/>
                  </a:lnTo>
                  <a:lnTo>
                    <a:pt x="6" y="32"/>
                  </a:lnTo>
                  <a:lnTo>
                    <a:pt x="24" y="5"/>
                  </a:lnTo>
                  <a:lnTo>
                    <a:pt x="21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2" name="Freeform 379"/>
            <p:cNvSpPr>
              <a:spLocks/>
            </p:cNvSpPr>
            <p:nvPr/>
          </p:nvSpPr>
          <p:spPr bwMode="auto">
            <a:xfrm>
              <a:off x="1605" y="2491"/>
              <a:ext cx="6" cy="7"/>
            </a:xfrm>
            <a:custGeom>
              <a:avLst/>
              <a:gdLst>
                <a:gd name="T0" fmla="*/ 6 w 6"/>
                <a:gd name="T1" fmla="*/ 7 h 7"/>
                <a:gd name="T2" fmla="*/ 6 w 6"/>
                <a:gd name="T3" fmla="*/ 3 h 7"/>
                <a:gd name="T4" fmla="*/ 5 w 6"/>
                <a:gd name="T5" fmla="*/ 1 h 7"/>
                <a:gd name="T6" fmla="*/ 2 w 6"/>
                <a:gd name="T7" fmla="*/ 0 h 7"/>
                <a:gd name="T8" fmla="*/ 0 w 6"/>
                <a:gd name="T9" fmla="*/ 2 h 7"/>
                <a:gd name="T10" fmla="*/ 6 w 6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3" name="Freeform 380"/>
            <p:cNvSpPr>
              <a:spLocks/>
            </p:cNvSpPr>
            <p:nvPr/>
          </p:nvSpPr>
          <p:spPr bwMode="auto">
            <a:xfrm>
              <a:off x="1443" y="2545"/>
              <a:ext cx="4" cy="6"/>
            </a:xfrm>
            <a:custGeom>
              <a:avLst/>
              <a:gdLst>
                <a:gd name="T0" fmla="*/ 0 w 4"/>
                <a:gd name="T1" fmla="*/ 6 h 6"/>
                <a:gd name="T2" fmla="*/ 3 w 4"/>
                <a:gd name="T3" fmla="*/ 5 h 6"/>
                <a:gd name="T4" fmla="*/ 4 w 4"/>
                <a:gd name="T5" fmla="*/ 3 h 6"/>
                <a:gd name="T6" fmla="*/ 3 w 4"/>
                <a:gd name="T7" fmla="*/ 1 h 6"/>
                <a:gd name="T8" fmla="*/ 0 w 4"/>
                <a:gd name="T9" fmla="*/ 0 h 6"/>
                <a:gd name="T10" fmla="*/ 0 w 4"/>
                <a:gd name="T11" fmla="*/ 6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3" y="5"/>
                  </a:lnTo>
                  <a:lnTo>
                    <a:pt x="4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4" name="Freeform 381"/>
            <p:cNvSpPr>
              <a:spLocks/>
            </p:cNvSpPr>
            <p:nvPr/>
          </p:nvSpPr>
          <p:spPr bwMode="auto">
            <a:xfrm>
              <a:off x="1035" y="2545"/>
              <a:ext cx="408" cy="71"/>
            </a:xfrm>
            <a:custGeom>
              <a:avLst/>
              <a:gdLst>
                <a:gd name="T0" fmla="*/ 2 w 408"/>
                <a:gd name="T1" fmla="*/ 71 h 71"/>
                <a:gd name="T2" fmla="*/ 20 w 408"/>
                <a:gd name="T3" fmla="*/ 64 h 71"/>
                <a:gd name="T4" fmla="*/ 42 w 408"/>
                <a:gd name="T5" fmla="*/ 56 h 71"/>
                <a:gd name="T6" fmla="*/ 67 w 408"/>
                <a:gd name="T7" fmla="*/ 48 h 71"/>
                <a:gd name="T8" fmla="*/ 94 w 408"/>
                <a:gd name="T9" fmla="*/ 43 h 71"/>
                <a:gd name="T10" fmla="*/ 124 w 408"/>
                <a:gd name="T11" fmla="*/ 38 h 71"/>
                <a:gd name="T12" fmla="*/ 156 w 408"/>
                <a:gd name="T13" fmla="*/ 32 h 71"/>
                <a:gd name="T14" fmla="*/ 189 w 408"/>
                <a:gd name="T15" fmla="*/ 28 h 71"/>
                <a:gd name="T16" fmla="*/ 221 w 408"/>
                <a:gd name="T17" fmla="*/ 24 h 71"/>
                <a:gd name="T18" fmla="*/ 252 w 408"/>
                <a:gd name="T19" fmla="*/ 19 h 71"/>
                <a:gd name="T20" fmla="*/ 283 w 408"/>
                <a:gd name="T21" fmla="*/ 16 h 71"/>
                <a:gd name="T22" fmla="*/ 312 w 408"/>
                <a:gd name="T23" fmla="*/ 14 h 71"/>
                <a:gd name="T24" fmla="*/ 338 w 408"/>
                <a:gd name="T25" fmla="*/ 12 h 71"/>
                <a:gd name="T26" fmla="*/ 362 w 408"/>
                <a:gd name="T27" fmla="*/ 10 h 71"/>
                <a:gd name="T28" fmla="*/ 383 w 408"/>
                <a:gd name="T29" fmla="*/ 9 h 71"/>
                <a:gd name="T30" fmla="*/ 398 w 408"/>
                <a:gd name="T31" fmla="*/ 8 h 71"/>
                <a:gd name="T32" fmla="*/ 408 w 408"/>
                <a:gd name="T33" fmla="*/ 6 h 71"/>
                <a:gd name="T34" fmla="*/ 408 w 408"/>
                <a:gd name="T35" fmla="*/ 0 h 71"/>
                <a:gd name="T36" fmla="*/ 398 w 408"/>
                <a:gd name="T37" fmla="*/ 1 h 71"/>
                <a:gd name="T38" fmla="*/ 383 w 408"/>
                <a:gd name="T39" fmla="*/ 2 h 71"/>
                <a:gd name="T40" fmla="*/ 362 w 408"/>
                <a:gd name="T41" fmla="*/ 3 h 71"/>
                <a:gd name="T42" fmla="*/ 338 w 408"/>
                <a:gd name="T43" fmla="*/ 5 h 71"/>
                <a:gd name="T44" fmla="*/ 312 w 408"/>
                <a:gd name="T45" fmla="*/ 8 h 71"/>
                <a:gd name="T46" fmla="*/ 283 w 408"/>
                <a:gd name="T47" fmla="*/ 10 h 71"/>
                <a:gd name="T48" fmla="*/ 252 w 408"/>
                <a:gd name="T49" fmla="*/ 13 h 71"/>
                <a:gd name="T50" fmla="*/ 221 w 408"/>
                <a:gd name="T51" fmla="*/ 17 h 71"/>
                <a:gd name="T52" fmla="*/ 189 w 408"/>
                <a:gd name="T53" fmla="*/ 22 h 71"/>
                <a:gd name="T54" fmla="*/ 156 w 408"/>
                <a:gd name="T55" fmla="*/ 26 h 71"/>
                <a:gd name="T56" fmla="*/ 124 w 408"/>
                <a:gd name="T57" fmla="*/ 31 h 71"/>
                <a:gd name="T58" fmla="*/ 94 w 408"/>
                <a:gd name="T59" fmla="*/ 37 h 71"/>
                <a:gd name="T60" fmla="*/ 67 w 408"/>
                <a:gd name="T61" fmla="*/ 42 h 71"/>
                <a:gd name="T62" fmla="*/ 40 w 408"/>
                <a:gd name="T63" fmla="*/ 50 h 71"/>
                <a:gd name="T64" fmla="*/ 18 w 408"/>
                <a:gd name="T65" fmla="*/ 57 h 71"/>
                <a:gd name="T66" fmla="*/ 0 w 408"/>
                <a:gd name="T67" fmla="*/ 65 h 71"/>
                <a:gd name="T68" fmla="*/ 2 w 408"/>
                <a:gd name="T69" fmla="*/ 71 h 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08" h="71">
                  <a:moveTo>
                    <a:pt x="2" y="71"/>
                  </a:moveTo>
                  <a:lnTo>
                    <a:pt x="20" y="64"/>
                  </a:lnTo>
                  <a:lnTo>
                    <a:pt x="42" y="56"/>
                  </a:lnTo>
                  <a:lnTo>
                    <a:pt x="67" y="48"/>
                  </a:lnTo>
                  <a:lnTo>
                    <a:pt x="94" y="43"/>
                  </a:lnTo>
                  <a:lnTo>
                    <a:pt x="124" y="38"/>
                  </a:lnTo>
                  <a:lnTo>
                    <a:pt x="156" y="32"/>
                  </a:lnTo>
                  <a:lnTo>
                    <a:pt x="189" y="28"/>
                  </a:lnTo>
                  <a:lnTo>
                    <a:pt x="221" y="24"/>
                  </a:lnTo>
                  <a:lnTo>
                    <a:pt x="252" y="19"/>
                  </a:lnTo>
                  <a:lnTo>
                    <a:pt x="283" y="16"/>
                  </a:lnTo>
                  <a:lnTo>
                    <a:pt x="312" y="14"/>
                  </a:lnTo>
                  <a:lnTo>
                    <a:pt x="338" y="12"/>
                  </a:lnTo>
                  <a:lnTo>
                    <a:pt x="362" y="10"/>
                  </a:lnTo>
                  <a:lnTo>
                    <a:pt x="383" y="9"/>
                  </a:lnTo>
                  <a:lnTo>
                    <a:pt x="398" y="8"/>
                  </a:lnTo>
                  <a:lnTo>
                    <a:pt x="408" y="6"/>
                  </a:lnTo>
                  <a:lnTo>
                    <a:pt x="408" y="0"/>
                  </a:lnTo>
                  <a:lnTo>
                    <a:pt x="398" y="1"/>
                  </a:lnTo>
                  <a:lnTo>
                    <a:pt x="383" y="2"/>
                  </a:lnTo>
                  <a:lnTo>
                    <a:pt x="362" y="3"/>
                  </a:lnTo>
                  <a:lnTo>
                    <a:pt x="338" y="5"/>
                  </a:lnTo>
                  <a:lnTo>
                    <a:pt x="312" y="8"/>
                  </a:lnTo>
                  <a:lnTo>
                    <a:pt x="283" y="10"/>
                  </a:lnTo>
                  <a:lnTo>
                    <a:pt x="252" y="13"/>
                  </a:lnTo>
                  <a:lnTo>
                    <a:pt x="221" y="17"/>
                  </a:lnTo>
                  <a:lnTo>
                    <a:pt x="189" y="22"/>
                  </a:lnTo>
                  <a:lnTo>
                    <a:pt x="156" y="26"/>
                  </a:lnTo>
                  <a:lnTo>
                    <a:pt x="124" y="31"/>
                  </a:lnTo>
                  <a:lnTo>
                    <a:pt x="94" y="37"/>
                  </a:lnTo>
                  <a:lnTo>
                    <a:pt x="67" y="42"/>
                  </a:lnTo>
                  <a:lnTo>
                    <a:pt x="40" y="50"/>
                  </a:lnTo>
                  <a:lnTo>
                    <a:pt x="18" y="57"/>
                  </a:lnTo>
                  <a:lnTo>
                    <a:pt x="0" y="65"/>
                  </a:lnTo>
                  <a:lnTo>
                    <a:pt x="2" y="7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5" name="Freeform 382"/>
            <p:cNvSpPr>
              <a:spLocks/>
            </p:cNvSpPr>
            <p:nvPr/>
          </p:nvSpPr>
          <p:spPr bwMode="auto">
            <a:xfrm>
              <a:off x="1033" y="2610"/>
              <a:ext cx="4" cy="6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1 h 6"/>
                <a:gd name="T4" fmla="*/ 0 w 4"/>
                <a:gd name="T5" fmla="*/ 4 h 6"/>
                <a:gd name="T6" fmla="*/ 1 w 4"/>
                <a:gd name="T7" fmla="*/ 6 h 6"/>
                <a:gd name="T8" fmla="*/ 4 w 4"/>
                <a:gd name="T9" fmla="*/ 6 h 6"/>
                <a:gd name="T10" fmla="*/ 2 w 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6" name="Freeform 383"/>
            <p:cNvSpPr>
              <a:spLocks/>
            </p:cNvSpPr>
            <p:nvPr/>
          </p:nvSpPr>
          <p:spPr bwMode="auto">
            <a:xfrm>
              <a:off x="1143" y="2631"/>
              <a:ext cx="3" cy="7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1 h 7"/>
                <a:gd name="T4" fmla="*/ 0 w 3"/>
                <a:gd name="T5" fmla="*/ 3 h 7"/>
                <a:gd name="T6" fmla="*/ 1 w 3"/>
                <a:gd name="T7" fmla="*/ 6 h 7"/>
                <a:gd name="T8" fmla="*/ 3 w 3"/>
                <a:gd name="T9" fmla="*/ 7 h 7"/>
                <a:gd name="T10" fmla="*/ 3 w 3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7" name="Freeform 384"/>
            <p:cNvSpPr>
              <a:spLocks/>
            </p:cNvSpPr>
            <p:nvPr/>
          </p:nvSpPr>
          <p:spPr bwMode="auto">
            <a:xfrm>
              <a:off x="1146" y="2617"/>
              <a:ext cx="198" cy="22"/>
            </a:xfrm>
            <a:custGeom>
              <a:avLst/>
              <a:gdLst>
                <a:gd name="T0" fmla="*/ 198 w 198"/>
                <a:gd name="T1" fmla="*/ 0 h 22"/>
                <a:gd name="T2" fmla="*/ 192 w 198"/>
                <a:gd name="T3" fmla="*/ 0 h 22"/>
                <a:gd name="T4" fmla="*/ 183 w 198"/>
                <a:gd name="T5" fmla="*/ 1 h 22"/>
                <a:gd name="T6" fmla="*/ 173 w 198"/>
                <a:gd name="T7" fmla="*/ 2 h 22"/>
                <a:gd name="T8" fmla="*/ 162 w 198"/>
                <a:gd name="T9" fmla="*/ 3 h 22"/>
                <a:gd name="T10" fmla="*/ 149 w 198"/>
                <a:gd name="T11" fmla="*/ 4 h 22"/>
                <a:gd name="T12" fmla="*/ 136 w 198"/>
                <a:gd name="T13" fmla="*/ 7 h 22"/>
                <a:gd name="T14" fmla="*/ 121 w 198"/>
                <a:gd name="T15" fmla="*/ 8 h 22"/>
                <a:gd name="T16" fmla="*/ 107 w 198"/>
                <a:gd name="T17" fmla="*/ 9 h 22"/>
                <a:gd name="T18" fmla="*/ 92 w 198"/>
                <a:gd name="T19" fmla="*/ 10 h 22"/>
                <a:gd name="T20" fmla="*/ 76 w 198"/>
                <a:gd name="T21" fmla="*/ 11 h 22"/>
                <a:gd name="T22" fmla="*/ 61 w 198"/>
                <a:gd name="T23" fmla="*/ 12 h 22"/>
                <a:gd name="T24" fmla="*/ 47 w 198"/>
                <a:gd name="T25" fmla="*/ 13 h 22"/>
                <a:gd name="T26" fmla="*/ 33 w 198"/>
                <a:gd name="T27" fmla="*/ 13 h 22"/>
                <a:gd name="T28" fmla="*/ 21 w 198"/>
                <a:gd name="T29" fmla="*/ 13 h 22"/>
                <a:gd name="T30" fmla="*/ 10 w 198"/>
                <a:gd name="T31" fmla="*/ 13 h 22"/>
                <a:gd name="T32" fmla="*/ 0 w 198"/>
                <a:gd name="T33" fmla="*/ 14 h 22"/>
                <a:gd name="T34" fmla="*/ 0 w 198"/>
                <a:gd name="T35" fmla="*/ 21 h 22"/>
                <a:gd name="T36" fmla="*/ 10 w 198"/>
                <a:gd name="T37" fmla="*/ 22 h 22"/>
                <a:gd name="T38" fmla="*/ 21 w 198"/>
                <a:gd name="T39" fmla="*/ 22 h 22"/>
                <a:gd name="T40" fmla="*/ 33 w 198"/>
                <a:gd name="T41" fmla="*/ 22 h 22"/>
                <a:gd name="T42" fmla="*/ 47 w 198"/>
                <a:gd name="T43" fmla="*/ 20 h 22"/>
                <a:gd name="T44" fmla="*/ 61 w 198"/>
                <a:gd name="T45" fmla="*/ 18 h 22"/>
                <a:gd name="T46" fmla="*/ 76 w 198"/>
                <a:gd name="T47" fmla="*/ 17 h 22"/>
                <a:gd name="T48" fmla="*/ 92 w 198"/>
                <a:gd name="T49" fmla="*/ 16 h 22"/>
                <a:gd name="T50" fmla="*/ 107 w 198"/>
                <a:gd name="T51" fmla="*/ 15 h 22"/>
                <a:gd name="T52" fmla="*/ 121 w 198"/>
                <a:gd name="T53" fmla="*/ 14 h 22"/>
                <a:gd name="T54" fmla="*/ 136 w 198"/>
                <a:gd name="T55" fmla="*/ 13 h 22"/>
                <a:gd name="T56" fmla="*/ 149 w 198"/>
                <a:gd name="T57" fmla="*/ 11 h 22"/>
                <a:gd name="T58" fmla="*/ 162 w 198"/>
                <a:gd name="T59" fmla="*/ 10 h 22"/>
                <a:gd name="T60" fmla="*/ 173 w 198"/>
                <a:gd name="T61" fmla="*/ 9 h 22"/>
                <a:gd name="T62" fmla="*/ 183 w 198"/>
                <a:gd name="T63" fmla="*/ 8 h 22"/>
                <a:gd name="T64" fmla="*/ 192 w 198"/>
                <a:gd name="T65" fmla="*/ 7 h 22"/>
                <a:gd name="T66" fmla="*/ 198 w 198"/>
                <a:gd name="T67" fmla="*/ 7 h 22"/>
                <a:gd name="T68" fmla="*/ 198 w 198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98" h="22">
                  <a:moveTo>
                    <a:pt x="198" y="0"/>
                  </a:moveTo>
                  <a:lnTo>
                    <a:pt x="192" y="0"/>
                  </a:lnTo>
                  <a:lnTo>
                    <a:pt x="183" y="1"/>
                  </a:lnTo>
                  <a:lnTo>
                    <a:pt x="173" y="2"/>
                  </a:lnTo>
                  <a:lnTo>
                    <a:pt x="162" y="3"/>
                  </a:lnTo>
                  <a:lnTo>
                    <a:pt x="149" y="4"/>
                  </a:lnTo>
                  <a:lnTo>
                    <a:pt x="136" y="7"/>
                  </a:lnTo>
                  <a:lnTo>
                    <a:pt x="121" y="8"/>
                  </a:lnTo>
                  <a:lnTo>
                    <a:pt x="107" y="9"/>
                  </a:lnTo>
                  <a:lnTo>
                    <a:pt x="92" y="10"/>
                  </a:lnTo>
                  <a:lnTo>
                    <a:pt x="76" y="11"/>
                  </a:lnTo>
                  <a:lnTo>
                    <a:pt x="61" y="12"/>
                  </a:lnTo>
                  <a:lnTo>
                    <a:pt x="47" y="13"/>
                  </a:lnTo>
                  <a:lnTo>
                    <a:pt x="33" y="13"/>
                  </a:lnTo>
                  <a:lnTo>
                    <a:pt x="21" y="13"/>
                  </a:lnTo>
                  <a:lnTo>
                    <a:pt x="10" y="13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10" y="22"/>
                  </a:lnTo>
                  <a:lnTo>
                    <a:pt x="21" y="22"/>
                  </a:lnTo>
                  <a:lnTo>
                    <a:pt x="33" y="22"/>
                  </a:lnTo>
                  <a:lnTo>
                    <a:pt x="47" y="20"/>
                  </a:lnTo>
                  <a:lnTo>
                    <a:pt x="61" y="18"/>
                  </a:lnTo>
                  <a:lnTo>
                    <a:pt x="76" y="17"/>
                  </a:lnTo>
                  <a:lnTo>
                    <a:pt x="92" y="16"/>
                  </a:lnTo>
                  <a:lnTo>
                    <a:pt x="107" y="15"/>
                  </a:lnTo>
                  <a:lnTo>
                    <a:pt x="121" y="14"/>
                  </a:lnTo>
                  <a:lnTo>
                    <a:pt x="136" y="13"/>
                  </a:lnTo>
                  <a:lnTo>
                    <a:pt x="149" y="11"/>
                  </a:lnTo>
                  <a:lnTo>
                    <a:pt x="162" y="10"/>
                  </a:lnTo>
                  <a:lnTo>
                    <a:pt x="173" y="9"/>
                  </a:lnTo>
                  <a:lnTo>
                    <a:pt x="183" y="8"/>
                  </a:lnTo>
                  <a:lnTo>
                    <a:pt x="192" y="7"/>
                  </a:lnTo>
                  <a:lnTo>
                    <a:pt x="198" y="7"/>
                  </a:lnTo>
                  <a:lnTo>
                    <a:pt x="19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8" name="Freeform 385"/>
            <p:cNvSpPr>
              <a:spLocks/>
            </p:cNvSpPr>
            <p:nvPr/>
          </p:nvSpPr>
          <p:spPr bwMode="auto">
            <a:xfrm>
              <a:off x="1344" y="2617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6 h 7"/>
                <a:gd name="T4" fmla="*/ 3 w 3"/>
                <a:gd name="T5" fmla="*/ 3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79" name="Freeform 386"/>
            <p:cNvSpPr>
              <a:spLocks/>
            </p:cNvSpPr>
            <p:nvPr/>
          </p:nvSpPr>
          <p:spPr bwMode="auto">
            <a:xfrm>
              <a:off x="1604" y="2476"/>
              <a:ext cx="3" cy="7"/>
            </a:xfrm>
            <a:custGeom>
              <a:avLst/>
              <a:gdLst>
                <a:gd name="T0" fmla="*/ 0 w 3"/>
                <a:gd name="T1" fmla="*/ 7 h 7"/>
                <a:gd name="T2" fmla="*/ 2 w 3"/>
                <a:gd name="T3" fmla="*/ 5 h 7"/>
                <a:gd name="T4" fmla="*/ 3 w 3"/>
                <a:gd name="T5" fmla="*/ 3 h 7"/>
                <a:gd name="T6" fmla="*/ 2 w 3"/>
                <a:gd name="T7" fmla="*/ 1 h 7"/>
                <a:gd name="T8" fmla="*/ 0 w 3"/>
                <a:gd name="T9" fmla="*/ 0 h 7"/>
                <a:gd name="T10" fmla="*/ 0 w 3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2" y="5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0" name="Freeform 387"/>
            <p:cNvSpPr>
              <a:spLocks/>
            </p:cNvSpPr>
            <p:nvPr/>
          </p:nvSpPr>
          <p:spPr bwMode="auto">
            <a:xfrm>
              <a:off x="1493" y="2476"/>
              <a:ext cx="111" cy="16"/>
            </a:xfrm>
            <a:custGeom>
              <a:avLst/>
              <a:gdLst>
                <a:gd name="T0" fmla="*/ 0 w 111"/>
                <a:gd name="T1" fmla="*/ 16 h 16"/>
                <a:gd name="T2" fmla="*/ 10 w 111"/>
                <a:gd name="T3" fmla="*/ 15 h 16"/>
                <a:gd name="T4" fmla="*/ 24 w 111"/>
                <a:gd name="T5" fmla="*/ 14 h 16"/>
                <a:gd name="T6" fmla="*/ 41 w 111"/>
                <a:gd name="T7" fmla="*/ 13 h 16"/>
                <a:gd name="T8" fmla="*/ 59 w 111"/>
                <a:gd name="T9" fmla="*/ 11 h 16"/>
                <a:gd name="T10" fmla="*/ 76 w 111"/>
                <a:gd name="T11" fmla="*/ 10 h 16"/>
                <a:gd name="T12" fmla="*/ 93 w 111"/>
                <a:gd name="T13" fmla="*/ 9 h 16"/>
                <a:gd name="T14" fmla="*/ 104 w 111"/>
                <a:gd name="T15" fmla="*/ 8 h 16"/>
                <a:gd name="T16" fmla="*/ 111 w 111"/>
                <a:gd name="T17" fmla="*/ 7 h 16"/>
                <a:gd name="T18" fmla="*/ 111 w 111"/>
                <a:gd name="T19" fmla="*/ 0 h 16"/>
                <a:gd name="T20" fmla="*/ 104 w 111"/>
                <a:gd name="T21" fmla="*/ 1 h 16"/>
                <a:gd name="T22" fmla="*/ 93 w 111"/>
                <a:gd name="T23" fmla="*/ 2 h 16"/>
                <a:gd name="T24" fmla="*/ 76 w 111"/>
                <a:gd name="T25" fmla="*/ 3 h 16"/>
                <a:gd name="T26" fmla="*/ 59 w 111"/>
                <a:gd name="T27" fmla="*/ 4 h 16"/>
                <a:gd name="T28" fmla="*/ 41 w 111"/>
                <a:gd name="T29" fmla="*/ 7 h 16"/>
                <a:gd name="T30" fmla="*/ 24 w 111"/>
                <a:gd name="T31" fmla="*/ 8 h 16"/>
                <a:gd name="T32" fmla="*/ 10 w 111"/>
                <a:gd name="T33" fmla="*/ 9 h 16"/>
                <a:gd name="T34" fmla="*/ 0 w 111"/>
                <a:gd name="T35" fmla="*/ 10 h 16"/>
                <a:gd name="T36" fmla="*/ 0 w 111"/>
                <a:gd name="T37" fmla="*/ 16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6">
                  <a:moveTo>
                    <a:pt x="0" y="16"/>
                  </a:moveTo>
                  <a:lnTo>
                    <a:pt x="10" y="15"/>
                  </a:lnTo>
                  <a:lnTo>
                    <a:pt x="24" y="14"/>
                  </a:lnTo>
                  <a:lnTo>
                    <a:pt x="41" y="13"/>
                  </a:lnTo>
                  <a:lnTo>
                    <a:pt x="59" y="11"/>
                  </a:lnTo>
                  <a:lnTo>
                    <a:pt x="76" y="10"/>
                  </a:lnTo>
                  <a:lnTo>
                    <a:pt x="93" y="9"/>
                  </a:lnTo>
                  <a:lnTo>
                    <a:pt x="104" y="8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104" y="1"/>
                  </a:lnTo>
                  <a:lnTo>
                    <a:pt x="93" y="2"/>
                  </a:lnTo>
                  <a:lnTo>
                    <a:pt x="76" y="3"/>
                  </a:lnTo>
                  <a:lnTo>
                    <a:pt x="59" y="4"/>
                  </a:lnTo>
                  <a:lnTo>
                    <a:pt x="41" y="7"/>
                  </a:lnTo>
                  <a:lnTo>
                    <a:pt x="24" y="8"/>
                  </a:lnTo>
                  <a:lnTo>
                    <a:pt x="10" y="9"/>
                  </a:lnTo>
                  <a:lnTo>
                    <a:pt x="0" y="1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1" name="Freeform 388"/>
            <p:cNvSpPr>
              <a:spLocks/>
            </p:cNvSpPr>
            <p:nvPr/>
          </p:nvSpPr>
          <p:spPr bwMode="auto">
            <a:xfrm>
              <a:off x="1490" y="2486"/>
              <a:ext cx="3" cy="6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3 h 6"/>
                <a:gd name="T6" fmla="*/ 1 w 3"/>
                <a:gd name="T7" fmla="*/ 5 h 6"/>
                <a:gd name="T8" fmla="*/ 3 w 3"/>
                <a:gd name="T9" fmla="*/ 6 h 6"/>
                <a:gd name="T10" fmla="*/ 3 w 3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2" name="Freeform 389"/>
            <p:cNvSpPr>
              <a:spLocks/>
            </p:cNvSpPr>
            <p:nvPr/>
          </p:nvSpPr>
          <p:spPr bwMode="auto">
            <a:xfrm>
              <a:off x="1520" y="2462"/>
              <a:ext cx="6" cy="3"/>
            </a:xfrm>
            <a:custGeom>
              <a:avLst/>
              <a:gdLst>
                <a:gd name="T0" fmla="*/ 6 w 6"/>
                <a:gd name="T1" fmla="*/ 3 h 3"/>
                <a:gd name="T2" fmla="*/ 5 w 6"/>
                <a:gd name="T3" fmla="*/ 1 h 3"/>
                <a:gd name="T4" fmla="*/ 3 w 6"/>
                <a:gd name="T5" fmla="*/ 0 h 3"/>
                <a:gd name="T6" fmla="*/ 1 w 6"/>
                <a:gd name="T7" fmla="*/ 1 h 3"/>
                <a:gd name="T8" fmla="*/ 0 w 6"/>
                <a:gd name="T9" fmla="*/ 3 h 3"/>
                <a:gd name="T10" fmla="*/ 6 w 6"/>
                <a:gd name="T11" fmla="*/ 3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6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3" name="Freeform 390"/>
            <p:cNvSpPr>
              <a:spLocks/>
            </p:cNvSpPr>
            <p:nvPr/>
          </p:nvSpPr>
          <p:spPr bwMode="auto">
            <a:xfrm>
              <a:off x="1517" y="2465"/>
              <a:ext cx="9" cy="22"/>
            </a:xfrm>
            <a:custGeom>
              <a:avLst/>
              <a:gdLst>
                <a:gd name="T0" fmla="*/ 6 w 9"/>
                <a:gd name="T1" fmla="*/ 22 h 22"/>
                <a:gd name="T2" fmla="*/ 6 w 9"/>
                <a:gd name="T3" fmla="*/ 21 h 22"/>
                <a:gd name="T4" fmla="*/ 7 w 9"/>
                <a:gd name="T5" fmla="*/ 15 h 22"/>
                <a:gd name="T6" fmla="*/ 8 w 9"/>
                <a:gd name="T7" fmla="*/ 9 h 22"/>
                <a:gd name="T8" fmla="*/ 9 w 9"/>
                <a:gd name="T9" fmla="*/ 0 h 22"/>
                <a:gd name="T10" fmla="*/ 3 w 9"/>
                <a:gd name="T11" fmla="*/ 0 h 22"/>
                <a:gd name="T12" fmla="*/ 2 w 9"/>
                <a:gd name="T13" fmla="*/ 9 h 22"/>
                <a:gd name="T14" fmla="*/ 1 w 9"/>
                <a:gd name="T15" fmla="*/ 15 h 22"/>
                <a:gd name="T16" fmla="*/ 0 w 9"/>
                <a:gd name="T17" fmla="*/ 21 h 22"/>
                <a:gd name="T18" fmla="*/ 0 w 9"/>
                <a:gd name="T19" fmla="*/ 22 h 22"/>
                <a:gd name="T20" fmla="*/ 6 w 9"/>
                <a:gd name="T21" fmla="*/ 22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22">
                  <a:moveTo>
                    <a:pt x="6" y="22"/>
                  </a:moveTo>
                  <a:lnTo>
                    <a:pt x="6" y="21"/>
                  </a:lnTo>
                  <a:lnTo>
                    <a:pt x="7" y="15"/>
                  </a:lnTo>
                  <a:lnTo>
                    <a:pt x="8" y="9"/>
                  </a:lnTo>
                  <a:lnTo>
                    <a:pt x="9" y="0"/>
                  </a:lnTo>
                  <a:lnTo>
                    <a:pt x="3" y="0"/>
                  </a:lnTo>
                  <a:lnTo>
                    <a:pt x="2" y="9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6" y="2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4" name="Freeform 391"/>
            <p:cNvSpPr>
              <a:spLocks/>
            </p:cNvSpPr>
            <p:nvPr/>
          </p:nvSpPr>
          <p:spPr bwMode="auto">
            <a:xfrm>
              <a:off x="1517" y="2487"/>
              <a:ext cx="6" cy="3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2 h 3"/>
                <a:gd name="T4" fmla="*/ 3 w 6"/>
                <a:gd name="T5" fmla="*/ 3 h 3"/>
                <a:gd name="T6" fmla="*/ 5 w 6"/>
                <a:gd name="T7" fmla="*/ 2 h 3"/>
                <a:gd name="T8" fmla="*/ 6 w 6"/>
                <a:gd name="T9" fmla="*/ 0 h 3"/>
                <a:gd name="T10" fmla="*/ 0 w 6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5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5" name="Freeform 392"/>
            <p:cNvSpPr>
              <a:spLocks/>
            </p:cNvSpPr>
            <p:nvPr/>
          </p:nvSpPr>
          <p:spPr bwMode="auto">
            <a:xfrm>
              <a:off x="1531" y="2445"/>
              <a:ext cx="6" cy="3"/>
            </a:xfrm>
            <a:custGeom>
              <a:avLst/>
              <a:gdLst>
                <a:gd name="T0" fmla="*/ 6 w 6"/>
                <a:gd name="T1" fmla="*/ 3 h 3"/>
                <a:gd name="T2" fmla="*/ 5 w 6"/>
                <a:gd name="T3" fmla="*/ 1 h 3"/>
                <a:gd name="T4" fmla="*/ 3 w 6"/>
                <a:gd name="T5" fmla="*/ 0 h 3"/>
                <a:gd name="T6" fmla="*/ 1 w 6"/>
                <a:gd name="T7" fmla="*/ 1 h 3"/>
                <a:gd name="T8" fmla="*/ 0 w 6"/>
                <a:gd name="T9" fmla="*/ 3 h 3"/>
                <a:gd name="T10" fmla="*/ 6 w 6"/>
                <a:gd name="T11" fmla="*/ 3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6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6" name="Freeform 393"/>
            <p:cNvSpPr>
              <a:spLocks/>
            </p:cNvSpPr>
            <p:nvPr/>
          </p:nvSpPr>
          <p:spPr bwMode="auto">
            <a:xfrm>
              <a:off x="1526" y="2448"/>
              <a:ext cx="11" cy="38"/>
            </a:xfrm>
            <a:custGeom>
              <a:avLst/>
              <a:gdLst>
                <a:gd name="T0" fmla="*/ 7 w 11"/>
                <a:gd name="T1" fmla="*/ 38 h 38"/>
                <a:gd name="T2" fmla="*/ 7 w 11"/>
                <a:gd name="T3" fmla="*/ 33 h 38"/>
                <a:gd name="T4" fmla="*/ 8 w 11"/>
                <a:gd name="T5" fmla="*/ 24 h 38"/>
                <a:gd name="T6" fmla="*/ 10 w 11"/>
                <a:gd name="T7" fmla="*/ 12 h 38"/>
                <a:gd name="T8" fmla="*/ 11 w 11"/>
                <a:gd name="T9" fmla="*/ 0 h 38"/>
                <a:gd name="T10" fmla="*/ 5 w 11"/>
                <a:gd name="T11" fmla="*/ 0 h 38"/>
                <a:gd name="T12" fmla="*/ 4 w 11"/>
                <a:gd name="T13" fmla="*/ 12 h 38"/>
                <a:gd name="T14" fmla="*/ 1 w 11"/>
                <a:gd name="T15" fmla="*/ 24 h 38"/>
                <a:gd name="T16" fmla="*/ 0 w 11"/>
                <a:gd name="T17" fmla="*/ 33 h 38"/>
                <a:gd name="T18" fmla="*/ 0 w 11"/>
                <a:gd name="T19" fmla="*/ 38 h 38"/>
                <a:gd name="T20" fmla="*/ 7 w 11"/>
                <a:gd name="T21" fmla="*/ 38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38">
                  <a:moveTo>
                    <a:pt x="7" y="38"/>
                  </a:moveTo>
                  <a:lnTo>
                    <a:pt x="7" y="33"/>
                  </a:lnTo>
                  <a:lnTo>
                    <a:pt x="8" y="24"/>
                  </a:lnTo>
                  <a:lnTo>
                    <a:pt x="10" y="1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4" y="12"/>
                  </a:lnTo>
                  <a:lnTo>
                    <a:pt x="1" y="24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7" y="3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7" name="Freeform 394"/>
            <p:cNvSpPr>
              <a:spLocks/>
            </p:cNvSpPr>
            <p:nvPr/>
          </p:nvSpPr>
          <p:spPr bwMode="auto">
            <a:xfrm>
              <a:off x="1526" y="2486"/>
              <a:ext cx="7" cy="3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2 h 3"/>
                <a:gd name="T4" fmla="*/ 4 w 7"/>
                <a:gd name="T5" fmla="*/ 3 h 3"/>
                <a:gd name="T6" fmla="*/ 6 w 7"/>
                <a:gd name="T7" fmla="*/ 2 h 3"/>
                <a:gd name="T8" fmla="*/ 7 w 7"/>
                <a:gd name="T9" fmla="*/ 0 h 3"/>
                <a:gd name="T10" fmla="*/ 0 w 7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1" y="2"/>
                  </a:lnTo>
                  <a:lnTo>
                    <a:pt x="4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8" name="Freeform 395"/>
            <p:cNvSpPr>
              <a:spLocks/>
            </p:cNvSpPr>
            <p:nvPr/>
          </p:nvSpPr>
          <p:spPr bwMode="auto">
            <a:xfrm>
              <a:off x="1489" y="2460"/>
              <a:ext cx="6" cy="4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0 h 4"/>
                <a:gd name="T4" fmla="*/ 2 w 6"/>
                <a:gd name="T5" fmla="*/ 0 h 4"/>
                <a:gd name="T6" fmla="*/ 0 w 6"/>
                <a:gd name="T7" fmla="*/ 1 h 4"/>
                <a:gd name="T8" fmla="*/ 0 w 6"/>
                <a:gd name="T9" fmla="*/ 4 h 4"/>
                <a:gd name="T10" fmla="*/ 6 w 6"/>
                <a:gd name="T11" fmla="*/ 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6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89" name="Freeform 396"/>
            <p:cNvSpPr>
              <a:spLocks/>
            </p:cNvSpPr>
            <p:nvPr/>
          </p:nvSpPr>
          <p:spPr bwMode="auto">
            <a:xfrm>
              <a:off x="1489" y="2462"/>
              <a:ext cx="18" cy="28"/>
            </a:xfrm>
            <a:custGeom>
              <a:avLst/>
              <a:gdLst>
                <a:gd name="T0" fmla="*/ 15 w 18"/>
                <a:gd name="T1" fmla="*/ 27 h 28"/>
                <a:gd name="T2" fmla="*/ 18 w 18"/>
                <a:gd name="T3" fmla="*/ 26 h 28"/>
                <a:gd name="T4" fmla="*/ 6 w 18"/>
                <a:gd name="T5" fmla="*/ 0 h 28"/>
                <a:gd name="T6" fmla="*/ 0 w 18"/>
                <a:gd name="T7" fmla="*/ 2 h 28"/>
                <a:gd name="T8" fmla="*/ 11 w 18"/>
                <a:gd name="T9" fmla="*/ 28 h 28"/>
                <a:gd name="T10" fmla="*/ 15 w 18"/>
                <a:gd name="T11" fmla="*/ 27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28">
                  <a:moveTo>
                    <a:pt x="15" y="27"/>
                  </a:moveTo>
                  <a:lnTo>
                    <a:pt x="18" y="26"/>
                  </a:lnTo>
                  <a:lnTo>
                    <a:pt x="6" y="0"/>
                  </a:lnTo>
                  <a:lnTo>
                    <a:pt x="0" y="2"/>
                  </a:lnTo>
                  <a:lnTo>
                    <a:pt x="11" y="28"/>
                  </a:lnTo>
                  <a:lnTo>
                    <a:pt x="15" y="2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0" name="Freeform 397"/>
            <p:cNvSpPr>
              <a:spLocks/>
            </p:cNvSpPr>
            <p:nvPr/>
          </p:nvSpPr>
          <p:spPr bwMode="auto">
            <a:xfrm>
              <a:off x="1500" y="2488"/>
              <a:ext cx="7" cy="4"/>
            </a:xfrm>
            <a:custGeom>
              <a:avLst/>
              <a:gdLst>
                <a:gd name="T0" fmla="*/ 0 w 7"/>
                <a:gd name="T1" fmla="*/ 2 h 4"/>
                <a:gd name="T2" fmla="*/ 3 w 7"/>
                <a:gd name="T3" fmla="*/ 4 h 4"/>
                <a:gd name="T4" fmla="*/ 5 w 7"/>
                <a:gd name="T5" fmla="*/ 4 h 4"/>
                <a:gd name="T6" fmla="*/ 7 w 7"/>
                <a:gd name="T7" fmla="*/ 3 h 4"/>
                <a:gd name="T8" fmla="*/ 7 w 7"/>
                <a:gd name="T9" fmla="*/ 0 h 4"/>
                <a:gd name="T10" fmla="*/ 0 w 7"/>
                <a:gd name="T11" fmla="*/ 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lnTo>
                    <a:pt x="3" y="4"/>
                  </a:lnTo>
                  <a:lnTo>
                    <a:pt x="5" y="4"/>
                  </a:lnTo>
                  <a:lnTo>
                    <a:pt x="7" y="3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1" name="Freeform 398"/>
            <p:cNvSpPr>
              <a:spLocks/>
            </p:cNvSpPr>
            <p:nvPr/>
          </p:nvSpPr>
          <p:spPr bwMode="auto">
            <a:xfrm>
              <a:off x="1213" y="2678"/>
              <a:ext cx="184" cy="94"/>
            </a:xfrm>
            <a:custGeom>
              <a:avLst/>
              <a:gdLst>
                <a:gd name="T0" fmla="*/ 184 w 184"/>
                <a:gd name="T1" fmla="*/ 0 h 94"/>
                <a:gd name="T2" fmla="*/ 142 w 184"/>
                <a:gd name="T3" fmla="*/ 94 h 94"/>
                <a:gd name="T4" fmla="*/ 0 w 184"/>
                <a:gd name="T5" fmla="*/ 66 h 94"/>
                <a:gd name="T6" fmla="*/ 5 w 184"/>
                <a:gd name="T7" fmla="*/ 7 h 94"/>
                <a:gd name="T8" fmla="*/ 184 w 184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94">
                  <a:moveTo>
                    <a:pt x="184" y="0"/>
                  </a:moveTo>
                  <a:lnTo>
                    <a:pt x="142" y="94"/>
                  </a:lnTo>
                  <a:lnTo>
                    <a:pt x="0" y="66"/>
                  </a:lnTo>
                  <a:lnTo>
                    <a:pt x="5" y="7"/>
                  </a:lnTo>
                  <a:lnTo>
                    <a:pt x="184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2" name="Freeform 399"/>
            <p:cNvSpPr>
              <a:spLocks/>
            </p:cNvSpPr>
            <p:nvPr/>
          </p:nvSpPr>
          <p:spPr bwMode="auto">
            <a:xfrm>
              <a:off x="1352" y="2677"/>
              <a:ext cx="48" cy="98"/>
            </a:xfrm>
            <a:custGeom>
              <a:avLst/>
              <a:gdLst>
                <a:gd name="T0" fmla="*/ 3 w 48"/>
                <a:gd name="T1" fmla="*/ 98 h 98"/>
                <a:gd name="T2" fmla="*/ 6 w 48"/>
                <a:gd name="T3" fmla="*/ 96 h 98"/>
                <a:gd name="T4" fmla="*/ 48 w 48"/>
                <a:gd name="T5" fmla="*/ 3 h 98"/>
                <a:gd name="T6" fmla="*/ 42 w 48"/>
                <a:gd name="T7" fmla="*/ 0 h 98"/>
                <a:gd name="T8" fmla="*/ 0 w 48"/>
                <a:gd name="T9" fmla="*/ 94 h 98"/>
                <a:gd name="T10" fmla="*/ 3 w 48"/>
                <a:gd name="T11" fmla="*/ 92 h 98"/>
                <a:gd name="T12" fmla="*/ 0 w 48"/>
                <a:gd name="T13" fmla="*/ 94 h 98"/>
                <a:gd name="T14" fmla="*/ 0 w 48"/>
                <a:gd name="T15" fmla="*/ 97 h 98"/>
                <a:gd name="T16" fmla="*/ 2 w 48"/>
                <a:gd name="T17" fmla="*/ 98 h 98"/>
                <a:gd name="T18" fmla="*/ 5 w 48"/>
                <a:gd name="T19" fmla="*/ 98 h 98"/>
                <a:gd name="T20" fmla="*/ 6 w 48"/>
                <a:gd name="T21" fmla="*/ 96 h 98"/>
                <a:gd name="T22" fmla="*/ 3 w 48"/>
                <a:gd name="T23" fmla="*/ 98 h 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" h="98">
                  <a:moveTo>
                    <a:pt x="3" y="98"/>
                  </a:moveTo>
                  <a:lnTo>
                    <a:pt x="6" y="96"/>
                  </a:lnTo>
                  <a:lnTo>
                    <a:pt x="48" y="3"/>
                  </a:lnTo>
                  <a:lnTo>
                    <a:pt x="42" y="0"/>
                  </a:lnTo>
                  <a:lnTo>
                    <a:pt x="0" y="94"/>
                  </a:lnTo>
                  <a:lnTo>
                    <a:pt x="3" y="92"/>
                  </a:lnTo>
                  <a:lnTo>
                    <a:pt x="0" y="94"/>
                  </a:lnTo>
                  <a:lnTo>
                    <a:pt x="0" y="97"/>
                  </a:lnTo>
                  <a:lnTo>
                    <a:pt x="2" y="98"/>
                  </a:lnTo>
                  <a:lnTo>
                    <a:pt x="5" y="98"/>
                  </a:lnTo>
                  <a:lnTo>
                    <a:pt x="6" y="96"/>
                  </a:lnTo>
                  <a:lnTo>
                    <a:pt x="3" y="9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3" name="Freeform 400"/>
            <p:cNvSpPr>
              <a:spLocks/>
            </p:cNvSpPr>
            <p:nvPr/>
          </p:nvSpPr>
          <p:spPr bwMode="auto">
            <a:xfrm>
              <a:off x="1210" y="2741"/>
              <a:ext cx="145" cy="34"/>
            </a:xfrm>
            <a:custGeom>
              <a:avLst/>
              <a:gdLst>
                <a:gd name="T0" fmla="*/ 0 w 145"/>
                <a:gd name="T1" fmla="*/ 3 h 34"/>
                <a:gd name="T2" fmla="*/ 3 w 145"/>
                <a:gd name="T3" fmla="*/ 6 h 34"/>
                <a:gd name="T4" fmla="*/ 145 w 145"/>
                <a:gd name="T5" fmla="*/ 34 h 34"/>
                <a:gd name="T6" fmla="*/ 145 w 145"/>
                <a:gd name="T7" fmla="*/ 28 h 34"/>
                <a:gd name="T8" fmla="*/ 3 w 145"/>
                <a:gd name="T9" fmla="*/ 0 h 34"/>
                <a:gd name="T10" fmla="*/ 6 w 145"/>
                <a:gd name="T11" fmla="*/ 3 h 34"/>
                <a:gd name="T12" fmla="*/ 3 w 145"/>
                <a:gd name="T13" fmla="*/ 0 h 34"/>
                <a:gd name="T14" fmla="*/ 1 w 145"/>
                <a:gd name="T15" fmla="*/ 1 h 34"/>
                <a:gd name="T16" fmla="*/ 0 w 145"/>
                <a:gd name="T17" fmla="*/ 3 h 34"/>
                <a:gd name="T18" fmla="*/ 1 w 145"/>
                <a:gd name="T19" fmla="*/ 5 h 34"/>
                <a:gd name="T20" fmla="*/ 3 w 145"/>
                <a:gd name="T21" fmla="*/ 6 h 34"/>
                <a:gd name="T22" fmla="*/ 0 w 145"/>
                <a:gd name="T23" fmla="*/ 3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5" h="34">
                  <a:moveTo>
                    <a:pt x="0" y="3"/>
                  </a:moveTo>
                  <a:lnTo>
                    <a:pt x="3" y="6"/>
                  </a:lnTo>
                  <a:lnTo>
                    <a:pt x="145" y="34"/>
                  </a:lnTo>
                  <a:lnTo>
                    <a:pt x="145" y="28"/>
                  </a:lnTo>
                  <a:lnTo>
                    <a:pt x="3" y="0"/>
                  </a:lnTo>
                  <a:lnTo>
                    <a:pt x="6" y="3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4" name="Freeform 401"/>
            <p:cNvSpPr>
              <a:spLocks/>
            </p:cNvSpPr>
            <p:nvPr/>
          </p:nvSpPr>
          <p:spPr bwMode="auto">
            <a:xfrm>
              <a:off x="1210" y="2682"/>
              <a:ext cx="11" cy="62"/>
            </a:xfrm>
            <a:custGeom>
              <a:avLst/>
              <a:gdLst>
                <a:gd name="T0" fmla="*/ 8 w 11"/>
                <a:gd name="T1" fmla="*/ 0 h 62"/>
                <a:gd name="T2" fmla="*/ 5 w 11"/>
                <a:gd name="T3" fmla="*/ 3 h 62"/>
                <a:gd name="T4" fmla="*/ 0 w 11"/>
                <a:gd name="T5" fmla="*/ 62 h 62"/>
                <a:gd name="T6" fmla="*/ 6 w 11"/>
                <a:gd name="T7" fmla="*/ 62 h 62"/>
                <a:gd name="T8" fmla="*/ 11 w 11"/>
                <a:gd name="T9" fmla="*/ 3 h 62"/>
                <a:gd name="T10" fmla="*/ 8 w 11"/>
                <a:gd name="T11" fmla="*/ 6 h 62"/>
                <a:gd name="T12" fmla="*/ 11 w 11"/>
                <a:gd name="T13" fmla="*/ 3 h 62"/>
                <a:gd name="T14" fmla="*/ 10 w 11"/>
                <a:gd name="T15" fmla="*/ 1 h 62"/>
                <a:gd name="T16" fmla="*/ 8 w 11"/>
                <a:gd name="T17" fmla="*/ 0 h 62"/>
                <a:gd name="T18" fmla="*/ 6 w 11"/>
                <a:gd name="T19" fmla="*/ 1 h 62"/>
                <a:gd name="T20" fmla="*/ 5 w 11"/>
                <a:gd name="T21" fmla="*/ 3 h 62"/>
                <a:gd name="T22" fmla="*/ 8 w 11"/>
                <a:gd name="T23" fmla="*/ 0 h 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62">
                  <a:moveTo>
                    <a:pt x="8" y="0"/>
                  </a:moveTo>
                  <a:lnTo>
                    <a:pt x="5" y="3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11" y="3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5" y="3"/>
                  </a:lnTo>
                  <a:lnTo>
                    <a:pt x="8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5" name="Freeform 402"/>
            <p:cNvSpPr>
              <a:spLocks/>
            </p:cNvSpPr>
            <p:nvPr/>
          </p:nvSpPr>
          <p:spPr bwMode="auto">
            <a:xfrm>
              <a:off x="1218" y="2675"/>
              <a:ext cx="182" cy="13"/>
            </a:xfrm>
            <a:custGeom>
              <a:avLst/>
              <a:gdLst>
                <a:gd name="T0" fmla="*/ 182 w 182"/>
                <a:gd name="T1" fmla="*/ 5 h 13"/>
                <a:gd name="T2" fmla="*/ 179 w 182"/>
                <a:gd name="T3" fmla="*/ 0 h 13"/>
                <a:gd name="T4" fmla="*/ 0 w 182"/>
                <a:gd name="T5" fmla="*/ 7 h 13"/>
                <a:gd name="T6" fmla="*/ 0 w 182"/>
                <a:gd name="T7" fmla="*/ 13 h 13"/>
                <a:gd name="T8" fmla="*/ 179 w 182"/>
                <a:gd name="T9" fmla="*/ 7 h 13"/>
                <a:gd name="T10" fmla="*/ 176 w 182"/>
                <a:gd name="T11" fmla="*/ 2 h 13"/>
                <a:gd name="T12" fmla="*/ 179 w 182"/>
                <a:gd name="T13" fmla="*/ 7 h 13"/>
                <a:gd name="T14" fmla="*/ 181 w 182"/>
                <a:gd name="T15" fmla="*/ 6 h 13"/>
                <a:gd name="T16" fmla="*/ 182 w 182"/>
                <a:gd name="T17" fmla="*/ 3 h 13"/>
                <a:gd name="T18" fmla="*/ 181 w 182"/>
                <a:gd name="T19" fmla="*/ 1 h 13"/>
                <a:gd name="T20" fmla="*/ 179 w 182"/>
                <a:gd name="T21" fmla="*/ 0 h 13"/>
                <a:gd name="T22" fmla="*/ 182 w 182"/>
                <a:gd name="T23" fmla="*/ 5 h 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2" h="13">
                  <a:moveTo>
                    <a:pt x="182" y="5"/>
                  </a:moveTo>
                  <a:lnTo>
                    <a:pt x="179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179" y="7"/>
                  </a:lnTo>
                  <a:lnTo>
                    <a:pt x="176" y="2"/>
                  </a:lnTo>
                  <a:lnTo>
                    <a:pt x="179" y="7"/>
                  </a:lnTo>
                  <a:lnTo>
                    <a:pt x="181" y="6"/>
                  </a:lnTo>
                  <a:lnTo>
                    <a:pt x="182" y="3"/>
                  </a:lnTo>
                  <a:lnTo>
                    <a:pt x="181" y="1"/>
                  </a:lnTo>
                  <a:lnTo>
                    <a:pt x="179" y="0"/>
                  </a:lnTo>
                  <a:lnTo>
                    <a:pt x="182" y="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6" name="Freeform 403"/>
            <p:cNvSpPr>
              <a:spLocks/>
            </p:cNvSpPr>
            <p:nvPr/>
          </p:nvSpPr>
          <p:spPr bwMode="auto">
            <a:xfrm>
              <a:off x="1165" y="2715"/>
              <a:ext cx="143" cy="69"/>
            </a:xfrm>
            <a:custGeom>
              <a:avLst/>
              <a:gdLst>
                <a:gd name="T0" fmla="*/ 50 w 143"/>
                <a:gd name="T1" fmla="*/ 0 h 69"/>
                <a:gd name="T2" fmla="*/ 48 w 143"/>
                <a:gd name="T3" fmla="*/ 29 h 69"/>
                <a:gd name="T4" fmla="*/ 143 w 143"/>
                <a:gd name="T5" fmla="*/ 47 h 69"/>
                <a:gd name="T6" fmla="*/ 138 w 143"/>
                <a:gd name="T7" fmla="*/ 69 h 69"/>
                <a:gd name="T8" fmla="*/ 6 w 143"/>
                <a:gd name="T9" fmla="*/ 53 h 69"/>
                <a:gd name="T10" fmla="*/ 0 w 143"/>
                <a:gd name="T11" fmla="*/ 1 h 69"/>
                <a:gd name="T12" fmla="*/ 50 w 143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69">
                  <a:moveTo>
                    <a:pt x="50" y="0"/>
                  </a:moveTo>
                  <a:lnTo>
                    <a:pt x="48" y="29"/>
                  </a:lnTo>
                  <a:lnTo>
                    <a:pt x="143" y="47"/>
                  </a:lnTo>
                  <a:lnTo>
                    <a:pt x="138" y="69"/>
                  </a:lnTo>
                  <a:lnTo>
                    <a:pt x="6" y="53"/>
                  </a:lnTo>
                  <a:lnTo>
                    <a:pt x="0" y="1"/>
                  </a:lnTo>
                  <a:lnTo>
                    <a:pt x="5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7" name="Freeform 404"/>
            <p:cNvSpPr>
              <a:spLocks/>
            </p:cNvSpPr>
            <p:nvPr/>
          </p:nvSpPr>
          <p:spPr bwMode="auto">
            <a:xfrm>
              <a:off x="1210" y="2715"/>
              <a:ext cx="8" cy="32"/>
            </a:xfrm>
            <a:custGeom>
              <a:avLst/>
              <a:gdLst>
                <a:gd name="T0" fmla="*/ 3 w 8"/>
                <a:gd name="T1" fmla="*/ 26 h 32"/>
                <a:gd name="T2" fmla="*/ 6 w 8"/>
                <a:gd name="T3" fmla="*/ 29 h 32"/>
                <a:gd name="T4" fmla="*/ 8 w 8"/>
                <a:gd name="T5" fmla="*/ 0 h 32"/>
                <a:gd name="T6" fmla="*/ 2 w 8"/>
                <a:gd name="T7" fmla="*/ 0 h 32"/>
                <a:gd name="T8" fmla="*/ 0 w 8"/>
                <a:gd name="T9" fmla="*/ 29 h 32"/>
                <a:gd name="T10" fmla="*/ 3 w 8"/>
                <a:gd name="T11" fmla="*/ 32 h 32"/>
                <a:gd name="T12" fmla="*/ 0 w 8"/>
                <a:gd name="T13" fmla="*/ 29 h 32"/>
                <a:gd name="T14" fmla="*/ 1 w 8"/>
                <a:gd name="T15" fmla="*/ 31 h 32"/>
                <a:gd name="T16" fmla="*/ 3 w 8"/>
                <a:gd name="T17" fmla="*/ 32 h 32"/>
                <a:gd name="T18" fmla="*/ 5 w 8"/>
                <a:gd name="T19" fmla="*/ 31 h 32"/>
                <a:gd name="T20" fmla="*/ 6 w 8"/>
                <a:gd name="T21" fmla="*/ 29 h 32"/>
                <a:gd name="T22" fmla="*/ 3 w 8"/>
                <a:gd name="T23" fmla="*/ 26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" h="32">
                  <a:moveTo>
                    <a:pt x="3" y="26"/>
                  </a:moveTo>
                  <a:lnTo>
                    <a:pt x="6" y="29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9"/>
                  </a:lnTo>
                  <a:lnTo>
                    <a:pt x="3" y="32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3" y="32"/>
                  </a:lnTo>
                  <a:lnTo>
                    <a:pt x="5" y="31"/>
                  </a:lnTo>
                  <a:lnTo>
                    <a:pt x="6" y="29"/>
                  </a:lnTo>
                  <a:lnTo>
                    <a:pt x="3" y="26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8" name="Freeform 405"/>
            <p:cNvSpPr>
              <a:spLocks/>
            </p:cNvSpPr>
            <p:nvPr/>
          </p:nvSpPr>
          <p:spPr bwMode="auto">
            <a:xfrm>
              <a:off x="1213" y="2741"/>
              <a:ext cx="98" cy="25"/>
            </a:xfrm>
            <a:custGeom>
              <a:avLst/>
              <a:gdLst>
                <a:gd name="T0" fmla="*/ 98 w 98"/>
                <a:gd name="T1" fmla="*/ 21 h 25"/>
                <a:gd name="T2" fmla="*/ 95 w 98"/>
                <a:gd name="T3" fmla="*/ 18 h 25"/>
                <a:gd name="T4" fmla="*/ 0 w 98"/>
                <a:gd name="T5" fmla="*/ 0 h 25"/>
                <a:gd name="T6" fmla="*/ 0 w 98"/>
                <a:gd name="T7" fmla="*/ 6 h 25"/>
                <a:gd name="T8" fmla="*/ 95 w 98"/>
                <a:gd name="T9" fmla="*/ 25 h 25"/>
                <a:gd name="T10" fmla="*/ 91 w 98"/>
                <a:gd name="T11" fmla="*/ 21 h 25"/>
                <a:gd name="T12" fmla="*/ 95 w 98"/>
                <a:gd name="T13" fmla="*/ 25 h 25"/>
                <a:gd name="T14" fmla="*/ 97 w 98"/>
                <a:gd name="T15" fmla="*/ 24 h 25"/>
                <a:gd name="T16" fmla="*/ 98 w 98"/>
                <a:gd name="T17" fmla="*/ 21 h 25"/>
                <a:gd name="T18" fmla="*/ 97 w 98"/>
                <a:gd name="T19" fmla="*/ 19 h 25"/>
                <a:gd name="T20" fmla="*/ 95 w 98"/>
                <a:gd name="T21" fmla="*/ 18 h 25"/>
                <a:gd name="T22" fmla="*/ 98 w 98"/>
                <a:gd name="T23" fmla="*/ 21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" h="25">
                  <a:moveTo>
                    <a:pt x="98" y="21"/>
                  </a:moveTo>
                  <a:lnTo>
                    <a:pt x="95" y="18"/>
                  </a:lnTo>
                  <a:lnTo>
                    <a:pt x="0" y="0"/>
                  </a:lnTo>
                  <a:lnTo>
                    <a:pt x="0" y="6"/>
                  </a:lnTo>
                  <a:lnTo>
                    <a:pt x="95" y="25"/>
                  </a:lnTo>
                  <a:lnTo>
                    <a:pt x="91" y="21"/>
                  </a:lnTo>
                  <a:lnTo>
                    <a:pt x="95" y="25"/>
                  </a:lnTo>
                  <a:lnTo>
                    <a:pt x="97" y="24"/>
                  </a:lnTo>
                  <a:lnTo>
                    <a:pt x="98" y="21"/>
                  </a:lnTo>
                  <a:lnTo>
                    <a:pt x="97" y="19"/>
                  </a:lnTo>
                  <a:lnTo>
                    <a:pt x="95" y="18"/>
                  </a:lnTo>
                  <a:lnTo>
                    <a:pt x="98" y="21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199" name="Freeform 406"/>
            <p:cNvSpPr>
              <a:spLocks/>
            </p:cNvSpPr>
            <p:nvPr/>
          </p:nvSpPr>
          <p:spPr bwMode="auto">
            <a:xfrm>
              <a:off x="1300" y="2762"/>
              <a:ext cx="11" cy="25"/>
            </a:xfrm>
            <a:custGeom>
              <a:avLst/>
              <a:gdLst>
                <a:gd name="T0" fmla="*/ 3 w 11"/>
                <a:gd name="T1" fmla="*/ 25 h 25"/>
                <a:gd name="T2" fmla="*/ 6 w 11"/>
                <a:gd name="T3" fmla="*/ 22 h 25"/>
                <a:gd name="T4" fmla="*/ 11 w 11"/>
                <a:gd name="T5" fmla="*/ 0 h 25"/>
                <a:gd name="T6" fmla="*/ 4 w 11"/>
                <a:gd name="T7" fmla="*/ 0 h 25"/>
                <a:gd name="T8" fmla="*/ 0 w 11"/>
                <a:gd name="T9" fmla="*/ 22 h 25"/>
                <a:gd name="T10" fmla="*/ 3 w 11"/>
                <a:gd name="T11" fmla="*/ 19 h 25"/>
                <a:gd name="T12" fmla="*/ 0 w 11"/>
                <a:gd name="T13" fmla="*/ 22 h 25"/>
                <a:gd name="T14" fmla="*/ 1 w 11"/>
                <a:gd name="T15" fmla="*/ 24 h 25"/>
                <a:gd name="T16" fmla="*/ 3 w 11"/>
                <a:gd name="T17" fmla="*/ 25 h 25"/>
                <a:gd name="T18" fmla="*/ 5 w 11"/>
                <a:gd name="T19" fmla="*/ 24 h 25"/>
                <a:gd name="T20" fmla="*/ 6 w 11"/>
                <a:gd name="T21" fmla="*/ 22 h 25"/>
                <a:gd name="T22" fmla="*/ 3 w 11"/>
                <a:gd name="T23" fmla="*/ 25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" h="25">
                  <a:moveTo>
                    <a:pt x="3" y="25"/>
                  </a:moveTo>
                  <a:lnTo>
                    <a:pt x="6" y="2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5"/>
                  </a:lnTo>
                  <a:lnTo>
                    <a:pt x="5" y="24"/>
                  </a:lnTo>
                  <a:lnTo>
                    <a:pt x="6" y="22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0" name="Freeform 407"/>
            <p:cNvSpPr>
              <a:spLocks/>
            </p:cNvSpPr>
            <p:nvPr/>
          </p:nvSpPr>
          <p:spPr bwMode="auto">
            <a:xfrm>
              <a:off x="1167" y="2765"/>
              <a:ext cx="136" cy="22"/>
            </a:xfrm>
            <a:custGeom>
              <a:avLst/>
              <a:gdLst>
                <a:gd name="T0" fmla="*/ 0 w 136"/>
                <a:gd name="T1" fmla="*/ 3 h 22"/>
                <a:gd name="T2" fmla="*/ 4 w 136"/>
                <a:gd name="T3" fmla="*/ 6 h 22"/>
                <a:gd name="T4" fmla="*/ 136 w 136"/>
                <a:gd name="T5" fmla="*/ 22 h 22"/>
                <a:gd name="T6" fmla="*/ 136 w 136"/>
                <a:gd name="T7" fmla="*/ 16 h 22"/>
                <a:gd name="T8" fmla="*/ 4 w 136"/>
                <a:gd name="T9" fmla="*/ 0 h 22"/>
                <a:gd name="T10" fmla="*/ 7 w 136"/>
                <a:gd name="T11" fmla="*/ 3 h 22"/>
                <a:gd name="T12" fmla="*/ 4 w 136"/>
                <a:gd name="T13" fmla="*/ 0 h 22"/>
                <a:gd name="T14" fmla="*/ 2 w 136"/>
                <a:gd name="T15" fmla="*/ 1 h 22"/>
                <a:gd name="T16" fmla="*/ 0 w 136"/>
                <a:gd name="T17" fmla="*/ 3 h 22"/>
                <a:gd name="T18" fmla="*/ 2 w 136"/>
                <a:gd name="T19" fmla="*/ 5 h 22"/>
                <a:gd name="T20" fmla="*/ 4 w 136"/>
                <a:gd name="T21" fmla="*/ 6 h 22"/>
                <a:gd name="T22" fmla="*/ 0 w 136"/>
                <a:gd name="T23" fmla="*/ 3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" h="22">
                  <a:moveTo>
                    <a:pt x="0" y="3"/>
                  </a:moveTo>
                  <a:lnTo>
                    <a:pt x="4" y="6"/>
                  </a:lnTo>
                  <a:lnTo>
                    <a:pt x="136" y="22"/>
                  </a:lnTo>
                  <a:lnTo>
                    <a:pt x="136" y="16"/>
                  </a:lnTo>
                  <a:lnTo>
                    <a:pt x="4" y="0"/>
                  </a:lnTo>
                  <a:lnTo>
                    <a:pt x="7" y="3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1" name="Freeform 408"/>
            <p:cNvSpPr>
              <a:spLocks/>
            </p:cNvSpPr>
            <p:nvPr/>
          </p:nvSpPr>
          <p:spPr bwMode="auto">
            <a:xfrm>
              <a:off x="1162" y="2713"/>
              <a:ext cx="12" cy="55"/>
            </a:xfrm>
            <a:custGeom>
              <a:avLst/>
              <a:gdLst>
                <a:gd name="T0" fmla="*/ 3 w 12"/>
                <a:gd name="T1" fmla="*/ 0 h 55"/>
                <a:gd name="T2" fmla="*/ 0 w 12"/>
                <a:gd name="T3" fmla="*/ 3 h 55"/>
                <a:gd name="T4" fmla="*/ 5 w 12"/>
                <a:gd name="T5" fmla="*/ 55 h 55"/>
                <a:gd name="T6" fmla="*/ 12 w 12"/>
                <a:gd name="T7" fmla="*/ 55 h 55"/>
                <a:gd name="T8" fmla="*/ 7 w 12"/>
                <a:gd name="T9" fmla="*/ 3 h 55"/>
                <a:gd name="T10" fmla="*/ 3 w 12"/>
                <a:gd name="T11" fmla="*/ 6 h 55"/>
                <a:gd name="T12" fmla="*/ 7 w 12"/>
                <a:gd name="T13" fmla="*/ 3 h 55"/>
                <a:gd name="T14" fmla="*/ 5 w 12"/>
                <a:gd name="T15" fmla="*/ 1 h 55"/>
                <a:gd name="T16" fmla="*/ 3 w 12"/>
                <a:gd name="T17" fmla="*/ 0 h 55"/>
                <a:gd name="T18" fmla="*/ 1 w 12"/>
                <a:gd name="T19" fmla="*/ 1 h 55"/>
                <a:gd name="T20" fmla="*/ 0 w 12"/>
                <a:gd name="T21" fmla="*/ 3 h 55"/>
                <a:gd name="T22" fmla="*/ 3 w 12"/>
                <a:gd name="T23" fmla="*/ 0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" h="55">
                  <a:moveTo>
                    <a:pt x="3" y="0"/>
                  </a:moveTo>
                  <a:lnTo>
                    <a:pt x="0" y="3"/>
                  </a:lnTo>
                  <a:lnTo>
                    <a:pt x="5" y="55"/>
                  </a:lnTo>
                  <a:lnTo>
                    <a:pt x="12" y="55"/>
                  </a:lnTo>
                  <a:lnTo>
                    <a:pt x="7" y="3"/>
                  </a:lnTo>
                  <a:lnTo>
                    <a:pt x="3" y="6"/>
                  </a:lnTo>
                  <a:lnTo>
                    <a:pt x="7" y="3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2" name="Freeform 409"/>
            <p:cNvSpPr>
              <a:spLocks/>
            </p:cNvSpPr>
            <p:nvPr/>
          </p:nvSpPr>
          <p:spPr bwMode="auto">
            <a:xfrm>
              <a:off x="1165" y="2711"/>
              <a:ext cx="54" cy="8"/>
            </a:xfrm>
            <a:custGeom>
              <a:avLst/>
              <a:gdLst>
                <a:gd name="T0" fmla="*/ 53 w 54"/>
                <a:gd name="T1" fmla="*/ 4 h 8"/>
                <a:gd name="T2" fmla="*/ 50 w 54"/>
                <a:gd name="T3" fmla="*/ 1 h 8"/>
                <a:gd name="T4" fmla="*/ 0 w 54"/>
                <a:gd name="T5" fmla="*/ 2 h 8"/>
                <a:gd name="T6" fmla="*/ 0 w 54"/>
                <a:gd name="T7" fmla="*/ 8 h 8"/>
                <a:gd name="T8" fmla="*/ 50 w 54"/>
                <a:gd name="T9" fmla="*/ 7 h 8"/>
                <a:gd name="T10" fmla="*/ 47 w 54"/>
                <a:gd name="T11" fmla="*/ 4 h 8"/>
                <a:gd name="T12" fmla="*/ 50 w 54"/>
                <a:gd name="T13" fmla="*/ 8 h 8"/>
                <a:gd name="T14" fmla="*/ 53 w 54"/>
                <a:gd name="T15" fmla="*/ 7 h 8"/>
                <a:gd name="T16" fmla="*/ 54 w 54"/>
                <a:gd name="T17" fmla="*/ 4 h 8"/>
                <a:gd name="T18" fmla="*/ 53 w 54"/>
                <a:gd name="T19" fmla="*/ 1 h 8"/>
                <a:gd name="T20" fmla="*/ 50 w 54"/>
                <a:gd name="T21" fmla="*/ 0 h 8"/>
                <a:gd name="T22" fmla="*/ 53 w 54"/>
                <a:gd name="T23" fmla="*/ 4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8">
                  <a:moveTo>
                    <a:pt x="53" y="4"/>
                  </a:moveTo>
                  <a:lnTo>
                    <a:pt x="50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50" y="7"/>
                  </a:lnTo>
                  <a:lnTo>
                    <a:pt x="47" y="4"/>
                  </a:lnTo>
                  <a:lnTo>
                    <a:pt x="50" y="8"/>
                  </a:lnTo>
                  <a:lnTo>
                    <a:pt x="53" y="7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53" y="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3" name="Freeform 410"/>
            <p:cNvSpPr>
              <a:spLocks/>
            </p:cNvSpPr>
            <p:nvPr/>
          </p:nvSpPr>
          <p:spPr bwMode="auto">
            <a:xfrm>
              <a:off x="910" y="2615"/>
              <a:ext cx="277" cy="43"/>
            </a:xfrm>
            <a:custGeom>
              <a:avLst/>
              <a:gdLst>
                <a:gd name="T0" fmla="*/ 182 w 277"/>
                <a:gd name="T1" fmla="*/ 43 h 43"/>
                <a:gd name="T2" fmla="*/ 277 w 277"/>
                <a:gd name="T3" fmla="*/ 1 h 43"/>
                <a:gd name="T4" fmla="*/ 115 w 277"/>
                <a:gd name="T5" fmla="*/ 0 h 43"/>
                <a:gd name="T6" fmla="*/ 0 w 277"/>
                <a:gd name="T7" fmla="*/ 29 h 43"/>
                <a:gd name="T8" fmla="*/ 182 w 277"/>
                <a:gd name="T9" fmla="*/ 43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" h="43">
                  <a:moveTo>
                    <a:pt x="182" y="43"/>
                  </a:moveTo>
                  <a:lnTo>
                    <a:pt x="277" y="1"/>
                  </a:lnTo>
                  <a:lnTo>
                    <a:pt x="115" y="0"/>
                  </a:lnTo>
                  <a:lnTo>
                    <a:pt x="0" y="29"/>
                  </a:lnTo>
                  <a:lnTo>
                    <a:pt x="182" y="4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4" name="Freeform 411"/>
            <p:cNvSpPr>
              <a:spLocks/>
            </p:cNvSpPr>
            <p:nvPr/>
          </p:nvSpPr>
          <p:spPr bwMode="auto">
            <a:xfrm>
              <a:off x="1091" y="2612"/>
              <a:ext cx="99" cy="49"/>
            </a:xfrm>
            <a:custGeom>
              <a:avLst/>
              <a:gdLst>
                <a:gd name="T0" fmla="*/ 96 w 99"/>
                <a:gd name="T1" fmla="*/ 8 h 49"/>
                <a:gd name="T2" fmla="*/ 95 w 99"/>
                <a:gd name="T3" fmla="*/ 1 h 49"/>
                <a:gd name="T4" fmla="*/ 0 w 99"/>
                <a:gd name="T5" fmla="*/ 43 h 49"/>
                <a:gd name="T6" fmla="*/ 2 w 99"/>
                <a:gd name="T7" fmla="*/ 49 h 49"/>
                <a:gd name="T8" fmla="*/ 97 w 99"/>
                <a:gd name="T9" fmla="*/ 7 h 49"/>
                <a:gd name="T10" fmla="*/ 96 w 99"/>
                <a:gd name="T11" fmla="*/ 0 h 49"/>
                <a:gd name="T12" fmla="*/ 97 w 99"/>
                <a:gd name="T13" fmla="*/ 7 h 49"/>
                <a:gd name="T14" fmla="*/ 99 w 99"/>
                <a:gd name="T15" fmla="*/ 5 h 49"/>
                <a:gd name="T16" fmla="*/ 99 w 99"/>
                <a:gd name="T17" fmla="*/ 3 h 49"/>
                <a:gd name="T18" fmla="*/ 98 w 99"/>
                <a:gd name="T19" fmla="*/ 1 h 49"/>
                <a:gd name="T20" fmla="*/ 95 w 99"/>
                <a:gd name="T21" fmla="*/ 1 h 49"/>
                <a:gd name="T22" fmla="*/ 96 w 99"/>
                <a:gd name="T23" fmla="*/ 8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9" h="49">
                  <a:moveTo>
                    <a:pt x="96" y="8"/>
                  </a:moveTo>
                  <a:lnTo>
                    <a:pt x="95" y="1"/>
                  </a:lnTo>
                  <a:lnTo>
                    <a:pt x="0" y="43"/>
                  </a:lnTo>
                  <a:lnTo>
                    <a:pt x="2" y="49"/>
                  </a:lnTo>
                  <a:lnTo>
                    <a:pt x="97" y="7"/>
                  </a:lnTo>
                  <a:lnTo>
                    <a:pt x="96" y="0"/>
                  </a:lnTo>
                  <a:lnTo>
                    <a:pt x="97" y="7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5" y="1"/>
                  </a:lnTo>
                  <a:lnTo>
                    <a:pt x="96" y="8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5" name="Freeform 412"/>
            <p:cNvSpPr>
              <a:spLocks/>
            </p:cNvSpPr>
            <p:nvPr/>
          </p:nvSpPr>
          <p:spPr bwMode="auto">
            <a:xfrm>
              <a:off x="1021" y="2611"/>
              <a:ext cx="166" cy="9"/>
            </a:xfrm>
            <a:custGeom>
              <a:avLst/>
              <a:gdLst>
                <a:gd name="T0" fmla="*/ 4 w 166"/>
                <a:gd name="T1" fmla="*/ 7 h 9"/>
                <a:gd name="T2" fmla="*/ 4 w 166"/>
                <a:gd name="T3" fmla="*/ 8 h 9"/>
                <a:gd name="T4" fmla="*/ 166 w 166"/>
                <a:gd name="T5" fmla="*/ 9 h 9"/>
                <a:gd name="T6" fmla="*/ 166 w 166"/>
                <a:gd name="T7" fmla="*/ 1 h 9"/>
                <a:gd name="T8" fmla="*/ 4 w 166"/>
                <a:gd name="T9" fmla="*/ 0 h 9"/>
                <a:gd name="T10" fmla="*/ 4 w 166"/>
                <a:gd name="T11" fmla="*/ 1 h 9"/>
                <a:gd name="T12" fmla="*/ 4 w 166"/>
                <a:gd name="T13" fmla="*/ 0 h 9"/>
                <a:gd name="T14" fmla="*/ 1 w 166"/>
                <a:gd name="T15" fmla="*/ 1 h 9"/>
                <a:gd name="T16" fmla="*/ 0 w 166"/>
                <a:gd name="T17" fmla="*/ 4 h 9"/>
                <a:gd name="T18" fmla="*/ 1 w 166"/>
                <a:gd name="T19" fmla="*/ 7 h 9"/>
                <a:gd name="T20" fmla="*/ 4 w 166"/>
                <a:gd name="T21" fmla="*/ 8 h 9"/>
                <a:gd name="T22" fmla="*/ 4 w 166"/>
                <a:gd name="T23" fmla="*/ 7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6" h="9">
                  <a:moveTo>
                    <a:pt x="4" y="7"/>
                  </a:moveTo>
                  <a:lnTo>
                    <a:pt x="4" y="8"/>
                  </a:lnTo>
                  <a:lnTo>
                    <a:pt x="166" y="9"/>
                  </a:lnTo>
                  <a:lnTo>
                    <a:pt x="166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8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6" name="Freeform 413"/>
            <p:cNvSpPr>
              <a:spLocks/>
            </p:cNvSpPr>
            <p:nvPr/>
          </p:nvSpPr>
          <p:spPr bwMode="auto">
            <a:xfrm>
              <a:off x="907" y="2612"/>
              <a:ext cx="118" cy="35"/>
            </a:xfrm>
            <a:custGeom>
              <a:avLst/>
              <a:gdLst>
                <a:gd name="T0" fmla="*/ 3 w 118"/>
                <a:gd name="T1" fmla="*/ 29 h 35"/>
                <a:gd name="T2" fmla="*/ 3 w 118"/>
                <a:gd name="T3" fmla="*/ 35 h 35"/>
                <a:gd name="T4" fmla="*/ 118 w 118"/>
                <a:gd name="T5" fmla="*/ 6 h 35"/>
                <a:gd name="T6" fmla="*/ 118 w 118"/>
                <a:gd name="T7" fmla="*/ 0 h 35"/>
                <a:gd name="T8" fmla="*/ 3 w 118"/>
                <a:gd name="T9" fmla="*/ 29 h 35"/>
                <a:gd name="T10" fmla="*/ 3 w 118"/>
                <a:gd name="T11" fmla="*/ 35 h 35"/>
                <a:gd name="T12" fmla="*/ 3 w 118"/>
                <a:gd name="T13" fmla="*/ 29 h 35"/>
                <a:gd name="T14" fmla="*/ 1 w 118"/>
                <a:gd name="T15" fmla="*/ 30 h 35"/>
                <a:gd name="T16" fmla="*/ 0 w 118"/>
                <a:gd name="T17" fmla="*/ 32 h 35"/>
                <a:gd name="T18" fmla="*/ 1 w 118"/>
                <a:gd name="T19" fmla="*/ 34 h 35"/>
                <a:gd name="T20" fmla="*/ 3 w 118"/>
                <a:gd name="T21" fmla="*/ 35 h 35"/>
                <a:gd name="T22" fmla="*/ 3 w 118"/>
                <a:gd name="T23" fmla="*/ 29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8" h="35">
                  <a:moveTo>
                    <a:pt x="3" y="29"/>
                  </a:moveTo>
                  <a:lnTo>
                    <a:pt x="3" y="35"/>
                  </a:lnTo>
                  <a:lnTo>
                    <a:pt x="118" y="6"/>
                  </a:lnTo>
                  <a:lnTo>
                    <a:pt x="118" y="0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1" y="34"/>
                  </a:lnTo>
                  <a:lnTo>
                    <a:pt x="3" y="35"/>
                  </a:lnTo>
                  <a:lnTo>
                    <a:pt x="3" y="2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sp>
          <p:nvSpPr>
            <p:cNvPr id="207" name="Freeform 414"/>
            <p:cNvSpPr>
              <a:spLocks/>
            </p:cNvSpPr>
            <p:nvPr/>
          </p:nvSpPr>
          <p:spPr bwMode="auto">
            <a:xfrm>
              <a:off x="910" y="2641"/>
              <a:ext cx="185" cy="20"/>
            </a:xfrm>
            <a:custGeom>
              <a:avLst/>
              <a:gdLst>
                <a:gd name="T0" fmla="*/ 181 w 185"/>
                <a:gd name="T1" fmla="*/ 14 h 20"/>
                <a:gd name="T2" fmla="*/ 182 w 185"/>
                <a:gd name="T3" fmla="*/ 14 h 20"/>
                <a:gd name="T4" fmla="*/ 0 w 185"/>
                <a:gd name="T5" fmla="*/ 0 h 20"/>
                <a:gd name="T6" fmla="*/ 0 w 185"/>
                <a:gd name="T7" fmla="*/ 6 h 20"/>
                <a:gd name="T8" fmla="*/ 182 w 185"/>
                <a:gd name="T9" fmla="*/ 20 h 20"/>
                <a:gd name="T10" fmla="*/ 183 w 185"/>
                <a:gd name="T11" fmla="*/ 20 h 20"/>
                <a:gd name="T12" fmla="*/ 182 w 185"/>
                <a:gd name="T13" fmla="*/ 20 h 20"/>
                <a:gd name="T14" fmla="*/ 184 w 185"/>
                <a:gd name="T15" fmla="*/ 19 h 20"/>
                <a:gd name="T16" fmla="*/ 185 w 185"/>
                <a:gd name="T17" fmla="*/ 17 h 20"/>
                <a:gd name="T18" fmla="*/ 184 w 185"/>
                <a:gd name="T19" fmla="*/ 15 h 20"/>
                <a:gd name="T20" fmla="*/ 182 w 185"/>
                <a:gd name="T21" fmla="*/ 14 h 20"/>
                <a:gd name="T22" fmla="*/ 181 w 185"/>
                <a:gd name="T23" fmla="*/ 14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5" h="20">
                  <a:moveTo>
                    <a:pt x="181" y="14"/>
                  </a:moveTo>
                  <a:lnTo>
                    <a:pt x="182" y="14"/>
                  </a:lnTo>
                  <a:lnTo>
                    <a:pt x="0" y="0"/>
                  </a:lnTo>
                  <a:lnTo>
                    <a:pt x="0" y="6"/>
                  </a:lnTo>
                  <a:lnTo>
                    <a:pt x="182" y="20"/>
                  </a:lnTo>
                  <a:lnTo>
                    <a:pt x="183" y="20"/>
                  </a:lnTo>
                  <a:lnTo>
                    <a:pt x="182" y="20"/>
                  </a:lnTo>
                  <a:lnTo>
                    <a:pt x="184" y="19"/>
                  </a:lnTo>
                  <a:lnTo>
                    <a:pt x="185" y="17"/>
                  </a:lnTo>
                  <a:lnTo>
                    <a:pt x="184" y="15"/>
                  </a:lnTo>
                  <a:lnTo>
                    <a:pt x="182" y="14"/>
                  </a:lnTo>
                  <a:lnTo>
                    <a:pt x="181" y="1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6C6C6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dirty="0"/>
            </a:p>
          </p:txBody>
        </p:sp>
        <p:grpSp>
          <p:nvGrpSpPr>
            <p:cNvPr id="4" name="Group 415"/>
            <p:cNvGrpSpPr>
              <a:grpSpLocks noChangeAspect="1"/>
            </p:cNvGrpSpPr>
            <p:nvPr/>
          </p:nvGrpSpPr>
          <p:grpSpPr bwMode="auto">
            <a:xfrm>
              <a:off x="1950" y="2464"/>
              <a:ext cx="58" cy="58"/>
              <a:chOff x="1278" y="3390"/>
              <a:chExt cx="132" cy="132"/>
            </a:xfrm>
          </p:grpSpPr>
          <p:sp>
            <p:nvSpPr>
              <p:cNvPr id="214" name="Oval 416"/>
              <p:cNvSpPr>
                <a:spLocks noChangeAspect="1" noChangeArrowheads="1"/>
              </p:cNvSpPr>
              <p:nvPr/>
            </p:nvSpPr>
            <p:spPr bwMode="auto">
              <a:xfrm>
                <a:off x="1278" y="3390"/>
                <a:ext cx="132" cy="1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 dirty="0"/>
              </a:p>
            </p:txBody>
          </p:sp>
          <p:grpSp>
            <p:nvGrpSpPr>
              <p:cNvPr id="5" name="Group 417"/>
              <p:cNvGrpSpPr>
                <a:grpSpLocks noChangeAspect="1"/>
              </p:cNvGrpSpPr>
              <p:nvPr/>
            </p:nvGrpSpPr>
            <p:grpSpPr bwMode="auto">
              <a:xfrm>
                <a:off x="1296" y="3408"/>
                <a:ext cx="96" cy="96"/>
                <a:chOff x="1200" y="3408"/>
                <a:chExt cx="288" cy="336"/>
              </a:xfrm>
            </p:grpSpPr>
            <p:sp>
              <p:nvSpPr>
                <p:cNvPr id="216" name="AutoShape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200" y="3408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  <p:sp>
              <p:nvSpPr>
                <p:cNvPr id="217" name="AutoShape 4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200" y="3504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</p:grpSp>
        </p:grpSp>
        <p:grpSp>
          <p:nvGrpSpPr>
            <p:cNvPr id="6" name="Group 420"/>
            <p:cNvGrpSpPr>
              <a:grpSpLocks noChangeAspect="1"/>
            </p:cNvGrpSpPr>
            <p:nvPr/>
          </p:nvGrpSpPr>
          <p:grpSpPr bwMode="auto">
            <a:xfrm>
              <a:off x="941" y="2333"/>
              <a:ext cx="115" cy="115"/>
              <a:chOff x="1278" y="3390"/>
              <a:chExt cx="132" cy="132"/>
            </a:xfrm>
          </p:grpSpPr>
          <p:sp>
            <p:nvSpPr>
              <p:cNvPr id="210" name="Oval 421"/>
              <p:cNvSpPr>
                <a:spLocks noChangeAspect="1" noChangeArrowheads="1"/>
              </p:cNvSpPr>
              <p:nvPr/>
            </p:nvSpPr>
            <p:spPr bwMode="auto">
              <a:xfrm>
                <a:off x="1278" y="3390"/>
                <a:ext cx="132" cy="1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 dirty="0"/>
              </a:p>
            </p:txBody>
          </p:sp>
          <p:grpSp>
            <p:nvGrpSpPr>
              <p:cNvPr id="7" name="Group 422"/>
              <p:cNvGrpSpPr>
                <a:grpSpLocks noChangeAspect="1"/>
              </p:cNvGrpSpPr>
              <p:nvPr/>
            </p:nvGrpSpPr>
            <p:grpSpPr bwMode="auto">
              <a:xfrm>
                <a:off x="1296" y="3408"/>
                <a:ext cx="96" cy="96"/>
                <a:chOff x="1200" y="3408"/>
                <a:chExt cx="288" cy="336"/>
              </a:xfrm>
            </p:grpSpPr>
            <p:sp>
              <p:nvSpPr>
                <p:cNvPr id="212" name="AutoShape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00" y="3408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  <p:sp>
              <p:nvSpPr>
                <p:cNvPr id="213" name="AutoShape 4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200" y="3504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33FF">
                    <a:alpha val="50195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 dirty="0"/>
                </a:p>
              </p:txBody>
            </p:sp>
          </p:grpSp>
        </p:grpSp>
      </p:grpSp>
      <p:cxnSp>
        <p:nvCxnSpPr>
          <p:cNvPr id="219" name="Straight Arrow Connector 218"/>
          <p:cNvCxnSpPr/>
          <p:nvPr/>
        </p:nvCxnSpPr>
        <p:spPr>
          <a:xfrm flipH="1" flipV="1">
            <a:off x="4572000" y="2590800"/>
            <a:ext cx="2736" cy="2020066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4572000" y="4572000"/>
            <a:ext cx="2736" cy="1828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2057400" y="4572000"/>
            <a:ext cx="25146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4572000" y="4572000"/>
            <a:ext cx="2667000" cy="2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ontent Placeholder 2"/>
          <p:cNvSpPr txBox="1">
            <a:spLocks/>
          </p:cNvSpPr>
          <p:nvPr/>
        </p:nvSpPr>
        <p:spPr>
          <a:xfrm>
            <a:off x="3200400" y="2362200"/>
            <a:ext cx="12192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עילוי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" name="Content Placeholder 2"/>
          <p:cNvSpPr txBox="1">
            <a:spLocks/>
          </p:cNvSpPr>
          <p:nvPr/>
        </p:nvSpPr>
        <p:spPr>
          <a:xfrm>
            <a:off x="3124200" y="6172200"/>
            <a:ext cx="13716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משקל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6" name="Content Placeholder 2"/>
          <p:cNvSpPr txBox="1">
            <a:spLocks/>
          </p:cNvSpPr>
          <p:nvPr/>
        </p:nvSpPr>
        <p:spPr>
          <a:xfrm>
            <a:off x="7315200" y="4267200"/>
            <a:ext cx="10668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דחף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7" name="Content Placeholder 2"/>
          <p:cNvSpPr txBox="1">
            <a:spLocks/>
          </p:cNvSpPr>
          <p:nvPr/>
        </p:nvSpPr>
        <p:spPr>
          <a:xfrm>
            <a:off x="990600" y="4267200"/>
            <a:ext cx="10668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גרר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משוואת ברנולי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 smtClean="0"/>
              <a:t>משימור אנרגיה הסכום הבא קבוע (1738):</a:t>
            </a:r>
          </a:p>
          <a:p>
            <a:pPr algn="r" rtl="1"/>
            <a:endParaRPr lang="he-IL" sz="3200" dirty="0" smtClean="0"/>
          </a:p>
          <a:p>
            <a:pPr algn="r" rtl="1"/>
            <a:endParaRPr lang="he-IL" sz="3200" dirty="0" smtClean="0"/>
          </a:p>
          <a:p>
            <a:pPr algn="r" rtl="1"/>
            <a:endParaRPr lang="he-IL" sz="3200" dirty="0" smtClean="0"/>
          </a:p>
          <a:p>
            <a:pPr algn="r" rtl="1"/>
            <a:r>
              <a:rPr lang="he-IL" sz="3200" dirty="0" smtClean="0"/>
              <a:t>מכאן עלייה במהירות משמעותה ירידה בלחץ</a:t>
            </a:r>
            <a:endParaRPr lang="en-US" sz="3200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286000" y="2209800"/>
          <a:ext cx="4696132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4696132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שימור מסה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 smtClean="0"/>
              <a:t>כל מה שנכנס מצד אחד חייב לצאת מהצד השני</a:t>
            </a:r>
          </a:p>
          <a:p>
            <a:pPr algn="r" rtl="1"/>
            <a:r>
              <a:rPr lang="he-IL" sz="3200" dirty="0" smtClean="0"/>
              <a:t>לכן אם קוטר הצינור קטן, המהירות גדלה</a:t>
            </a:r>
          </a:p>
          <a:p>
            <a:pPr algn="r" rtl="1"/>
            <a:endParaRPr lang="he-IL" sz="3200" dirty="0" smtClean="0"/>
          </a:p>
          <a:p>
            <a:pPr algn="r" rtl="1"/>
            <a:endParaRPr lang="he-IL" sz="3200" dirty="0" smtClean="0"/>
          </a:p>
          <a:p>
            <a:pPr algn="r" rtl="1"/>
            <a:endParaRPr lang="he-IL" sz="3200" dirty="0" smtClean="0"/>
          </a:p>
          <a:p>
            <a:pPr algn="r" rtl="1">
              <a:buNone/>
            </a:pPr>
            <a:endParaRPr lang="he-IL" sz="3200" dirty="0" smtClean="0"/>
          </a:p>
          <a:p>
            <a:pPr algn="r" rtl="1">
              <a:buNone/>
            </a:pPr>
            <a:r>
              <a:rPr lang="he-IL" sz="3200" dirty="0" smtClean="0"/>
              <a:t>       לחץ נמוך                                           לחץ גבוה</a:t>
            </a:r>
          </a:p>
          <a:p>
            <a:pPr algn="r" rtl="1"/>
            <a:r>
              <a:rPr lang="he-IL" sz="3200" dirty="0" smtClean="0"/>
              <a:t>המהירות גדלה ולפי חוק ברנולי הלחץ יורד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86000" y="4572000"/>
            <a:ext cx="45720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3048000"/>
            <a:ext cx="45720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657600"/>
            <a:ext cx="13716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58000" y="4017820"/>
            <a:ext cx="13716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8000" y="4364185"/>
            <a:ext cx="13716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7800" y="3276600"/>
            <a:ext cx="8382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7800" y="3657600"/>
            <a:ext cx="8382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4038600"/>
            <a:ext cx="8382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447800" y="4419600"/>
            <a:ext cx="8382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47800" y="4800600"/>
            <a:ext cx="8382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676275" y="3556000"/>
          <a:ext cx="619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556000"/>
                        <a:ext cx="6191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204200" y="3581400"/>
          <a:ext cx="6715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581400"/>
                        <a:ext cx="67151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הדגמה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68435" y="2895600"/>
            <a:ext cx="16002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" y="4191000"/>
            <a:ext cx="3124200" cy="17526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762000" y="1371600"/>
            <a:ext cx="7391400" cy="3955473"/>
          </a:xfrm>
          <a:custGeom>
            <a:avLst/>
            <a:gdLst>
              <a:gd name="connsiteX0" fmla="*/ 0 w 6733309"/>
              <a:gd name="connsiteY0" fmla="*/ 3269673 h 3269673"/>
              <a:gd name="connsiteX1" fmla="*/ 2299854 w 6733309"/>
              <a:gd name="connsiteY1" fmla="*/ 2064327 h 3269673"/>
              <a:gd name="connsiteX2" fmla="*/ 3034145 w 6733309"/>
              <a:gd name="connsiteY2" fmla="*/ 1080655 h 3269673"/>
              <a:gd name="connsiteX3" fmla="*/ 4475018 w 6733309"/>
              <a:gd name="connsiteY3" fmla="*/ 1108364 h 3269673"/>
              <a:gd name="connsiteX4" fmla="*/ 6733309 w 6733309"/>
              <a:gd name="connsiteY4" fmla="*/ 0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309" h="3269673">
                <a:moveTo>
                  <a:pt x="0" y="3269673"/>
                </a:moveTo>
                <a:cubicBezTo>
                  <a:pt x="897081" y="2849418"/>
                  <a:pt x="1794163" y="2429163"/>
                  <a:pt x="2299854" y="2064327"/>
                </a:cubicBezTo>
                <a:cubicBezTo>
                  <a:pt x="2805545" y="1699491"/>
                  <a:pt x="2671618" y="1239982"/>
                  <a:pt x="3034145" y="1080655"/>
                </a:cubicBezTo>
                <a:cubicBezTo>
                  <a:pt x="3396672" y="921328"/>
                  <a:pt x="3858491" y="1288473"/>
                  <a:pt x="4475018" y="1108364"/>
                </a:cubicBezTo>
                <a:cubicBezTo>
                  <a:pt x="5091545" y="928255"/>
                  <a:pt x="6313055" y="180109"/>
                  <a:pt x="6733309" y="0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 flipV="1">
            <a:off x="1142999" y="1981199"/>
            <a:ext cx="7315200" cy="4038599"/>
          </a:xfrm>
          <a:custGeom>
            <a:avLst/>
            <a:gdLst>
              <a:gd name="connsiteX0" fmla="*/ 0 w 6733309"/>
              <a:gd name="connsiteY0" fmla="*/ 3269673 h 3269673"/>
              <a:gd name="connsiteX1" fmla="*/ 2299854 w 6733309"/>
              <a:gd name="connsiteY1" fmla="*/ 2064327 h 3269673"/>
              <a:gd name="connsiteX2" fmla="*/ 3034145 w 6733309"/>
              <a:gd name="connsiteY2" fmla="*/ 1080655 h 3269673"/>
              <a:gd name="connsiteX3" fmla="*/ 4475018 w 6733309"/>
              <a:gd name="connsiteY3" fmla="*/ 1108364 h 3269673"/>
              <a:gd name="connsiteX4" fmla="*/ 6733309 w 6733309"/>
              <a:gd name="connsiteY4" fmla="*/ 0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309" h="3269673">
                <a:moveTo>
                  <a:pt x="0" y="3269673"/>
                </a:moveTo>
                <a:cubicBezTo>
                  <a:pt x="897081" y="2849418"/>
                  <a:pt x="1794163" y="2429163"/>
                  <a:pt x="2299854" y="2064327"/>
                </a:cubicBezTo>
                <a:cubicBezTo>
                  <a:pt x="2805545" y="1699491"/>
                  <a:pt x="2671618" y="1239982"/>
                  <a:pt x="3034145" y="1080655"/>
                </a:cubicBezTo>
                <a:cubicBezTo>
                  <a:pt x="3396672" y="921328"/>
                  <a:pt x="3858491" y="1288473"/>
                  <a:pt x="4475018" y="1108364"/>
                </a:cubicBezTo>
                <a:cubicBezTo>
                  <a:pt x="5091545" y="928255"/>
                  <a:pt x="6313055" y="180109"/>
                  <a:pt x="6733309" y="0"/>
                </a:cubicBezTo>
              </a:path>
            </a:pathLst>
          </a:custGeom>
          <a:ln w="254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38800" y="1399310"/>
            <a:ext cx="3124200" cy="17526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הדגמה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30435" y="3962402"/>
            <a:ext cx="16002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524000" y="2438402"/>
            <a:ext cx="7391400" cy="3955473"/>
          </a:xfrm>
          <a:custGeom>
            <a:avLst/>
            <a:gdLst>
              <a:gd name="connsiteX0" fmla="*/ 0 w 6733309"/>
              <a:gd name="connsiteY0" fmla="*/ 3269673 h 3269673"/>
              <a:gd name="connsiteX1" fmla="*/ 2299854 w 6733309"/>
              <a:gd name="connsiteY1" fmla="*/ 2064327 h 3269673"/>
              <a:gd name="connsiteX2" fmla="*/ 3034145 w 6733309"/>
              <a:gd name="connsiteY2" fmla="*/ 1080655 h 3269673"/>
              <a:gd name="connsiteX3" fmla="*/ 4475018 w 6733309"/>
              <a:gd name="connsiteY3" fmla="*/ 1108364 h 3269673"/>
              <a:gd name="connsiteX4" fmla="*/ 6733309 w 6733309"/>
              <a:gd name="connsiteY4" fmla="*/ 0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309" h="3269673">
                <a:moveTo>
                  <a:pt x="0" y="3269673"/>
                </a:moveTo>
                <a:cubicBezTo>
                  <a:pt x="897081" y="2849418"/>
                  <a:pt x="1794163" y="2429163"/>
                  <a:pt x="2299854" y="2064327"/>
                </a:cubicBezTo>
                <a:cubicBezTo>
                  <a:pt x="2805545" y="1699491"/>
                  <a:pt x="2671618" y="1239982"/>
                  <a:pt x="3034145" y="1080655"/>
                </a:cubicBezTo>
                <a:cubicBezTo>
                  <a:pt x="3396672" y="921328"/>
                  <a:pt x="3858491" y="1288473"/>
                  <a:pt x="4475018" y="1108364"/>
                </a:cubicBezTo>
                <a:cubicBezTo>
                  <a:pt x="5091545" y="928255"/>
                  <a:pt x="6313055" y="180109"/>
                  <a:pt x="6733309" y="0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3400" y="762000"/>
            <a:ext cx="7086600" cy="39624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1890" y="4592780"/>
            <a:ext cx="685800" cy="3810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8600" y="5334000"/>
          <a:ext cx="619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6191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62000" y="4876800"/>
            <a:ext cx="685800" cy="3810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14400" y="5181600"/>
            <a:ext cx="685800" cy="3810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66800" y="5486400"/>
            <a:ext cx="685800" cy="3810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19200" y="5791200"/>
            <a:ext cx="685800" cy="3810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56365" y="2272145"/>
            <a:ext cx="1219200" cy="6858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43400" y="2556165"/>
            <a:ext cx="1219200" cy="6858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37365" y="2867890"/>
            <a:ext cx="1219200" cy="68580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3708400" y="3048000"/>
          <a:ext cx="6715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048000"/>
                        <a:ext cx="67151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הדגמה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30435" y="3962402"/>
            <a:ext cx="16002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524000" y="2438402"/>
            <a:ext cx="7391400" cy="3955473"/>
          </a:xfrm>
          <a:custGeom>
            <a:avLst/>
            <a:gdLst>
              <a:gd name="connsiteX0" fmla="*/ 0 w 6733309"/>
              <a:gd name="connsiteY0" fmla="*/ 3269673 h 3269673"/>
              <a:gd name="connsiteX1" fmla="*/ 2299854 w 6733309"/>
              <a:gd name="connsiteY1" fmla="*/ 2064327 h 3269673"/>
              <a:gd name="connsiteX2" fmla="*/ 3034145 w 6733309"/>
              <a:gd name="connsiteY2" fmla="*/ 1080655 h 3269673"/>
              <a:gd name="connsiteX3" fmla="*/ 4475018 w 6733309"/>
              <a:gd name="connsiteY3" fmla="*/ 1108364 h 3269673"/>
              <a:gd name="connsiteX4" fmla="*/ 6733309 w 6733309"/>
              <a:gd name="connsiteY4" fmla="*/ 0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309" h="3269673">
                <a:moveTo>
                  <a:pt x="0" y="3269673"/>
                </a:moveTo>
                <a:cubicBezTo>
                  <a:pt x="897081" y="2849418"/>
                  <a:pt x="1794163" y="2429163"/>
                  <a:pt x="2299854" y="2064327"/>
                </a:cubicBezTo>
                <a:cubicBezTo>
                  <a:pt x="2805545" y="1699491"/>
                  <a:pt x="2671618" y="1239982"/>
                  <a:pt x="3034145" y="1080655"/>
                </a:cubicBezTo>
                <a:cubicBezTo>
                  <a:pt x="3396672" y="921328"/>
                  <a:pt x="3858491" y="1288473"/>
                  <a:pt x="4475018" y="1108364"/>
                </a:cubicBezTo>
                <a:cubicBezTo>
                  <a:pt x="5091545" y="928255"/>
                  <a:pt x="6313055" y="180109"/>
                  <a:pt x="6733309" y="0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352800" y="3200400"/>
            <a:ext cx="14478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נמוך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15000" y="5105400"/>
            <a:ext cx="14478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גבוה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191000" y="2590800"/>
            <a:ext cx="1143000" cy="220980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1981200" y="1981200"/>
            <a:ext cx="28956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כח אווירודינמי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הדגמה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68435" y="2895600"/>
            <a:ext cx="16002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" y="4191000"/>
            <a:ext cx="3124200" cy="17526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762000" y="1371600"/>
            <a:ext cx="7391400" cy="3955473"/>
          </a:xfrm>
          <a:custGeom>
            <a:avLst/>
            <a:gdLst>
              <a:gd name="connsiteX0" fmla="*/ 0 w 6733309"/>
              <a:gd name="connsiteY0" fmla="*/ 3269673 h 3269673"/>
              <a:gd name="connsiteX1" fmla="*/ 2299854 w 6733309"/>
              <a:gd name="connsiteY1" fmla="*/ 2064327 h 3269673"/>
              <a:gd name="connsiteX2" fmla="*/ 3034145 w 6733309"/>
              <a:gd name="connsiteY2" fmla="*/ 1080655 h 3269673"/>
              <a:gd name="connsiteX3" fmla="*/ 4475018 w 6733309"/>
              <a:gd name="connsiteY3" fmla="*/ 1108364 h 3269673"/>
              <a:gd name="connsiteX4" fmla="*/ 6733309 w 6733309"/>
              <a:gd name="connsiteY4" fmla="*/ 0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309" h="3269673">
                <a:moveTo>
                  <a:pt x="0" y="3269673"/>
                </a:moveTo>
                <a:cubicBezTo>
                  <a:pt x="897081" y="2849418"/>
                  <a:pt x="1794163" y="2429163"/>
                  <a:pt x="2299854" y="2064327"/>
                </a:cubicBezTo>
                <a:cubicBezTo>
                  <a:pt x="2805545" y="1699491"/>
                  <a:pt x="2671618" y="1239982"/>
                  <a:pt x="3034145" y="1080655"/>
                </a:cubicBezTo>
                <a:cubicBezTo>
                  <a:pt x="3396672" y="921328"/>
                  <a:pt x="3858491" y="1288473"/>
                  <a:pt x="4475018" y="1108364"/>
                </a:cubicBezTo>
                <a:cubicBezTo>
                  <a:pt x="5091545" y="928255"/>
                  <a:pt x="6313055" y="180109"/>
                  <a:pt x="6733309" y="0"/>
                </a:cubicBezTo>
              </a:path>
            </a:pathLst>
          </a:cu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 flipV="1">
            <a:off x="1142999" y="1981199"/>
            <a:ext cx="7315200" cy="4038599"/>
          </a:xfrm>
          <a:custGeom>
            <a:avLst/>
            <a:gdLst>
              <a:gd name="connsiteX0" fmla="*/ 0 w 6733309"/>
              <a:gd name="connsiteY0" fmla="*/ 3269673 h 3269673"/>
              <a:gd name="connsiteX1" fmla="*/ 2299854 w 6733309"/>
              <a:gd name="connsiteY1" fmla="*/ 2064327 h 3269673"/>
              <a:gd name="connsiteX2" fmla="*/ 3034145 w 6733309"/>
              <a:gd name="connsiteY2" fmla="*/ 1080655 h 3269673"/>
              <a:gd name="connsiteX3" fmla="*/ 4475018 w 6733309"/>
              <a:gd name="connsiteY3" fmla="*/ 1108364 h 3269673"/>
              <a:gd name="connsiteX4" fmla="*/ 6733309 w 6733309"/>
              <a:gd name="connsiteY4" fmla="*/ 0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309" h="3269673">
                <a:moveTo>
                  <a:pt x="0" y="3269673"/>
                </a:moveTo>
                <a:cubicBezTo>
                  <a:pt x="897081" y="2849418"/>
                  <a:pt x="1794163" y="2429163"/>
                  <a:pt x="2299854" y="2064327"/>
                </a:cubicBezTo>
                <a:cubicBezTo>
                  <a:pt x="2805545" y="1699491"/>
                  <a:pt x="2671618" y="1239982"/>
                  <a:pt x="3034145" y="1080655"/>
                </a:cubicBezTo>
                <a:cubicBezTo>
                  <a:pt x="3396672" y="921328"/>
                  <a:pt x="3858491" y="1288473"/>
                  <a:pt x="4475018" y="1108364"/>
                </a:cubicBezTo>
                <a:cubicBezTo>
                  <a:pt x="5091545" y="928255"/>
                  <a:pt x="6313055" y="180109"/>
                  <a:pt x="6733309" y="0"/>
                </a:cubicBezTo>
              </a:path>
            </a:pathLst>
          </a:custGeom>
          <a:ln w="254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38800" y="1399310"/>
            <a:ext cx="3124200" cy="17526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667000" y="1752600"/>
            <a:ext cx="14478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נמוך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00600" y="4572000"/>
            <a:ext cx="14478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לחץ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נמוך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 rtl="1"/>
            <a:r>
              <a:rPr lang="he-IL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כדור מסובב</a:t>
            </a:r>
            <a:endParaRPr lang="en-US" dirty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68435" y="2895600"/>
            <a:ext cx="16002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" y="3657600"/>
            <a:ext cx="3124200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24400" y="4724400"/>
            <a:ext cx="1143000" cy="1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2692404"/>
            <a:ext cx="1219200" cy="0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810000" y="1930404"/>
            <a:ext cx="26670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גבוהה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657600" y="4724400"/>
            <a:ext cx="2971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he-I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מהירות נמוכה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Arc 15"/>
          <p:cNvSpPr/>
          <p:nvPr/>
        </p:nvSpPr>
        <p:spPr>
          <a:xfrm>
            <a:off x="4343400" y="3461658"/>
            <a:ext cx="457200" cy="457200"/>
          </a:xfrm>
          <a:prstGeom prst="arc">
            <a:avLst>
              <a:gd name="adj1" fmla="val 16200000"/>
              <a:gd name="adj2" fmla="val 13260543"/>
            </a:avLst>
          </a:prstGeom>
          <a:ln w="50800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91000" y="2692404"/>
            <a:ext cx="457200" cy="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60275" y="4724399"/>
            <a:ext cx="457200" cy="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38800" y="3657600"/>
            <a:ext cx="3124200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</TotalTime>
  <Words>185</Words>
  <Application>Microsoft Office PowerPoint</Application>
  <PresentationFormat>On-screen Show (4:3)</PresentationFormat>
  <Paragraphs>75</Paragraphs>
  <Slides>20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Flow</vt:lpstr>
      <vt:lpstr>Equation</vt:lpstr>
      <vt:lpstr>PowerPoint Presentation</vt:lpstr>
      <vt:lpstr>הכוחות הפועלים על מטוס</vt:lpstr>
      <vt:lpstr>משוואת ברנולי</vt:lpstr>
      <vt:lpstr>שימור מסה</vt:lpstr>
      <vt:lpstr>הדגמה</vt:lpstr>
      <vt:lpstr>הדגמה</vt:lpstr>
      <vt:lpstr>הדגמה</vt:lpstr>
      <vt:lpstr>הדגמה</vt:lpstr>
      <vt:lpstr>כדור מסובב</vt:lpstr>
      <vt:lpstr>כדור מסובב</vt:lpstr>
      <vt:lpstr>איך נוצר עילוי?</vt:lpstr>
      <vt:lpstr>איך נוצר עילוי?</vt:lpstr>
      <vt:lpstr>איך נוצר עילוי?</vt:lpstr>
      <vt:lpstr>איך נוצר עילוי?</vt:lpstr>
      <vt:lpstr>איך נוצר עילוי?</vt:lpstr>
      <vt:lpstr>מדוע נוצר גרר?</vt:lpstr>
      <vt:lpstr>מדוע נוצר גרר?</vt:lpstr>
      <vt:lpstr>PowerPoint Presentation</vt:lpstr>
      <vt:lpstr>סיכום</vt:lpstr>
      <vt:lpstr>שאלות?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 Karp</cp:lastModifiedBy>
  <cp:revision>26</cp:revision>
  <dcterms:created xsi:type="dcterms:W3CDTF">2006-08-16T00:00:00Z</dcterms:created>
  <dcterms:modified xsi:type="dcterms:W3CDTF">2015-02-24T13:04:13Z</dcterms:modified>
</cp:coreProperties>
</file>