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89" r:id="rId3"/>
    <p:sldId id="290" r:id="rId4"/>
    <p:sldId id="291" r:id="rId5"/>
    <p:sldId id="299" r:id="rId6"/>
    <p:sldId id="300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9559" autoAdjust="0"/>
  </p:normalViewPr>
  <p:slideViewPr>
    <p:cSldViewPr>
      <p:cViewPr varScale="1">
        <p:scale>
          <a:sx n="84" d="100"/>
          <a:sy n="84" d="100"/>
        </p:scale>
        <p:origin x="643" y="31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2/2/2022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2/2/2022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require more than one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2/2/2022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2/2/2022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2/2/2022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Strategy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75640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600200"/>
            <a:ext cx="9509760" cy="44293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Montana’s Big Mountain Ski Resort services 350,000 visitors per year with an average of 5 days of skiing per visitor.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current adult ticket price of $81.00 was determined by a simple pricing strategy of charging a premium above the average ticket price of all resorts in its market.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Big Mountain may be undervaluing ticket prices based on the features they provide.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Leadership requested a more data-driven approach to determining pricing and investment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Recommendations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143000"/>
            <a:ext cx="9509760" cy="2057400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US" sz="8000" b="1" dirty="0"/>
              <a:t>Summary: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5600" dirty="0"/>
              <a:t>A </a:t>
            </a:r>
            <a:r>
              <a:rPr lang="en-US" sz="5600" b="1" dirty="0"/>
              <a:t>machine learning model </a:t>
            </a:r>
            <a:r>
              <a:rPr lang="en-US" sz="5600" dirty="0"/>
              <a:t>was developed to predict the optimal ticket price for the Big Mountain resort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5600" dirty="0"/>
              <a:t>Data was collected and on </a:t>
            </a:r>
            <a:r>
              <a:rPr lang="en-US" sz="5600" b="1" dirty="0"/>
              <a:t>330 ski resorts </a:t>
            </a:r>
            <a:r>
              <a:rPr lang="en-US" sz="5600" dirty="0"/>
              <a:t>in the United States and </a:t>
            </a:r>
            <a:r>
              <a:rPr lang="en-US" sz="5600" b="1" dirty="0"/>
              <a:t>26 features </a:t>
            </a:r>
            <a:r>
              <a:rPr lang="en-US" sz="5600" dirty="0"/>
              <a:t>were analyzed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5600" dirty="0"/>
              <a:t>The model predicted an </a:t>
            </a:r>
            <a:r>
              <a:rPr lang="en-US" sz="5600" b="1" dirty="0"/>
              <a:t>optimal ticket price of $95.87 </a:t>
            </a:r>
            <a:r>
              <a:rPr lang="en-US" sz="5600" dirty="0"/>
              <a:t>(+/- $10.39) for the Big Mountain resort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4800" dirty="0"/>
              <a:t>Note: It would be prudent to take a cautious approach to increasing ticket prices as the analysis is based on a defined set of resort features and does not consider other potential information that could have a significant impact on ticket prices. 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54BFFB-8C90-4083-8785-F8D9AE3415FA}"/>
              </a:ext>
            </a:extLst>
          </p:cNvPr>
          <p:cNvSpPr txBox="1">
            <a:spLocks/>
          </p:cNvSpPr>
          <p:nvPr/>
        </p:nvSpPr>
        <p:spPr>
          <a:xfrm>
            <a:off x="1341120" y="3134360"/>
            <a:ext cx="9509760" cy="3114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Char char="§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Recommendations:</a:t>
            </a:r>
            <a:endParaRPr lang="en-US" sz="14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4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b="1" dirty="0"/>
              <a:t>Implement a stepped approach to raising ticket prices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Start with increasing the Adult Weekend ticket price to $85.00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Confirm that the increase does not negatively impact revenue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Continue with stepped approach to increasing Adult Weekend and Adult Weekday ticket prices to the target price of $95.87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b="1" dirty="0"/>
              <a:t>Close 1 of the least utilized runs in order to reduce costs and increase profits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Closing 1 run would have no impact on the predicted ticket price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Analyze operating costs of the 10 least utilized runs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Compare savings of closing each run with the predicted decrease in ticket prices of $0.41 - $1.81 (depending on the number of runs closed)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b="1" dirty="0"/>
              <a:t>Consider constructing an additional run and chairlift at the base in order to add 150 feet to the vertical drop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Predicted ticket price could be further increased by $1.99  for an additional $3,474,638 in annual revenue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200" dirty="0"/>
              <a:t>Analyze construction and operating costs to determine if the cost is justified by the annual revenue increase</a:t>
            </a: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143000"/>
            <a:ext cx="9509760" cy="688848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Big Mountain’s current ticket price of $81.00 is higher than most other resorts in the United States and is the highest ticket price in Montana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6EBB5E4-5D5D-445C-AD4A-DE39D09B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0" y="2209800"/>
            <a:ext cx="5575052" cy="304990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B87789-6350-4B46-B7F1-85280BE4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2209801"/>
            <a:ext cx="5632055" cy="30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066800"/>
            <a:ext cx="9784080" cy="6126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Features determined to have the most significant impact to ticket prices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658F39A-1BCA-41BC-B42C-429CBFF9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524000"/>
            <a:ext cx="4419600" cy="242378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08046CB-647E-4AD8-90A3-A68744CF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524000"/>
            <a:ext cx="4496416" cy="242378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B17CB13-9640-4147-93D4-19CD738EC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099067"/>
            <a:ext cx="4419600" cy="241509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3C4A8BB5-59FB-4AF7-82DB-6FEB9A3F5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4099067"/>
            <a:ext cx="4496416" cy="24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1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066800"/>
            <a:ext cx="9784080" cy="6126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Features determined to have the most significant impact to ticket prices (continued) 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078C52E-3571-4C91-8740-8AD4D77B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523167"/>
            <a:ext cx="4448282" cy="242378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4744808-1579-4339-A316-CD61F6E5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03" y="1532480"/>
            <a:ext cx="4397696" cy="239238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02F564C-AB1C-4FD5-8A33-3FD57D59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4102479"/>
            <a:ext cx="4452928" cy="2394993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838E348E-82D7-45D3-817A-C1A65DFFE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148" y="4102478"/>
            <a:ext cx="4415051" cy="23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7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066800"/>
            <a:ext cx="9784080" cy="61264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Impact of closing runs on ticket prices and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94E13-77DD-4B4C-9C5A-6FD7A666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52600"/>
            <a:ext cx="6670500" cy="3505200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1F35F5-5C15-4633-9C1F-59CD0B13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4648"/>
              </p:ext>
            </p:extLst>
          </p:nvPr>
        </p:nvGraphicFramePr>
        <p:xfrm>
          <a:off x="762000" y="1752600"/>
          <a:ext cx="3810000" cy="368153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93913">
                  <a:extLst>
                    <a:ext uri="{9D8B030D-6E8A-4147-A177-3AD203B41FA5}">
                      <a16:colId xmlns:a16="http://schemas.microsoft.com/office/drawing/2014/main" val="772648405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997907109"/>
                    </a:ext>
                  </a:extLst>
                </a:gridCol>
                <a:gridCol w="1325218">
                  <a:extLst>
                    <a:ext uri="{9D8B030D-6E8A-4147-A177-3AD203B41FA5}">
                      <a16:colId xmlns:a16="http://schemas.microsoft.com/office/drawing/2014/main" val="2410436705"/>
                    </a:ext>
                  </a:extLst>
                </a:gridCol>
              </a:tblGrid>
              <a:tr h="1088584">
                <a:tc>
                  <a:txBody>
                    <a:bodyPr/>
                    <a:lstStyle/>
                    <a:p>
                      <a:r>
                        <a:rPr lang="en-US" dirty="0"/>
                        <a:t># Runs Closed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Ticket Price Decrease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Annual Revenue Decrease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78467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22225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$717,500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364148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dirty="0"/>
                        <a:t>3 - 5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$1,172,500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767571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dirty="0"/>
                        <a:t>6 - 8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$2,205,000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193423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$2,992,500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1968"/>
                  </a:ext>
                </a:extLst>
              </a:tr>
              <a:tr h="41546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$3,167,500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55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97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99440"/>
          </a:xfrm>
        </p:spPr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120" y="1143000"/>
            <a:ext cx="9509760" cy="5181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b="1" dirty="0"/>
              <a:t>The Big Mountain Ski Resort is in the upper echelon of every feature category that has a strong correlation to the ticket price except for the number of trams. </a:t>
            </a:r>
          </a:p>
          <a:p>
            <a:pPr marL="45720" indent="0">
              <a:buNone/>
            </a:pPr>
            <a:r>
              <a:rPr lang="en-US" sz="1400" dirty="0"/>
              <a:t>It would be prudent to take a cautious approach to increasing ticket prices as the analysis is based on a defined set of resort features and does not consider other potential information that could have a significant impact on ticket prices.  </a:t>
            </a:r>
          </a:p>
          <a:p>
            <a:pPr marL="45720" indent="0">
              <a:buNone/>
            </a:pPr>
            <a:r>
              <a:rPr lang="en-US" sz="1400" b="1" dirty="0"/>
              <a:t>The following recommendations were provided based on the current data: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Implement a stepped approach of raising ticket prices from the current $81.00 to the target of $95.87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Perform cost/benefit analysis of closing up to 10 runs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400" dirty="0"/>
              <a:t>Perform cost/benefit analysis of constructing a new run and chairlift at the base to increase the vertical drop by 150 feet</a:t>
            </a:r>
          </a:p>
          <a:p>
            <a:pPr marL="45720" indent="0">
              <a:buNone/>
            </a:pPr>
            <a:r>
              <a:rPr lang="en-US" sz="1400" b="1" dirty="0"/>
              <a:t>Additional steps that should be considered: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Gather capacity and utilization data to include in the model in order to correlate the supply and demand to ticket prices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Gather visitor demographic data to include in the model in order to consider the ratio of local residents to tourists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Consider other sales data such as equipment sales &amp; rentals, food &amp; beverage sales, gift shop sales, etc. in order to identify more opportunities to increase revenue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Gather data on operating and construction costs in order to make more informed investment decisions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Build a user interface and API for the model so that business analysts and leaders can update resort data and run custom scenarios in order to make more informed decisions</a:t>
            </a:r>
          </a:p>
        </p:txBody>
      </p:sp>
    </p:spTree>
    <p:extLst>
      <p:ext uri="{BB962C8B-B14F-4D97-AF65-F5344CB8AC3E}">
        <p14:creationId xmlns:p14="http://schemas.microsoft.com/office/powerpoint/2010/main" val="145352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137</TotalTime>
  <Words>750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Corbel</vt:lpstr>
      <vt:lpstr>Courier New</vt:lpstr>
      <vt:lpstr>Euphemia</vt:lpstr>
      <vt:lpstr>Wingdings</vt:lpstr>
      <vt:lpstr>Banded Design Blue 16x9</vt:lpstr>
      <vt:lpstr>Big Mountain Ski Resort</vt:lpstr>
      <vt:lpstr>Problem Identification</vt:lpstr>
      <vt:lpstr>Recommendations and Key Findings</vt:lpstr>
      <vt:lpstr>Modeling Results and Analysis</vt:lpstr>
      <vt:lpstr>Modeling Results and Analysis</vt:lpstr>
      <vt:lpstr>Modeling Results and Analysis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Michael Ward</dc:creator>
  <cp:lastModifiedBy>Michael Ward</cp:lastModifiedBy>
  <cp:revision>3</cp:revision>
  <dcterms:created xsi:type="dcterms:W3CDTF">2022-02-02T15:36:24Z</dcterms:created>
  <dcterms:modified xsi:type="dcterms:W3CDTF">2022-02-02T17:53:25Z</dcterms:modified>
</cp:coreProperties>
</file>