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1" r:id="rId5"/>
    <p:sldId id="262" r:id="rId6"/>
    <p:sldId id="273" r:id="rId7"/>
    <p:sldId id="260" r:id="rId8"/>
    <p:sldId id="275" r:id="rId9"/>
    <p:sldId id="263" r:id="rId10"/>
    <p:sldId id="265" r:id="rId11"/>
    <p:sldId id="264" r:id="rId12"/>
    <p:sldId id="274" r:id="rId13"/>
    <p:sldId id="271" r:id="rId14"/>
    <p:sldId id="266" r:id="rId15"/>
    <p:sldId id="267" r:id="rId16"/>
    <p:sldId id="26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95" autoAdjust="0"/>
  </p:normalViewPr>
  <p:slideViewPr>
    <p:cSldViewPr snapToGrid="0">
      <p:cViewPr varScale="1">
        <p:scale>
          <a:sx n="92" d="100"/>
          <a:sy n="92" d="100"/>
        </p:scale>
        <p:origin x="1190" y="36"/>
      </p:cViewPr>
      <p:guideLst>
        <p:guide orient="horz" pos="1620"/>
        <p:guide pos="2880"/>
      </p:guideLst>
    </p:cSldViewPr>
  </p:slideViewPr>
  <p:notesTextViewPr>
    <p:cViewPr>
      <p:scale>
        <a:sx n="1" d="1"/>
        <a:sy n="1" d="1"/>
      </p:scale>
      <p:origin x="0" y="-29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dev/Christopher-Thornton/hmni"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github.com/arineng/arincli/blob/master/lib/last-names.tx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hristopher-Thornton/hmni"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order to optimize the hyper parameters, I used a Randomized Search with 5-fold Cross-Validation.  Randomized Search was chosen over Grid Search in order to reduce processing due to the size of the data.  The following hyperparameters were tested for each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Decision Tree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Splitter: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best","random</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200" dirty="0">
                <a:effectLst/>
                <a:latin typeface="Calibri" panose="020F0502020204030204" pitchFamily="34" charset="0"/>
                <a:ea typeface="Calibri" panose="020F0502020204030204" pitchFamily="34" charset="0"/>
                <a:cs typeface="Times New Roman" panose="02020603050405020304" pitchFamily="18" charset="0"/>
              </a:rPr>
              <a:t>: 1,4,8,12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min_samples_leaf</a:t>
            </a:r>
            <a:r>
              <a:rPr lang="en-US" sz="1200" dirty="0">
                <a:effectLst/>
                <a:latin typeface="Calibri" panose="020F0502020204030204" pitchFamily="34" charset="0"/>
                <a:ea typeface="Calibri" panose="020F0502020204030204" pitchFamily="34" charset="0"/>
                <a:cs typeface="Times New Roman" panose="02020603050405020304" pitchFamily="18" charset="0"/>
              </a:rPr>
              <a:t>: 3,5,7,9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min_weight_fraction_leaf</a:t>
            </a:r>
            <a:r>
              <a:rPr lang="en-US" sz="1200" dirty="0">
                <a:effectLst/>
                <a:latin typeface="Calibri" panose="020F0502020204030204" pitchFamily="34" charset="0"/>
                <a:ea typeface="Calibri" panose="020F0502020204030204" pitchFamily="34" charset="0"/>
                <a:cs typeface="Times New Roman" panose="02020603050405020304" pitchFamily="18" charset="0"/>
              </a:rPr>
              <a:t>: 0,0.5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max_features</a:t>
            </a:r>
            <a:r>
              <a:rPr lang="en-US" sz="1200" dirty="0">
                <a:effectLst/>
                <a:latin typeface="Calibri" panose="020F0502020204030204" pitchFamily="34" charset="0"/>
                <a:ea typeface="Calibri" panose="020F0502020204030204" pitchFamily="34" charset="0"/>
                <a:cs typeface="Times New Roman" panose="02020603050405020304" pitchFamily="18" charset="0"/>
              </a:rPr>
              <a:t>: "auto","log2","sqrt",None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max_leaf_nodes</a:t>
            </a:r>
            <a:r>
              <a:rPr lang="en-US" sz="1200" dirty="0">
                <a:effectLst/>
                <a:latin typeface="Calibri" panose="020F0502020204030204" pitchFamily="34" charset="0"/>
                <a:ea typeface="Calibri" panose="020F0502020204030204" pitchFamily="34" charset="0"/>
                <a:cs typeface="Times New Roman" panose="02020603050405020304" pitchFamily="18" charset="0"/>
              </a:rPr>
              <a:t>: None,10,30,50,70,90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Logistic Regression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logspace</a:t>
            </a:r>
            <a:r>
              <a:rPr lang="en-US" sz="1200" dirty="0">
                <a:effectLst/>
                <a:latin typeface="Calibri" panose="020F0502020204030204" pitchFamily="34" charset="0"/>
                <a:ea typeface="Calibri" panose="020F0502020204030204" pitchFamily="34" charset="0"/>
                <a:cs typeface="Times New Roman" panose="02020603050405020304" pitchFamily="18" charset="0"/>
              </a:rPr>
              <a:t>: -4, 4, 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Extreme Gradient Boosting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XGBRegressor</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US" sz="1200" dirty="0">
                <a:effectLst/>
                <a:latin typeface="Calibri" panose="020F0502020204030204" pitchFamily="34" charset="0"/>
                <a:ea typeface="Calibri" panose="020F0502020204030204" pitchFamily="34" charset="0"/>
                <a:cs typeface="Times New Roman" panose="02020603050405020304" pitchFamily="18" charset="0"/>
              </a:rPr>
              <a:t>: 10, 50, 100, 500, 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200" dirty="0">
                <a:effectLst/>
                <a:latin typeface="Calibri" panose="020F0502020204030204" pitchFamily="34" charset="0"/>
                <a:ea typeface="Calibri" panose="020F0502020204030204" pitchFamily="34" charset="0"/>
                <a:cs typeface="Times New Roman" panose="02020603050405020304" pitchFamily="18" charset="0"/>
              </a:rPr>
              <a:t>: 2, 3, 5, 10, 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US" sz="1200" dirty="0">
                <a:effectLst/>
                <a:latin typeface="Calibri" panose="020F0502020204030204" pitchFamily="34" charset="0"/>
                <a:ea typeface="Calibri" panose="020F0502020204030204" pitchFamily="34" charset="0"/>
                <a:cs typeface="Times New Roman" panose="02020603050405020304" pitchFamily="18" charset="0"/>
              </a:rPr>
              <a:t>: 0.05, 0.1, 0.15, 0.20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min_child_weight</a:t>
            </a:r>
            <a:r>
              <a:rPr lang="en-US" sz="1200" dirty="0">
                <a:effectLst/>
                <a:latin typeface="Calibri" panose="020F0502020204030204" pitchFamily="34" charset="0"/>
                <a:ea typeface="Calibri" panose="020F0502020204030204" pitchFamily="34" charset="0"/>
                <a:cs typeface="Times New Roman" panose="02020603050405020304" pitchFamily="18" charset="0"/>
              </a:rPr>
              <a:t>: 1, 2, 3,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decided to select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Extreme Gradient Boosting (XGB)</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with the following hyperparameters as this resulted in the highest precision (0.98), recall (0.98), ROC/AUC score (0.998).</a:t>
            </a:r>
          </a:p>
          <a:p>
            <a:pPr marL="342900" marR="0" lvl="0" indent="-34290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US" sz="1800" dirty="0">
                <a:effectLst/>
                <a:latin typeface="Calibri" panose="020F0502020204030204" pitchFamily="34" charset="0"/>
                <a:ea typeface="Calibri" panose="020F0502020204030204" pitchFamily="34" charset="0"/>
                <a:cs typeface="Times New Roman" panose="02020603050405020304" pitchFamily="18" charset="0"/>
              </a:rPr>
              <a:t>: 500</a:t>
            </a:r>
          </a:p>
          <a:p>
            <a:pPr marL="342900" marR="0" lvl="0" indent="-34290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10</a:t>
            </a:r>
          </a:p>
          <a:p>
            <a:pPr marL="342900" marR="0" lvl="0" indent="-342900">
              <a:lnSpc>
                <a:spcPct val="107000"/>
              </a:lnSpc>
              <a:spcBef>
                <a:spcPts val="0"/>
              </a:spcBef>
              <a:spcAft>
                <a:spcPts val="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0.05</a:t>
            </a:r>
          </a:p>
          <a:p>
            <a:pPr marL="342900" marR="0" lvl="0" indent="-342900">
              <a:lnSpc>
                <a:spcPct val="107000"/>
              </a:lnSpc>
              <a:spcBef>
                <a:spcPts val="0"/>
              </a:spcBef>
              <a:spcAft>
                <a:spcPts val="80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min_child_weight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 1</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XGB model predicted matching names with 98%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accuracty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5811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6cc197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6cc197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HMNI scores for last and first names were the #1 and #3 features</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Iterative Substring for last name was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sz="1800" b="0" i="0" u="none" strike="noStrike" cap="none" dirty="0">
              <a:solidFill>
                <a:srgbClr val="000000"/>
              </a:solidFill>
              <a:effectLst/>
              <a:latin typeface="Calibri" panose="020F0502020204030204" pitchFamily="34" charset="0"/>
              <a:cs typeface="Times New Roman" panose="02020603050405020304" pitchFamily="18" charset="0"/>
              <a:sym typeface="Arial"/>
            </a:endParaRPr>
          </a:p>
        </p:txBody>
      </p:sp>
    </p:spTree>
    <p:extLst>
      <p:ext uri="{BB962C8B-B14F-4D97-AF65-F5344CB8AC3E}">
        <p14:creationId xmlns:p14="http://schemas.microsoft.com/office/powerpoint/2010/main" val="662114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8d36699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8d36699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real data had some quality issues where the names were not similar even though they had the same key.  Due to this issue,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is_match</a:t>
            </a:r>
            <a:r>
              <a:rPr lang="en-US" sz="1800" dirty="0">
                <a:effectLst/>
                <a:latin typeface="Calibri" panose="020F0502020204030204" pitchFamily="34" charset="0"/>
                <a:ea typeface="Calibri" panose="020F0502020204030204" pitchFamily="34" charset="0"/>
                <a:cs typeface="Times New Roman" panose="02020603050405020304" pitchFamily="18" charset="0"/>
              </a:rPr>
              <a:t>” label had to be manufactured based on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FuzzyWuzzy</a:t>
            </a:r>
            <a:r>
              <a:rPr lang="en-US" sz="1800" dirty="0">
                <a:effectLst/>
                <a:latin typeface="Calibri" panose="020F0502020204030204" pitchFamily="34" charset="0"/>
                <a:ea typeface="Calibri" panose="020F0502020204030204" pitchFamily="34" charset="0"/>
                <a:cs typeface="Times New Roman" panose="02020603050405020304" pitchFamily="18" charset="0"/>
              </a:rPr>
              <a:t> similarity scores.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synthetic data had a comprehensive list of first name pairs that helped to identify variations such as “Richard” being the same as “Dick”.  However, the last names had to be created based on a separate list of common last names.  This resulted in each first name pair having the exact same last name.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Acquiring more accurate, real data would help to build a better model.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name data was primarily from the US.  Adding more international names such as Latin, Asian, Arabic, and Eastern European names would improve the model.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Covington Distance feature was excluded due to the length of time that it took to build the features.  This feature could be added to improve the model.</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models could be tested and analyzed in order to improve the results.  This could include other classification and deep learning models such as Siamese networks.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MPW Financial Corporation is a Fintech company that processes payment transactions.  The company needs to identify whether a person listed on a financial transaction is the same individual that is documented on government sanctions lists in order to prevent payments related to drug cartel members, weapons dealers, terrorist organization members, etc.  Programmatic comparisons of individuals' names is a very difficult business problem.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446d08b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446d08b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can enter their names in different formats.  For example, they can use shortened names such as “Mike” for “Michael”.  People also have hyphenated surnames and could use a portion of the surname.  In Latin and Arabic populations, it is common to have multiple first names and last names such as “Jose Miguel Castillo Diaz” and they may only enter a portion of their name such as “Miguel Diaz”.  There is also the possibility of misspellings, transposed letters, etc.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446d08b6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446d08b6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was able to obtain a file of real names from an actual company’s transactions.  The names were joined with other transactions based on a common hashed key.  The names were filtered where either the first names or last names did not match.  This data is confidential and is not uploaded to GitHub or exposed in the notebooks.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also created a file of synthetic names to be used in the analysis which are not confidential.  The first names were obtained from a GitHub repository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https://github.dev/Christopher-Thornton/hmni</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file has a list of over 17,000 first name pairs which has the first name as well as alternative variations of each name.  I was also able to obtain a file of common last names from a GitHub repository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https://github.com/arineng/arincli/blob/master/lib/last-names.txt</a:t>
            </a:r>
            <a:r>
              <a:rPr lang="en-US" sz="1800" dirty="0">
                <a:effectLst/>
                <a:latin typeface="Calibri" panose="020F0502020204030204" pitchFamily="34" charset="0"/>
                <a:ea typeface="Calibri" panose="020F0502020204030204" pitchFamily="34" charset="0"/>
                <a:cs typeface="Times New Roman" panose="02020603050405020304" pitchFamily="18" charset="0"/>
              </a:rPr>
              <a:t>.   I combined these files to create a dataset of name pairs which includes the first name, alternative variation, and last name.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synthetic data does not have any first name matches as the match records were duplicated and then the names shuffled.  Most the real data have first names that do not match. In the cases where the real data first names do match, the last names should not be exact matches.  The synthetic data has exactly the same number of matches and no matches. This is because the matches only contain variations of first names.  Most the real data have last names that do not match. In the cases where the real data last names do match, the first names should not be exact matches.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length of first names on the list range from 1 (first initial only) to &gt;30 with a mean of 6 letters.  The length of first names on the transactions were similar to the list first names with a range from 1 (first initial only) to &gt;30 and a mean of 6 letters.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length of last names on the list range from 1 (initial only) to &gt;35 with a mean of 6-7 letters.  The length of last names on the transactions were similar to the list last names with a range from 1 (initial only) to &gt;35 with a mean of 7-8 letters. </a:t>
            </a:r>
            <a:endParaRPr dirty="0"/>
          </a:p>
        </p:txBody>
      </p:sp>
    </p:spTree>
    <p:extLst>
      <p:ext uri="{BB962C8B-B14F-4D97-AF65-F5344CB8AC3E}">
        <p14:creationId xmlns:p14="http://schemas.microsoft.com/office/powerpoint/2010/main" val="31985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6cc197e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6cc197e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real data have approximately 4000 first names on the list that contain multiple words.  The synthetic data does not have any first names on the list that contain multiple words.  The real data have a small number of first names on the transactions that contain multiple words.  The synthetic data does not have any first names on the transactions that contain multiple words.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real data have approximately 2000 last names on the list that contain multiple words.  The synthetic data does not have any last names on the list that contain multiple words.  The real data have just under 10,000 last names on the transactions that contain multiple words.  The synthetic data does not have any last names on the transactions that contain multiple words.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800" b="0" i="0" u="none" strike="noStrike" cap="none" dirty="0">
              <a:solidFill>
                <a:srgbClr val="000000"/>
              </a:solidFill>
              <a:effectLst/>
              <a:latin typeface="Calibri" panose="020F0502020204030204" pitchFamily="34" charset="0"/>
              <a:cs typeface="Times New Roman" panose="02020603050405020304" pitchFamily="18" charset="0"/>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48e9c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48e9c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engineer features that could be used by the models, numeric features needed to be created based on the first and last names.  In order to build these features, I leveraged code from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https://github.com/Christopher-Thornton/hmni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utilized a “syllables” function to decompose each name into a list of syllables.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FuzzyWuzzy</a:t>
            </a:r>
            <a:r>
              <a:rPr lang="en-US" sz="1800" dirty="0">
                <a:effectLst/>
                <a:latin typeface="Calibri" panose="020F0502020204030204" pitchFamily="34" charset="0"/>
                <a:ea typeface="Calibri" panose="020F0502020204030204" pitchFamily="34" charset="0"/>
                <a:cs typeface="Times New Roman" panose="02020603050405020304" pitchFamily="18" charset="0"/>
              </a:rPr>
              <a:t> library was then used to convert the syllables into the following features for both the first and last names.</a:t>
            </a:r>
          </a:p>
          <a:p>
            <a:pPr marL="0" marR="0" lvl="0" indent="-298450" algn="l"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Abydos NLP/IR library provides phonetic algorithms, string distance measures &amp; metrics, stemmers, and string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fingerprinters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This library was used to create the following features for the first and last names.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I leveraged the HMNI (Hello My Name Is) library to engineer HMNI Similarity features for the first and last names.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opted to skip the Covington Distance feature because it was taking many hours to create these features.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475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required a classification model as the target feature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is_match</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categorical variable.  I tested three different models in order to determine which was most useful for this problem. </a:t>
            </a:r>
          </a:p>
          <a:p>
            <a:pPr marL="0" marR="0" lvl="0" indent="-298450" algn="l"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metrics that I focused on while training and testing the models was the accuracy scores using precision and recall.  I chose this because I wanted to maximize the precision of identifying name matches while also ensuring that the model had high recall.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dev/Christopher-Thornton/hmni"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arineng/arincli/blob/master/lib/last-names.tx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MPW Financial Corporation</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US" dirty="0"/>
              <a:t>Michael Ward</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Hyperparameter Tuning</a:t>
            </a:r>
            <a:endParaRPr dirty="0"/>
          </a:p>
        </p:txBody>
      </p:sp>
      <p:sp>
        <p:nvSpPr>
          <p:cNvPr id="127" name="Google Shape;127;p2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Randomized Search </a:t>
            </a:r>
          </a:p>
          <a:p>
            <a:pPr marL="0" lvl="0" indent="0" algn="ctr" rtl="0">
              <a:spcBef>
                <a:spcPts val="0"/>
              </a:spcBef>
              <a:spcAft>
                <a:spcPts val="0"/>
              </a:spcAft>
              <a:buNone/>
            </a:pPr>
            <a:r>
              <a:rPr lang="en" dirty="0"/>
              <a:t>5 –Fold Cross Validation</a:t>
            </a:r>
            <a:endParaRPr dirty="0"/>
          </a:p>
        </p:txBody>
      </p:sp>
      <p:sp>
        <p:nvSpPr>
          <p:cNvPr id="3" name="Text Placeholder 2">
            <a:extLst>
              <a:ext uri="{FF2B5EF4-FFF2-40B4-BE49-F238E27FC236}">
                <a16:creationId xmlns:a16="http://schemas.microsoft.com/office/drawing/2014/main" id="{362E3015-90DC-D1B8-5EF7-8E44117FF83B}"/>
              </a:ext>
            </a:extLst>
          </p:cNvPr>
          <p:cNvSpPr>
            <a:spLocks noGrp="1"/>
          </p:cNvSpPr>
          <p:nvPr>
            <p:ph type="body" idx="2"/>
          </p:nvPr>
        </p:nvSpPr>
        <p:spPr/>
        <p:txBody>
          <a:bodyPr/>
          <a:lstStyle/>
          <a:p>
            <a:pPr marL="114300" indent="0">
              <a:buNone/>
            </a:pPr>
            <a:r>
              <a:rPr lang="en-US" sz="2400" b="1" dirty="0"/>
              <a:t>Extreme Gradient Boosting Classifier</a:t>
            </a:r>
          </a:p>
          <a:p>
            <a:pPr marL="114300" indent="0">
              <a:buNone/>
            </a:pPr>
            <a:endParaRPr lang="en-US" b="1" dirty="0"/>
          </a:p>
          <a:p>
            <a:pPr marL="114300" indent="0">
              <a:buNone/>
            </a:pPr>
            <a:r>
              <a:rPr lang="en-US" b="1" dirty="0"/>
              <a:t>Best Parameters:</a:t>
            </a:r>
          </a:p>
          <a:p>
            <a:r>
              <a:rPr lang="en-US" dirty="0" err="1"/>
              <a:t>n_estimators</a:t>
            </a:r>
            <a:r>
              <a:rPr lang="en-US" dirty="0"/>
              <a:t>: 500</a:t>
            </a:r>
          </a:p>
          <a:p>
            <a:r>
              <a:rPr lang="en-US" dirty="0" err="1"/>
              <a:t>max_depth</a:t>
            </a:r>
            <a:r>
              <a:rPr lang="en-US" dirty="0"/>
              <a:t>: 10</a:t>
            </a:r>
          </a:p>
          <a:p>
            <a:r>
              <a:rPr lang="en-US" dirty="0" err="1"/>
              <a:t>learning_rate</a:t>
            </a:r>
            <a:r>
              <a:rPr lang="en-US" dirty="0"/>
              <a:t>: 0.05</a:t>
            </a:r>
          </a:p>
          <a:p>
            <a:r>
              <a:rPr lang="en-US" dirty="0" err="1"/>
              <a:t>min_child_weight</a:t>
            </a:r>
            <a:r>
              <a:rPr lang="en-US" dirty="0"/>
              <a:t>: 1</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246051"/>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Best Model: Extreme Gradient Boosting</a:t>
            </a:r>
            <a:endParaRPr dirty="0"/>
          </a:p>
        </p:txBody>
      </p:sp>
      <p:sp>
        <p:nvSpPr>
          <p:cNvPr id="6" name="TextBox 5">
            <a:extLst>
              <a:ext uri="{FF2B5EF4-FFF2-40B4-BE49-F238E27FC236}">
                <a16:creationId xmlns:a16="http://schemas.microsoft.com/office/drawing/2014/main" id="{9883F58F-9EEE-F2B9-29F9-388B78842E51}"/>
              </a:ext>
            </a:extLst>
          </p:cNvPr>
          <p:cNvSpPr txBox="1"/>
          <p:nvPr/>
        </p:nvSpPr>
        <p:spPr>
          <a:xfrm>
            <a:off x="278071" y="679637"/>
            <a:ext cx="8146878" cy="6287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42900">
              <a:lnSpc>
                <a:spcPct val="115000"/>
              </a:lnSpc>
              <a:buClr>
                <a:schemeClr val="dk1"/>
              </a:buClr>
              <a:buSzPts val="1800"/>
              <a:buFont typeface="Roboto"/>
              <a:buChar char="❖"/>
              <a:defRPr sz="1800">
                <a:solidFill>
                  <a:schemeClr val="dk1"/>
                </a:solidFill>
                <a:latin typeface="Roboto"/>
                <a:ea typeface="Roboto"/>
                <a:cs typeface="Roboto"/>
                <a:sym typeface="Roboto"/>
              </a:defRPr>
            </a:lvl1pPr>
            <a:lvl2pPr marL="914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2pPr>
            <a:lvl3pPr marL="1371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3pPr>
            <a:lvl4pPr marL="18288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4pPr>
            <a:lvl5pPr marL="22860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5pPr>
            <a:lvl6pPr marL="27432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6pPr>
            <a:lvl7pPr marL="3200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7pPr>
            <a:lvl8pPr marL="3657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8pPr>
            <a:lvl9pPr marL="4114800"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pPr marL="1143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predicted matching names with 98% accuracy</a:t>
            </a:r>
            <a:endParaRPr lang="en-US" dirty="0"/>
          </a:p>
        </p:txBody>
      </p:sp>
      <p:pic>
        <p:nvPicPr>
          <p:cNvPr id="2" name="Picture 1" descr="Table&#10;&#10;Description automatically generated">
            <a:extLst>
              <a:ext uri="{FF2B5EF4-FFF2-40B4-BE49-F238E27FC236}">
                <a16:creationId xmlns:a16="http://schemas.microsoft.com/office/drawing/2014/main" id="{3075B479-EAC5-6078-8469-9B11900DE9D0}"/>
              </a:ext>
            </a:extLst>
          </p:cNvPr>
          <p:cNvPicPr>
            <a:picLocks noChangeAspect="1"/>
          </p:cNvPicPr>
          <p:nvPr/>
        </p:nvPicPr>
        <p:blipFill>
          <a:blip r:embed="rId3"/>
          <a:stretch>
            <a:fillRect/>
          </a:stretch>
        </p:blipFill>
        <p:spPr>
          <a:xfrm>
            <a:off x="1175963" y="1455938"/>
            <a:ext cx="6442652" cy="32535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87900" y="246051"/>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Best Model: Extreme Gradient Boosting</a:t>
            </a:r>
            <a:endParaRPr dirty="0"/>
          </a:p>
        </p:txBody>
      </p:sp>
      <p:sp>
        <p:nvSpPr>
          <p:cNvPr id="6" name="TextBox 5">
            <a:extLst>
              <a:ext uri="{FF2B5EF4-FFF2-40B4-BE49-F238E27FC236}">
                <a16:creationId xmlns:a16="http://schemas.microsoft.com/office/drawing/2014/main" id="{9883F58F-9EEE-F2B9-29F9-388B78842E51}"/>
              </a:ext>
            </a:extLst>
          </p:cNvPr>
          <p:cNvSpPr txBox="1"/>
          <p:nvPr/>
        </p:nvSpPr>
        <p:spPr>
          <a:xfrm>
            <a:off x="278071" y="679637"/>
            <a:ext cx="8146878" cy="6287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42900">
              <a:lnSpc>
                <a:spcPct val="115000"/>
              </a:lnSpc>
              <a:buClr>
                <a:schemeClr val="dk1"/>
              </a:buClr>
              <a:buSzPts val="1800"/>
              <a:buFont typeface="Roboto"/>
              <a:buChar char="❖"/>
              <a:defRPr sz="1800">
                <a:solidFill>
                  <a:schemeClr val="dk1"/>
                </a:solidFill>
                <a:latin typeface="Roboto"/>
                <a:ea typeface="Roboto"/>
                <a:cs typeface="Roboto"/>
                <a:sym typeface="Roboto"/>
              </a:defRPr>
            </a:lvl1pPr>
            <a:lvl2pPr marL="914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2pPr>
            <a:lvl3pPr marL="1371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3pPr>
            <a:lvl4pPr marL="18288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4pPr>
            <a:lvl5pPr marL="22860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5pPr>
            <a:lvl6pPr marL="27432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6pPr>
            <a:lvl7pPr marL="3200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7pPr>
            <a:lvl8pPr marL="3657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8pPr>
            <a:lvl9pPr marL="4114800"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pPr marL="114300" indent="0">
              <a:buNone/>
            </a:pPr>
            <a:r>
              <a:rPr lang="en-US" dirty="0">
                <a:latin typeface="Calibri" panose="020F0502020204030204" pitchFamily="34" charset="0"/>
                <a:cs typeface="Times New Roman" panose="02020603050405020304" pitchFamily="18" charset="0"/>
              </a:rPr>
              <a:t>Receiver Operating Characteristic – Area Under Curve = 0.998</a:t>
            </a:r>
            <a:endParaRPr lang="en-US" dirty="0"/>
          </a:p>
        </p:txBody>
      </p:sp>
      <p:pic>
        <p:nvPicPr>
          <p:cNvPr id="2" name="Picture 1" descr="Chart&#10;&#10;Description automatically generated">
            <a:extLst>
              <a:ext uri="{FF2B5EF4-FFF2-40B4-BE49-F238E27FC236}">
                <a16:creationId xmlns:a16="http://schemas.microsoft.com/office/drawing/2014/main" id="{AB018A23-9917-43CA-9BDF-1895EC28590F}"/>
              </a:ext>
            </a:extLst>
          </p:cNvPr>
          <p:cNvPicPr>
            <a:picLocks noChangeAspect="1"/>
          </p:cNvPicPr>
          <p:nvPr/>
        </p:nvPicPr>
        <p:blipFill>
          <a:blip r:embed="rId3"/>
          <a:stretch>
            <a:fillRect/>
          </a:stretch>
        </p:blipFill>
        <p:spPr>
          <a:xfrm>
            <a:off x="1382279" y="1365737"/>
            <a:ext cx="5787448" cy="3349625"/>
          </a:xfrm>
          <a:prstGeom prst="rect">
            <a:avLst/>
          </a:prstGeom>
        </p:spPr>
      </p:pic>
    </p:spTree>
    <p:extLst>
      <p:ext uri="{BB962C8B-B14F-4D97-AF65-F5344CB8AC3E}">
        <p14:creationId xmlns:p14="http://schemas.microsoft.com/office/powerpoint/2010/main" val="258378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2259" y="1600200"/>
            <a:ext cx="2322875" cy="15752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Top Features in Predicting Matching Names</a:t>
            </a:r>
            <a:endParaRPr sz="2400" dirty="0"/>
          </a:p>
        </p:txBody>
      </p:sp>
      <p:pic>
        <p:nvPicPr>
          <p:cNvPr id="2" name="Picture 1" descr="Graphical user interface, chart&#10;&#10;Description automatically generated">
            <a:extLst>
              <a:ext uri="{FF2B5EF4-FFF2-40B4-BE49-F238E27FC236}">
                <a16:creationId xmlns:a16="http://schemas.microsoft.com/office/drawing/2014/main" id="{E4C724F8-76CB-A896-AB25-10477C8478DD}"/>
              </a:ext>
            </a:extLst>
          </p:cNvPr>
          <p:cNvPicPr>
            <a:picLocks noChangeAspect="1"/>
          </p:cNvPicPr>
          <p:nvPr/>
        </p:nvPicPr>
        <p:blipFill>
          <a:blip r:embed="rId3"/>
          <a:stretch>
            <a:fillRect/>
          </a:stretch>
        </p:blipFill>
        <p:spPr>
          <a:xfrm>
            <a:off x="2946862" y="71795"/>
            <a:ext cx="5943600" cy="4954905"/>
          </a:xfrm>
          <a:prstGeom prst="rect">
            <a:avLst/>
          </a:prstGeom>
        </p:spPr>
      </p:pic>
    </p:spTree>
    <p:extLst>
      <p:ext uri="{BB962C8B-B14F-4D97-AF65-F5344CB8AC3E}">
        <p14:creationId xmlns:p14="http://schemas.microsoft.com/office/powerpoint/2010/main" val="336335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Takeaways</a:t>
            </a:r>
            <a:endParaRPr dirty="0"/>
          </a:p>
        </p:txBody>
      </p:sp>
      <p:sp>
        <p:nvSpPr>
          <p:cNvPr id="134" name="Google Shape;13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XGBoost Classifier was best model</a:t>
            </a:r>
            <a:endParaRPr sz="2200" dirty="0"/>
          </a:p>
          <a:p>
            <a:pPr marL="457200" lvl="0" indent="-368300" algn="l" rtl="0">
              <a:spcBef>
                <a:spcPts val="0"/>
              </a:spcBef>
              <a:spcAft>
                <a:spcPts val="0"/>
              </a:spcAft>
              <a:buSzPts val="2200"/>
              <a:buChar char="❖"/>
            </a:pPr>
            <a:r>
              <a:rPr lang="en-US" sz="2200" dirty="0"/>
              <a:t>Precision 98%</a:t>
            </a:r>
            <a:endParaRPr sz="2200" dirty="0"/>
          </a:p>
          <a:p>
            <a:pPr marL="457200" lvl="0" indent="-368300" algn="l" rtl="0">
              <a:spcBef>
                <a:spcPts val="0"/>
              </a:spcBef>
              <a:spcAft>
                <a:spcPts val="0"/>
              </a:spcAft>
              <a:buSzPts val="2200"/>
              <a:buChar char="❖"/>
            </a:pPr>
            <a:r>
              <a:rPr lang="en-US" sz="2200" dirty="0"/>
              <a:t>Covington Distance feature took an extremely long time to run and was excluded from the model</a:t>
            </a:r>
            <a:endParaRPr sz="2200" dirty="0"/>
          </a:p>
          <a:p>
            <a:pPr marL="457200" lvl="0" indent="-368300" algn="l" rtl="0">
              <a:spcBef>
                <a:spcPts val="0"/>
              </a:spcBef>
              <a:spcAft>
                <a:spcPts val="0"/>
              </a:spcAft>
              <a:buSzPts val="2200"/>
              <a:buChar char="❖"/>
            </a:pPr>
            <a:r>
              <a:rPr lang="en" sz="2200" dirty="0"/>
              <a:t>XGBoost Classifier model took an extremely long time to fit</a:t>
            </a:r>
          </a:p>
          <a:p>
            <a:pPr marL="457200" lvl="0" indent="-368300" algn="l" rtl="0">
              <a:spcBef>
                <a:spcPts val="0"/>
              </a:spcBef>
              <a:spcAft>
                <a:spcPts val="0"/>
              </a:spcAft>
              <a:buSzPts val="2200"/>
              <a:buChar char="❖"/>
            </a:pPr>
            <a:r>
              <a:rPr lang="en" sz="2200" dirty="0"/>
              <a:t>Logistic Regression classifier fit ran quickly and is a good alternative with Precision = 96% if training speed is an issue</a:t>
            </a:r>
            <a:endParaRPr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Research</a:t>
            </a:r>
            <a:endParaRPr/>
          </a:p>
        </p:txBody>
      </p:sp>
      <p:sp>
        <p:nvSpPr>
          <p:cNvPr id="141" name="Google Shape;141;p24"/>
          <p:cNvSpPr txBox="1">
            <a:spLocks noGrp="1"/>
          </p:cNvSpPr>
          <p:nvPr>
            <p:ph type="body" idx="2"/>
          </p:nvPr>
        </p:nvSpPr>
        <p:spPr>
          <a:xfrm>
            <a:off x="4418215" y="724200"/>
            <a:ext cx="4613563"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Real data improved data quality for match / no-match</a:t>
            </a:r>
            <a:endParaRPr dirty="0"/>
          </a:p>
          <a:p>
            <a:pPr marL="457200" lvl="0" indent="-342900" algn="l" rtl="0">
              <a:spcBef>
                <a:spcPts val="0"/>
              </a:spcBef>
              <a:spcAft>
                <a:spcPts val="0"/>
              </a:spcAft>
              <a:buSzPts val="1800"/>
              <a:buChar char="❖"/>
            </a:pPr>
            <a:r>
              <a:rPr lang="en-US" dirty="0"/>
              <a:t>Synthetic data include last name variations</a:t>
            </a:r>
            <a:endParaRPr dirty="0"/>
          </a:p>
          <a:p>
            <a:pPr marL="457200" lvl="0" indent="-342900" algn="l" rtl="0">
              <a:spcBef>
                <a:spcPts val="0"/>
              </a:spcBef>
              <a:spcAft>
                <a:spcPts val="0"/>
              </a:spcAft>
              <a:buSzPts val="1800"/>
              <a:buChar char="❖"/>
            </a:pPr>
            <a:r>
              <a:rPr lang="en-US" dirty="0"/>
              <a:t>Include international names</a:t>
            </a:r>
            <a:endParaRPr dirty="0"/>
          </a:p>
          <a:p>
            <a:pPr marL="457200" lvl="0" indent="-342900" algn="l" rtl="0">
              <a:spcBef>
                <a:spcPts val="0"/>
              </a:spcBef>
              <a:spcAft>
                <a:spcPts val="0"/>
              </a:spcAft>
              <a:buSzPts val="1800"/>
              <a:buChar char="❖"/>
            </a:pPr>
            <a:r>
              <a:rPr lang="en" dirty="0"/>
              <a:t>Include Covington Distance feature</a:t>
            </a:r>
          </a:p>
          <a:p>
            <a:pPr marL="457200" lvl="0" indent="-342900" algn="l" rtl="0">
              <a:spcBef>
                <a:spcPts val="0"/>
              </a:spcBef>
              <a:spcAft>
                <a:spcPts val="0"/>
              </a:spcAft>
              <a:buSzPts val="1800"/>
              <a:buChar char="❖"/>
            </a:pPr>
            <a:r>
              <a:rPr lang="en" dirty="0"/>
              <a:t>Analyze with other classification and deep learning models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Problem:</a:t>
            </a:r>
            <a:endParaRPr sz="2400"/>
          </a:p>
        </p:txBody>
      </p:sp>
      <p:sp>
        <p:nvSpPr>
          <p:cNvPr id="70" name="Google Shape;70;p14"/>
          <p:cNvSpPr txBox="1"/>
          <p:nvPr/>
        </p:nvSpPr>
        <p:spPr>
          <a:xfrm>
            <a:off x="887825" y="3115150"/>
            <a:ext cx="7308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cs typeface="Roboto Slab"/>
                <a:sym typeface="Roboto Slab"/>
              </a:rPr>
              <a:t>Confidently match two inputted names to the same individual to determine if the person is likely to be a sanctioned individual and stop the payment if necessary. </a:t>
            </a:r>
            <a:endParaRPr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Solution:</a:t>
            </a:r>
            <a:endParaRPr sz="2400"/>
          </a:p>
        </p:txBody>
      </p:sp>
      <p:sp>
        <p:nvSpPr>
          <p:cNvPr id="76" name="Google Shape;76;p15"/>
          <p:cNvSpPr txBox="1"/>
          <p:nvPr/>
        </p:nvSpPr>
        <p:spPr>
          <a:xfrm>
            <a:off x="887825" y="2944743"/>
            <a:ext cx="7308000" cy="46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dk1"/>
                </a:solidFill>
                <a:latin typeface="Roboto Slab"/>
                <a:ea typeface="Roboto Slab"/>
                <a:cs typeface="Roboto Slab"/>
                <a:sym typeface="Roboto Slab"/>
              </a:rPr>
              <a:t>Create a machine learning model that confidently predicts whether a pair of first and last names are the same based on fuzzy variations</a:t>
            </a:r>
            <a:endParaRPr sz="2400" dirty="0">
              <a:solidFill>
                <a:schemeClr val="dk1"/>
              </a:solidFill>
              <a:latin typeface="Roboto Slab"/>
              <a:ea typeface="Roboto Slab"/>
              <a:cs typeface="Roboto Slab"/>
              <a:sym typeface="Roboto Slab"/>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65500" y="1375775"/>
            <a:ext cx="4045200" cy="7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Wrangling</a:t>
            </a:r>
            <a:endParaRPr/>
          </a:p>
        </p:txBody>
      </p:sp>
      <p:sp>
        <p:nvSpPr>
          <p:cNvPr id="95" name="Google Shape;95;p18"/>
          <p:cNvSpPr txBox="1">
            <a:spLocks noGrp="1"/>
          </p:cNvSpPr>
          <p:nvPr>
            <p:ph type="body" idx="2"/>
          </p:nvPr>
        </p:nvSpPr>
        <p:spPr>
          <a:xfrm>
            <a:off x="4779819" y="528851"/>
            <a:ext cx="39927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Real and synthetic data used</a:t>
            </a:r>
            <a:endParaRPr dirty="0"/>
          </a:p>
          <a:p>
            <a:pPr marL="457200" lvl="0" indent="-342900" algn="l" rtl="0">
              <a:spcBef>
                <a:spcPts val="0"/>
              </a:spcBef>
              <a:spcAft>
                <a:spcPts val="0"/>
              </a:spcAft>
              <a:buSzPts val="1800"/>
              <a:buChar char="❖"/>
            </a:pPr>
            <a:r>
              <a:rPr lang="en-US" dirty="0"/>
              <a:t>Real data labeled as match / no match based on </a:t>
            </a:r>
            <a:r>
              <a:rPr lang="en-US" dirty="0" err="1"/>
              <a:t>FuzzyWuzzy</a:t>
            </a:r>
            <a:r>
              <a:rPr lang="en-US" dirty="0"/>
              <a:t> similarity score</a:t>
            </a:r>
            <a:endParaRPr dirty="0"/>
          </a:p>
          <a:p>
            <a:pPr marL="457200" lvl="0" indent="-342900" algn="l" rtl="0">
              <a:spcBef>
                <a:spcPts val="0"/>
              </a:spcBef>
              <a:spcAft>
                <a:spcPts val="0"/>
              </a:spcAft>
              <a:buSzPts val="1800"/>
              <a:buChar char="❖"/>
            </a:pPr>
            <a:r>
              <a:rPr lang="en-US" dirty="0"/>
              <a:t>Drop rows with missing names, numeric names, and duplicate keys</a:t>
            </a:r>
            <a:endParaRPr dirty="0"/>
          </a:p>
          <a:p>
            <a:pPr marL="457200" lvl="0" indent="-342900" algn="l" rtl="0">
              <a:spcBef>
                <a:spcPts val="0"/>
              </a:spcBef>
              <a:spcAft>
                <a:spcPts val="0"/>
              </a:spcAft>
              <a:buSzPts val="1800"/>
              <a:buChar char="❖"/>
            </a:pPr>
            <a:r>
              <a:rPr lang="en-US" dirty="0"/>
              <a:t>Synthetic data first name pairs combined with common last names for match records</a:t>
            </a:r>
            <a:endParaRPr dirty="0"/>
          </a:p>
          <a:p>
            <a:pPr marL="457200" lvl="0" indent="-342900" algn="l" rtl="0">
              <a:spcBef>
                <a:spcPts val="0"/>
              </a:spcBef>
              <a:spcAft>
                <a:spcPts val="0"/>
              </a:spcAft>
              <a:buSzPts val="1800"/>
              <a:buChar char="❖"/>
            </a:pPr>
            <a:r>
              <a:rPr lang="en-US" dirty="0"/>
              <a:t>Synthetic names copied and shuffled for no-match records</a:t>
            </a:r>
            <a:endParaRPr dirty="0"/>
          </a:p>
          <a:p>
            <a:pPr marL="457200" lvl="0" indent="-342900" algn="l" rtl="0">
              <a:spcBef>
                <a:spcPts val="0"/>
              </a:spcBef>
              <a:spcAft>
                <a:spcPts val="0"/>
              </a:spcAft>
              <a:buSzPts val="1800"/>
              <a:buChar char="❖"/>
            </a:pPr>
            <a:r>
              <a:rPr lang="en" dirty="0"/>
              <a:t>Target Variable: is_match</a:t>
            </a:r>
            <a:endParaRPr dirty="0"/>
          </a:p>
        </p:txBody>
      </p:sp>
      <p:sp>
        <p:nvSpPr>
          <p:cNvPr id="96" name="Google Shape;96;p18"/>
          <p:cNvSpPr txBox="1">
            <a:spLocks noGrp="1"/>
          </p:cNvSpPr>
          <p:nvPr>
            <p:ph type="subTitle" idx="1"/>
          </p:nvPr>
        </p:nvSpPr>
        <p:spPr>
          <a:xfrm>
            <a:off x="265500" y="2571750"/>
            <a:ext cx="4045200" cy="15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Original datasets had ~450,000 name pairs including first and last names with fuzzy variations</a:t>
            </a:r>
            <a:endParaRPr dirty="0"/>
          </a:p>
        </p:txBody>
      </p:sp>
      <p:sp>
        <p:nvSpPr>
          <p:cNvPr id="5" name="Google Shape;81;p16">
            <a:extLst>
              <a:ext uri="{FF2B5EF4-FFF2-40B4-BE49-F238E27FC236}">
                <a16:creationId xmlns:a16="http://schemas.microsoft.com/office/drawing/2014/main" id="{FA34D247-9ACB-B35F-BEE2-56195A7D443B}"/>
              </a:ext>
            </a:extLst>
          </p:cNvPr>
          <p:cNvSpPr txBox="1"/>
          <p:nvPr/>
        </p:nvSpPr>
        <p:spPr>
          <a:xfrm>
            <a:off x="116378" y="4309249"/>
            <a:ext cx="8707582" cy="7719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buNone/>
            </a:pPr>
            <a:r>
              <a:rPr lang="en" sz="1000" b="1" dirty="0">
                <a:solidFill>
                  <a:schemeClr val="tx1"/>
                </a:solidFill>
              </a:rPr>
              <a:t>Data Sources</a:t>
            </a:r>
          </a:p>
          <a:p>
            <a:pPr marL="0" lvl="0" indent="0" rtl="0">
              <a:lnSpc>
                <a:spcPct val="115000"/>
              </a:lnSpc>
              <a:spcBef>
                <a:spcPts val="0"/>
              </a:spcBef>
              <a:buNone/>
            </a:pPr>
            <a:r>
              <a:rPr lang="en" sz="1000" dirty="0">
                <a:solidFill>
                  <a:schemeClr val="tx1"/>
                </a:solidFill>
              </a:rPr>
              <a:t>Real Data: (confidential)</a:t>
            </a:r>
            <a:endParaRPr lang="en" sz="1000" dirty="0">
              <a:solidFill>
                <a:schemeClr val="tx1"/>
              </a:solidFill>
              <a:latin typeface="Roboto"/>
              <a:ea typeface="Roboto"/>
              <a:sym typeface="Roboto"/>
            </a:endParaRPr>
          </a:p>
          <a:p>
            <a:pPr marL="0" lvl="0" indent="0" rtl="0">
              <a:lnSpc>
                <a:spcPct val="115000"/>
              </a:lnSpc>
              <a:spcBef>
                <a:spcPts val="0"/>
              </a:spcBef>
              <a:buNone/>
            </a:pPr>
            <a:r>
              <a:rPr lang="en" sz="1000" dirty="0">
                <a:solidFill>
                  <a:schemeClr val="tx1"/>
                </a:solidFill>
                <a:latin typeface="Roboto"/>
                <a:ea typeface="Roboto"/>
                <a:sym typeface="Roboto"/>
              </a:rPr>
              <a:t>Synthetic Data: </a:t>
            </a:r>
            <a:r>
              <a:rPr lang="en-US" sz="1000" dirty="0">
                <a:solidFill>
                  <a:schemeClr val="tx1"/>
                </a:solidFill>
                <a:latin typeface="Roboto"/>
                <a:ea typeface="Roboto"/>
                <a:sym typeface="Roboto"/>
                <a:hlinkClick r:id="rId3"/>
              </a:rPr>
              <a:t>https://github.dev/Christopher-Thornton/hmni</a:t>
            </a:r>
            <a:r>
              <a:rPr lang="en-US" sz="1000" dirty="0">
                <a:solidFill>
                  <a:schemeClr val="tx1"/>
                </a:solidFill>
                <a:latin typeface="Roboto"/>
                <a:ea typeface="Roboto"/>
                <a:sym typeface="Roboto"/>
              </a:rPr>
              <a:t> &amp; </a:t>
            </a:r>
            <a:r>
              <a:rPr lang="en-US" sz="1000" dirty="0">
                <a:solidFill>
                  <a:schemeClr val="tx1"/>
                </a:solidFill>
                <a:latin typeface="Roboto"/>
                <a:ea typeface="Roboto"/>
                <a:sym typeface="Roboto"/>
                <a:hlinkClick r:id="rId4"/>
              </a:rPr>
              <a:t>https://github.com/arineng/arincli/blob/master/lib/last-names.txt</a:t>
            </a:r>
            <a:endParaRPr lang="en-US" sz="1000" dirty="0">
              <a:solidFill>
                <a:schemeClr val="tx1"/>
              </a:solidFill>
              <a:latin typeface="Roboto"/>
              <a:ea typeface="Roboto"/>
              <a:sym typeface="Roboto"/>
            </a:endParaRPr>
          </a:p>
          <a:p>
            <a:pPr marL="0" lvl="0" indent="0" rtl="0">
              <a:lnSpc>
                <a:spcPct val="115000"/>
              </a:lnSpc>
              <a:spcBef>
                <a:spcPts val="0"/>
              </a:spcBef>
              <a:buNone/>
            </a:pPr>
            <a:r>
              <a:rPr lang="en-US" sz="1000" dirty="0">
                <a:solidFill>
                  <a:schemeClr val="tx1"/>
                </a:solidFill>
                <a:latin typeface="Roboto"/>
                <a:ea typeface="Roboto"/>
                <a:sym typeface="Roboto"/>
              </a:rPr>
              <a:t> </a:t>
            </a:r>
            <a:endParaRPr lang="en" sz="1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2541310" y="161233"/>
            <a:ext cx="3977639"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t>Exploratory Data Analysis</a:t>
            </a:r>
            <a:endParaRPr sz="2200" b="1" dirty="0"/>
          </a:p>
        </p:txBody>
      </p:sp>
      <p:sp>
        <p:nvSpPr>
          <p:cNvPr id="12" name="TextBox 11">
            <a:extLst>
              <a:ext uri="{FF2B5EF4-FFF2-40B4-BE49-F238E27FC236}">
                <a16:creationId xmlns:a16="http://schemas.microsoft.com/office/drawing/2014/main" id="{65EA8DB9-DB51-6E33-AE8B-8213772695CC}"/>
              </a:ext>
            </a:extLst>
          </p:cNvPr>
          <p:cNvSpPr txBox="1"/>
          <p:nvPr/>
        </p:nvSpPr>
        <p:spPr>
          <a:xfrm>
            <a:off x="165849" y="521695"/>
            <a:ext cx="8146878" cy="6287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42900">
              <a:lnSpc>
                <a:spcPct val="115000"/>
              </a:lnSpc>
              <a:buClr>
                <a:schemeClr val="dk1"/>
              </a:buClr>
              <a:buSzPts val="1800"/>
              <a:buFont typeface="Roboto"/>
              <a:buChar char="❖"/>
              <a:defRPr sz="1800">
                <a:solidFill>
                  <a:schemeClr val="dk1"/>
                </a:solidFill>
                <a:latin typeface="Roboto"/>
                <a:ea typeface="Roboto"/>
                <a:cs typeface="Roboto"/>
                <a:sym typeface="Roboto"/>
              </a:defRPr>
            </a:lvl1pPr>
            <a:lvl2pPr marL="914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2pPr>
            <a:lvl3pPr marL="1371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3pPr>
            <a:lvl4pPr marL="18288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4pPr>
            <a:lvl5pPr marL="22860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5pPr>
            <a:lvl6pPr marL="27432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6pPr>
            <a:lvl7pPr marL="3200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7pPr>
            <a:lvl8pPr marL="3657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8pPr>
            <a:lvl9pPr marL="4114800"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pPr marL="114300" indent="0">
              <a:buNone/>
            </a:pPr>
            <a:r>
              <a:rPr lang="en-US" dirty="0">
                <a:latin typeface="Calibri" panose="020F0502020204030204" pitchFamily="34" charset="0"/>
                <a:cs typeface="Times New Roman" panose="02020603050405020304" pitchFamily="18" charset="0"/>
              </a:rPr>
              <a:t>Exact matches on first or last names</a:t>
            </a:r>
            <a:endParaRPr lang="en-US" dirty="0"/>
          </a:p>
        </p:txBody>
      </p:sp>
      <p:pic>
        <p:nvPicPr>
          <p:cNvPr id="2" name="Picture 1" descr="Chart, bar chart&#10;&#10;Description automatically generated">
            <a:extLst>
              <a:ext uri="{FF2B5EF4-FFF2-40B4-BE49-F238E27FC236}">
                <a16:creationId xmlns:a16="http://schemas.microsoft.com/office/drawing/2014/main" id="{DC39C228-A664-4283-C4A4-374F9EFEED0D}"/>
              </a:ext>
            </a:extLst>
          </p:cNvPr>
          <p:cNvPicPr>
            <a:picLocks noChangeAspect="1"/>
          </p:cNvPicPr>
          <p:nvPr/>
        </p:nvPicPr>
        <p:blipFill>
          <a:blip r:embed="rId3"/>
          <a:stretch>
            <a:fillRect/>
          </a:stretch>
        </p:blipFill>
        <p:spPr>
          <a:xfrm>
            <a:off x="575309" y="1187075"/>
            <a:ext cx="4028455" cy="2753158"/>
          </a:xfrm>
          <a:prstGeom prst="rect">
            <a:avLst/>
          </a:prstGeom>
        </p:spPr>
      </p:pic>
      <p:pic>
        <p:nvPicPr>
          <p:cNvPr id="3" name="Picture 2" descr="Chart, bar chart&#10;&#10;Description automatically generated">
            <a:extLst>
              <a:ext uri="{FF2B5EF4-FFF2-40B4-BE49-F238E27FC236}">
                <a16:creationId xmlns:a16="http://schemas.microsoft.com/office/drawing/2014/main" id="{25A57515-5BD9-EFB1-2103-7874FFE87F3D}"/>
              </a:ext>
            </a:extLst>
          </p:cNvPr>
          <p:cNvPicPr>
            <a:picLocks noChangeAspect="1"/>
          </p:cNvPicPr>
          <p:nvPr/>
        </p:nvPicPr>
        <p:blipFill>
          <a:blip r:embed="rId4"/>
          <a:stretch>
            <a:fillRect/>
          </a:stretch>
        </p:blipFill>
        <p:spPr>
          <a:xfrm>
            <a:off x="4674754" y="1187075"/>
            <a:ext cx="3939415" cy="27531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2215342" y="161233"/>
            <a:ext cx="4303607"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t>Length of Names</a:t>
            </a:r>
            <a:endParaRPr sz="2200" b="1" dirty="0"/>
          </a:p>
        </p:txBody>
      </p:sp>
      <p:sp>
        <p:nvSpPr>
          <p:cNvPr id="12" name="TextBox 11">
            <a:extLst>
              <a:ext uri="{FF2B5EF4-FFF2-40B4-BE49-F238E27FC236}">
                <a16:creationId xmlns:a16="http://schemas.microsoft.com/office/drawing/2014/main" id="{65EA8DB9-DB51-6E33-AE8B-8213772695CC}"/>
              </a:ext>
            </a:extLst>
          </p:cNvPr>
          <p:cNvSpPr txBox="1"/>
          <p:nvPr/>
        </p:nvSpPr>
        <p:spPr>
          <a:xfrm>
            <a:off x="165849" y="521695"/>
            <a:ext cx="8146878" cy="6287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indent="-342900">
              <a:lnSpc>
                <a:spcPct val="115000"/>
              </a:lnSpc>
              <a:buClr>
                <a:schemeClr val="dk1"/>
              </a:buClr>
              <a:buSzPts val="1800"/>
              <a:buFont typeface="Roboto"/>
              <a:buChar char="❖"/>
              <a:defRPr sz="1800">
                <a:solidFill>
                  <a:schemeClr val="dk1"/>
                </a:solidFill>
                <a:latin typeface="Roboto"/>
                <a:ea typeface="Roboto"/>
                <a:cs typeface="Roboto"/>
                <a:sym typeface="Roboto"/>
              </a:defRPr>
            </a:lvl1pPr>
            <a:lvl2pPr marL="914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2pPr>
            <a:lvl3pPr marL="1371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3pPr>
            <a:lvl4pPr marL="18288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4pPr>
            <a:lvl5pPr marL="22860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5pPr>
            <a:lvl6pPr marL="27432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6pPr>
            <a:lvl7pPr marL="32004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7pPr>
            <a:lvl8pPr marL="3657600" indent="-317500">
              <a:lnSpc>
                <a:spcPct val="115000"/>
              </a:lnSpc>
              <a:spcBef>
                <a:spcPts val="1600"/>
              </a:spcBef>
              <a:buClr>
                <a:schemeClr val="dk1"/>
              </a:buClr>
              <a:buSzPts val="1400"/>
              <a:buFont typeface="Roboto"/>
              <a:buChar char="○"/>
              <a:defRPr>
                <a:solidFill>
                  <a:schemeClr val="dk1"/>
                </a:solidFill>
                <a:latin typeface="Roboto"/>
                <a:ea typeface="Roboto"/>
                <a:cs typeface="Roboto"/>
                <a:sym typeface="Roboto"/>
              </a:defRPr>
            </a:lvl8pPr>
            <a:lvl9pPr marL="4114800"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pPr marL="1143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Average length of first and last names are 6-7 characters</a:t>
            </a:r>
            <a:endParaRPr lang="en-US" dirty="0"/>
          </a:p>
        </p:txBody>
      </p:sp>
      <p:pic>
        <p:nvPicPr>
          <p:cNvPr id="2" name="Picture 1" descr="Chart, histogram&#10;&#10;Description automatically generated">
            <a:extLst>
              <a:ext uri="{FF2B5EF4-FFF2-40B4-BE49-F238E27FC236}">
                <a16:creationId xmlns:a16="http://schemas.microsoft.com/office/drawing/2014/main" id="{497138DA-41EC-6DF2-63AC-3BC35C586892}"/>
              </a:ext>
            </a:extLst>
          </p:cNvPr>
          <p:cNvPicPr>
            <a:picLocks noChangeAspect="1"/>
          </p:cNvPicPr>
          <p:nvPr/>
        </p:nvPicPr>
        <p:blipFill>
          <a:blip r:embed="rId3"/>
          <a:stretch>
            <a:fillRect/>
          </a:stretch>
        </p:blipFill>
        <p:spPr>
          <a:xfrm>
            <a:off x="257695" y="1074766"/>
            <a:ext cx="4247803" cy="1877568"/>
          </a:xfrm>
          <a:prstGeom prst="rect">
            <a:avLst/>
          </a:prstGeom>
        </p:spPr>
      </p:pic>
      <p:pic>
        <p:nvPicPr>
          <p:cNvPr id="3" name="Picture 2" descr="Chart, histogram&#10;&#10;Description automatically generated">
            <a:extLst>
              <a:ext uri="{FF2B5EF4-FFF2-40B4-BE49-F238E27FC236}">
                <a16:creationId xmlns:a16="http://schemas.microsoft.com/office/drawing/2014/main" id="{458DF554-D70F-AC7E-6652-FA000E34363B}"/>
              </a:ext>
            </a:extLst>
          </p:cNvPr>
          <p:cNvPicPr>
            <a:picLocks noChangeAspect="1"/>
          </p:cNvPicPr>
          <p:nvPr/>
        </p:nvPicPr>
        <p:blipFill>
          <a:blip r:embed="rId4"/>
          <a:stretch>
            <a:fillRect/>
          </a:stretch>
        </p:blipFill>
        <p:spPr>
          <a:xfrm>
            <a:off x="4597344" y="1074765"/>
            <a:ext cx="4446903" cy="1877567"/>
          </a:xfrm>
          <a:prstGeom prst="rect">
            <a:avLst/>
          </a:prstGeom>
        </p:spPr>
      </p:pic>
      <p:pic>
        <p:nvPicPr>
          <p:cNvPr id="4" name="Picture 3" descr="Chart, histogram&#10;&#10;Description automatically generated">
            <a:extLst>
              <a:ext uri="{FF2B5EF4-FFF2-40B4-BE49-F238E27FC236}">
                <a16:creationId xmlns:a16="http://schemas.microsoft.com/office/drawing/2014/main" id="{43AB6E81-BC6A-4058-AB5C-2EA0E5CAAB2A}"/>
              </a:ext>
            </a:extLst>
          </p:cNvPr>
          <p:cNvPicPr>
            <a:picLocks noChangeAspect="1"/>
          </p:cNvPicPr>
          <p:nvPr/>
        </p:nvPicPr>
        <p:blipFill>
          <a:blip r:embed="rId5"/>
          <a:stretch>
            <a:fillRect/>
          </a:stretch>
        </p:blipFill>
        <p:spPr>
          <a:xfrm>
            <a:off x="257695" y="2980661"/>
            <a:ext cx="4247803" cy="1936317"/>
          </a:xfrm>
          <a:prstGeom prst="rect">
            <a:avLst/>
          </a:prstGeom>
        </p:spPr>
      </p:pic>
      <p:pic>
        <p:nvPicPr>
          <p:cNvPr id="6" name="Picture 5" descr="Chart, histogram&#10;&#10;Description automatically generated">
            <a:extLst>
              <a:ext uri="{FF2B5EF4-FFF2-40B4-BE49-F238E27FC236}">
                <a16:creationId xmlns:a16="http://schemas.microsoft.com/office/drawing/2014/main" id="{481B8649-D2F4-6CED-7F5F-0C66E6CB828A}"/>
              </a:ext>
            </a:extLst>
          </p:cNvPr>
          <p:cNvPicPr>
            <a:picLocks noChangeAspect="1"/>
          </p:cNvPicPr>
          <p:nvPr/>
        </p:nvPicPr>
        <p:blipFill>
          <a:blip r:embed="rId6"/>
          <a:stretch>
            <a:fillRect/>
          </a:stretch>
        </p:blipFill>
        <p:spPr>
          <a:xfrm>
            <a:off x="4597344" y="2974947"/>
            <a:ext cx="4446903" cy="1948781"/>
          </a:xfrm>
          <a:prstGeom prst="rect">
            <a:avLst/>
          </a:prstGeom>
        </p:spPr>
      </p:pic>
    </p:spTree>
    <p:extLst>
      <p:ext uri="{BB962C8B-B14F-4D97-AF65-F5344CB8AC3E}">
        <p14:creationId xmlns:p14="http://schemas.microsoft.com/office/powerpoint/2010/main" val="96724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420325" y="116800"/>
            <a:ext cx="8222100" cy="4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Multiple Words in Names</a:t>
            </a:r>
            <a:endParaRPr sz="2400" dirty="0"/>
          </a:p>
        </p:txBody>
      </p:sp>
      <p:pic>
        <p:nvPicPr>
          <p:cNvPr id="2" name="Picture 1" descr="Chart, bar chart&#10;&#10;Description automatically generated">
            <a:extLst>
              <a:ext uri="{FF2B5EF4-FFF2-40B4-BE49-F238E27FC236}">
                <a16:creationId xmlns:a16="http://schemas.microsoft.com/office/drawing/2014/main" id="{0B7431E3-C906-529C-1CFF-8BA4B8A1A853}"/>
              </a:ext>
            </a:extLst>
          </p:cNvPr>
          <p:cNvPicPr>
            <a:picLocks noChangeAspect="1"/>
          </p:cNvPicPr>
          <p:nvPr/>
        </p:nvPicPr>
        <p:blipFill>
          <a:blip r:embed="rId3"/>
          <a:stretch>
            <a:fillRect/>
          </a:stretch>
        </p:blipFill>
        <p:spPr>
          <a:xfrm>
            <a:off x="669694" y="862301"/>
            <a:ext cx="2800350" cy="1947545"/>
          </a:xfrm>
          <a:prstGeom prst="rect">
            <a:avLst/>
          </a:prstGeom>
        </p:spPr>
      </p:pic>
      <p:pic>
        <p:nvPicPr>
          <p:cNvPr id="6" name="Picture 5" descr="Chart, bar chart&#10;&#10;Description automatically generated">
            <a:extLst>
              <a:ext uri="{FF2B5EF4-FFF2-40B4-BE49-F238E27FC236}">
                <a16:creationId xmlns:a16="http://schemas.microsoft.com/office/drawing/2014/main" id="{B728C4F8-F5B3-E385-818D-1DF84E6936FD}"/>
              </a:ext>
            </a:extLst>
          </p:cNvPr>
          <p:cNvPicPr>
            <a:picLocks noChangeAspect="1"/>
          </p:cNvPicPr>
          <p:nvPr/>
        </p:nvPicPr>
        <p:blipFill>
          <a:blip r:embed="rId4"/>
          <a:stretch>
            <a:fillRect/>
          </a:stretch>
        </p:blipFill>
        <p:spPr>
          <a:xfrm>
            <a:off x="5415655" y="843251"/>
            <a:ext cx="2809875" cy="1966595"/>
          </a:xfrm>
          <a:prstGeom prst="rect">
            <a:avLst/>
          </a:prstGeom>
        </p:spPr>
      </p:pic>
      <p:pic>
        <p:nvPicPr>
          <p:cNvPr id="9" name="Picture 8" descr="Chart, bar chart&#10;&#10;Description automatically generated">
            <a:extLst>
              <a:ext uri="{FF2B5EF4-FFF2-40B4-BE49-F238E27FC236}">
                <a16:creationId xmlns:a16="http://schemas.microsoft.com/office/drawing/2014/main" id="{B46B81D8-48D9-B005-9918-F251F1A0DA28}"/>
              </a:ext>
            </a:extLst>
          </p:cNvPr>
          <p:cNvPicPr>
            <a:picLocks noChangeAspect="1"/>
          </p:cNvPicPr>
          <p:nvPr/>
        </p:nvPicPr>
        <p:blipFill>
          <a:blip r:embed="rId5"/>
          <a:stretch>
            <a:fillRect/>
          </a:stretch>
        </p:blipFill>
        <p:spPr>
          <a:xfrm>
            <a:off x="669694" y="2908358"/>
            <a:ext cx="2835910" cy="1995170"/>
          </a:xfrm>
          <a:prstGeom prst="rect">
            <a:avLst/>
          </a:prstGeom>
        </p:spPr>
      </p:pic>
      <p:pic>
        <p:nvPicPr>
          <p:cNvPr id="10" name="Picture 9" descr="Chart, bar chart&#10;&#10;Description automatically generated">
            <a:extLst>
              <a:ext uri="{FF2B5EF4-FFF2-40B4-BE49-F238E27FC236}">
                <a16:creationId xmlns:a16="http://schemas.microsoft.com/office/drawing/2014/main" id="{216F07CF-5513-D01F-CF1E-BBAD9B901597}"/>
              </a:ext>
            </a:extLst>
          </p:cNvPr>
          <p:cNvPicPr>
            <a:picLocks noChangeAspect="1"/>
          </p:cNvPicPr>
          <p:nvPr/>
        </p:nvPicPr>
        <p:blipFill>
          <a:blip r:embed="rId6"/>
          <a:stretch>
            <a:fillRect/>
          </a:stretch>
        </p:blipFill>
        <p:spPr>
          <a:xfrm>
            <a:off x="5415655" y="2932170"/>
            <a:ext cx="2840355" cy="1947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 Engineering</a:t>
            </a:r>
            <a:endParaRPr dirty="0"/>
          </a:p>
        </p:txBody>
      </p:sp>
      <p:sp>
        <p:nvSpPr>
          <p:cNvPr id="127" name="Google Shape;127;p22"/>
          <p:cNvSpPr txBox="1">
            <a:spLocks noGrp="1"/>
          </p:cNvSpPr>
          <p:nvPr>
            <p:ph type="subTitle" idx="1"/>
          </p:nvPr>
        </p:nvSpPr>
        <p:spPr>
          <a:xfrm>
            <a:off x="265500" y="2769000"/>
            <a:ext cx="4045200" cy="20731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solidFill>
                  <a:schemeClr val="tx1"/>
                </a:solidFill>
              </a:rPr>
              <a:t>Libraries</a:t>
            </a:r>
          </a:p>
          <a:p>
            <a:pPr marL="0" lvl="0" indent="0" algn="ctr" rtl="0">
              <a:spcBef>
                <a:spcPts val="0"/>
              </a:spcBef>
              <a:spcAft>
                <a:spcPts val="0"/>
              </a:spcAft>
              <a:buNone/>
            </a:pPr>
            <a:r>
              <a:rPr lang="en" dirty="0"/>
              <a:t>FuzzyWuzzy</a:t>
            </a:r>
          </a:p>
          <a:p>
            <a:pPr marL="0" lvl="0" indent="0" algn="ctr" rtl="0">
              <a:spcBef>
                <a:spcPts val="0"/>
              </a:spcBef>
              <a:spcAft>
                <a:spcPts val="0"/>
              </a:spcAft>
              <a:buNone/>
            </a:pPr>
            <a:r>
              <a:rPr lang="en" dirty="0"/>
              <a:t>Abydos NLP/IR</a:t>
            </a:r>
          </a:p>
          <a:p>
            <a:pPr marL="0" lvl="0" indent="0" algn="ctr" rtl="0">
              <a:spcBef>
                <a:spcPts val="0"/>
              </a:spcBef>
              <a:spcAft>
                <a:spcPts val="0"/>
              </a:spcAft>
              <a:buNone/>
            </a:pPr>
            <a:r>
              <a:rPr lang="en" dirty="0"/>
              <a:t>HMNI</a:t>
            </a:r>
          </a:p>
          <a:p>
            <a:pPr marL="0" lvl="0" indent="0" algn="ctr" rtl="0">
              <a:spcBef>
                <a:spcPts val="0"/>
              </a:spcBef>
              <a:spcAft>
                <a:spcPts val="0"/>
              </a:spcAft>
              <a:buNone/>
            </a:pPr>
            <a:r>
              <a:rPr lang="en-US" sz="1200" dirty="0"/>
              <a:t>https://github.com/Christopher-Thornton/hmni</a:t>
            </a:r>
            <a:endParaRPr sz="1200" dirty="0"/>
          </a:p>
        </p:txBody>
      </p:sp>
      <p:sp>
        <p:nvSpPr>
          <p:cNvPr id="3" name="Text Placeholder 2">
            <a:extLst>
              <a:ext uri="{FF2B5EF4-FFF2-40B4-BE49-F238E27FC236}">
                <a16:creationId xmlns:a16="http://schemas.microsoft.com/office/drawing/2014/main" id="{362E3015-90DC-D1B8-5EF7-8E44117FF83B}"/>
              </a:ext>
            </a:extLst>
          </p:cNvPr>
          <p:cNvSpPr>
            <a:spLocks noGrp="1"/>
          </p:cNvSpPr>
          <p:nvPr>
            <p:ph type="body" idx="2"/>
          </p:nvPr>
        </p:nvSpPr>
        <p:spPr>
          <a:xfrm>
            <a:off x="4731300" y="-224438"/>
            <a:ext cx="4317104" cy="4985558"/>
          </a:xfrm>
        </p:spPr>
        <p:txBody>
          <a:bodyPr/>
          <a:lstStyle/>
          <a:p>
            <a:pPr marL="114300" indent="0">
              <a:buNone/>
            </a:pPr>
            <a:r>
              <a:rPr lang="en-US" sz="2400" b="1" dirty="0"/>
              <a:t>Features:</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Partial Ratio</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Token Sort Ratio</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Token Set Ratio</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Sum IPA (International Phonetic Alphabet) features</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PSHP Soundex First</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Iterative Substring</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BI-SIM similarity</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Discounted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Levenshtein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Prefix Distance</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Longest Common Substring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LCSstr</a:t>
            </a: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Modified Language-Independent Product Name Search (MLIPNS)</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Strcmp95 Distance</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Match Rating Algorithm (MRA) Comparison</a:t>
            </a:r>
          </a:p>
          <a:p>
            <a:pPr marL="0" marR="0" lvl="0" indent="-342900">
              <a:lnSpc>
                <a:spcPct val="100000"/>
              </a:lnSpc>
              <a:spcBef>
                <a:spcPts val="0"/>
              </a:spcBef>
              <a:buFont typeface="Symbol" panose="05050102010706020507" pitchFamily="18" charset="2"/>
              <a:buChar char=""/>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Editex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Syllable Alignment Pattern Searching (SAPS) Similarity</a:t>
            </a:r>
          </a:p>
          <a:p>
            <a:pPr marL="0" marR="0" lvl="0" indent="-342900">
              <a:lnSpc>
                <a:spcPct val="100000"/>
              </a:lnSpc>
              <a:spcBef>
                <a:spcPts val="0"/>
              </a:spcBef>
              <a:buFont typeface="Symbol" panose="05050102010706020507" pitchFamily="18" charset="2"/>
              <a:buChar char=""/>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FlexMetric</a:t>
            </a:r>
            <a:r>
              <a:rPr lang="en-US" sz="1100" dirty="0">
                <a:effectLst/>
                <a:latin typeface="Calibri" panose="020F0502020204030204" pitchFamily="34" charset="0"/>
                <a:ea typeface="Calibri" panose="020F0502020204030204" pitchFamily="34" charset="0"/>
                <a:cs typeface="Times New Roman" panose="02020603050405020304" pitchFamily="18" charset="0"/>
              </a:rPr>
              <a:t> Distance</a:t>
            </a:r>
          </a:p>
          <a:p>
            <a:pPr marL="0" marR="0" lvl="0" indent="-342900">
              <a:lnSpc>
                <a:spcPct val="100000"/>
              </a:lnSpc>
              <a:spcBef>
                <a:spcPts val="0"/>
              </a:spcBef>
              <a:buFont typeface="Symbol" panose="05050102010706020507" pitchFamily="18" charset="2"/>
              <a:buChar char=""/>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Jaro</a:t>
            </a:r>
            <a:r>
              <a:rPr lang="en-US" sz="1100" dirty="0">
                <a:effectLst/>
                <a:latin typeface="Calibri" panose="020F0502020204030204" pitchFamily="34" charset="0"/>
                <a:ea typeface="Calibri" panose="020F0502020204030204" pitchFamily="34" charset="0"/>
                <a:cs typeface="Times New Roman" panose="02020603050405020304" pitchFamily="18" charset="0"/>
              </a:rPr>
              <a:t>-Winkler Distance</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Higuera-</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Mico</a:t>
            </a:r>
            <a:r>
              <a:rPr lang="en-US" sz="1100" dirty="0">
                <a:effectLst/>
                <a:latin typeface="Calibri" panose="020F0502020204030204" pitchFamily="34" charset="0"/>
                <a:ea typeface="Calibri" panose="020F0502020204030204" pitchFamily="34" charset="0"/>
                <a:cs typeface="Times New Roman" panose="02020603050405020304" pitchFamily="18" charset="0"/>
              </a:rPr>
              <a:t> contextual normalized edit distance</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Sift4 Distance</a:t>
            </a:r>
          </a:p>
          <a:p>
            <a:pPr marL="0" marR="0" lvl="0" indent="-342900">
              <a:lnSpc>
                <a:spcPct val="100000"/>
              </a:lnSpc>
              <a:spcBef>
                <a:spcPts val="0"/>
              </a:spcBef>
              <a:buFont typeface="Symbol" panose="05050102010706020507" pitchFamily="18" charset="2"/>
              <a:buChar char=""/>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Eudex</a:t>
            </a:r>
            <a:r>
              <a:rPr lang="en-US" sz="1100" dirty="0">
                <a:effectLst/>
                <a:latin typeface="Calibri" panose="020F0502020204030204" pitchFamily="34" charset="0"/>
                <a:ea typeface="Calibri" panose="020F0502020204030204" pitchFamily="34" charset="0"/>
                <a:cs typeface="Times New Roman" panose="02020603050405020304" pitchFamily="18" charset="0"/>
              </a:rPr>
              <a:t> Distance</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ALINE Distance</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Covington Distance</a:t>
            </a:r>
          </a:p>
          <a:p>
            <a:pPr marL="0" marR="0" lvl="0" indent="-342900">
              <a:lnSpc>
                <a:spcPct val="100000"/>
              </a:lnSpc>
              <a:spcBef>
                <a:spcPts val="0"/>
              </a:spcBef>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Phonetic Edit Distance</a:t>
            </a:r>
          </a:p>
          <a:p>
            <a:pPr marL="0" marR="0" lvl="0" indent="-342900">
              <a:lnSpc>
                <a:spcPct val="100000"/>
              </a:lnSpc>
              <a:spcBef>
                <a:spcPts val="0"/>
              </a:spcBef>
              <a:buFont typeface="Symbol" panose="05050102010706020507" pitchFamily="18" charset="2"/>
              <a:buChar char=""/>
            </a:pPr>
            <a:r>
              <a:rPr lang="en-US" sz="1100" dirty="0">
                <a:latin typeface="Calibri" panose="020F0502020204030204" pitchFamily="34" charset="0"/>
                <a:ea typeface="Calibri" panose="020F0502020204030204" pitchFamily="34" charset="0"/>
                <a:cs typeface="Times New Roman" panose="02020603050405020304" pitchFamily="18" charset="0"/>
              </a:rPr>
              <a:t>HMNI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619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20"/>
          <p:cNvSpPr txBox="1">
            <a:spLocks noGrp="1"/>
          </p:cNvSpPr>
          <p:nvPr>
            <p:ph type="body" idx="2"/>
          </p:nvPr>
        </p:nvSpPr>
        <p:spPr>
          <a:xfrm>
            <a:off x="166255" y="1230284"/>
            <a:ext cx="4825538" cy="3375849"/>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buNone/>
            </a:pPr>
            <a:r>
              <a:rPr lang="en" sz="2000" b="1" dirty="0"/>
              <a:t>Target Metric: </a:t>
            </a:r>
          </a:p>
          <a:p>
            <a:pPr marL="101600" lvl="0" indent="0" algn="l" rtl="0">
              <a:spcBef>
                <a:spcPts val="0"/>
              </a:spcBef>
              <a:spcAft>
                <a:spcPts val="0"/>
              </a:spcAft>
              <a:buSzPts val="2000"/>
              <a:buNone/>
            </a:pPr>
            <a:r>
              <a:rPr lang="en" sz="2000" b="1" dirty="0"/>
              <a:t>Precision </a:t>
            </a:r>
          </a:p>
          <a:p>
            <a:pPr marL="101600" lvl="0" indent="0" algn="l" rtl="0">
              <a:spcBef>
                <a:spcPts val="0"/>
              </a:spcBef>
              <a:spcAft>
                <a:spcPts val="0"/>
              </a:spcAft>
              <a:buSzPts val="2000"/>
              <a:buNone/>
            </a:pPr>
            <a:endParaRPr lang="en" sz="2000" dirty="0"/>
          </a:p>
        </p:txBody>
      </p:sp>
      <p:sp>
        <p:nvSpPr>
          <p:cNvPr id="113" name="Google Shape;113;p20"/>
          <p:cNvSpPr txBox="1">
            <a:spLocks noGrp="1"/>
          </p:cNvSpPr>
          <p:nvPr>
            <p:ph type="title"/>
          </p:nvPr>
        </p:nvSpPr>
        <p:spPr>
          <a:xfrm>
            <a:off x="412800" y="366585"/>
            <a:ext cx="39999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Selection</a:t>
            </a:r>
            <a:endParaRPr dirty="0"/>
          </a:p>
        </p:txBody>
      </p:sp>
      <p:graphicFrame>
        <p:nvGraphicFramePr>
          <p:cNvPr id="3" name="Table 3">
            <a:extLst>
              <a:ext uri="{FF2B5EF4-FFF2-40B4-BE49-F238E27FC236}">
                <a16:creationId xmlns:a16="http://schemas.microsoft.com/office/drawing/2014/main" id="{46E8632A-6238-A028-72C4-3ACC7A1F9FBE}"/>
              </a:ext>
            </a:extLst>
          </p:cNvPr>
          <p:cNvGraphicFramePr>
            <a:graphicFrameLocks noGrp="1"/>
          </p:cNvGraphicFramePr>
          <p:nvPr>
            <p:extLst>
              <p:ext uri="{D42A27DB-BD31-4B8C-83A1-F6EECF244321}">
                <p14:modId xmlns:p14="http://schemas.microsoft.com/office/powerpoint/2010/main" val="2375619180"/>
              </p:ext>
            </p:extLst>
          </p:nvPr>
        </p:nvGraphicFramePr>
        <p:xfrm>
          <a:off x="1278773" y="2850321"/>
          <a:ext cx="5820296" cy="1483360"/>
        </p:xfrm>
        <a:graphic>
          <a:graphicData uri="http://schemas.openxmlformats.org/drawingml/2006/table">
            <a:tbl>
              <a:tblPr firstRow="1" bandRow="1">
                <a:tableStyleId>{5C22544A-7EE6-4342-B048-85BDC9FD1C3A}</a:tableStyleId>
              </a:tblPr>
              <a:tblGrid>
                <a:gridCol w="1977579">
                  <a:extLst>
                    <a:ext uri="{9D8B030D-6E8A-4147-A177-3AD203B41FA5}">
                      <a16:colId xmlns:a16="http://schemas.microsoft.com/office/drawing/2014/main" val="2395451675"/>
                    </a:ext>
                  </a:extLst>
                </a:gridCol>
                <a:gridCol w="1186546">
                  <a:extLst>
                    <a:ext uri="{9D8B030D-6E8A-4147-A177-3AD203B41FA5}">
                      <a16:colId xmlns:a16="http://schemas.microsoft.com/office/drawing/2014/main" val="494833931"/>
                    </a:ext>
                  </a:extLst>
                </a:gridCol>
                <a:gridCol w="1201097">
                  <a:extLst>
                    <a:ext uri="{9D8B030D-6E8A-4147-A177-3AD203B41FA5}">
                      <a16:colId xmlns:a16="http://schemas.microsoft.com/office/drawing/2014/main" val="3900178355"/>
                    </a:ext>
                  </a:extLst>
                </a:gridCol>
                <a:gridCol w="1455074">
                  <a:extLst>
                    <a:ext uri="{9D8B030D-6E8A-4147-A177-3AD203B41FA5}">
                      <a16:colId xmlns:a16="http://schemas.microsoft.com/office/drawing/2014/main" val="1687994290"/>
                    </a:ext>
                  </a:extLst>
                </a:gridCol>
              </a:tblGrid>
              <a:tr h="370840">
                <a:tc>
                  <a:txBody>
                    <a:bodyPr/>
                    <a:lstStyle/>
                    <a:p>
                      <a:r>
                        <a:rPr lang="en-US" dirty="0">
                          <a:solidFill>
                            <a:schemeClr val="tx1"/>
                          </a:solidFill>
                        </a:rPr>
                        <a:t>Model</a:t>
                      </a:r>
                    </a:p>
                  </a:txBody>
                  <a:tcPr/>
                </a:tc>
                <a:tc>
                  <a:txBody>
                    <a:bodyPr/>
                    <a:lstStyle/>
                    <a:p>
                      <a:r>
                        <a:rPr lang="en-US" dirty="0">
                          <a:solidFill>
                            <a:schemeClr val="tx1"/>
                          </a:solidFill>
                        </a:rPr>
                        <a:t>Precision</a:t>
                      </a:r>
                    </a:p>
                  </a:txBody>
                  <a:tcPr/>
                </a:tc>
                <a:tc>
                  <a:txBody>
                    <a:bodyPr/>
                    <a:lstStyle/>
                    <a:p>
                      <a:r>
                        <a:rPr lang="en-US" dirty="0">
                          <a:solidFill>
                            <a:schemeClr val="tx1"/>
                          </a:solidFill>
                        </a:rPr>
                        <a:t>Recall</a:t>
                      </a:r>
                    </a:p>
                  </a:txBody>
                  <a:tcPr/>
                </a:tc>
                <a:tc>
                  <a:txBody>
                    <a:bodyPr/>
                    <a:lstStyle/>
                    <a:p>
                      <a:r>
                        <a:rPr lang="en-US" dirty="0">
                          <a:solidFill>
                            <a:schemeClr val="tx1"/>
                          </a:solidFill>
                        </a:rPr>
                        <a:t>ROC / AUC</a:t>
                      </a:r>
                    </a:p>
                  </a:txBody>
                  <a:tcPr/>
                </a:tc>
                <a:extLst>
                  <a:ext uri="{0D108BD9-81ED-4DB2-BD59-A6C34878D82A}">
                    <a16:rowId xmlns:a16="http://schemas.microsoft.com/office/drawing/2014/main" val="258397370"/>
                  </a:ext>
                </a:extLst>
              </a:tr>
              <a:tr h="370840">
                <a:tc>
                  <a:txBody>
                    <a:bodyPr/>
                    <a:lstStyle/>
                    <a:p>
                      <a:r>
                        <a:rPr lang="en-US" dirty="0" err="1">
                          <a:solidFill>
                            <a:schemeClr val="bg1"/>
                          </a:solidFill>
                        </a:rPr>
                        <a:t>XGBClassifier</a:t>
                      </a:r>
                      <a:endParaRPr lang="en-US" dirty="0">
                        <a:solidFill>
                          <a:schemeClr val="bg1"/>
                        </a:solidFill>
                      </a:endParaRPr>
                    </a:p>
                  </a:txBody>
                  <a:tcPr/>
                </a:tc>
                <a:tc>
                  <a:txBody>
                    <a:bodyPr/>
                    <a:lstStyle/>
                    <a:p>
                      <a:r>
                        <a:rPr lang="en-US" dirty="0">
                          <a:solidFill>
                            <a:schemeClr val="bg1"/>
                          </a:solidFill>
                        </a:rPr>
                        <a:t>0.98</a:t>
                      </a:r>
                    </a:p>
                  </a:txBody>
                  <a:tcPr/>
                </a:tc>
                <a:tc>
                  <a:txBody>
                    <a:bodyPr/>
                    <a:lstStyle/>
                    <a:p>
                      <a:r>
                        <a:rPr lang="en-US" dirty="0">
                          <a:solidFill>
                            <a:schemeClr val="bg1"/>
                          </a:solidFill>
                        </a:rPr>
                        <a:t>0.98</a:t>
                      </a:r>
                    </a:p>
                  </a:txBody>
                  <a:tcPr/>
                </a:tc>
                <a:tc>
                  <a:txBody>
                    <a:bodyPr/>
                    <a:lstStyle/>
                    <a:p>
                      <a:r>
                        <a:rPr lang="en-US" dirty="0">
                          <a:solidFill>
                            <a:schemeClr val="bg1"/>
                          </a:solidFill>
                        </a:rPr>
                        <a:t>0.998</a:t>
                      </a:r>
                    </a:p>
                  </a:txBody>
                  <a:tcPr/>
                </a:tc>
                <a:extLst>
                  <a:ext uri="{0D108BD9-81ED-4DB2-BD59-A6C34878D82A}">
                    <a16:rowId xmlns:a16="http://schemas.microsoft.com/office/drawing/2014/main" val="3964059085"/>
                  </a:ext>
                </a:extLst>
              </a:tr>
              <a:tr h="370840">
                <a:tc>
                  <a:txBody>
                    <a:bodyPr/>
                    <a:lstStyle/>
                    <a:p>
                      <a:r>
                        <a:rPr lang="en-US" dirty="0" err="1">
                          <a:solidFill>
                            <a:schemeClr val="bg1"/>
                          </a:solidFill>
                        </a:rPr>
                        <a:t>LogisticRegression</a:t>
                      </a:r>
                      <a:endParaRPr lang="en-US" dirty="0">
                        <a:solidFill>
                          <a:schemeClr val="bg1"/>
                        </a:solidFill>
                      </a:endParaRPr>
                    </a:p>
                  </a:txBody>
                  <a:tcPr/>
                </a:tc>
                <a:tc>
                  <a:txBody>
                    <a:bodyPr/>
                    <a:lstStyle/>
                    <a:p>
                      <a:r>
                        <a:rPr lang="en-US" dirty="0">
                          <a:solidFill>
                            <a:schemeClr val="bg1"/>
                          </a:solidFill>
                        </a:rPr>
                        <a:t>0.96</a:t>
                      </a:r>
                    </a:p>
                  </a:txBody>
                  <a:tcPr/>
                </a:tc>
                <a:tc>
                  <a:txBody>
                    <a:bodyPr/>
                    <a:lstStyle/>
                    <a:p>
                      <a:r>
                        <a:rPr lang="en-US" dirty="0">
                          <a:solidFill>
                            <a:schemeClr val="bg1"/>
                          </a:solidFill>
                        </a:rPr>
                        <a:t>0.97</a:t>
                      </a:r>
                    </a:p>
                  </a:txBody>
                  <a:tcPr/>
                </a:tc>
                <a:tc>
                  <a:txBody>
                    <a:bodyPr/>
                    <a:lstStyle/>
                    <a:p>
                      <a:r>
                        <a:rPr lang="en-US" dirty="0">
                          <a:solidFill>
                            <a:schemeClr val="bg1"/>
                          </a:solidFill>
                        </a:rPr>
                        <a:t>0.995</a:t>
                      </a:r>
                    </a:p>
                  </a:txBody>
                  <a:tcPr/>
                </a:tc>
                <a:extLst>
                  <a:ext uri="{0D108BD9-81ED-4DB2-BD59-A6C34878D82A}">
                    <a16:rowId xmlns:a16="http://schemas.microsoft.com/office/drawing/2014/main" val="649324765"/>
                  </a:ext>
                </a:extLst>
              </a:tr>
              <a:tr h="370840">
                <a:tc>
                  <a:txBody>
                    <a:bodyPr/>
                    <a:lstStyle/>
                    <a:p>
                      <a:r>
                        <a:rPr lang="en-US" dirty="0" err="1">
                          <a:solidFill>
                            <a:schemeClr val="bg1"/>
                          </a:solidFill>
                        </a:rPr>
                        <a:t>DecisionTreeClassifier</a:t>
                      </a:r>
                      <a:endParaRPr lang="en-US" dirty="0">
                        <a:solidFill>
                          <a:schemeClr val="bg1"/>
                        </a:solidFill>
                      </a:endParaRPr>
                    </a:p>
                  </a:txBody>
                  <a:tcPr/>
                </a:tc>
                <a:tc>
                  <a:txBody>
                    <a:bodyPr/>
                    <a:lstStyle/>
                    <a:p>
                      <a:r>
                        <a:rPr lang="en-US" dirty="0">
                          <a:solidFill>
                            <a:schemeClr val="bg1"/>
                          </a:solidFill>
                        </a:rPr>
                        <a:t>0.92</a:t>
                      </a:r>
                    </a:p>
                  </a:txBody>
                  <a:tcPr/>
                </a:tc>
                <a:tc>
                  <a:txBody>
                    <a:bodyPr/>
                    <a:lstStyle/>
                    <a:p>
                      <a:r>
                        <a:rPr lang="en-US" dirty="0">
                          <a:solidFill>
                            <a:schemeClr val="bg1"/>
                          </a:solidFill>
                        </a:rPr>
                        <a:t>0.98</a:t>
                      </a:r>
                    </a:p>
                  </a:txBody>
                  <a:tcPr/>
                </a:tc>
                <a:tc>
                  <a:txBody>
                    <a:bodyPr/>
                    <a:lstStyle/>
                    <a:p>
                      <a:r>
                        <a:rPr lang="en-US" dirty="0">
                          <a:solidFill>
                            <a:schemeClr val="bg1"/>
                          </a:solidFill>
                        </a:rPr>
                        <a:t>0.993</a:t>
                      </a:r>
                    </a:p>
                  </a:txBody>
                  <a:tcPr/>
                </a:tc>
                <a:extLst>
                  <a:ext uri="{0D108BD9-81ED-4DB2-BD59-A6C34878D82A}">
                    <a16:rowId xmlns:a16="http://schemas.microsoft.com/office/drawing/2014/main" val="1182225346"/>
                  </a:ext>
                </a:extLst>
              </a:tr>
            </a:tbl>
          </a:graphicData>
        </a:graphic>
      </p:graphicFrame>
      <p:sp>
        <p:nvSpPr>
          <p:cNvPr id="4" name="Google Shape;112;p20">
            <a:extLst>
              <a:ext uri="{FF2B5EF4-FFF2-40B4-BE49-F238E27FC236}">
                <a16:creationId xmlns:a16="http://schemas.microsoft.com/office/drawing/2014/main" id="{3E235FD1-9D08-AB3C-76E5-F5D77C736DA0}"/>
              </a:ext>
            </a:extLst>
          </p:cNvPr>
          <p:cNvSpPr txBox="1">
            <a:spLocks/>
          </p:cNvSpPr>
          <p:nvPr/>
        </p:nvSpPr>
        <p:spPr>
          <a:xfrm>
            <a:off x="4770121" y="1162397"/>
            <a:ext cx="4825538" cy="33758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01600" indent="0">
              <a:buSzPts val="2000"/>
              <a:buFont typeface="Roboto"/>
              <a:buNone/>
            </a:pPr>
            <a:r>
              <a:rPr lang="en" sz="2000" b="1" dirty="0"/>
              <a:t>Ranking</a:t>
            </a:r>
          </a:p>
          <a:p>
            <a:pPr indent="-355600">
              <a:buSzPts val="2000"/>
              <a:buFont typeface="+mj-lt"/>
              <a:buAutoNum type="arabicPeriod"/>
            </a:pPr>
            <a:r>
              <a:rPr lang="en-US" sz="1600" dirty="0"/>
              <a:t>Extreme Gradient Boosting Classifier </a:t>
            </a:r>
          </a:p>
          <a:p>
            <a:pPr indent="-355600">
              <a:buSzPts val="2000"/>
              <a:buFont typeface="+mj-lt"/>
              <a:buAutoNum type="arabicPeriod"/>
            </a:pPr>
            <a:r>
              <a:rPr lang="en" sz="1600" dirty="0"/>
              <a:t>Logistic Regression Classifier</a:t>
            </a:r>
          </a:p>
          <a:p>
            <a:pPr indent="-355600">
              <a:buSzPts val="2000"/>
              <a:buFont typeface="+mj-lt"/>
              <a:buAutoNum type="arabicPeriod"/>
            </a:pPr>
            <a:r>
              <a:rPr lang="en" sz="1600" dirty="0"/>
              <a:t>Decision Tree Classifier</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TotalTime>
  <Words>1941</Words>
  <Application>Microsoft Office PowerPoint</Application>
  <PresentationFormat>On-screen Show (16:9)</PresentationFormat>
  <Paragraphs>152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Roboto Slab</vt:lpstr>
      <vt:lpstr>Courier New</vt:lpstr>
      <vt:lpstr>Symbol</vt:lpstr>
      <vt:lpstr>Roboto</vt:lpstr>
      <vt:lpstr>Arial</vt:lpstr>
      <vt:lpstr>Calibri</vt:lpstr>
      <vt:lpstr>Marina</vt:lpstr>
      <vt:lpstr>MPW Financial Corporation</vt:lpstr>
      <vt:lpstr>The Problem:</vt:lpstr>
      <vt:lpstr>The Solution:</vt:lpstr>
      <vt:lpstr>Data Wrangling</vt:lpstr>
      <vt:lpstr>PowerPoint Presentation</vt:lpstr>
      <vt:lpstr>PowerPoint Presentation</vt:lpstr>
      <vt:lpstr>Multiple Words in Names</vt:lpstr>
      <vt:lpstr>Feature Engineering</vt:lpstr>
      <vt:lpstr>Model Selection</vt:lpstr>
      <vt:lpstr>Hyperparameter Tuning</vt:lpstr>
      <vt:lpstr>Best Model: Extreme Gradient Boosting</vt:lpstr>
      <vt:lpstr>Best Model: Extreme Gradient Boosting</vt:lpstr>
      <vt:lpstr>Top Features in Predicting Matching Names</vt:lpstr>
      <vt:lpstr>Takeaways</vt:lpstr>
      <vt:lpstr>Future Research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Water Quality</dc:title>
  <dc:creator>Michael Ward</dc:creator>
  <cp:lastModifiedBy>Michael Ward</cp:lastModifiedBy>
  <cp:revision>13</cp:revision>
  <dcterms:modified xsi:type="dcterms:W3CDTF">2022-09-25T21:20:48Z</dcterms:modified>
</cp:coreProperties>
</file>