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60" r:id="rId5"/>
    <p:sldId id="271" r:id="rId6"/>
    <p:sldId id="259" r:id="rId7"/>
    <p:sldId id="261" r:id="rId8"/>
    <p:sldId id="262" r:id="rId9"/>
    <p:sldId id="263" r:id="rId10"/>
    <p:sldId id="264" r:id="rId11"/>
    <p:sldId id="265" r:id="rId12"/>
    <p:sldId id="266" r:id="rId13"/>
    <p:sldId id="267" r:id="rId14"/>
    <p:sldId id="268" r:id="rId15"/>
    <p:sldId id="269"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Roboto" panose="02000000000000000000" pitchFamily="2" charset="0"/>
      <p:regular r:id="rId22"/>
      <p:bold r:id="rId23"/>
      <p:italic r:id="rId24"/>
      <p:boldItalic r:id="rId25"/>
    </p:embeddedFont>
    <p:embeddedFont>
      <p:font typeface="Roboto Slab"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595" autoAdjust="0"/>
  </p:normalViewPr>
  <p:slideViewPr>
    <p:cSldViewPr snapToGrid="0">
      <p:cViewPr varScale="1">
        <p:scale>
          <a:sx n="92" d="100"/>
          <a:sy n="92" d="100"/>
        </p:scale>
        <p:origin x="468"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446d08b66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446d08b6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the precision recall curves for two distinct sites.</a:t>
            </a:r>
            <a:endParaRPr/>
          </a:p>
          <a:p>
            <a:pPr marL="0" lvl="0" indent="0" algn="l" rtl="0">
              <a:spcBef>
                <a:spcPts val="0"/>
              </a:spcBef>
              <a:spcAft>
                <a:spcPts val="0"/>
              </a:spcAft>
              <a:buNone/>
            </a:pPr>
            <a:r>
              <a:rPr lang="en"/>
              <a:t>The one on the left is one with good predicatability and the one on the right is one with poor.</a:t>
            </a:r>
            <a:endParaRPr/>
          </a:p>
          <a:p>
            <a:pPr marL="0" lvl="0" indent="0" algn="l" rtl="0">
              <a:spcBef>
                <a:spcPts val="0"/>
              </a:spcBef>
              <a:spcAft>
                <a:spcPts val="0"/>
              </a:spcAft>
              <a:buNone/>
            </a:pPr>
            <a:r>
              <a:rPr lang="en"/>
              <a:t>I looked at 6 sites and found 3 with good predictability. Those are the ones that I developed models for.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448e9c78e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448e9c78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tuning my parameters, I used Grid Search Cross Validation</a:t>
            </a:r>
            <a:endParaRPr/>
          </a:p>
          <a:p>
            <a:pPr marL="0" lvl="0" indent="0" algn="l" rtl="0">
              <a:spcBef>
                <a:spcPts val="0"/>
              </a:spcBef>
              <a:spcAft>
                <a:spcPts val="0"/>
              </a:spcAft>
              <a:buNone/>
            </a:pPr>
            <a:r>
              <a:rPr lang="en"/>
              <a:t>The 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8d36699c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8d36699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446d08b66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446d08b6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448e9c78e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448e9c78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448e9c78e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7448e9c78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626cc197e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626cc197e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TB Real Estate Corporation is a real estate investment firm in the Tampa Bay, Florida area.  The real estate market in the Tampa Bay area is very active.  Single family homes are selling quickly.  TB Real Estate Corporation needs to be able to assess the value of homes coming onto the market quickly and accurately so that they can beat the competition in making a competitive offer.   They need to be able to evaluate the listing price against the predicted sale price in order to identify properties that may be priced below market value and would make good investments.  </a:t>
            </a:r>
          </a:p>
          <a:p>
            <a:pPr marL="457200" lvl="0" indent="-298450" algn="l" rtl="0">
              <a:spcBef>
                <a:spcPts val="0"/>
              </a:spcBef>
              <a:spcAft>
                <a:spcPts val="0"/>
              </a:spcAft>
              <a:buSzPts val="1100"/>
              <a:buChar char="-"/>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446d08b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446d08b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My proposed solution is to identify the best areas of Hillsborough County to invest in and then use machine learning to </a:t>
            </a:r>
            <a:r>
              <a:rPr lang="en-US" dirty="0"/>
              <a:t>quickly identify properties that are listed for sale below the market value in order to beat the competition in making an offer and securing a Purchase &amp; Sale contract.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26cc197e1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626cc197e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Market Areas 26 and 27 (Riverview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Southbay</a:t>
            </a:r>
            <a:r>
              <a:rPr lang="en-US" sz="1800" dirty="0">
                <a:effectLst/>
                <a:latin typeface="Calibri" panose="020F0502020204030204" pitchFamily="34" charset="0"/>
                <a:ea typeface="Calibri" panose="020F0502020204030204" pitchFamily="34" charset="0"/>
                <a:cs typeface="Times New Roman" panose="02020603050405020304" pitchFamily="18" charset="0"/>
              </a:rPr>
              <a:t>) had the most property sales over the year and the median sales prices that are slightly below the median for the county.</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b="0" i="0" u="none" strike="noStrike" cap="non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a:rPr>
              <a:t>These Southeastern Market Areas are attractive for investments due to the following features:</a:t>
            </a:r>
          </a:p>
          <a:p>
            <a:pPr marL="50165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800" b="0" i="0" u="none" strike="noStrike" cap="non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a:rPr>
              <a:t>Most home sales over the past year</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sz="1800" b="0" i="0" u="none" strike="noStrike" cap="non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a:rPr>
              <a:t>Lowest median age of homes sold</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sz="1800" b="0" i="0" u="none" strike="noStrike" cap="non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a:rPr>
              <a:t>Median sales prices below the county median sales price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b="0" i="0" u="none" strike="noStrike" cap="non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a:rPr>
              <a:t>Of the top-10 Neighborhoods for number of sales, 7 of them are in Market Areas 26 and 27. </a:t>
            </a:r>
            <a:endParaRPr sz="1800" b="0" i="0" u="none" strike="noStrike" cap="none" dirty="0">
              <a:solidFill>
                <a:srgbClr val="000000"/>
              </a:solidFill>
              <a:effectLst/>
              <a:latin typeface="Calibri" panose="020F0502020204030204" pitchFamily="34" charset="0"/>
              <a:cs typeface="Times New Roman" panose="02020603050405020304" pitchFamily="18" charset="0"/>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26cc197e1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626cc197e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Based on the Exploratory Data Analysis, I determined that the following features would be good candidates for modeling.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Types of Sales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dirty="0">
                <a:effectLst/>
                <a:latin typeface="Calibri" panose="020F0502020204030204" pitchFamily="34" charset="0"/>
                <a:ea typeface="Calibri" panose="020F0502020204030204" pitchFamily="34" charset="0"/>
                <a:cs typeface="Times New Roman" panose="02020603050405020304" pitchFamily="18" charset="0"/>
              </a:rPr>
              <a:t>Single Family Residential Homes (DOR Code 0100)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dirty="0">
                <a:effectLst/>
                <a:latin typeface="Calibri" panose="020F0502020204030204" pitchFamily="34" charset="0"/>
                <a:ea typeface="Calibri" panose="020F0502020204030204" pitchFamily="34" charset="0"/>
                <a:cs typeface="Times New Roman" panose="02020603050405020304" pitchFamily="18" charset="0"/>
              </a:rPr>
              <a:t>Qualified (verified as free-market sales)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dirty="0">
                <a:effectLst/>
                <a:latin typeface="Calibri" panose="020F0502020204030204" pitchFamily="34" charset="0"/>
                <a:ea typeface="Calibri" panose="020F0502020204030204" pitchFamily="34" charset="0"/>
                <a:cs typeface="Times New Roman" panose="02020603050405020304" pitchFamily="18" charset="0"/>
              </a:rPr>
              <a:t>Improved (post-construction sales – not vacant land)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dirty="0">
                <a:effectLst/>
                <a:latin typeface="Calibri" panose="020F0502020204030204" pitchFamily="34" charset="0"/>
                <a:ea typeface="Calibri" panose="020F0502020204030204" pitchFamily="34" charset="0"/>
                <a:cs typeface="Times New Roman" panose="02020603050405020304" pitchFamily="18" charset="0"/>
              </a:rPr>
              <a:t>Sales from the 2020 calendar year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Home Features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dirty="0">
                <a:effectLst/>
                <a:latin typeface="Calibri" panose="020F0502020204030204" pitchFamily="34" charset="0"/>
                <a:ea typeface="Calibri" panose="020F0502020204030204" pitchFamily="34" charset="0"/>
                <a:cs typeface="Times New Roman" panose="02020603050405020304" pitchFamily="18" charset="0"/>
              </a:rPr>
              <a:t>Bedrooms (3 to 5)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dirty="0">
                <a:effectLst/>
                <a:latin typeface="Calibri" panose="020F0502020204030204" pitchFamily="34" charset="0"/>
                <a:ea typeface="Calibri" panose="020F0502020204030204" pitchFamily="34" charset="0"/>
                <a:cs typeface="Times New Roman" panose="02020603050405020304" pitchFamily="18" charset="0"/>
              </a:rPr>
              <a:t>Bathrooms (1 to 4)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dirty="0">
                <a:effectLst/>
                <a:latin typeface="Calibri" panose="020F0502020204030204" pitchFamily="34" charset="0"/>
                <a:ea typeface="Calibri" panose="020F0502020204030204" pitchFamily="34" charset="0"/>
                <a:cs typeface="Times New Roman" panose="02020603050405020304" pitchFamily="18" charset="0"/>
              </a:rPr>
              <a:t>Buildings / Units (1 only)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dirty="0">
                <a:effectLst/>
                <a:latin typeface="Calibri" panose="020F0502020204030204" pitchFamily="34" charset="0"/>
                <a:ea typeface="Calibri" panose="020F0502020204030204" pitchFamily="34" charset="0"/>
                <a:cs typeface="Times New Roman" panose="02020603050405020304" pitchFamily="18" charset="0"/>
              </a:rPr>
              <a:t>Stories (1 to 2 only)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dirty="0">
                <a:effectLst/>
                <a:latin typeface="Calibri" panose="020F0502020204030204" pitchFamily="34" charset="0"/>
                <a:ea typeface="Calibri" panose="020F0502020204030204" pitchFamily="34" charset="0"/>
                <a:cs typeface="Times New Roman" panose="02020603050405020304" pitchFamily="18" charset="0"/>
              </a:rPr>
              <a:t>Age of Home (less than 20 years old)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dirty="0">
                <a:effectLst/>
                <a:latin typeface="Calibri" panose="020F0502020204030204" pitchFamily="34" charset="0"/>
                <a:ea typeface="Calibri" panose="020F0502020204030204" pitchFamily="34" charset="0"/>
                <a:cs typeface="Times New Roman" panose="02020603050405020304" pitchFamily="18" charset="0"/>
              </a:rPr>
              <a:t>Heated Area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dirty="0">
                <a:effectLst/>
                <a:latin typeface="Calibri" panose="020F0502020204030204" pitchFamily="34" charset="0"/>
                <a:ea typeface="Calibri" panose="020F0502020204030204" pitchFamily="34" charset="0"/>
                <a:cs typeface="Times New Roman" panose="02020603050405020304" pitchFamily="18" charset="0"/>
              </a:rPr>
              <a:t>Acres of Land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Property Locations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dirty="0">
                <a:effectLst/>
                <a:latin typeface="Calibri" panose="020F0502020204030204" pitchFamily="34" charset="0"/>
                <a:ea typeface="Calibri" panose="020F0502020204030204" pitchFamily="34" charset="0"/>
                <a:cs typeface="Times New Roman" panose="02020603050405020304" pitchFamily="18" charset="0"/>
              </a:rPr>
              <a:t>Market Area (26 – Riverview)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dirty="0">
                <a:effectLst/>
                <a:latin typeface="Calibri" panose="020F0502020204030204" pitchFamily="34" charset="0"/>
                <a:ea typeface="Calibri" panose="020F0502020204030204" pitchFamily="34" charset="0"/>
                <a:cs typeface="Times New Roman" panose="02020603050405020304" pitchFamily="18" charset="0"/>
              </a:rPr>
              <a:t>Neighborhood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dirty="0">
                <a:effectLst/>
                <a:latin typeface="Calibri" panose="020F0502020204030204" pitchFamily="34" charset="0"/>
                <a:ea typeface="Calibri" panose="020F0502020204030204" pitchFamily="34" charset="0"/>
                <a:cs typeface="Times New Roman" panose="02020603050405020304" pitchFamily="18" charset="0"/>
              </a:rPr>
              <a:t>Subdivision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Taxable Values of Properties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Courier New" panose="02070309020205020404" pitchFamily="49" charset="0"/>
              <a:buChar char="o"/>
            </a:pPr>
            <a:r>
              <a:rPr lang="en-US" sz="1200" dirty="0">
                <a:effectLst/>
                <a:latin typeface="Calibri" panose="020F0502020204030204" pitchFamily="34" charset="0"/>
                <a:ea typeface="Calibri" panose="020F0502020204030204" pitchFamily="34" charset="0"/>
                <a:cs typeface="Times New Roman" panose="02020603050405020304" pitchFamily="18" charset="0"/>
              </a:rPr>
              <a:t>None (invalid predictors)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sz="1800" b="0" i="0" u="none" strike="noStrike" cap="none" dirty="0">
              <a:solidFill>
                <a:srgbClr val="000000"/>
              </a:solidFill>
              <a:effectLst/>
              <a:latin typeface="Calibri" panose="020F0502020204030204" pitchFamily="34" charset="0"/>
              <a:cs typeface="Times New Roman" panose="02020603050405020304" pitchFamily="18" charset="0"/>
              <a:sym typeface="Arial"/>
            </a:endParaRPr>
          </a:p>
        </p:txBody>
      </p:sp>
    </p:spTree>
    <p:extLst>
      <p:ext uri="{BB962C8B-B14F-4D97-AF65-F5344CB8AC3E}">
        <p14:creationId xmlns:p14="http://schemas.microsoft.com/office/powerpoint/2010/main" val="662114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26cc197e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26cc197e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HCPA provides new zip files each week on their website which contain the most current sales data, parcel data, supporting files, and explanatory documents.  The sales and parcel data files are in database file format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dbf</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parcel file included all 512,206 parcels in Hillsborough County with 47 features to describe each parcel.  The sales file contained 2,166,282 property sale records dating back to 1980.  Each sale is made up of 17 features.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446d08b66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446d08b6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Wanted a large enough time span to capture multiple climate anomalies</a:t>
            </a:r>
            <a:endParaRPr/>
          </a:p>
          <a:p>
            <a:pPr marL="457200" lvl="0" indent="-298450" algn="l" rtl="0">
              <a:spcBef>
                <a:spcPts val="0"/>
              </a:spcBef>
              <a:spcAft>
                <a:spcPts val="0"/>
              </a:spcAft>
              <a:buSzPts val="1100"/>
              <a:buChar char="-"/>
            </a:pPr>
            <a:r>
              <a:rPr lang="en"/>
              <a:t>Wanted to focus on sites actively being sampled</a:t>
            </a:r>
            <a:endParaRPr/>
          </a:p>
          <a:p>
            <a:pPr marL="457200" lvl="0" indent="-298450" algn="l" rtl="0">
              <a:spcBef>
                <a:spcPts val="0"/>
              </a:spcBef>
              <a:spcAft>
                <a:spcPts val="0"/>
              </a:spcAft>
              <a:buSzPts val="1100"/>
              <a:buChar char="-"/>
            </a:pPr>
            <a:r>
              <a:rPr lang="en"/>
              <a:t>Reduced the size and scope considerably by dumping redundant data</a:t>
            </a:r>
            <a:endParaRPr/>
          </a:p>
          <a:p>
            <a:pPr marL="457200" lvl="0" indent="-298450" algn="l" rtl="0">
              <a:spcBef>
                <a:spcPts val="0"/>
              </a:spcBef>
              <a:spcAft>
                <a:spcPts val="0"/>
              </a:spcAft>
              <a:buSzPts val="1100"/>
              <a:buChar char="-"/>
            </a:pPr>
            <a:r>
              <a:rPr lang="en"/>
              <a:t>Imputed values based on old measurements</a:t>
            </a:r>
            <a:endParaRPr/>
          </a:p>
          <a:p>
            <a:pPr marL="457200" lvl="0" indent="-298450" algn="l" rtl="0">
              <a:spcBef>
                <a:spcPts val="0"/>
              </a:spcBef>
              <a:spcAft>
                <a:spcPts val="0"/>
              </a:spcAft>
              <a:buSzPts val="1100"/>
              <a:buChar char="-"/>
            </a:pPr>
            <a:r>
              <a:rPr lang="en"/>
              <a:t>Chose chlorphyll as my target vairable because it has far reaching and tangible, immediate effects on an ecosystem such as fish death and drops in dissolved oxygen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446d08b66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446d08b6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 left: Scatter plot of chlorophyll and pH. There’s a slight correlation, but overall it’s very difficult to tell. This was common for a lot of the measurements.</a:t>
            </a:r>
            <a:endParaRPr/>
          </a:p>
          <a:p>
            <a:pPr marL="0" lvl="0" indent="0" algn="l" rtl="0">
              <a:spcBef>
                <a:spcPts val="0"/>
              </a:spcBef>
              <a:spcAft>
                <a:spcPts val="0"/>
              </a:spcAft>
              <a:buNone/>
            </a:pPr>
            <a:r>
              <a:rPr lang="en"/>
              <a:t>Top right: Multigraph representation of overlapping failed tests. If two sites had overlimit readings in the same month, an edge was drawn between the nodes</a:t>
            </a:r>
            <a:endParaRPr/>
          </a:p>
          <a:p>
            <a:pPr marL="0" lvl="0" indent="0" algn="l" rtl="0">
              <a:spcBef>
                <a:spcPts val="0"/>
              </a:spcBef>
              <a:spcAft>
                <a:spcPts val="0"/>
              </a:spcAft>
              <a:buNone/>
            </a:pPr>
            <a:r>
              <a:rPr lang="en"/>
              <a:t>Bottom left: geographic representation of probability of failed chlorophyll test at each site. Circles are arranged by lat/long and their size is their probability of failing a test.</a:t>
            </a:r>
            <a:endParaRPr/>
          </a:p>
          <a:p>
            <a:pPr marL="0" lvl="0" indent="0" algn="l" rtl="0">
              <a:spcBef>
                <a:spcPts val="0"/>
              </a:spcBef>
              <a:spcAft>
                <a:spcPts val="0"/>
              </a:spcAft>
              <a:buNone/>
            </a:pPr>
            <a:r>
              <a:rPr lang="en"/>
              <a:t>Bottom right: Inverse Weighted Distance map. Sites that fail tests at the same time are darker, but this graph also takes into account how far away the sites are from each other.</a:t>
            </a:r>
            <a:endParaRPr/>
          </a:p>
          <a:p>
            <a:pPr marL="0" lvl="0" indent="0" algn="l" rtl="0">
              <a:spcBef>
                <a:spcPts val="0"/>
              </a:spcBef>
              <a:spcAft>
                <a:spcPts val="0"/>
              </a:spcAft>
              <a:buNone/>
            </a:pPr>
            <a:endParaRPr/>
          </a:p>
          <a:p>
            <a:pPr marL="0" lvl="0" indent="0" algn="l" rtl="0">
              <a:spcBef>
                <a:spcPts val="0"/>
              </a:spcBef>
              <a:spcAft>
                <a:spcPts val="0"/>
              </a:spcAft>
              <a:buNone/>
            </a:pPr>
            <a:r>
              <a:rPr lang="en"/>
              <a:t>Using these graphs and more, I was able to narrow down my features and the sites I was going to look at</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448e9c78e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448e9c78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zillow.com/homes/11328-Brighton-Knoll-Loop-Riverview,-FL-33579_rb/125990862_zpid/"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TB Real Estate Corporation</a:t>
            </a:r>
            <a:endParaRPr dirty="0"/>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By</a:t>
            </a:r>
            <a:endParaRPr dirty="0"/>
          </a:p>
          <a:p>
            <a:pPr marL="0" lvl="0" indent="0" algn="ctr" rtl="0">
              <a:spcBef>
                <a:spcPts val="0"/>
              </a:spcBef>
              <a:spcAft>
                <a:spcPts val="0"/>
              </a:spcAft>
              <a:buNone/>
            </a:pPr>
            <a:r>
              <a:rPr lang="en-US" dirty="0"/>
              <a:t>Michael Ward</a:t>
            </a: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Site Comparisons: Precision Recall </a:t>
            </a:r>
            <a:endParaRPr/>
          </a:p>
        </p:txBody>
      </p:sp>
      <p:pic>
        <p:nvPicPr>
          <p:cNvPr id="120" name="Google Shape;120;p21"/>
          <p:cNvPicPr preferRelativeResize="0"/>
          <p:nvPr/>
        </p:nvPicPr>
        <p:blipFill>
          <a:blip r:embed="rId3">
            <a:alphaModFix/>
          </a:blip>
          <a:stretch>
            <a:fillRect/>
          </a:stretch>
        </p:blipFill>
        <p:spPr>
          <a:xfrm>
            <a:off x="63600" y="1489828"/>
            <a:ext cx="4387800" cy="2700184"/>
          </a:xfrm>
          <a:prstGeom prst="rect">
            <a:avLst/>
          </a:prstGeom>
          <a:noFill/>
          <a:ln>
            <a:noFill/>
          </a:ln>
        </p:spPr>
      </p:pic>
      <p:pic>
        <p:nvPicPr>
          <p:cNvPr id="121" name="Google Shape;121;p21"/>
          <p:cNvPicPr preferRelativeResize="0"/>
          <p:nvPr/>
        </p:nvPicPr>
        <p:blipFill>
          <a:blip r:embed="rId4">
            <a:alphaModFix/>
          </a:blip>
          <a:stretch>
            <a:fillRect/>
          </a:stretch>
        </p:blipFill>
        <p:spPr>
          <a:xfrm>
            <a:off x="4693525" y="1489813"/>
            <a:ext cx="4387800" cy="270019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Hyperparameter Tuning</a:t>
            </a:r>
            <a:endParaRPr/>
          </a:p>
        </p:txBody>
      </p:sp>
      <p:sp>
        <p:nvSpPr>
          <p:cNvPr id="127" name="Google Shape;127;p22"/>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Grid Search Cross Validation</a:t>
            </a:r>
            <a:endParaRPr/>
          </a:p>
        </p:txBody>
      </p:sp>
      <p:sp>
        <p:nvSpPr>
          <p:cNvPr id="128" name="Google Shape;128;p2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t>Precision Increase by Site</a:t>
            </a:r>
            <a:endParaRPr sz="2400"/>
          </a:p>
          <a:p>
            <a:pPr marL="457200" lvl="0" indent="-361950" algn="l" rtl="0">
              <a:spcBef>
                <a:spcPts val="1600"/>
              </a:spcBef>
              <a:spcAft>
                <a:spcPts val="0"/>
              </a:spcAft>
              <a:buSzPts val="2100"/>
              <a:buChar char="❖"/>
            </a:pPr>
            <a:r>
              <a:rPr lang="en" sz="2100"/>
              <a:t>BB2: 80% to 85%</a:t>
            </a:r>
            <a:endParaRPr sz="2100"/>
          </a:p>
          <a:p>
            <a:pPr marL="457200" lvl="0" indent="-361950" algn="l" rtl="0">
              <a:spcBef>
                <a:spcPts val="0"/>
              </a:spcBef>
              <a:spcAft>
                <a:spcPts val="0"/>
              </a:spcAft>
              <a:buSzPts val="2100"/>
              <a:buChar char="❖"/>
            </a:pPr>
            <a:r>
              <a:rPr lang="en" sz="2100"/>
              <a:t>J8: 92% to 95%</a:t>
            </a:r>
            <a:endParaRPr sz="2100"/>
          </a:p>
          <a:p>
            <a:pPr marL="457200" lvl="0" indent="-361950" algn="l" rtl="0">
              <a:spcBef>
                <a:spcPts val="0"/>
              </a:spcBef>
              <a:spcAft>
                <a:spcPts val="0"/>
              </a:spcAft>
              <a:buSzPts val="2100"/>
              <a:buChar char="❖"/>
            </a:pPr>
            <a:r>
              <a:rPr lang="en" sz="2100"/>
              <a:t>PB3: 78% to 87%</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Takeaways</a:t>
            </a:r>
            <a:endParaRPr/>
          </a:p>
        </p:txBody>
      </p:sp>
      <p:sp>
        <p:nvSpPr>
          <p:cNvPr id="134" name="Google Shape;134;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XGBoost was best model</a:t>
            </a:r>
            <a:endParaRPr sz="2200"/>
          </a:p>
          <a:p>
            <a:pPr marL="457200" lvl="0" indent="-368300" algn="l" rtl="0">
              <a:spcBef>
                <a:spcPts val="0"/>
              </a:spcBef>
              <a:spcAft>
                <a:spcPts val="0"/>
              </a:spcAft>
              <a:buSzPts val="2200"/>
              <a:buChar char="❖"/>
            </a:pPr>
            <a:r>
              <a:rPr lang="en" sz="2200"/>
              <a:t>Phosphorus measurement matter most</a:t>
            </a:r>
            <a:endParaRPr sz="2200"/>
          </a:p>
          <a:p>
            <a:pPr marL="457200" lvl="0" indent="-368300" algn="l" rtl="0">
              <a:spcBef>
                <a:spcPts val="0"/>
              </a:spcBef>
              <a:spcAft>
                <a:spcPts val="0"/>
              </a:spcAft>
              <a:buSzPts val="2200"/>
              <a:buChar char="❖"/>
            </a:pPr>
            <a:r>
              <a:rPr lang="en" sz="2200"/>
              <a:t>A lot of features are not important (Reduced columns from 100 to 28)</a:t>
            </a:r>
            <a:endParaRPr sz="2200"/>
          </a:p>
          <a:p>
            <a:pPr marL="457200" lvl="0" indent="-368300" algn="l" rtl="0">
              <a:spcBef>
                <a:spcPts val="0"/>
              </a:spcBef>
              <a:spcAft>
                <a:spcPts val="0"/>
              </a:spcAft>
              <a:buSzPts val="2200"/>
              <a:buChar char="❖"/>
            </a:pPr>
            <a:r>
              <a:rPr lang="en" sz="2200"/>
              <a:t>Different sites have different predictability</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Future Research</a:t>
            </a:r>
            <a:endParaRPr/>
          </a:p>
        </p:txBody>
      </p:sp>
      <p:sp>
        <p:nvSpPr>
          <p:cNvPr id="140" name="Google Shape;140;p24"/>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41" name="Google Shape;141;p2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Expand to more sites</a:t>
            </a:r>
            <a:endParaRPr/>
          </a:p>
          <a:p>
            <a:pPr marL="457200" lvl="0" indent="-342900" algn="l" rtl="0">
              <a:spcBef>
                <a:spcPts val="0"/>
              </a:spcBef>
              <a:spcAft>
                <a:spcPts val="0"/>
              </a:spcAft>
              <a:buSzPts val="1800"/>
              <a:buChar char="❖"/>
            </a:pPr>
            <a:r>
              <a:rPr lang="en"/>
              <a:t>Expand to more parameters</a:t>
            </a:r>
            <a:endParaRPr/>
          </a:p>
          <a:p>
            <a:pPr marL="457200" lvl="0" indent="-342900" algn="l" rtl="0">
              <a:spcBef>
                <a:spcPts val="0"/>
              </a:spcBef>
              <a:spcAft>
                <a:spcPts val="0"/>
              </a:spcAft>
              <a:buSzPts val="1800"/>
              <a:buChar char="❖"/>
            </a:pPr>
            <a:r>
              <a:rPr lang="en"/>
              <a:t>Develop a short term model (data from &lt;5 years)</a:t>
            </a:r>
            <a:endParaRPr/>
          </a:p>
          <a:p>
            <a:pPr marL="457200" lvl="0" indent="-342900" algn="l" rtl="0">
              <a:spcBef>
                <a:spcPts val="0"/>
              </a:spcBef>
              <a:spcAft>
                <a:spcPts val="0"/>
              </a:spcAft>
              <a:buSzPts val="1800"/>
              <a:buChar char="❖"/>
            </a:pPr>
            <a:r>
              <a:rPr lang="en"/>
              <a:t>Integrate physical connectivity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a:t>
            </a:r>
            <a:endParaRPr/>
          </a:p>
        </p:txBody>
      </p:sp>
      <p:sp>
        <p:nvSpPr>
          <p:cNvPr id="147" name="Google Shape;147;p25"/>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48" name="Google Shape;148;p2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New York EPA for monitoring the waterways</a:t>
            </a:r>
            <a:endParaRPr/>
          </a:p>
          <a:p>
            <a:pPr marL="0" lvl="0" indent="0" algn="l" rtl="0">
              <a:spcBef>
                <a:spcPts val="1600"/>
              </a:spcBef>
              <a:spcAft>
                <a:spcPts val="0"/>
              </a:spcAft>
              <a:buNone/>
            </a:pPr>
            <a:r>
              <a:rPr lang="en"/>
              <a:t>New York Open Data for making data publicly available</a:t>
            </a:r>
            <a:endParaRPr/>
          </a:p>
          <a:p>
            <a:pPr marL="0" lvl="0" indent="0" algn="l" rtl="0">
              <a:spcBef>
                <a:spcPts val="1600"/>
              </a:spcBef>
              <a:spcAft>
                <a:spcPts val="1600"/>
              </a:spcAft>
              <a:buNone/>
            </a:pPr>
            <a:r>
              <a:rPr lang="en"/>
              <a:t>Aiden Johnson for guidance during project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The Problem:</a:t>
            </a:r>
            <a:endParaRPr sz="2400"/>
          </a:p>
        </p:txBody>
      </p:sp>
      <p:sp>
        <p:nvSpPr>
          <p:cNvPr id="70" name="Google Shape;70;p14"/>
          <p:cNvSpPr txBox="1"/>
          <p:nvPr/>
        </p:nvSpPr>
        <p:spPr>
          <a:xfrm>
            <a:off x="887825" y="3115150"/>
            <a:ext cx="7308000" cy="46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chemeClr val="dk1"/>
                </a:solidFill>
                <a:latin typeface="Roboto Slab"/>
                <a:ea typeface="Roboto Slab"/>
                <a:cs typeface="Roboto Slab"/>
                <a:sym typeface="Roboto Slab"/>
              </a:rPr>
              <a:t>Identify residential property investment opportunities in the Tampa Bay area </a:t>
            </a:r>
            <a:endParaRPr sz="2400" dirty="0">
              <a:solidFill>
                <a:schemeClr val="dk1"/>
              </a:solidFill>
              <a:latin typeface="Roboto Slab"/>
              <a:ea typeface="Roboto Slab"/>
              <a:cs typeface="Roboto Slab"/>
              <a:sym typeface="Roboto Slab"/>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The Solution:</a:t>
            </a:r>
            <a:endParaRPr sz="2400"/>
          </a:p>
        </p:txBody>
      </p:sp>
      <p:sp>
        <p:nvSpPr>
          <p:cNvPr id="76" name="Google Shape;76;p15"/>
          <p:cNvSpPr txBox="1"/>
          <p:nvPr/>
        </p:nvSpPr>
        <p:spPr>
          <a:xfrm>
            <a:off x="887825" y="2944743"/>
            <a:ext cx="7308000" cy="46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dk1"/>
                </a:solidFill>
                <a:latin typeface="Roboto Slab"/>
                <a:ea typeface="Roboto Slab"/>
                <a:cs typeface="Roboto Slab"/>
                <a:sym typeface="Roboto Slab"/>
              </a:rPr>
              <a:t>Beat the competition </a:t>
            </a:r>
          </a:p>
          <a:p>
            <a:pPr marL="0" lvl="0" indent="0" algn="ctr" rtl="0">
              <a:spcBef>
                <a:spcPts val="0"/>
              </a:spcBef>
              <a:spcAft>
                <a:spcPts val="0"/>
              </a:spcAft>
              <a:buNone/>
            </a:pPr>
            <a:r>
              <a:rPr lang="en" sz="2400" dirty="0">
                <a:solidFill>
                  <a:schemeClr val="dk1"/>
                </a:solidFill>
                <a:latin typeface="Roboto Slab"/>
                <a:ea typeface="Roboto Slab"/>
                <a:cs typeface="Roboto Slab"/>
                <a:sym typeface="Roboto Slab"/>
              </a:rPr>
              <a:t>to contracting purchases </a:t>
            </a:r>
          </a:p>
          <a:p>
            <a:pPr marL="0" lvl="0" indent="0" algn="ctr" rtl="0">
              <a:spcBef>
                <a:spcPts val="0"/>
              </a:spcBef>
              <a:spcAft>
                <a:spcPts val="0"/>
              </a:spcAft>
              <a:buNone/>
            </a:pPr>
            <a:r>
              <a:rPr lang="en" sz="2400" dirty="0">
                <a:solidFill>
                  <a:schemeClr val="dk1"/>
                </a:solidFill>
                <a:latin typeface="Roboto Slab"/>
                <a:ea typeface="Roboto Slab"/>
                <a:cs typeface="Roboto Slab"/>
                <a:sym typeface="Roboto Slab"/>
              </a:rPr>
              <a:t>by reducing time and expense in identifying </a:t>
            </a:r>
          </a:p>
          <a:p>
            <a:pPr marL="0" lvl="0" indent="0" algn="ctr" rtl="0">
              <a:spcBef>
                <a:spcPts val="0"/>
              </a:spcBef>
              <a:spcAft>
                <a:spcPts val="0"/>
              </a:spcAft>
              <a:buNone/>
            </a:pPr>
            <a:r>
              <a:rPr lang="en" sz="2400" dirty="0">
                <a:solidFill>
                  <a:schemeClr val="dk1"/>
                </a:solidFill>
                <a:latin typeface="Roboto Slab"/>
                <a:ea typeface="Roboto Slab"/>
                <a:cs typeface="Roboto Slab"/>
                <a:sym typeface="Roboto Slab"/>
              </a:rPr>
              <a:t>the best investment opportunities.</a:t>
            </a:r>
            <a:endParaRPr sz="2400" dirty="0">
              <a:solidFill>
                <a:schemeClr val="dk1"/>
              </a:solidFill>
              <a:latin typeface="Roboto Slab"/>
              <a:ea typeface="Roboto Slab"/>
              <a:cs typeface="Roboto Slab"/>
              <a:sym typeface="Roboto Slab"/>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420325" y="116800"/>
            <a:ext cx="8222100" cy="45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Hottest Market - Riverview (#26) </a:t>
            </a:r>
            <a:endParaRPr sz="2400" dirty="0"/>
          </a:p>
        </p:txBody>
      </p:sp>
      <p:pic>
        <p:nvPicPr>
          <p:cNvPr id="4" name="Picture 3" descr="Map&#10;&#10;Description automatically generated">
            <a:extLst>
              <a:ext uri="{FF2B5EF4-FFF2-40B4-BE49-F238E27FC236}">
                <a16:creationId xmlns:a16="http://schemas.microsoft.com/office/drawing/2014/main" id="{1322D2A9-F11E-B353-AB3A-862C218008CE}"/>
              </a:ext>
            </a:extLst>
          </p:cNvPr>
          <p:cNvPicPr>
            <a:picLocks noChangeAspect="1"/>
          </p:cNvPicPr>
          <p:nvPr/>
        </p:nvPicPr>
        <p:blipFill>
          <a:blip r:embed="rId3"/>
          <a:stretch>
            <a:fillRect/>
          </a:stretch>
        </p:blipFill>
        <p:spPr>
          <a:xfrm>
            <a:off x="4483372" y="529780"/>
            <a:ext cx="4359679" cy="4263122"/>
          </a:xfrm>
          <a:prstGeom prst="rect">
            <a:avLst/>
          </a:prstGeom>
        </p:spPr>
      </p:pic>
      <p:pic>
        <p:nvPicPr>
          <p:cNvPr id="5" name="Picture 4" descr="Chart, scatter chart&#10;&#10;Description automatically generated">
            <a:extLst>
              <a:ext uri="{FF2B5EF4-FFF2-40B4-BE49-F238E27FC236}">
                <a16:creationId xmlns:a16="http://schemas.microsoft.com/office/drawing/2014/main" id="{2734F297-8B74-2D26-9388-3CB28CEC0113}"/>
              </a:ext>
            </a:extLst>
          </p:cNvPr>
          <p:cNvPicPr>
            <a:picLocks noChangeAspect="1"/>
          </p:cNvPicPr>
          <p:nvPr/>
        </p:nvPicPr>
        <p:blipFill>
          <a:blip r:embed="rId4">
            <a:alphaModFix amt="95000"/>
          </a:blip>
          <a:stretch>
            <a:fillRect/>
          </a:stretch>
        </p:blipFill>
        <p:spPr>
          <a:xfrm>
            <a:off x="252724" y="2080865"/>
            <a:ext cx="5187955" cy="2712037"/>
          </a:xfrm>
          <a:prstGeom prst="rect">
            <a:avLst/>
          </a:prstGeom>
          <a:ln w="31750">
            <a:solidFill>
              <a:schemeClr val="accent1"/>
            </a:solidFill>
          </a:ln>
        </p:spPr>
      </p:pic>
      <p:sp>
        <p:nvSpPr>
          <p:cNvPr id="7" name="TextBox 6">
            <a:extLst>
              <a:ext uri="{FF2B5EF4-FFF2-40B4-BE49-F238E27FC236}">
                <a16:creationId xmlns:a16="http://schemas.microsoft.com/office/drawing/2014/main" id="{52CE1E20-C0EA-8EE4-AC6E-B3EF4BF728FD}"/>
              </a:ext>
            </a:extLst>
          </p:cNvPr>
          <p:cNvSpPr txBox="1"/>
          <p:nvPr/>
        </p:nvSpPr>
        <p:spPr>
          <a:xfrm>
            <a:off x="165849" y="521694"/>
            <a:ext cx="4406151" cy="16656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indent="-342900">
              <a:lnSpc>
                <a:spcPct val="115000"/>
              </a:lnSpc>
              <a:buClr>
                <a:schemeClr val="dk1"/>
              </a:buClr>
              <a:buSzPts val="1800"/>
              <a:buFont typeface="Roboto"/>
              <a:buChar char="❖"/>
              <a:defRPr sz="1800">
                <a:solidFill>
                  <a:schemeClr val="dk1"/>
                </a:solidFill>
                <a:latin typeface="Roboto"/>
                <a:ea typeface="Roboto"/>
                <a:cs typeface="Roboto"/>
                <a:sym typeface="Roboto"/>
              </a:defRPr>
            </a:lvl1pPr>
            <a:lvl2pPr marL="9144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2pPr>
            <a:lvl3pPr marL="13716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3pPr>
            <a:lvl4pPr marL="18288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4pPr>
            <a:lvl5pPr marL="22860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5pPr>
            <a:lvl6pPr marL="27432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6pPr>
            <a:lvl7pPr marL="32004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7pPr>
            <a:lvl8pPr marL="36576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8pPr>
            <a:lvl9pPr marL="4114800"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r>
              <a:rPr lang="en-US" dirty="0"/>
              <a:t>Most home sales over the past year</a:t>
            </a:r>
          </a:p>
          <a:p>
            <a:r>
              <a:rPr lang="en-US" dirty="0"/>
              <a:t>Median sales prices &lt; county median</a:t>
            </a:r>
          </a:p>
          <a:p>
            <a:r>
              <a:rPr lang="en-US" dirty="0"/>
              <a:t>Highest growth area for new homes</a:t>
            </a:r>
          </a:p>
        </p:txBody>
      </p:sp>
      <p:sp>
        <p:nvSpPr>
          <p:cNvPr id="3" name="Star: 5 Points 2">
            <a:extLst>
              <a:ext uri="{FF2B5EF4-FFF2-40B4-BE49-F238E27FC236}">
                <a16:creationId xmlns:a16="http://schemas.microsoft.com/office/drawing/2014/main" id="{80537E7E-5EE0-0321-2673-1B9D437F80E9}"/>
              </a:ext>
            </a:extLst>
          </p:cNvPr>
          <p:cNvSpPr/>
          <p:nvPr/>
        </p:nvSpPr>
        <p:spPr>
          <a:xfrm>
            <a:off x="6874625" y="3566160"/>
            <a:ext cx="282633" cy="257695"/>
          </a:xfrm>
          <a:prstGeom prst="star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BFB52736-F46D-79F4-36AD-1A8B27D67194}"/>
              </a:ext>
            </a:extLst>
          </p:cNvPr>
          <p:cNvCxnSpPr>
            <a:cxnSpLocks/>
          </p:cNvCxnSpPr>
          <p:nvPr/>
        </p:nvCxnSpPr>
        <p:spPr>
          <a:xfrm flipH="1">
            <a:off x="4389120" y="3736571"/>
            <a:ext cx="2485505" cy="34913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420325" y="116800"/>
            <a:ext cx="8222100" cy="45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Top Features in Predicting Sales Price </a:t>
            </a:r>
            <a:endParaRPr sz="2400" dirty="0"/>
          </a:p>
        </p:txBody>
      </p:sp>
      <p:sp>
        <p:nvSpPr>
          <p:cNvPr id="7" name="TextBox 6">
            <a:extLst>
              <a:ext uri="{FF2B5EF4-FFF2-40B4-BE49-F238E27FC236}">
                <a16:creationId xmlns:a16="http://schemas.microsoft.com/office/drawing/2014/main" id="{52CE1E20-C0EA-8EE4-AC6E-B3EF4BF728FD}"/>
              </a:ext>
            </a:extLst>
          </p:cNvPr>
          <p:cNvSpPr txBox="1"/>
          <p:nvPr/>
        </p:nvSpPr>
        <p:spPr>
          <a:xfrm>
            <a:off x="145471" y="3187756"/>
            <a:ext cx="3088179" cy="16656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indent="-342900">
              <a:lnSpc>
                <a:spcPct val="115000"/>
              </a:lnSpc>
              <a:buClr>
                <a:schemeClr val="dk1"/>
              </a:buClr>
              <a:buSzPts val="1800"/>
              <a:buFont typeface="Roboto"/>
              <a:buChar char="❖"/>
              <a:defRPr sz="1800">
                <a:solidFill>
                  <a:schemeClr val="dk1"/>
                </a:solidFill>
                <a:latin typeface="Roboto"/>
                <a:ea typeface="Roboto"/>
                <a:cs typeface="Roboto"/>
                <a:sym typeface="Roboto"/>
              </a:defRPr>
            </a:lvl1pPr>
            <a:lvl2pPr marL="9144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2pPr>
            <a:lvl3pPr marL="13716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3pPr>
            <a:lvl4pPr marL="18288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4pPr>
            <a:lvl5pPr marL="22860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5pPr>
            <a:lvl6pPr marL="27432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6pPr>
            <a:lvl7pPr marL="32004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7pPr>
            <a:lvl8pPr marL="36576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8pPr>
            <a:lvl9pPr marL="4114800"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pPr marL="114300" indent="0" algn="r">
              <a:buNone/>
            </a:pPr>
            <a:r>
              <a:rPr lang="en-US" dirty="0"/>
              <a:t>Predicted Price: $316K</a:t>
            </a:r>
          </a:p>
          <a:p>
            <a:pPr marL="114300" indent="0" algn="r">
              <a:buNone/>
            </a:pPr>
            <a:r>
              <a:rPr lang="en-US" dirty="0"/>
              <a:t>Sold Oct 2020: $266K</a:t>
            </a:r>
          </a:p>
          <a:p>
            <a:pPr marL="114300" indent="0" algn="r">
              <a:buNone/>
            </a:pPr>
            <a:r>
              <a:rPr lang="en-US" dirty="0"/>
              <a:t>Current Value *: $465K </a:t>
            </a:r>
          </a:p>
          <a:p>
            <a:pPr marL="114300" indent="0" algn="r">
              <a:buNone/>
            </a:pPr>
            <a:r>
              <a:rPr lang="en-US" dirty="0">
                <a:solidFill>
                  <a:schemeClr val="bg1"/>
                </a:solidFill>
                <a:highlight>
                  <a:srgbClr val="FFFF00"/>
                </a:highlight>
              </a:rPr>
              <a:t>Total $ Gain: $199K</a:t>
            </a:r>
          </a:p>
          <a:p>
            <a:pPr marL="114300" indent="0" algn="r">
              <a:buNone/>
            </a:pPr>
            <a:r>
              <a:rPr lang="en-US" dirty="0">
                <a:solidFill>
                  <a:schemeClr val="bg1"/>
                </a:solidFill>
                <a:highlight>
                  <a:srgbClr val="FFFF00"/>
                </a:highlight>
              </a:rPr>
              <a:t>Total % Gain:     75%</a:t>
            </a:r>
          </a:p>
        </p:txBody>
      </p:sp>
      <p:pic>
        <p:nvPicPr>
          <p:cNvPr id="8" name="Picture 7" descr="Chart, bar chart&#10;&#10;Description automatically generated">
            <a:extLst>
              <a:ext uri="{FF2B5EF4-FFF2-40B4-BE49-F238E27FC236}">
                <a16:creationId xmlns:a16="http://schemas.microsoft.com/office/drawing/2014/main" id="{734A4652-673E-6F98-A23D-D04E2AD2ACC3}"/>
              </a:ext>
            </a:extLst>
          </p:cNvPr>
          <p:cNvPicPr>
            <a:picLocks noChangeAspect="1"/>
          </p:cNvPicPr>
          <p:nvPr/>
        </p:nvPicPr>
        <p:blipFill>
          <a:blip r:embed="rId3"/>
          <a:stretch>
            <a:fillRect/>
          </a:stretch>
        </p:blipFill>
        <p:spPr>
          <a:xfrm>
            <a:off x="312932" y="575500"/>
            <a:ext cx="6001256" cy="2523799"/>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0D39F4CD-056D-B98B-C0EA-40F750D76842}"/>
              </a:ext>
            </a:extLst>
          </p:cNvPr>
          <p:cNvPicPr>
            <a:picLocks noChangeAspect="1"/>
          </p:cNvPicPr>
          <p:nvPr/>
        </p:nvPicPr>
        <p:blipFill>
          <a:blip r:embed="rId4"/>
          <a:stretch>
            <a:fillRect/>
          </a:stretch>
        </p:blipFill>
        <p:spPr>
          <a:xfrm>
            <a:off x="3541019" y="3215623"/>
            <a:ext cx="5051563" cy="1609916"/>
          </a:xfrm>
          <a:prstGeom prst="rect">
            <a:avLst/>
          </a:prstGeom>
        </p:spPr>
      </p:pic>
      <p:sp>
        <p:nvSpPr>
          <p:cNvPr id="10" name="TextBox 9">
            <a:extLst>
              <a:ext uri="{FF2B5EF4-FFF2-40B4-BE49-F238E27FC236}">
                <a16:creationId xmlns:a16="http://schemas.microsoft.com/office/drawing/2014/main" id="{E274167C-8878-A959-65FA-C8A366C0B914}"/>
              </a:ext>
            </a:extLst>
          </p:cNvPr>
          <p:cNvSpPr txBox="1"/>
          <p:nvPr/>
        </p:nvSpPr>
        <p:spPr>
          <a:xfrm>
            <a:off x="6242858" y="534611"/>
            <a:ext cx="2855421" cy="16656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indent="-342900">
              <a:lnSpc>
                <a:spcPct val="115000"/>
              </a:lnSpc>
              <a:buClr>
                <a:schemeClr val="dk1"/>
              </a:buClr>
              <a:buSzPts val="1800"/>
              <a:buFont typeface="Roboto"/>
              <a:buChar char="❖"/>
              <a:defRPr sz="1800">
                <a:solidFill>
                  <a:schemeClr val="dk1"/>
                </a:solidFill>
                <a:latin typeface="Roboto"/>
                <a:ea typeface="Roboto"/>
                <a:cs typeface="Roboto"/>
                <a:sym typeface="Roboto"/>
              </a:defRPr>
            </a:lvl1pPr>
            <a:lvl2pPr marL="9144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2pPr>
            <a:lvl3pPr marL="13716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3pPr>
            <a:lvl4pPr marL="18288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4pPr>
            <a:lvl5pPr marL="22860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5pPr>
            <a:lvl6pPr marL="27432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6pPr>
            <a:lvl7pPr marL="32004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7pPr>
            <a:lvl8pPr marL="36576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8pPr>
            <a:lvl9pPr marL="4114800"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pPr marL="114300" indent="0">
              <a:buNone/>
            </a:pPr>
            <a:r>
              <a:rPr lang="en-US" b="1" u="sng" dirty="0"/>
              <a:t>Riverview Market Area</a:t>
            </a:r>
          </a:p>
          <a:p>
            <a:pPr>
              <a:buFont typeface="Wingdings" panose="05000000000000000000" pitchFamily="2" charset="2"/>
              <a:buChar char="v"/>
            </a:pPr>
            <a:r>
              <a:rPr lang="en-US" dirty="0"/>
              <a:t>Single Family Homes</a:t>
            </a:r>
          </a:p>
          <a:p>
            <a:pPr>
              <a:buFont typeface="Wingdings" panose="05000000000000000000" pitchFamily="2" charset="2"/>
              <a:buChar char="v"/>
            </a:pPr>
            <a:r>
              <a:rPr lang="en-US" dirty="0"/>
              <a:t>3 – 5 Bedrooms</a:t>
            </a:r>
          </a:p>
          <a:p>
            <a:pPr>
              <a:buFont typeface="Wingdings" panose="05000000000000000000" pitchFamily="2" charset="2"/>
              <a:buChar char="v"/>
            </a:pPr>
            <a:r>
              <a:rPr lang="en-US" dirty="0"/>
              <a:t>1 – 4 Bathrooms</a:t>
            </a:r>
          </a:p>
          <a:p>
            <a:pPr>
              <a:buFont typeface="Wingdings" panose="05000000000000000000" pitchFamily="2" charset="2"/>
              <a:buChar char="v"/>
            </a:pPr>
            <a:r>
              <a:rPr lang="en-US" dirty="0"/>
              <a:t>&lt; 20 Years Old</a:t>
            </a:r>
          </a:p>
        </p:txBody>
      </p:sp>
      <p:sp>
        <p:nvSpPr>
          <p:cNvPr id="11" name="TextBox 10">
            <a:extLst>
              <a:ext uri="{FF2B5EF4-FFF2-40B4-BE49-F238E27FC236}">
                <a16:creationId xmlns:a16="http://schemas.microsoft.com/office/drawing/2014/main" id="{EDAD5FE8-6233-C2E4-9F79-14B8111D5D3F}"/>
              </a:ext>
            </a:extLst>
          </p:cNvPr>
          <p:cNvSpPr txBox="1"/>
          <p:nvPr/>
        </p:nvSpPr>
        <p:spPr>
          <a:xfrm>
            <a:off x="3499660" y="4824875"/>
            <a:ext cx="5498869" cy="233975"/>
          </a:xfrm>
          <a:prstGeom prst="rect">
            <a:avLst/>
          </a:prstGeom>
          <a:noFill/>
        </p:spPr>
        <p:txBody>
          <a:bodyPr wrap="square">
            <a:spAutoFit/>
          </a:bodyPr>
          <a:lstStyle/>
          <a:p>
            <a:pPr marL="0" marR="0">
              <a:lnSpc>
                <a:spcPct val="107000"/>
              </a:lnSpc>
              <a:spcBef>
                <a:spcPts val="0"/>
              </a:spcBef>
              <a:spcAft>
                <a:spcPts val="800"/>
              </a:spcAft>
            </a:pPr>
            <a:r>
              <a:rPr lang="en-US" sz="9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https://www.zillow.com/homes/11328-Brighton-Knoll-Loop-Riverview,-FL-33579_rb/125990862_zpid/</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78518D1-7D80-6D6F-B4C7-10710654A703}"/>
              </a:ext>
            </a:extLst>
          </p:cNvPr>
          <p:cNvSpPr txBox="1"/>
          <p:nvPr/>
        </p:nvSpPr>
        <p:spPr>
          <a:xfrm>
            <a:off x="232755" y="4824875"/>
            <a:ext cx="3308263" cy="230832"/>
          </a:xfrm>
          <a:prstGeom prst="rect">
            <a:avLst/>
          </a:prstGeom>
          <a:noFill/>
        </p:spPr>
        <p:txBody>
          <a:bodyPr wrap="square" rtlCol="0">
            <a:spAutoFit/>
          </a:bodyPr>
          <a:lstStyle/>
          <a:p>
            <a:r>
              <a:rPr lang="en-US" sz="900" dirty="0">
                <a:solidFill>
                  <a:schemeClr val="tx1"/>
                </a:solidFill>
              </a:rPr>
              <a:t>* According to Zillow, the current Zestimate® is $465,100 </a:t>
            </a:r>
          </a:p>
        </p:txBody>
      </p:sp>
    </p:spTree>
    <p:extLst>
      <p:ext uri="{BB962C8B-B14F-4D97-AF65-F5344CB8AC3E}">
        <p14:creationId xmlns:p14="http://schemas.microsoft.com/office/powerpoint/2010/main" val="3363353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p:nvPr/>
        </p:nvSpPr>
        <p:spPr>
          <a:xfrm>
            <a:off x="1298775" y="4629900"/>
            <a:ext cx="6473100" cy="466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dirty="0">
                <a:solidFill>
                  <a:schemeClr val="tx1"/>
                </a:solidFill>
              </a:rPr>
              <a:t>Data Source: </a:t>
            </a:r>
            <a:r>
              <a:rPr lang="en-US" sz="1100" u="sng" dirty="0">
                <a:solidFill>
                  <a:schemeClr val="tx1"/>
                </a:solidFill>
              </a:rPr>
              <a:t>https://downloads.hcpafl.org/</a:t>
            </a:r>
            <a:endParaRPr sz="1200" dirty="0">
              <a:solidFill>
                <a:schemeClr val="tx1"/>
              </a:solidFill>
              <a:latin typeface="Roboto"/>
              <a:ea typeface="Roboto"/>
              <a:cs typeface="Roboto"/>
              <a:sym typeface="Roboto"/>
            </a:endParaRPr>
          </a:p>
        </p:txBody>
      </p:sp>
      <p:sp>
        <p:nvSpPr>
          <p:cNvPr id="83" name="Google Shape;83;p16"/>
          <p:cNvSpPr txBox="1">
            <a:spLocks noGrp="1"/>
          </p:cNvSpPr>
          <p:nvPr>
            <p:ph type="title"/>
          </p:nvPr>
        </p:nvSpPr>
        <p:spPr>
          <a:xfrm>
            <a:off x="460950" y="47100"/>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tx1"/>
                </a:solidFill>
              </a:rPr>
              <a:t>The Data</a:t>
            </a:r>
            <a:endParaRPr b="1" dirty="0">
              <a:solidFill>
                <a:schemeClr val="tx1"/>
              </a:solidFill>
            </a:endParaRPr>
          </a:p>
        </p:txBody>
      </p:sp>
      <p:pic>
        <p:nvPicPr>
          <p:cNvPr id="5" name="Picture 4">
            <a:extLst>
              <a:ext uri="{FF2B5EF4-FFF2-40B4-BE49-F238E27FC236}">
                <a16:creationId xmlns:a16="http://schemas.microsoft.com/office/drawing/2014/main" id="{7D4CCEB2-BC0F-311B-3839-F0D3C0552B83}"/>
              </a:ext>
            </a:extLst>
          </p:cNvPr>
          <p:cNvPicPr>
            <a:picLocks noChangeAspect="1"/>
          </p:cNvPicPr>
          <p:nvPr/>
        </p:nvPicPr>
        <p:blipFill>
          <a:blip r:embed="rId3"/>
          <a:stretch>
            <a:fillRect/>
          </a:stretch>
        </p:blipFill>
        <p:spPr>
          <a:xfrm>
            <a:off x="282632" y="1389653"/>
            <a:ext cx="8579739" cy="1316140"/>
          </a:xfrm>
          <a:prstGeom prst="rect">
            <a:avLst/>
          </a:prstGeom>
        </p:spPr>
      </p:pic>
      <p:sp>
        <p:nvSpPr>
          <p:cNvPr id="10" name="Google Shape;83;p16">
            <a:extLst>
              <a:ext uri="{FF2B5EF4-FFF2-40B4-BE49-F238E27FC236}">
                <a16:creationId xmlns:a16="http://schemas.microsoft.com/office/drawing/2014/main" id="{D302FDC8-2350-362B-0817-B15188D64DF7}"/>
              </a:ext>
            </a:extLst>
          </p:cNvPr>
          <p:cNvSpPr txBox="1">
            <a:spLocks/>
          </p:cNvSpPr>
          <p:nvPr/>
        </p:nvSpPr>
        <p:spPr>
          <a:xfrm>
            <a:off x="395473" y="1487608"/>
            <a:ext cx="8222100" cy="90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Roboto Slab"/>
              <a:buNone/>
              <a:defRPr sz="4800" b="0" i="0" u="none" strike="noStrike" cap="none">
                <a:solidFill>
                  <a:schemeClr val="dk1"/>
                </a:solidFill>
                <a:latin typeface="Roboto Slab"/>
                <a:ea typeface="Roboto Slab"/>
                <a:cs typeface="Roboto Slab"/>
                <a:sym typeface="Roboto Slab"/>
              </a:defRPr>
            </a:lvl1pPr>
            <a:lvl2pPr marR="0" lvl="1" algn="ctr" rtl="0">
              <a:lnSpc>
                <a:spcPct val="100000"/>
              </a:lnSpc>
              <a:spcBef>
                <a:spcPts val="0"/>
              </a:spcBef>
              <a:spcAft>
                <a:spcPts val="0"/>
              </a:spcAft>
              <a:buClr>
                <a:schemeClr val="dk1"/>
              </a:buClr>
              <a:buSzPts val="4800"/>
              <a:buFont typeface="Roboto Slab"/>
              <a:buNone/>
              <a:defRPr sz="4800" b="0" i="0" u="none" strike="noStrike" cap="none">
                <a:solidFill>
                  <a:schemeClr val="dk1"/>
                </a:solidFill>
                <a:latin typeface="Roboto Slab"/>
                <a:ea typeface="Roboto Slab"/>
                <a:cs typeface="Roboto Slab"/>
                <a:sym typeface="Roboto Slab"/>
              </a:defRPr>
            </a:lvl2pPr>
            <a:lvl3pPr marR="0" lvl="2" algn="ctr" rtl="0">
              <a:lnSpc>
                <a:spcPct val="100000"/>
              </a:lnSpc>
              <a:spcBef>
                <a:spcPts val="0"/>
              </a:spcBef>
              <a:spcAft>
                <a:spcPts val="0"/>
              </a:spcAft>
              <a:buClr>
                <a:schemeClr val="dk1"/>
              </a:buClr>
              <a:buSzPts val="4800"/>
              <a:buFont typeface="Roboto Slab"/>
              <a:buNone/>
              <a:defRPr sz="4800" b="0" i="0" u="none" strike="noStrike" cap="none">
                <a:solidFill>
                  <a:schemeClr val="dk1"/>
                </a:solidFill>
                <a:latin typeface="Roboto Slab"/>
                <a:ea typeface="Roboto Slab"/>
                <a:cs typeface="Roboto Slab"/>
                <a:sym typeface="Roboto Slab"/>
              </a:defRPr>
            </a:lvl3pPr>
            <a:lvl4pPr marR="0" lvl="3" algn="ctr" rtl="0">
              <a:lnSpc>
                <a:spcPct val="100000"/>
              </a:lnSpc>
              <a:spcBef>
                <a:spcPts val="0"/>
              </a:spcBef>
              <a:spcAft>
                <a:spcPts val="0"/>
              </a:spcAft>
              <a:buClr>
                <a:schemeClr val="dk1"/>
              </a:buClr>
              <a:buSzPts val="4800"/>
              <a:buFont typeface="Roboto Slab"/>
              <a:buNone/>
              <a:defRPr sz="4800" b="0" i="0" u="none" strike="noStrike" cap="none">
                <a:solidFill>
                  <a:schemeClr val="dk1"/>
                </a:solidFill>
                <a:latin typeface="Roboto Slab"/>
                <a:ea typeface="Roboto Slab"/>
                <a:cs typeface="Roboto Slab"/>
                <a:sym typeface="Roboto Slab"/>
              </a:defRPr>
            </a:lvl4pPr>
            <a:lvl5pPr marR="0" lvl="4" algn="ctr" rtl="0">
              <a:lnSpc>
                <a:spcPct val="100000"/>
              </a:lnSpc>
              <a:spcBef>
                <a:spcPts val="0"/>
              </a:spcBef>
              <a:spcAft>
                <a:spcPts val="0"/>
              </a:spcAft>
              <a:buClr>
                <a:schemeClr val="dk1"/>
              </a:buClr>
              <a:buSzPts val="4800"/>
              <a:buFont typeface="Roboto Slab"/>
              <a:buNone/>
              <a:defRPr sz="4800" b="0" i="0" u="none" strike="noStrike" cap="none">
                <a:solidFill>
                  <a:schemeClr val="dk1"/>
                </a:solidFill>
                <a:latin typeface="Roboto Slab"/>
                <a:ea typeface="Roboto Slab"/>
                <a:cs typeface="Roboto Slab"/>
                <a:sym typeface="Roboto Slab"/>
              </a:defRPr>
            </a:lvl5pPr>
            <a:lvl6pPr marR="0" lvl="5" algn="ctr" rtl="0">
              <a:lnSpc>
                <a:spcPct val="100000"/>
              </a:lnSpc>
              <a:spcBef>
                <a:spcPts val="0"/>
              </a:spcBef>
              <a:spcAft>
                <a:spcPts val="0"/>
              </a:spcAft>
              <a:buClr>
                <a:schemeClr val="dk1"/>
              </a:buClr>
              <a:buSzPts val="4800"/>
              <a:buFont typeface="Roboto Slab"/>
              <a:buNone/>
              <a:defRPr sz="4800" b="0" i="0" u="none" strike="noStrike" cap="none">
                <a:solidFill>
                  <a:schemeClr val="dk1"/>
                </a:solidFill>
                <a:latin typeface="Roboto Slab"/>
                <a:ea typeface="Roboto Slab"/>
                <a:cs typeface="Roboto Slab"/>
                <a:sym typeface="Roboto Slab"/>
              </a:defRPr>
            </a:lvl6pPr>
            <a:lvl7pPr marR="0" lvl="6" algn="ctr" rtl="0">
              <a:lnSpc>
                <a:spcPct val="100000"/>
              </a:lnSpc>
              <a:spcBef>
                <a:spcPts val="0"/>
              </a:spcBef>
              <a:spcAft>
                <a:spcPts val="0"/>
              </a:spcAft>
              <a:buClr>
                <a:schemeClr val="dk1"/>
              </a:buClr>
              <a:buSzPts val="4800"/>
              <a:buFont typeface="Roboto Slab"/>
              <a:buNone/>
              <a:defRPr sz="4800" b="0" i="0" u="none" strike="noStrike" cap="none">
                <a:solidFill>
                  <a:schemeClr val="dk1"/>
                </a:solidFill>
                <a:latin typeface="Roboto Slab"/>
                <a:ea typeface="Roboto Slab"/>
                <a:cs typeface="Roboto Slab"/>
                <a:sym typeface="Roboto Slab"/>
              </a:defRPr>
            </a:lvl7pPr>
            <a:lvl8pPr marR="0" lvl="7" algn="ctr" rtl="0">
              <a:lnSpc>
                <a:spcPct val="100000"/>
              </a:lnSpc>
              <a:spcBef>
                <a:spcPts val="0"/>
              </a:spcBef>
              <a:spcAft>
                <a:spcPts val="0"/>
              </a:spcAft>
              <a:buClr>
                <a:schemeClr val="dk1"/>
              </a:buClr>
              <a:buSzPts val="4800"/>
              <a:buFont typeface="Roboto Slab"/>
              <a:buNone/>
              <a:defRPr sz="4800" b="0" i="0" u="none" strike="noStrike" cap="none">
                <a:solidFill>
                  <a:schemeClr val="dk1"/>
                </a:solidFill>
                <a:latin typeface="Roboto Slab"/>
                <a:ea typeface="Roboto Slab"/>
                <a:cs typeface="Roboto Slab"/>
                <a:sym typeface="Roboto Slab"/>
              </a:defRPr>
            </a:lvl8pPr>
            <a:lvl9pPr marR="0" lvl="8" algn="ctr" rtl="0">
              <a:lnSpc>
                <a:spcPct val="100000"/>
              </a:lnSpc>
              <a:spcBef>
                <a:spcPts val="0"/>
              </a:spcBef>
              <a:spcAft>
                <a:spcPts val="0"/>
              </a:spcAft>
              <a:buClr>
                <a:schemeClr val="dk1"/>
              </a:buClr>
              <a:buSzPts val="4800"/>
              <a:buFont typeface="Roboto Slab"/>
              <a:buNone/>
              <a:defRPr sz="4800" b="0" i="0" u="none" strike="noStrike" cap="none">
                <a:solidFill>
                  <a:schemeClr val="dk1"/>
                </a:solidFill>
                <a:latin typeface="Roboto Slab"/>
                <a:ea typeface="Roboto Slab"/>
                <a:cs typeface="Roboto Slab"/>
                <a:sym typeface="Roboto Slab"/>
              </a:defRPr>
            </a:lvl9pPr>
          </a:lstStyle>
          <a:p>
            <a:r>
              <a:rPr lang="en-US" sz="3200" b="1" dirty="0">
                <a:solidFill>
                  <a:schemeClr val="bg1"/>
                </a:solidFill>
              </a:rPr>
              <a:t>Property Sales Records</a:t>
            </a:r>
          </a:p>
        </p:txBody>
      </p:sp>
      <p:pic>
        <p:nvPicPr>
          <p:cNvPr id="8" name="Picture 7">
            <a:extLst>
              <a:ext uri="{FF2B5EF4-FFF2-40B4-BE49-F238E27FC236}">
                <a16:creationId xmlns:a16="http://schemas.microsoft.com/office/drawing/2014/main" id="{94308CC0-EFBB-95B6-BFA7-EA017454FCDE}"/>
              </a:ext>
            </a:extLst>
          </p:cNvPr>
          <p:cNvPicPr>
            <a:picLocks noChangeAspect="1"/>
          </p:cNvPicPr>
          <p:nvPr/>
        </p:nvPicPr>
        <p:blipFill>
          <a:blip r:embed="rId4"/>
          <a:stretch>
            <a:fillRect/>
          </a:stretch>
        </p:blipFill>
        <p:spPr>
          <a:xfrm>
            <a:off x="282633" y="2975784"/>
            <a:ext cx="8545483" cy="1124829"/>
          </a:xfrm>
          <a:prstGeom prst="rect">
            <a:avLst/>
          </a:prstGeom>
        </p:spPr>
      </p:pic>
      <p:sp>
        <p:nvSpPr>
          <p:cNvPr id="13" name="Google Shape;83;p16">
            <a:extLst>
              <a:ext uri="{FF2B5EF4-FFF2-40B4-BE49-F238E27FC236}">
                <a16:creationId xmlns:a16="http://schemas.microsoft.com/office/drawing/2014/main" id="{3B9E6C42-4F7D-4D8D-F49E-750AC0D89BAF}"/>
              </a:ext>
            </a:extLst>
          </p:cNvPr>
          <p:cNvSpPr txBox="1">
            <a:spLocks/>
          </p:cNvSpPr>
          <p:nvPr/>
        </p:nvSpPr>
        <p:spPr>
          <a:xfrm>
            <a:off x="444324" y="2948990"/>
            <a:ext cx="8222100" cy="90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Roboto Slab"/>
              <a:buNone/>
              <a:defRPr sz="4800" b="0" i="0" u="none" strike="noStrike" cap="none">
                <a:solidFill>
                  <a:schemeClr val="dk1"/>
                </a:solidFill>
                <a:latin typeface="Roboto Slab"/>
                <a:ea typeface="Roboto Slab"/>
                <a:cs typeface="Roboto Slab"/>
                <a:sym typeface="Roboto Slab"/>
              </a:defRPr>
            </a:lvl1pPr>
            <a:lvl2pPr marR="0" lvl="1" algn="ctr" rtl="0">
              <a:lnSpc>
                <a:spcPct val="100000"/>
              </a:lnSpc>
              <a:spcBef>
                <a:spcPts val="0"/>
              </a:spcBef>
              <a:spcAft>
                <a:spcPts val="0"/>
              </a:spcAft>
              <a:buClr>
                <a:schemeClr val="dk1"/>
              </a:buClr>
              <a:buSzPts val="4800"/>
              <a:buFont typeface="Roboto Slab"/>
              <a:buNone/>
              <a:defRPr sz="4800" b="0" i="0" u="none" strike="noStrike" cap="none">
                <a:solidFill>
                  <a:schemeClr val="dk1"/>
                </a:solidFill>
                <a:latin typeface="Roboto Slab"/>
                <a:ea typeface="Roboto Slab"/>
                <a:cs typeface="Roboto Slab"/>
                <a:sym typeface="Roboto Slab"/>
              </a:defRPr>
            </a:lvl2pPr>
            <a:lvl3pPr marR="0" lvl="2" algn="ctr" rtl="0">
              <a:lnSpc>
                <a:spcPct val="100000"/>
              </a:lnSpc>
              <a:spcBef>
                <a:spcPts val="0"/>
              </a:spcBef>
              <a:spcAft>
                <a:spcPts val="0"/>
              </a:spcAft>
              <a:buClr>
                <a:schemeClr val="dk1"/>
              </a:buClr>
              <a:buSzPts val="4800"/>
              <a:buFont typeface="Roboto Slab"/>
              <a:buNone/>
              <a:defRPr sz="4800" b="0" i="0" u="none" strike="noStrike" cap="none">
                <a:solidFill>
                  <a:schemeClr val="dk1"/>
                </a:solidFill>
                <a:latin typeface="Roboto Slab"/>
                <a:ea typeface="Roboto Slab"/>
                <a:cs typeface="Roboto Slab"/>
                <a:sym typeface="Roboto Slab"/>
              </a:defRPr>
            </a:lvl3pPr>
            <a:lvl4pPr marR="0" lvl="3" algn="ctr" rtl="0">
              <a:lnSpc>
                <a:spcPct val="100000"/>
              </a:lnSpc>
              <a:spcBef>
                <a:spcPts val="0"/>
              </a:spcBef>
              <a:spcAft>
                <a:spcPts val="0"/>
              </a:spcAft>
              <a:buClr>
                <a:schemeClr val="dk1"/>
              </a:buClr>
              <a:buSzPts val="4800"/>
              <a:buFont typeface="Roboto Slab"/>
              <a:buNone/>
              <a:defRPr sz="4800" b="0" i="0" u="none" strike="noStrike" cap="none">
                <a:solidFill>
                  <a:schemeClr val="dk1"/>
                </a:solidFill>
                <a:latin typeface="Roboto Slab"/>
                <a:ea typeface="Roboto Slab"/>
                <a:cs typeface="Roboto Slab"/>
                <a:sym typeface="Roboto Slab"/>
              </a:defRPr>
            </a:lvl4pPr>
            <a:lvl5pPr marR="0" lvl="4" algn="ctr" rtl="0">
              <a:lnSpc>
                <a:spcPct val="100000"/>
              </a:lnSpc>
              <a:spcBef>
                <a:spcPts val="0"/>
              </a:spcBef>
              <a:spcAft>
                <a:spcPts val="0"/>
              </a:spcAft>
              <a:buClr>
                <a:schemeClr val="dk1"/>
              </a:buClr>
              <a:buSzPts val="4800"/>
              <a:buFont typeface="Roboto Slab"/>
              <a:buNone/>
              <a:defRPr sz="4800" b="0" i="0" u="none" strike="noStrike" cap="none">
                <a:solidFill>
                  <a:schemeClr val="dk1"/>
                </a:solidFill>
                <a:latin typeface="Roboto Slab"/>
                <a:ea typeface="Roboto Slab"/>
                <a:cs typeface="Roboto Slab"/>
                <a:sym typeface="Roboto Slab"/>
              </a:defRPr>
            </a:lvl5pPr>
            <a:lvl6pPr marR="0" lvl="5" algn="ctr" rtl="0">
              <a:lnSpc>
                <a:spcPct val="100000"/>
              </a:lnSpc>
              <a:spcBef>
                <a:spcPts val="0"/>
              </a:spcBef>
              <a:spcAft>
                <a:spcPts val="0"/>
              </a:spcAft>
              <a:buClr>
                <a:schemeClr val="dk1"/>
              </a:buClr>
              <a:buSzPts val="4800"/>
              <a:buFont typeface="Roboto Slab"/>
              <a:buNone/>
              <a:defRPr sz="4800" b="0" i="0" u="none" strike="noStrike" cap="none">
                <a:solidFill>
                  <a:schemeClr val="dk1"/>
                </a:solidFill>
                <a:latin typeface="Roboto Slab"/>
                <a:ea typeface="Roboto Slab"/>
                <a:cs typeface="Roboto Slab"/>
                <a:sym typeface="Roboto Slab"/>
              </a:defRPr>
            </a:lvl6pPr>
            <a:lvl7pPr marR="0" lvl="6" algn="ctr" rtl="0">
              <a:lnSpc>
                <a:spcPct val="100000"/>
              </a:lnSpc>
              <a:spcBef>
                <a:spcPts val="0"/>
              </a:spcBef>
              <a:spcAft>
                <a:spcPts val="0"/>
              </a:spcAft>
              <a:buClr>
                <a:schemeClr val="dk1"/>
              </a:buClr>
              <a:buSzPts val="4800"/>
              <a:buFont typeface="Roboto Slab"/>
              <a:buNone/>
              <a:defRPr sz="4800" b="0" i="0" u="none" strike="noStrike" cap="none">
                <a:solidFill>
                  <a:schemeClr val="dk1"/>
                </a:solidFill>
                <a:latin typeface="Roboto Slab"/>
                <a:ea typeface="Roboto Slab"/>
                <a:cs typeface="Roboto Slab"/>
                <a:sym typeface="Roboto Slab"/>
              </a:defRPr>
            </a:lvl7pPr>
            <a:lvl8pPr marR="0" lvl="7" algn="ctr" rtl="0">
              <a:lnSpc>
                <a:spcPct val="100000"/>
              </a:lnSpc>
              <a:spcBef>
                <a:spcPts val="0"/>
              </a:spcBef>
              <a:spcAft>
                <a:spcPts val="0"/>
              </a:spcAft>
              <a:buClr>
                <a:schemeClr val="dk1"/>
              </a:buClr>
              <a:buSzPts val="4800"/>
              <a:buFont typeface="Roboto Slab"/>
              <a:buNone/>
              <a:defRPr sz="4800" b="0" i="0" u="none" strike="noStrike" cap="none">
                <a:solidFill>
                  <a:schemeClr val="dk1"/>
                </a:solidFill>
                <a:latin typeface="Roboto Slab"/>
                <a:ea typeface="Roboto Slab"/>
                <a:cs typeface="Roboto Slab"/>
                <a:sym typeface="Roboto Slab"/>
              </a:defRPr>
            </a:lvl8pPr>
            <a:lvl9pPr marR="0" lvl="8" algn="ctr" rtl="0">
              <a:lnSpc>
                <a:spcPct val="100000"/>
              </a:lnSpc>
              <a:spcBef>
                <a:spcPts val="0"/>
              </a:spcBef>
              <a:spcAft>
                <a:spcPts val="0"/>
              </a:spcAft>
              <a:buClr>
                <a:schemeClr val="dk1"/>
              </a:buClr>
              <a:buSzPts val="4800"/>
              <a:buFont typeface="Roboto Slab"/>
              <a:buNone/>
              <a:defRPr sz="4800" b="0" i="0" u="none" strike="noStrike" cap="none">
                <a:solidFill>
                  <a:schemeClr val="dk1"/>
                </a:solidFill>
                <a:latin typeface="Roboto Slab"/>
                <a:ea typeface="Roboto Slab"/>
                <a:cs typeface="Roboto Slab"/>
                <a:sym typeface="Roboto Slab"/>
              </a:defRPr>
            </a:lvl9pPr>
          </a:lstStyle>
          <a:p>
            <a:r>
              <a:rPr lang="en-US" sz="3200" b="1" dirty="0">
                <a:solidFill>
                  <a:schemeClr val="bg1"/>
                </a:solidFill>
              </a:rPr>
              <a:t>Property Detail Records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265500" y="1375775"/>
            <a:ext cx="4045200" cy="77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Wrangling</a:t>
            </a:r>
            <a:endParaRPr/>
          </a:p>
        </p:txBody>
      </p:sp>
      <p:sp>
        <p:nvSpPr>
          <p:cNvPr id="95" name="Google Shape;95;p18"/>
          <p:cNvSpPr txBox="1">
            <a:spLocks noGrp="1"/>
          </p:cNvSpPr>
          <p:nvPr>
            <p:ph type="body" idx="2"/>
          </p:nvPr>
        </p:nvSpPr>
        <p:spPr>
          <a:xfrm>
            <a:off x="4783975" y="724200"/>
            <a:ext cx="39927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dirty="0"/>
              <a:t>Only consider data from Jan 1, 2000 and later</a:t>
            </a:r>
            <a:endParaRPr dirty="0"/>
          </a:p>
          <a:p>
            <a:pPr marL="457200" lvl="0" indent="-342900" algn="l" rtl="0">
              <a:spcBef>
                <a:spcPts val="0"/>
              </a:spcBef>
              <a:spcAft>
                <a:spcPts val="0"/>
              </a:spcAft>
              <a:buSzPts val="1800"/>
              <a:buChar char="❖"/>
            </a:pPr>
            <a:r>
              <a:rPr lang="en" dirty="0"/>
              <a:t>Only consider sites on 2016 map</a:t>
            </a:r>
            <a:endParaRPr dirty="0"/>
          </a:p>
          <a:p>
            <a:pPr marL="457200" lvl="0" indent="-342900" algn="l" rtl="0">
              <a:spcBef>
                <a:spcPts val="0"/>
              </a:spcBef>
              <a:spcAft>
                <a:spcPts val="0"/>
              </a:spcAft>
              <a:buSzPts val="1800"/>
              <a:buChar char="❖"/>
            </a:pPr>
            <a:r>
              <a:rPr lang="en" dirty="0"/>
              <a:t>Drop redundant columns</a:t>
            </a:r>
            <a:endParaRPr dirty="0"/>
          </a:p>
          <a:p>
            <a:pPr marL="457200" lvl="0" indent="-342900" algn="l" rtl="0">
              <a:spcBef>
                <a:spcPts val="0"/>
              </a:spcBef>
              <a:spcAft>
                <a:spcPts val="0"/>
              </a:spcAft>
              <a:buSzPts val="1800"/>
              <a:buChar char="❖"/>
            </a:pPr>
            <a:r>
              <a:rPr lang="en" dirty="0"/>
              <a:t>Drop rows with more than 30% of data missing</a:t>
            </a:r>
            <a:endParaRPr dirty="0"/>
          </a:p>
          <a:p>
            <a:pPr marL="457200" lvl="0" indent="-342900" algn="l" rtl="0">
              <a:spcBef>
                <a:spcPts val="0"/>
              </a:spcBef>
              <a:spcAft>
                <a:spcPts val="0"/>
              </a:spcAft>
              <a:buSzPts val="1800"/>
              <a:buChar char="❖"/>
            </a:pPr>
            <a:r>
              <a:rPr lang="en" dirty="0"/>
              <a:t>Forward fill blank values with most recent measurement at same site</a:t>
            </a:r>
            <a:endParaRPr dirty="0"/>
          </a:p>
          <a:p>
            <a:pPr marL="457200" lvl="0" indent="-342900" algn="l" rtl="0">
              <a:spcBef>
                <a:spcPts val="0"/>
              </a:spcBef>
              <a:spcAft>
                <a:spcPts val="0"/>
              </a:spcAft>
              <a:buSzPts val="1800"/>
              <a:buChar char="❖"/>
            </a:pPr>
            <a:r>
              <a:rPr lang="en" dirty="0"/>
              <a:t>Target Variable: Chlorophyll A</a:t>
            </a:r>
            <a:endParaRPr dirty="0"/>
          </a:p>
        </p:txBody>
      </p:sp>
      <p:sp>
        <p:nvSpPr>
          <p:cNvPr id="96" name="Google Shape;96;p18"/>
          <p:cNvSpPr txBox="1">
            <a:spLocks noGrp="1"/>
          </p:cNvSpPr>
          <p:nvPr>
            <p:ph type="subTitle" idx="1"/>
          </p:nvPr>
        </p:nvSpPr>
        <p:spPr>
          <a:xfrm>
            <a:off x="265500" y="2571750"/>
            <a:ext cx="4045200" cy="154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Original dataset had ~80,000 rows and 100 columns and not a single complete row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pic>
        <p:nvPicPr>
          <p:cNvPr id="101" name="Google Shape;101;p19"/>
          <p:cNvPicPr preferRelativeResize="0"/>
          <p:nvPr/>
        </p:nvPicPr>
        <p:blipFill>
          <a:blip r:embed="rId3">
            <a:alphaModFix/>
          </a:blip>
          <a:stretch>
            <a:fillRect/>
          </a:stretch>
        </p:blipFill>
        <p:spPr>
          <a:xfrm>
            <a:off x="7100" y="2458812"/>
            <a:ext cx="3523425" cy="2677488"/>
          </a:xfrm>
          <a:prstGeom prst="rect">
            <a:avLst/>
          </a:prstGeom>
          <a:noFill/>
          <a:ln>
            <a:noFill/>
          </a:ln>
        </p:spPr>
      </p:pic>
      <p:pic>
        <p:nvPicPr>
          <p:cNvPr id="102" name="Google Shape;102;p19"/>
          <p:cNvPicPr preferRelativeResize="0"/>
          <p:nvPr/>
        </p:nvPicPr>
        <p:blipFill>
          <a:blip r:embed="rId4">
            <a:alphaModFix/>
          </a:blip>
          <a:stretch>
            <a:fillRect/>
          </a:stretch>
        </p:blipFill>
        <p:spPr>
          <a:xfrm>
            <a:off x="5620575" y="0"/>
            <a:ext cx="3523426" cy="2571750"/>
          </a:xfrm>
          <a:prstGeom prst="rect">
            <a:avLst/>
          </a:prstGeom>
          <a:noFill/>
          <a:ln>
            <a:noFill/>
          </a:ln>
        </p:spPr>
      </p:pic>
      <p:pic>
        <p:nvPicPr>
          <p:cNvPr id="103" name="Google Shape;103;p19"/>
          <p:cNvPicPr preferRelativeResize="0"/>
          <p:nvPr/>
        </p:nvPicPr>
        <p:blipFill>
          <a:blip r:embed="rId5">
            <a:alphaModFix/>
          </a:blip>
          <a:stretch>
            <a:fillRect/>
          </a:stretch>
        </p:blipFill>
        <p:spPr>
          <a:xfrm>
            <a:off x="5620574" y="2571750"/>
            <a:ext cx="3310378" cy="2505500"/>
          </a:xfrm>
          <a:prstGeom prst="rect">
            <a:avLst/>
          </a:prstGeom>
          <a:noFill/>
          <a:ln>
            <a:noFill/>
          </a:ln>
        </p:spPr>
      </p:pic>
      <p:pic>
        <p:nvPicPr>
          <p:cNvPr id="104" name="Google Shape;104;p19"/>
          <p:cNvPicPr preferRelativeResize="0"/>
          <p:nvPr/>
        </p:nvPicPr>
        <p:blipFill>
          <a:blip r:embed="rId6">
            <a:alphaModFix/>
          </a:blip>
          <a:stretch>
            <a:fillRect/>
          </a:stretch>
        </p:blipFill>
        <p:spPr>
          <a:xfrm>
            <a:off x="69100" y="91900"/>
            <a:ext cx="3677744" cy="2387950"/>
          </a:xfrm>
          <a:prstGeom prst="rect">
            <a:avLst/>
          </a:prstGeom>
          <a:noFill/>
          <a:ln>
            <a:noFill/>
          </a:ln>
        </p:spPr>
      </p:pic>
      <p:sp>
        <p:nvSpPr>
          <p:cNvPr id="105" name="Google Shape;105;p19"/>
          <p:cNvSpPr txBox="1">
            <a:spLocks noGrp="1"/>
          </p:cNvSpPr>
          <p:nvPr>
            <p:ph type="body" idx="1"/>
          </p:nvPr>
        </p:nvSpPr>
        <p:spPr>
          <a:xfrm>
            <a:off x="3530525" y="2272350"/>
            <a:ext cx="2165700"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b="1"/>
              <a:t>Exploratory </a:t>
            </a:r>
            <a:endParaRPr sz="2200" b="1"/>
          </a:p>
          <a:p>
            <a:pPr marL="0" lvl="0" indent="0" algn="ctr" rtl="0">
              <a:spcBef>
                <a:spcPts val="0"/>
              </a:spcBef>
              <a:spcAft>
                <a:spcPts val="0"/>
              </a:spcAft>
              <a:buNone/>
            </a:pPr>
            <a:r>
              <a:rPr lang="en" sz="2200" b="1"/>
              <a:t>Data Analysis</a:t>
            </a:r>
            <a:endParaRPr sz="22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87900" y="458025"/>
            <a:ext cx="3999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Site Selection</a:t>
            </a:r>
            <a:endParaRPr/>
          </a:p>
        </p:txBody>
      </p:sp>
      <p:sp>
        <p:nvSpPr>
          <p:cNvPr id="111" name="Google Shape;111;p20"/>
          <p:cNvSpPr txBox="1">
            <a:spLocks noGrp="1"/>
          </p:cNvSpPr>
          <p:nvPr>
            <p:ph type="body" idx="1"/>
          </p:nvPr>
        </p:nvSpPr>
        <p:spPr>
          <a:xfrm>
            <a:off x="387900" y="1278863"/>
            <a:ext cx="3999900" cy="454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Selected 6 sites</a:t>
            </a:r>
            <a:endParaRPr/>
          </a:p>
        </p:txBody>
      </p:sp>
      <p:sp>
        <p:nvSpPr>
          <p:cNvPr id="112" name="Google Shape;112;p20"/>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Logistic Regression</a:t>
            </a:r>
            <a:br>
              <a:rPr lang="en" sz="2000"/>
            </a:br>
            <a:endParaRPr sz="2000"/>
          </a:p>
          <a:p>
            <a:pPr marL="457200" lvl="0" indent="-355600" algn="l" rtl="0">
              <a:spcBef>
                <a:spcPts val="0"/>
              </a:spcBef>
              <a:spcAft>
                <a:spcPts val="0"/>
              </a:spcAft>
              <a:buSzPts val="2000"/>
              <a:buChar char="❖"/>
            </a:pPr>
            <a:r>
              <a:rPr lang="en" sz="2000"/>
              <a:t>Random Forest Classifier</a:t>
            </a:r>
            <a:br>
              <a:rPr lang="en" sz="2000"/>
            </a:br>
            <a:endParaRPr sz="2000"/>
          </a:p>
          <a:p>
            <a:pPr marL="457200" lvl="0" indent="-355600" algn="l" rtl="0">
              <a:spcBef>
                <a:spcPts val="0"/>
              </a:spcBef>
              <a:spcAft>
                <a:spcPts val="0"/>
              </a:spcAft>
              <a:buSzPts val="2000"/>
              <a:buChar char="❖"/>
            </a:pPr>
            <a:r>
              <a:rPr lang="en" sz="2000"/>
              <a:t>XGBoost Classifier</a:t>
            </a:r>
            <a:endParaRPr sz="2000"/>
          </a:p>
        </p:txBody>
      </p:sp>
      <p:sp>
        <p:nvSpPr>
          <p:cNvPr id="113" name="Google Shape;113;p20"/>
          <p:cNvSpPr txBox="1">
            <a:spLocks noGrp="1"/>
          </p:cNvSpPr>
          <p:nvPr>
            <p:ph type="title"/>
          </p:nvPr>
        </p:nvSpPr>
        <p:spPr>
          <a:xfrm>
            <a:off x="4756200" y="458025"/>
            <a:ext cx="3999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Model Selection</a:t>
            </a:r>
            <a:endParaRPr/>
          </a:p>
        </p:txBody>
      </p:sp>
      <p:pic>
        <p:nvPicPr>
          <p:cNvPr id="114" name="Google Shape;114;p20"/>
          <p:cNvPicPr preferRelativeResize="0"/>
          <p:nvPr/>
        </p:nvPicPr>
        <p:blipFill>
          <a:blip r:embed="rId3">
            <a:alphaModFix/>
          </a:blip>
          <a:stretch>
            <a:fillRect/>
          </a:stretch>
        </p:blipFill>
        <p:spPr>
          <a:xfrm>
            <a:off x="387900" y="1695000"/>
            <a:ext cx="3701799" cy="2942700"/>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1098</Words>
  <Application>Microsoft Office PowerPoint</Application>
  <PresentationFormat>On-screen Show (16:9)</PresentationFormat>
  <Paragraphs>114</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Wingdings</vt:lpstr>
      <vt:lpstr>Courier New</vt:lpstr>
      <vt:lpstr>Roboto Slab</vt:lpstr>
      <vt:lpstr>Symbol</vt:lpstr>
      <vt:lpstr>Calibri</vt:lpstr>
      <vt:lpstr>Roboto</vt:lpstr>
      <vt:lpstr>Marina</vt:lpstr>
      <vt:lpstr>TB Real Estate Corporation</vt:lpstr>
      <vt:lpstr>The Problem:</vt:lpstr>
      <vt:lpstr>The Solution:</vt:lpstr>
      <vt:lpstr>Hottest Market - Riverview (#26) </vt:lpstr>
      <vt:lpstr>Top Features in Predicting Sales Price </vt:lpstr>
      <vt:lpstr>The Data</vt:lpstr>
      <vt:lpstr>Data Wrangling</vt:lpstr>
      <vt:lpstr>PowerPoint Presentation</vt:lpstr>
      <vt:lpstr>Site Selection</vt:lpstr>
      <vt:lpstr>Site Comparisons: Precision Recall </vt:lpstr>
      <vt:lpstr>Hyperparameter Tuning</vt:lpstr>
      <vt:lpstr>Takeaways</vt:lpstr>
      <vt:lpstr>Future Research</vt:lpstr>
      <vt:lpstr>Thank You!</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York City Water Quality</dc:title>
  <dc:creator>Michael Ward</dc:creator>
  <cp:lastModifiedBy>Michael Ward</cp:lastModifiedBy>
  <cp:revision>6</cp:revision>
  <dcterms:modified xsi:type="dcterms:W3CDTF">2022-05-30T18:24:18Z</dcterms:modified>
</cp:coreProperties>
</file>