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8" r:id="rId3"/>
    <p:sldId id="291" r:id="rId4"/>
    <p:sldId id="290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2" r:id="rId29"/>
    <p:sldId id="280" r:id="rId30"/>
    <p:sldId id="281" r:id="rId31"/>
    <p:sldId id="283" r:id="rId32"/>
    <p:sldId id="284" r:id="rId33"/>
    <p:sldId id="285" r:id="rId34"/>
    <p:sldId id="292" r:id="rId35"/>
    <p:sldId id="303" r:id="rId36"/>
    <p:sldId id="304" r:id="rId37"/>
    <p:sldId id="305" r:id="rId38"/>
    <p:sldId id="293" r:id="rId39"/>
    <p:sldId id="294" r:id="rId40"/>
    <p:sldId id="295" r:id="rId41"/>
    <p:sldId id="28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174A-1918-4DE8-BC89-CA33C7EFC743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FC2-8EA9-46EE-836C-FE24B86D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174A-1918-4DE8-BC89-CA33C7EFC743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FC2-8EA9-46EE-836C-FE24B86D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3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174A-1918-4DE8-BC89-CA33C7EFC743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FC2-8EA9-46EE-836C-FE24B86D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174A-1918-4DE8-BC89-CA33C7EFC743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FC2-8EA9-46EE-836C-FE24B86D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8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174A-1918-4DE8-BC89-CA33C7EFC743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FC2-8EA9-46EE-836C-FE24B86D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5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174A-1918-4DE8-BC89-CA33C7EFC743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FC2-8EA9-46EE-836C-FE24B86D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174A-1918-4DE8-BC89-CA33C7EFC743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FC2-8EA9-46EE-836C-FE24B86D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3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174A-1918-4DE8-BC89-CA33C7EFC743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FC2-8EA9-46EE-836C-FE24B86D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174A-1918-4DE8-BC89-CA33C7EFC743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FC2-8EA9-46EE-836C-FE24B86D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6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174A-1918-4DE8-BC89-CA33C7EFC743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FC2-8EA9-46EE-836C-FE24B86D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4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174A-1918-4DE8-BC89-CA33C7EFC743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FC2-8EA9-46EE-836C-FE24B86D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F174A-1918-4DE8-BC89-CA33C7EFC743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5DFC2-8EA9-46EE-836C-FE24B86D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hw-sandbox/tutorial1/infochimps_dataset_4778_download_16677-csv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572" y="117811"/>
            <a:ext cx="9144000" cy="2387600"/>
          </a:xfrm>
        </p:spPr>
        <p:txBody>
          <a:bodyPr/>
          <a:lstStyle/>
          <a:p>
            <a:r>
              <a:rPr lang="en-US" dirty="0" smtClean="0"/>
              <a:t>PIG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750" y="2505411"/>
            <a:ext cx="440116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111"/>
            <a:ext cx="10515600" cy="1325563"/>
          </a:xfrm>
        </p:spPr>
        <p:txBody>
          <a:bodyPr/>
          <a:lstStyle/>
          <a:p>
            <a:r>
              <a:rPr lang="en-US" dirty="0"/>
              <a:t>Step 1: Upload the data files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64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Click Select files, navigate to and select the </a:t>
            </a:r>
            <a:r>
              <a:rPr lang="en-US" sz="2400" dirty="0">
                <a:solidFill>
                  <a:srgbClr val="00B0F0"/>
                </a:solidFill>
              </a:rPr>
              <a:t>NYSE_daily_prices_A.csv </a:t>
            </a:r>
            <a:r>
              <a:rPr lang="en-US" sz="2400" dirty="0"/>
              <a:t>file from your computer. Upload the </a:t>
            </a:r>
            <a:r>
              <a:rPr lang="en-US" sz="2400" dirty="0">
                <a:solidFill>
                  <a:srgbClr val="00B0F0"/>
                </a:solidFill>
              </a:rPr>
              <a:t>NYSE_dividends_A.csv</a:t>
            </a:r>
            <a:r>
              <a:rPr lang="en-US" sz="2400" dirty="0"/>
              <a:t> file in the same way. When finished, notice that both files are now in HDFS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6" y="2883970"/>
            <a:ext cx="9175155" cy="34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Create Your Script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84712"/>
            <a:ext cx="10515600" cy="4351338"/>
          </a:xfrm>
        </p:spPr>
        <p:txBody>
          <a:bodyPr/>
          <a:lstStyle/>
          <a:p>
            <a:r>
              <a:rPr lang="en-US" dirty="0"/>
              <a:t>Open the Pig interface by clicking the Pig icon at the top of the screen. On the left pane is a list of your scripts and on the right pane is a composition area for writing and editing scripts.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09" y="2767108"/>
            <a:ext cx="9868461" cy="32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4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Define a relation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19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In this step, you will create a script to load the data and define a relation.</a:t>
            </a:r>
          </a:p>
          <a:p>
            <a:pPr lvl="1"/>
            <a:r>
              <a:rPr lang="en-US" sz="1600" dirty="0"/>
              <a:t>On line 1 define a relation named STOCK_A that represents the NYSE stocks that start with the letter “A”</a:t>
            </a:r>
          </a:p>
          <a:p>
            <a:pPr lvl="1"/>
            <a:r>
              <a:rPr lang="en-US" sz="1600" dirty="0"/>
              <a:t>On line 2 use the DESCRIBE command to view the STOCK_A relation</a:t>
            </a:r>
          </a:p>
          <a:p>
            <a:pPr marL="0" indent="0">
              <a:buNone/>
            </a:pPr>
            <a:r>
              <a:rPr lang="en-US" sz="1600" dirty="0"/>
              <a:t>The completed code will look like:</a:t>
            </a:r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838200" y="2550017"/>
            <a:ext cx="10515600" cy="6181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STOCK_A = LOAD '</a:t>
            </a:r>
            <a:r>
              <a:rPr lang="en-US" dirty="0" err="1"/>
              <a:t>nyse</a:t>
            </a:r>
            <a:r>
              <a:rPr lang="en-US" dirty="0"/>
              <a:t>/NYSE_daily_prices_A.csv' using </a:t>
            </a:r>
            <a:r>
              <a:rPr lang="en-US" dirty="0" err="1"/>
              <a:t>PigStorage</a:t>
            </a:r>
            <a:r>
              <a:rPr lang="en-US" dirty="0"/>
              <a:t>(','); DESCRIBE STOCK_A;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08866"/>
            <a:ext cx="10105044" cy="290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9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Save and Execute the 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4824681"/>
          </a:xfrm>
        </p:spPr>
        <p:txBody>
          <a:bodyPr>
            <a:normAutofit/>
          </a:bodyPr>
          <a:lstStyle/>
          <a:p>
            <a:r>
              <a:rPr lang="en-US" sz="1600" dirty="0"/>
              <a:t>Click the </a:t>
            </a:r>
            <a:r>
              <a:rPr lang="en-US" sz="1600" b="1" dirty="0"/>
              <a:t>Save</a:t>
            </a:r>
            <a:r>
              <a:rPr lang="en-US" sz="1600" dirty="0"/>
              <a:t> button to save your changes to the script. Click </a:t>
            </a:r>
            <a:r>
              <a:rPr lang="en-US" sz="1600" b="1" dirty="0" smtClean="0"/>
              <a:t>Submit</a:t>
            </a:r>
            <a:r>
              <a:rPr lang="en-US" sz="1600" dirty="0"/>
              <a:t> to run the script. This action creates one or more MapReduce jobs. After a moment, the script starts and the Execute button changes to a </a:t>
            </a:r>
            <a:r>
              <a:rPr lang="en-US" sz="1600" b="1" dirty="0" smtClean="0"/>
              <a:t>Stop</a:t>
            </a:r>
            <a:r>
              <a:rPr lang="en-US" sz="1600" dirty="0"/>
              <a:t> button in case you want to stop the job.</a:t>
            </a:r>
          </a:p>
          <a:p>
            <a:r>
              <a:rPr lang="en-US" sz="1600" dirty="0"/>
              <a:t>Below the Execute/Kill job button is a progress bar that shows the job’s status. The progress bar can be blue (indicating job is in process), red (job has a problem), or green (job is complete).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50" y="2918186"/>
            <a:ext cx="9004514" cy="325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Save and Execute the </a:t>
            </a:r>
            <a:r>
              <a:rPr lang="en-US" dirty="0" smtClean="0"/>
              <a:t>Script – Contd.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309" y="1468192"/>
            <a:ext cx="9943381" cy="401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Define a Relation with a Schema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4685788"/>
          </a:xfrm>
        </p:spPr>
        <p:txBody>
          <a:bodyPr>
            <a:normAutofit/>
          </a:bodyPr>
          <a:lstStyle/>
          <a:p>
            <a:r>
              <a:rPr lang="en-US" sz="1600" dirty="0"/>
              <a:t>Let’s use the above code but this time with a schema. Modify line 1 of your script and add the following “AS”” clause to define a schema for </a:t>
            </a:r>
            <a:r>
              <a:rPr lang="en-US" sz="1600" dirty="0" smtClean="0"/>
              <a:t>the </a:t>
            </a:r>
            <a:r>
              <a:rPr lang="en-US" sz="1600" dirty="0"/>
              <a:t>daily stock price data. The complete code will be</a:t>
            </a:r>
            <a:r>
              <a:rPr lang="en-US" sz="1600" dirty="0" smtClean="0"/>
              <a:t>:</a:t>
            </a:r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219926" y="2214925"/>
            <a:ext cx="9955369" cy="12621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STOCK_A = LOAD </a:t>
            </a:r>
            <a:r>
              <a:rPr lang="en-US" dirty="0" smtClean="0"/>
              <a:t>‘/user/Cloudera/NYSE/NYSE_daily_prices_A.csv</a:t>
            </a:r>
            <a:r>
              <a:rPr lang="en-US" dirty="0"/>
              <a:t>' using </a:t>
            </a:r>
            <a:r>
              <a:rPr lang="en-US" dirty="0" err="1"/>
              <a:t>PigStorage</a:t>
            </a:r>
            <a:r>
              <a:rPr lang="en-US" dirty="0"/>
              <a:t>(',') AS (</a:t>
            </a:r>
            <a:r>
              <a:rPr lang="en-US" dirty="0" err="1"/>
              <a:t>exchange:chararray</a:t>
            </a:r>
            <a:r>
              <a:rPr lang="en-US" dirty="0"/>
              <a:t>, </a:t>
            </a:r>
            <a:r>
              <a:rPr lang="en-US" dirty="0" err="1"/>
              <a:t>symbol:chararray</a:t>
            </a:r>
            <a:r>
              <a:rPr lang="en-US" dirty="0"/>
              <a:t>, </a:t>
            </a:r>
            <a:r>
              <a:rPr lang="en-US" dirty="0" err="1"/>
              <a:t>date:chararray</a:t>
            </a:r>
            <a:r>
              <a:rPr lang="en-US" dirty="0"/>
              <a:t>, </a:t>
            </a:r>
            <a:r>
              <a:rPr lang="en-US" dirty="0" err="1"/>
              <a:t>open:float</a:t>
            </a:r>
            <a:r>
              <a:rPr lang="en-US" dirty="0"/>
              <a:t>, </a:t>
            </a:r>
            <a:r>
              <a:rPr lang="en-US" dirty="0" err="1"/>
              <a:t>high:float</a:t>
            </a:r>
            <a:r>
              <a:rPr lang="en-US" dirty="0"/>
              <a:t>, </a:t>
            </a:r>
            <a:r>
              <a:rPr lang="en-US" dirty="0" err="1"/>
              <a:t>low:float</a:t>
            </a:r>
            <a:r>
              <a:rPr lang="en-US" dirty="0"/>
              <a:t>, </a:t>
            </a:r>
            <a:r>
              <a:rPr lang="en-US" dirty="0" err="1"/>
              <a:t>close:float</a:t>
            </a:r>
            <a:r>
              <a:rPr lang="en-US" dirty="0"/>
              <a:t>, </a:t>
            </a:r>
            <a:r>
              <a:rPr lang="en-US" dirty="0" err="1"/>
              <a:t>volume:int</a:t>
            </a:r>
            <a:r>
              <a:rPr lang="en-US" dirty="0"/>
              <a:t>, </a:t>
            </a:r>
            <a:r>
              <a:rPr lang="en-US" dirty="0" err="1"/>
              <a:t>adj_close:float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/>
              <a:t>DESCRIBE STOCK_A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64" y="4001294"/>
            <a:ext cx="9030272" cy="20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5: Define a Relation with a </a:t>
            </a:r>
            <a:r>
              <a:rPr lang="en-US" dirty="0" smtClean="0"/>
              <a:t>Schema – Contd.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9"/>
            <a:ext cx="10515600" cy="4798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Save and execute the script again. This time you should see the schema for the STOCK_A </a:t>
            </a:r>
            <a:r>
              <a:rPr lang="en-US" sz="2000" dirty="0" smtClean="0"/>
              <a:t>relation: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961" y="1918952"/>
            <a:ext cx="8849317" cy="3541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562" y="5688247"/>
            <a:ext cx="6192114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 </a:t>
            </a:r>
            <a:r>
              <a:rPr lang="en-US" dirty="0"/>
              <a:t>6: Define a new relation from an existing relation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You can define a new relation based on an existing one. For example, define the following B relation, which is a collection of 100 entries (arbitrarily selected) from the STOCK_A relation.</a:t>
            </a:r>
          </a:p>
          <a:p>
            <a:pPr marL="0" indent="0">
              <a:buNone/>
            </a:pPr>
            <a:r>
              <a:rPr lang="en-US" sz="1600" dirty="0"/>
              <a:t>Add the following line to the end of your code: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Save </a:t>
            </a:r>
            <a:r>
              <a:rPr lang="en-US" sz="1600" dirty="0"/>
              <a:t>and execute the code. Notice B has the same schema as STOCK_A, because B is a subset of A relation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83" y="2899272"/>
            <a:ext cx="8846713" cy="27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Step 6: Define a new relation from an existing </a:t>
            </a:r>
            <a:r>
              <a:rPr lang="en-US" dirty="0" smtClean="0"/>
              <a:t>relation – Contd.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075" y="5456809"/>
            <a:ext cx="6182588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245" y="1779878"/>
            <a:ext cx="9052248" cy="35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View the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4824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To view the data of a relation, use the DUMP command.</a:t>
            </a:r>
          </a:p>
          <a:p>
            <a:pPr marL="0" indent="0">
              <a:buNone/>
            </a:pPr>
            <a:r>
              <a:rPr lang="en-US" sz="1600" dirty="0"/>
              <a:t>Add the following DUMP command to your Pig script, then save and execute it again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5431"/>
            <a:ext cx="9126224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88" y="76200"/>
            <a:ext cx="2743200" cy="426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/>
          </a:p>
          <a:p>
            <a:r>
              <a:rPr lang="en-US" sz="1400" b="1" dirty="0" smtClean="0"/>
              <a:t>Why </a:t>
            </a:r>
            <a:r>
              <a:rPr lang="en-US" sz="1400" b="1" dirty="0"/>
              <a:t>PIG </a:t>
            </a:r>
            <a:r>
              <a:rPr lang="en-US" sz="1400" b="1" dirty="0" smtClean="0"/>
              <a:t>?</a:t>
            </a:r>
          </a:p>
          <a:p>
            <a:endParaRPr lang="en-US" sz="1400" dirty="0" smtClean="0"/>
          </a:p>
          <a:p>
            <a:r>
              <a:rPr lang="en-US" sz="1400" dirty="0" smtClean="0"/>
              <a:t>Pig </a:t>
            </a:r>
            <a:r>
              <a:rPr lang="en-US" sz="1400" dirty="0"/>
              <a:t>is a platform for analyzing large data sets that consists of a high-level language for expressing data analysis programs</a:t>
            </a:r>
          </a:p>
          <a:p>
            <a:endParaRPr lang="en-US" sz="1400" dirty="0"/>
          </a:p>
          <a:p>
            <a:r>
              <a:rPr lang="en-US" sz="1400" b="1" dirty="0"/>
              <a:t>Faster </a:t>
            </a:r>
            <a:r>
              <a:rPr lang="en-US" sz="1400" b="1" dirty="0" smtClean="0"/>
              <a:t>Development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Fewer lines of </a:t>
            </a:r>
            <a:r>
              <a:rPr lang="en-US" sz="1400" dirty="0" smtClean="0"/>
              <a:t>Code</a:t>
            </a:r>
          </a:p>
          <a:p>
            <a:pPr lvl="1"/>
            <a:endParaRPr lang="en-US" sz="1400" dirty="0"/>
          </a:p>
          <a:p>
            <a:r>
              <a:rPr lang="en-US" sz="1400" b="1" dirty="0" smtClean="0"/>
              <a:t>Flexible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Extensible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Procedural programming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268639" y="76200"/>
            <a:ext cx="2743200" cy="426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/>
              <a:t># Math </a:t>
            </a:r>
            <a:r>
              <a:rPr lang="en-US" sz="1100" b="1" dirty="0" smtClean="0"/>
              <a:t>Functions</a:t>
            </a:r>
            <a:endParaRPr lang="en-US" sz="1100" b="1" dirty="0"/>
          </a:p>
          <a:p>
            <a:r>
              <a:rPr lang="en-US" sz="1100" dirty="0" smtClean="0"/>
              <a:t>-------------------------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ACOS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ATAN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CBRT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CEIL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EXP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FLOOR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LOG10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ROUND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SINH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SQRT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TANH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6284794" y="76200"/>
            <a:ext cx="2743200" cy="426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#Eval Functions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AVG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COUNT_STAR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IsEmpty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TOKENIZE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188" y="4632325"/>
            <a:ext cx="2743200" cy="19204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PIG Features :</a:t>
            </a:r>
          </a:p>
          <a:p>
            <a:r>
              <a:rPr lang="en-US" sz="1400" dirty="0" smtClean="0"/>
              <a:t>---------------------</a:t>
            </a:r>
          </a:p>
          <a:p>
            <a:r>
              <a:rPr lang="en-US" sz="1400" dirty="0" smtClean="0"/>
              <a:t>Join Datasets</a:t>
            </a:r>
          </a:p>
          <a:p>
            <a:r>
              <a:rPr lang="en-US" sz="1400" dirty="0" smtClean="0"/>
              <a:t>Sort Datasets</a:t>
            </a:r>
          </a:p>
          <a:p>
            <a:r>
              <a:rPr lang="en-US" sz="1400" dirty="0" smtClean="0"/>
              <a:t>Filter</a:t>
            </a:r>
          </a:p>
          <a:p>
            <a:r>
              <a:rPr lang="en-US" sz="1400" dirty="0" smtClean="0"/>
              <a:t>Data Types</a:t>
            </a:r>
          </a:p>
          <a:p>
            <a:r>
              <a:rPr lang="en-US" sz="1400" dirty="0" smtClean="0"/>
              <a:t>Group By</a:t>
            </a:r>
          </a:p>
          <a:p>
            <a:r>
              <a:rPr lang="en-US" sz="1400" dirty="0" smtClean="0"/>
              <a:t>User Defined Function</a:t>
            </a:r>
            <a:endParaRPr lang="en-US" sz="14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589003"/>
              </p:ext>
            </p:extLst>
          </p:nvPr>
        </p:nvGraphicFramePr>
        <p:xfrm>
          <a:off x="9185471" y="76200"/>
          <a:ext cx="289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990"/>
                <a:gridCol w="1765610"/>
              </a:tblGrid>
              <a:tr h="1891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Pig Type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 Class </a:t>
                      </a:r>
                      <a:endParaRPr lang="en-US" sz="1200" dirty="0"/>
                    </a:p>
                  </a:txBody>
                  <a:tcPr/>
                </a:tc>
              </a:tr>
              <a:tr h="18913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bytearray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DataByteArray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18913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chararray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18913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Integer</a:t>
                      </a:r>
                      <a:endParaRPr lang="en-US" sz="1200" dirty="0"/>
                    </a:p>
                  </a:txBody>
                  <a:tcPr/>
                </a:tc>
              </a:tr>
              <a:tr h="1891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Long</a:t>
                      </a:r>
                      <a:endParaRPr lang="en-US" sz="1200" dirty="0"/>
                    </a:p>
                  </a:txBody>
                  <a:tcPr/>
                </a:tc>
              </a:tr>
              <a:tr h="1891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float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Float </a:t>
                      </a:r>
                      <a:endParaRPr lang="en-US" sz="1200" dirty="0"/>
                    </a:p>
                  </a:txBody>
                  <a:tcPr/>
                </a:tc>
              </a:tr>
              <a:tr h="1891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double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Double</a:t>
                      </a:r>
                      <a:endParaRPr lang="en-US" sz="1200" dirty="0"/>
                    </a:p>
                  </a:txBody>
                  <a:tcPr/>
                </a:tc>
              </a:tr>
              <a:tr h="18913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tuple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Tuple</a:t>
                      </a:r>
                      <a:endParaRPr lang="en-US" sz="1200" dirty="0"/>
                    </a:p>
                  </a:txBody>
                  <a:tcPr/>
                </a:tc>
              </a:tr>
              <a:tr h="1891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DataBag</a:t>
                      </a:r>
                      <a:endParaRPr lang="en-US" sz="1200" dirty="0"/>
                    </a:p>
                  </a:txBody>
                  <a:tcPr/>
                </a:tc>
              </a:tr>
              <a:tr h="1891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Map&lt;Object,</a:t>
                      </a:r>
                      <a:r>
                        <a:rPr lang="en-US" sz="1200" baseline="0" dirty="0" smtClean="0"/>
                        <a:t> Object&gt;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2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View the </a:t>
            </a:r>
            <a:r>
              <a:rPr lang="en-US" dirty="0" smtClean="0"/>
              <a:t>Data – Contd.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9"/>
            <a:ext cx="10515600" cy="4798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command requires a MapReduce job to execute, so you will need to wait a minute or two for the job to complete. The output should be 100 entries from the contents of NYSE_daily_prices_A.csv (and not necessarily the ones shown below, because again, entries are arbitrarily chosen</a:t>
            </a:r>
            <a:r>
              <a:rPr lang="en-US" sz="1800" dirty="0" smtClean="0"/>
              <a:t>):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37" y="2409441"/>
            <a:ext cx="9556125" cy="376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Select specific columns from a relation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837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Delete the DESCRIBE STOCK_A, DESCRIBE B, and DUMP B commands from your Pig script; you will no longer need those.</a:t>
            </a:r>
          </a:p>
          <a:p>
            <a:pPr marL="0" indent="0">
              <a:buNone/>
            </a:pPr>
            <a:r>
              <a:rPr lang="en-US" sz="1800" dirty="0"/>
              <a:t>One of the key uses of Pig is data transformation. You can define a new relation based on the fields of an existing relation using the </a:t>
            </a:r>
            <a:r>
              <a:rPr lang="en-US" sz="1800" b="1" dirty="0"/>
              <a:t>FOREACH</a:t>
            </a:r>
            <a:r>
              <a:rPr lang="en-US" sz="1800" dirty="0"/>
              <a:t> command. Define a new relation C, which will contain only the symbol, date and close fields from relation B.</a:t>
            </a:r>
          </a:p>
          <a:p>
            <a:pPr marL="0" indent="0">
              <a:buNone/>
            </a:pPr>
            <a:r>
              <a:rPr lang="en-US" sz="1800" dirty="0"/>
              <a:t>Now the complete code is: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3340" y="3450868"/>
            <a:ext cx="8989453" cy="13014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STOCK_A = LOAD </a:t>
            </a:r>
            <a:r>
              <a:rPr lang="en-US" dirty="0" smtClean="0"/>
              <a:t>‘/user/</a:t>
            </a:r>
            <a:r>
              <a:rPr lang="en-US" dirty="0" err="1" smtClean="0"/>
              <a:t>cloudera</a:t>
            </a:r>
            <a:r>
              <a:rPr lang="en-US" dirty="0" smtClean="0"/>
              <a:t>/NYSE/NYSE_daily_prices_A.csv</a:t>
            </a:r>
            <a:r>
              <a:rPr lang="en-US" dirty="0"/>
              <a:t>' using </a:t>
            </a:r>
            <a:r>
              <a:rPr lang="en-US" dirty="0" err="1"/>
              <a:t>PigStorage</a:t>
            </a:r>
            <a:r>
              <a:rPr lang="en-US" dirty="0"/>
              <a:t>(',') AS (</a:t>
            </a:r>
            <a:r>
              <a:rPr lang="en-US" dirty="0" err="1"/>
              <a:t>exchange:chararray</a:t>
            </a:r>
            <a:r>
              <a:rPr lang="en-US" dirty="0"/>
              <a:t>, </a:t>
            </a:r>
            <a:r>
              <a:rPr lang="en-US" dirty="0" err="1"/>
              <a:t>symbol:chararray</a:t>
            </a:r>
            <a:r>
              <a:rPr lang="en-US" dirty="0"/>
              <a:t>, </a:t>
            </a:r>
            <a:r>
              <a:rPr lang="en-US" dirty="0" err="1"/>
              <a:t>date:chararray</a:t>
            </a:r>
            <a:r>
              <a:rPr lang="en-US" dirty="0"/>
              <a:t>, </a:t>
            </a:r>
            <a:r>
              <a:rPr lang="en-US" dirty="0" err="1"/>
              <a:t>open:float</a:t>
            </a:r>
            <a:r>
              <a:rPr lang="en-US" dirty="0"/>
              <a:t>, </a:t>
            </a:r>
            <a:r>
              <a:rPr lang="en-US" dirty="0" err="1"/>
              <a:t>high:float</a:t>
            </a:r>
            <a:r>
              <a:rPr lang="en-US" dirty="0"/>
              <a:t>, </a:t>
            </a:r>
            <a:r>
              <a:rPr lang="en-US" dirty="0" err="1"/>
              <a:t>low:float</a:t>
            </a:r>
            <a:r>
              <a:rPr lang="en-US" dirty="0"/>
              <a:t>, </a:t>
            </a:r>
            <a:r>
              <a:rPr lang="en-US" dirty="0" err="1"/>
              <a:t>close:float</a:t>
            </a:r>
            <a:r>
              <a:rPr lang="en-US" dirty="0"/>
              <a:t>, </a:t>
            </a:r>
            <a:r>
              <a:rPr lang="en-US" dirty="0" err="1"/>
              <a:t>volume:int</a:t>
            </a:r>
            <a:r>
              <a:rPr lang="en-US" dirty="0"/>
              <a:t>, </a:t>
            </a:r>
            <a:r>
              <a:rPr lang="en-US" dirty="0" err="1"/>
              <a:t>adj_close:float</a:t>
            </a:r>
            <a:r>
              <a:rPr lang="en-US" dirty="0"/>
              <a:t>); B = LIMIT STOCK_A 100; C = FOREACH B GENERATE symbol, date, close; DESCRIBE C;</a:t>
            </a:r>
          </a:p>
        </p:txBody>
      </p:sp>
    </p:spTree>
    <p:extLst>
      <p:ext uri="{BB962C8B-B14F-4D97-AF65-F5344CB8AC3E}">
        <p14:creationId xmlns:p14="http://schemas.microsoft.com/office/powerpoint/2010/main" val="26028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8: Select specific columns from a </a:t>
            </a:r>
            <a:r>
              <a:rPr lang="en-US" dirty="0" smtClean="0"/>
              <a:t>relation – Contd.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Save </a:t>
            </a:r>
            <a:r>
              <a:rPr lang="en-US" sz="1800" dirty="0"/>
              <a:t>and execute the script and your output will look like the following: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9" y="1690688"/>
            <a:ext cx="8992855" cy="24768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49" y="5092991"/>
            <a:ext cx="6001588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9: Store relationship data into a HDFS File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5"/>
            <a:ext cx="10515600" cy="47474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 </a:t>
            </a:r>
            <a:r>
              <a:rPr lang="en-US" sz="1800" dirty="0"/>
              <a:t>this step, you will use the STORE command to output a relation into a new file in HDFS. Enter the following command to output the C relation to a folder named output/C (then save and execute):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4856" y="2111174"/>
            <a:ext cx="4378817" cy="6439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STORE C INTO </a:t>
            </a:r>
            <a:r>
              <a:rPr lang="en-US" sz="1600" dirty="0" smtClean="0"/>
              <a:t>‘/user/</a:t>
            </a:r>
            <a:r>
              <a:rPr lang="en-US" sz="1600" dirty="0" err="1" smtClean="0"/>
              <a:t>cloudera</a:t>
            </a:r>
            <a:r>
              <a:rPr lang="en-US" sz="1600" dirty="0" smtClean="0"/>
              <a:t>/NYSE/output/C</a:t>
            </a:r>
            <a:r>
              <a:rPr lang="en-US" sz="1600" dirty="0"/>
              <a:t>';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31" y="2949261"/>
            <a:ext cx="10894801" cy="344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9: Store relationship data into a HDFS </a:t>
            </a:r>
            <a:r>
              <a:rPr lang="en-US" dirty="0" smtClean="0"/>
              <a:t>File – Contd.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657256"/>
          </a:xfrm>
        </p:spPr>
        <p:txBody>
          <a:bodyPr>
            <a:normAutofit/>
          </a:bodyPr>
          <a:lstStyle/>
          <a:p>
            <a:r>
              <a:rPr lang="en-US" sz="1600" dirty="0"/>
              <a:t>Again, this requires a MapReduce job (just like the DUMP command), so you will need to wait a minute for the job to complete.</a:t>
            </a:r>
          </a:p>
          <a:p>
            <a:r>
              <a:rPr lang="en-US" sz="1600" dirty="0"/>
              <a:t>Once the job is finished, go to File Browser and look for a newly created folder called “output”: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78" y="2792019"/>
            <a:ext cx="9409585" cy="35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9: Store relationship data into a HDFS </a:t>
            </a:r>
            <a:r>
              <a:rPr lang="en-US" dirty="0" smtClean="0"/>
              <a:t>File </a:t>
            </a:r>
            <a:r>
              <a:rPr lang="en-US" dirty="0"/>
              <a:t>– Contd.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495347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Click </a:t>
            </a:r>
            <a:r>
              <a:rPr lang="en-US" sz="1600" dirty="0"/>
              <a:t>on “output” folder. You will find a subfolder named “C”.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0389"/>
            <a:ext cx="10558938" cy="332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9: Store relationship data into a HDFS </a:t>
            </a:r>
            <a:r>
              <a:rPr lang="en-US" dirty="0" smtClean="0"/>
              <a:t>File </a:t>
            </a:r>
            <a:r>
              <a:rPr lang="en-US" dirty="0"/>
              <a:t>– Contd.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Click </a:t>
            </a:r>
            <a:r>
              <a:rPr lang="en-US" sz="1800" dirty="0"/>
              <a:t>on “C” folder. You will see an output file called “part-r-00000″: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7584"/>
            <a:ext cx="10896032" cy="39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9: Store relationship data into a HDFS File – Contd.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Click on the file “part-r-00000″. It will show data stored in the file: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3084"/>
            <a:ext cx="10349249" cy="358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10: Perform a join between 2 relations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008"/>
            <a:ext cx="10515600" cy="4901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 this step, </a:t>
            </a:r>
            <a:r>
              <a:rPr lang="en-US" sz="1800" b="1" dirty="0">
                <a:solidFill>
                  <a:srgbClr val="00B0F0"/>
                </a:solidFill>
              </a:rPr>
              <a:t>you will perform a join on two NYSE data sets: the daily prices and the dividend prices</a:t>
            </a:r>
            <a:r>
              <a:rPr lang="en-US" sz="1800" dirty="0"/>
              <a:t>. Dividends prices are shown for the quarter, while stock prices are represented on a daily basis.</a:t>
            </a:r>
          </a:p>
          <a:p>
            <a:pPr marL="0" indent="0">
              <a:buNone/>
            </a:pPr>
            <a:r>
              <a:rPr lang="en-US" sz="1800" dirty="0"/>
              <a:t>You have already defined a relation for the stocks named STOCK_A. Create a new Pig script named “Pig-Join”. Then define a new relation named DIV_A that represents the dividends for stocks that start with an “A”, then join A and B by both the symbol and date and describe the schema of the new relation C.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The complete code will be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197735" y="3696237"/>
            <a:ext cx="9581882" cy="20863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STOCK_A = LOAD </a:t>
            </a:r>
            <a:r>
              <a:rPr lang="en-US" dirty="0" smtClean="0"/>
              <a:t>‘/user/</a:t>
            </a:r>
            <a:r>
              <a:rPr lang="en-US" dirty="0" err="1" smtClean="0"/>
              <a:t>cloudera</a:t>
            </a:r>
            <a:r>
              <a:rPr lang="en-US" dirty="0" smtClean="0"/>
              <a:t>/NYSE/NYSE_daily_prices_A.csv</a:t>
            </a:r>
            <a:r>
              <a:rPr lang="en-US" dirty="0"/>
              <a:t>' using </a:t>
            </a:r>
            <a:r>
              <a:rPr lang="en-US" dirty="0" err="1"/>
              <a:t>PigStorage</a:t>
            </a:r>
            <a:r>
              <a:rPr lang="en-US" dirty="0"/>
              <a:t>(',') AS (</a:t>
            </a:r>
            <a:r>
              <a:rPr lang="en-US" dirty="0" err="1"/>
              <a:t>exchange:chararray</a:t>
            </a:r>
            <a:r>
              <a:rPr lang="en-US" dirty="0"/>
              <a:t>, </a:t>
            </a:r>
            <a:r>
              <a:rPr lang="en-US" dirty="0" err="1"/>
              <a:t>symbol:chararray</a:t>
            </a:r>
            <a:r>
              <a:rPr lang="en-US" dirty="0"/>
              <a:t>, </a:t>
            </a:r>
            <a:r>
              <a:rPr lang="en-US" dirty="0" err="1"/>
              <a:t>date:chararray</a:t>
            </a:r>
            <a:r>
              <a:rPr lang="en-US" dirty="0"/>
              <a:t>, </a:t>
            </a:r>
            <a:r>
              <a:rPr lang="en-US" dirty="0" err="1"/>
              <a:t>open:float</a:t>
            </a:r>
            <a:r>
              <a:rPr lang="en-US" dirty="0"/>
              <a:t>, </a:t>
            </a:r>
            <a:r>
              <a:rPr lang="en-US" dirty="0" err="1"/>
              <a:t>high:float</a:t>
            </a:r>
            <a:r>
              <a:rPr lang="en-US" dirty="0"/>
              <a:t>, </a:t>
            </a:r>
            <a:r>
              <a:rPr lang="en-US" dirty="0" err="1"/>
              <a:t>low:float</a:t>
            </a:r>
            <a:r>
              <a:rPr lang="en-US" dirty="0"/>
              <a:t>, </a:t>
            </a:r>
            <a:r>
              <a:rPr lang="en-US" dirty="0" err="1"/>
              <a:t>close:float</a:t>
            </a:r>
            <a:r>
              <a:rPr lang="en-US" dirty="0"/>
              <a:t>, </a:t>
            </a:r>
            <a:r>
              <a:rPr lang="en-US" dirty="0" err="1"/>
              <a:t>volume:int</a:t>
            </a:r>
            <a:r>
              <a:rPr lang="en-US" dirty="0"/>
              <a:t>, </a:t>
            </a:r>
            <a:r>
              <a:rPr lang="en-US" dirty="0" err="1"/>
              <a:t>adj_close:float</a:t>
            </a:r>
            <a:r>
              <a:rPr lang="en-US" dirty="0"/>
              <a:t>); DIV_A = LOAD 'NYSE_dividends_A.csv' using </a:t>
            </a:r>
            <a:r>
              <a:rPr lang="en-US" dirty="0" err="1"/>
              <a:t>PigStorage</a:t>
            </a:r>
            <a:r>
              <a:rPr lang="en-US" dirty="0"/>
              <a:t>(',') AS (</a:t>
            </a:r>
            <a:r>
              <a:rPr lang="en-US" dirty="0" err="1"/>
              <a:t>exchange:chararray</a:t>
            </a:r>
            <a:r>
              <a:rPr lang="en-US" dirty="0"/>
              <a:t>, </a:t>
            </a:r>
            <a:r>
              <a:rPr lang="en-US" dirty="0" err="1"/>
              <a:t>symbol:chararray</a:t>
            </a:r>
            <a:r>
              <a:rPr lang="en-US" dirty="0"/>
              <a:t>, </a:t>
            </a:r>
            <a:r>
              <a:rPr lang="en-US" dirty="0" err="1"/>
              <a:t>date:chararray</a:t>
            </a:r>
            <a:r>
              <a:rPr lang="en-US" dirty="0"/>
              <a:t>, </a:t>
            </a:r>
            <a:r>
              <a:rPr lang="en-US" dirty="0" err="1"/>
              <a:t>dividend:float</a:t>
            </a:r>
            <a:r>
              <a:rPr lang="en-US" dirty="0"/>
              <a:t>); C = JOIN STOCK_A BY (symbol, date), DIV_A BY (symbol, date); DESCRIBE C;</a:t>
            </a:r>
          </a:p>
        </p:txBody>
      </p:sp>
    </p:spTree>
    <p:extLst>
      <p:ext uri="{BB962C8B-B14F-4D97-AF65-F5344CB8AC3E}">
        <p14:creationId xmlns:p14="http://schemas.microsoft.com/office/powerpoint/2010/main" val="41879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10: Perform a join between 2 </a:t>
            </a:r>
            <a:r>
              <a:rPr lang="en-US" dirty="0" smtClean="0"/>
              <a:t>relations – Contd.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Save </a:t>
            </a:r>
            <a:r>
              <a:rPr lang="en-US" sz="1600" dirty="0"/>
              <a:t>the script and </a:t>
            </a:r>
            <a:r>
              <a:rPr lang="en-US" sz="1600" dirty="0" smtClean="0"/>
              <a:t>execute </a:t>
            </a:r>
            <a:r>
              <a:rPr lang="en-US" sz="1600" dirty="0"/>
              <a:t>it. Notice C contains all the fields of both STOCK_A and DIV_A. You can use the DUMP command to see the data stored in the relation C: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83" y="1365192"/>
            <a:ext cx="9956072" cy="3075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422" y="5149688"/>
            <a:ext cx="5982535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22" y="1565768"/>
            <a:ext cx="7724764" cy="42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11: Sort the data using “ORDER BY”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4826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Use the ORDER BY command to sort a relation by one or more of its fields. Create a new Pig script named “Pig-sort” and enter the following commands to sort the dividends by symbol then date in ascending order: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0310" y="2640170"/>
            <a:ext cx="9762186" cy="8886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DIV_A = LOAD </a:t>
            </a:r>
            <a:r>
              <a:rPr lang="en-US" dirty="0" smtClean="0"/>
              <a:t>‘/user/</a:t>
            </a:r>
            <a:r>
              <a:rPr lang="en-US" dirty="0" err="1" smtClean="0"/>
              <a:t>cloudera</a:t>
            </a:r>
            <a:r>
              <a:rPr lang="en-US" dirty="0" smtClean="0"/>
              <a:t>/NYSE/NYSE_dividends_A.csv</a:t>
            </a:r>
            <a:r>
              <a:rPr lang="en-US" dirty="0"/>
              <a:t>' using </a:t>
            </a:r>
            <a:r>
              <a:rPr lang="en-US" dirty="0" err="1"/>
              <a:t>PigStorage</a:t>
            </a:r>
            <a:r>
              <a:rPr lang="en-US" dirty="0"/>
              <a:t>(',') AS (</a:t>
            </a:r>
            <a:r>
              <a:rPr lang="en-US" dirty="0" err="1"/>
              <a:t>exchange:chararray</a:t>
            </a:r>
            <a:r>
              <a:rPr lang="en-US" dirty="0"/>
              <a:t>, </a:t>
            </a:r>
            <a:r>
              <a:rPr lang="en-US" dirty="0" err="1"/>
              <a:t>symbol:chararray</a:t>
            </a:r>
            <a:r>
              <a:rPr lang="en-US" dirty="0"/>
              <a:t>, </a:t>
            </a:r>
            <a:r>
              <a:rPr lang="en-US" dirty="0" err="1"/>
              <a:t>date:chararray</a:t>
            </a:r>
            <a:r>
              <a:rPr lang="en-US" dirty="0"/>
              <a:t>, </a:t>
            </a:r>
            <a:r>
              <a:rPr lang="en-US" dirty="0" err="1"/>
              <a:t>dividend:float</a:t>
            </a:r>
            <a:r>
              <a:rPr lang="en-US" dirty="0"/>
              <a:t>); B = ORDER DIV_A BY symbol, date </a:t>
            </a:r>
            <a:r>
              <a:rPr lang="en-US" dirty="0" err="1"/>
              <a:t>asc</a:t>
            </a:r>
            <a:r>
              <a:rPr lang="en-US" dirty="0"/>
              <a:t>; DUMP B;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5" y="3700704"/>
            <a:ext cx="8873544" cy="27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11: Sort the data using “ORDER BY”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008"/>
            <a:ext cx="10515600" cy="4901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Save and execute the script. Your output should be sorted as shown here: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17" y="1836888"/>
            <a:ext cx="10616503" cy="41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12: Filter and Group the data using “GROUP BY”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9"/>
            <a:ext cx="10515600" cy="4798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GROUP command allows you to group a relation by one of its fields. Create a new Pig script named “Pig-group”. Then, enter the following commands, which group the DIV_A relation by the dividend price for the “AZZ” stock.</a:t>
            </a:r>
          </a:p>
        </p:txBody>
      </p:sp>
      <p:sp>
        <p:nvSpPr>
          <p:cNvPr id="4" name="Rectangle 3"/>
          <p:cNvSpPr/>
          <p:nvPr/>
        </p:nvSpPr>
        <p:spPr>
          <a:xfrm>
            <a:off x="978794" y="2465634"/>
            <a:ext cx="9530366" cy="9787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DIV_A = LOAD </a:t>
            </a:r>
            <a:r>
              <a:rPr lang="en-US" dirty="0" smtClean="0"/>
              <a:t>‘/user/</a:t>
            </a:r>
            <a:r>
              <a:rPr lang="en-US" dirty="0" err="1" smtClean="0"/>
              <a:t>cloudera</a:t>
            </a:r>
            <a:r>
              <a:rPr lang="en-US" dirty="0" smtClean="0"/>
              <a:t>/NYSE/NYSE_dividends_A.csv</a:t>
            </a:r>
            <a:r>
              <a:rPr lang="en-US" dirty="0"/>
              <a:t>' using </a:t>
            </a:r>
            <a:r>
              <a:rPr lang="en-US" dirty="0" err="1"/>
              <a:t>PigStorage</a:t>
            </a:r>
            <a:r>
              <a:rPr lang="en-US" dirty="0"/>
              <a:t>(',') AS (</a:t>
            </a:r>
            <a:r>
              <a:rPr lang="en-US" dirty="0" err="1"/>
              <a:t>exchange:chararray</a:t>
            </a:r>
            <a:r>
              <a:rPr lang="en-US" dirty="0"/>
              <a:t>, </a:t>
            </a:r>
            <a:r>
              <a:rPr lang="en-US" dirty="0" err="1"/>
              <a:t>symbol:chararray</a:t>
            </a:r>
            <a:r>
              <a:rPr lang="en-US" dirty="0"/>
              <a:t>, </a:t>
            </a:r>
            <a:r>
              <a:rPr lang="en-US" dirty="0" err="1"/>
              <a:t>date:chararray</a:t>
            </a:r>
            <a:r>
              <a:rPr lang="en-US" dirty="0"/>
              <a:t>, </a:t>
            </a:r>
            <a:r>
              <a:rPr lang="en-US" dirty="0" err="1"/>
              <a:t>dividend:float</a:t>
            </a:r>
            <a:r>
              <a:rPr lang="en-US" dirty="0"/>
              <a:t>); B = FILTER DIV_A BY symbol=='AZZ'; C = GROUP B BY dividend; DESCRIBE C; DUMP C;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04" y="3836783"/>
            <a:ext cx="1070759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12: Filter and Group the data using “GROUP BY”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Save and execute. Notice that the data for stock symbol “AZZ” is grouped together for each dividend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7687"/>
            <a:ext cx="10297962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Average </a:t>
            </a:r>
            <a:r>
              <a:rPr lang="en-IN" b="1" dirty="0" err="1"/>
              <a:t>Divdend</a:t>
            </a:r>
            <a:r>
              <a:rPr lang="en-IN" b="1" dirty="0"/>
              <a:t>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dividends = load '/home/Downloads/</a:t>
            </a:r>
            <a:r>
              <a:rPr lang="en-IN" dirty="0" err="1"/>
              <a:t>NYSE_dividends</a:t>
            </a:r>
            <a:r>
              <a:rPr lang="en-IN" dirty="0"/>
              <a:t>' as (exchange, symbol, date, dividend);</a:t>
            </a:r>
          </a:p>
          <a:p>
            <a:pPr marL="0" indent="0">
              <a:buNone/>
            </a:pPr>
            <a:r>
              <a:rPr lang="en-IN" dirty="0"/>
              <a:t>grouped   = group dividends by symbol;</a:t>
            </a:r>
          </a:p>
          <a:p>
            <a:pPr marL="0" indent="0">
              <a:buNone/>
            </a:pPr>
            <a:r>
              <a:rPr lang="en-IN" dirty="0" err="1"/>
              <a:t>avg</a:t>
            </a:r>
            <a:r>
              <a:rPr lang="en-IN" dirty="0"/>
              <a:t>       = </a:t>
            </a:r>
            <a:r>
              <a:rPr lang="en-IN" dirty="0" err="1"/>
              <a:t>foreach</a:t>
            </a:r>
            <a:r>
              <a:rPr lang="en-IN" dirty="0"/>
              <a:t> grouped generate group, AVG(</a:t>
            </a:r>
            <a:r>
              <a:rPr lang="en-IN" dirty="0" err="1"/>
              <a:t>dividends.dividend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store </a:t>
            </a:r>
            <a:r>
              <a:rPr lang="en-IN" dirty="0" err="1"/>
              <a:t>avg</a:t>
            </a:r>
            <a:r>
              <a:rPr lang="en-IN" dirty="0"/>
              <a:t> into '</a:t>
            </a:r>
            <a:r>
              <a:rPr lang="en-IN" dirty="0" err="1"/>
              <a:t>average_dividend</a:t>
            </a:r>
            <a:r>
              <a:rPr lang="en-IN" dirty="0"/>
              <a:t>';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272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Schema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daily = load '/home/Downloads/NYSE_daily';</a:t>
            </a:r>
          </a:p>
          <a:p>
            <a:pPr marL="0" indent="0">
              <a:buNone/>
            </a:pPr>
            <a:r>
              <a:rPr lang="en-IN" dirty="0" err="1"/>
              <a:t>calcs</a:t>
            </a:r>
            <a:r>
              <a:rPr lang="en-IN" dirty="0"/>
              <a:t> = </a:t>
            </a:r>
            <a:r>
              <a:rPr lang="en-IN" dirty="0" err="1"/>
              <a:t>foreach</a:t>
            </a:r>
            <a:r>
              <a:rPr lang="en-IN" dirty="0"/>
              <a:t> daily generate $7 / 1000000, $3 * 100.0, SUBSTRING($0, 0, 1), $6 - $3;</a:t>
            </a:r>
          </a:p>
          <a:p>
            <a:pPr marL="0" indent="0">
              <a:buNone/>
            </a:pPr>
            <a:r>
              <a:rPr lang="en-IN" dirty="0"/>
              <a:t>dump </a:t>
            </a:r>
            <a:r>
              <a:rPr lang="en-IN" dirty="0" err="1"/>
              <a:t>calcs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351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 Schema and Filter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daily = load 'NYSE_daily';</a:t>
            </a:r>
          </a:p>
          <a:p>
            <a:pPr marL="0" indent="0">
              <a:buNone/>
            </a:pPr>
            <a:r>
              <a:rPr lang="en-IN" dirty="0" err="1"/>
              <a:t>fltrd</a:t>
            </a:r>
            <a:r>
              <a:rPr lang="en-IN" dirty="0"/>
              <a:t> = filter daily by $6 &gt; $3;</a:t>
            </a:r>
          </a:p>
          <a:p>
            <a:pPr marL="0" indent="0">
              <a:buNone/>
            </a:pPr>
            <a:r>
              <a:rPr lang="en-IN" dirty="0"/>
              <a:t>dump </a:t>
            </a:r>
            <a:r>
              <a:rPr lang="en-IN" dirty="0" err="1"/>
              <a:t>fltrd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6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 Schema and Join Operation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divs</a:t>
            </a:r>
            <a:r>
              <a:rPr lang="en-IN" dirty="0"/>
              <a:t>  = load '</a:t>
            </a:r>
            <a:r>
              <a:rPr lang="en-IN" dirty="0" err="1"/>
              <a:t>NYSE_dividends</a:t>
            </a:r>
            <a:r>
              <a:rPr lang="en-IN" dirty="0"/>
              <a:t>' as (exchange, </a:t>
            </a:r>
            <a:r>
              <a:rPr lang="en-IN" dirty="0" err="1"/>
              <a:t>stock_symbol</a:t>
            </a:r>
            <a:r>
              <a:rPr lang="en-IN" dirty="0"/>
              <a:t>, date, dividends);</a:t>
            </a:r>
          </a:p>
          <a:p>
            <a:pPr marL="0" indent="0">
              <a:buNone/>
            </a:pPr>
            <a:r>
              <a:rPr lang="en-IN" dirty="0"/>
              <a:t>daily = load 'NYSE_daily';</a:t>
            </a:r>
          </a:p>
          <a:p>
            <a:pPr marL="0" indent="0">
              <a:buNone/>
            </a:pPr>
            <a:r>
              <a:rPr lang="en-IN" dirty="0" err="1"/>
              <a:t>jnd</a:t>
            </a:r>
            <a:r>
              <a:rPr lang="en-IN" dirty="0"/>
              <a:t>   = join </a:t>
            </a:r>
            <a:r>
              <a:rPr lang="en-IN" dirty="0" err="1"/>
              <a:t>divs</a:t>
            </a:r>
            <a:r>
              <a:rPr lang="en-IN" dirty="0"/>
              <a:t> by </a:t>
            </a:r>
            <a:r>
              <a:rPr lang="en-IN" dirty="0" err="1"/>
              <a:t>stock_symbol</a:t>
            </a:r>
            <a:r>
              <a:rPr lang="en-IN" dirty="0"/>
              <a:t>, daily by $1;</a:t>
            </a:r>
          </a:p>
          <a:p>
            <a:pPr marL="0" indent="0">
              <a:buNone/>
            </a:pPr>
            <a:r>
              <a:rPr lang="en-IN" dirty="0"/>
              <a:t>dump </a:t>
            </a:r>
            <a:r>
              <a:rPr lang="en-IN" dirty="0" err="1"/>
              <a:t>jnd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4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Total Trade Estimate: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daily = load 'NYSE_daily' as (</a:t>
            </a:r>
            <a:r>
              <a:rPr lang="en-IN" dirty="0" err="1"/>
              <a:t>exchange:chararray</a:t>
            </a:r>
            <a:r>
              <a:rPr lang="en-IN" dirty="0"/>
              <a:t>, </a:t>
            </a:r>
            <a:r>
              <a:rPr lang="en-IN" dirty="0" err="1"/>
              <a:t>symbol:chararray,date:chararray</a:t>
            </a:r>
            <a:r>
              <a:rPr lang="en-IN" dirty="0"/>
              <a:t>,  </a:t>
            </a:r>
            <a:r>
              <a:rPr lang="en-IN" dirty="0" err="1"/>
              <a:t>open:float</a:t>
            </a:r>
            <a:r>
              <a:rPr lang="en-IN" dirty="0"/>
              <a:t>,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</a:t>
            </a:r>
            <a:r>
              <a:rPr lang="en-IN" dirty="0" err="1"/>
              <a:t>high:float</a:t>
            </a:r>
            <a:r>
              <a:rPr lang="en-IN" dirty="0"/>
              <a:t>, </a:t>
            </a:r>
            <a:r>
              <a:rPr lang="en-IN" dirty="0" err="1"/>
              <a:t>low:float</a:t>
            </a:r>
            <a:r>
              <a:rPr lang="en-IN" dirty="0"/>
              <a:t>, </a:t>
            </a:r>
            <a:r>
              <a:rPr lang="en-IN" dirty="0" err="1"/>
              <a:t>close:float,volume:int</a:t>
            </a:r>
            <a:r>
              <a:rPr lang="en-IN" dirty="0"/>
              <a:t>, </a:t>
            </a:r>
            <a:r>
              <a:rPr lang="en-IN" dirty="0" err="1"/>
              <a:t>adj_close:float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rough = </a:t>
            </a:r>
            <a:r>
              <a:rPr lang="en-IN" dirty="0" err="1"/>
              <a:t>foreach</a:t>
            </a:r>
            <a:r>
              <a:rPr lang="en-IN" dirty="0"/>
              <a:t> daily generate volume * close;</a:t>
            </a:r>
          </a:p>
          <a:p>
            <a:pPr marL="0" indent="0">
              <a:buNone/>
            </a:pPr>
            <a:r>
              <a:rPr lang="en-IN" dirty="0"/>
              <a:t>dump rough;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6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Count 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daily = load 'NYSE_daily' as (exchange, stock);</a:t>
            </a:r>
          </a:p>
          <a:p>
            <a:pPr marL="0" indent="0">
              <a:buNone/>
            </a:pPr>
            <a:r>
              <a:rPr lang="en-IN" dirty="0" err="1"/>
              <a:t>grpd</a:t>
            </a:r>
            <a:r>
              <a:rPr lang="en-IN" dirty="0"/>
              <a:t>  = group daily by stock;	</a:t>
            </a:r>
          </a:p>
          <a:p>
            <a:pPr marL="0" indent="0">
              <a:buNone/>
            </a:pPr>
            <a:r>
              <a:rPr lang="en-IN" dirty="0" err="1"/>
              <a:t>cnt</a:t>
            </a:r>
            <a:r>
              <a:rPr lang="en-IN" dirty="0"/>
              <a:t>   = </a:t>
            </a:r>
            <a:r>
              <a:rPr lang="en-IN" dirty="0" err="1"/>
              <a:t>foreach</a:t>
            </a:r>
            <a:r>
              <a:rPr lang="en-IN" dirty="0"/>
              <a:t> </a:t>
            </a:r>
            <a:r>
              <a:rPr lang="en-IN" dirty="0" err="1"/>
              <a:t>grpd</a:t>
            </a:r>
            <a:r>
              <a:rPr lang="en-IN" dirty="0"/>
              <a:t> generate group, COUNT(daily);</a:t>
            </a:r>
          </a:p>
          <a:p>
            <a:pPr marL="0" indent="0">
              <a:buNone/>
            </a:pPr>
            <a:r>
              <a:rPr lang="en-IN" dirty="0"/>
              <a:t>dump </a:t>
            </a:r>
            <a:r>
              <a:rPr lang="en-IN" dirty="0" err="1"/>
              <a:t>cnt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07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PIG Hands-On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Count All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daily = load 'NYSE_daily' as (exchange, stock);</a:t>
            </a:r>
          </a:p>
          <a:p>
            <a:pPr marL="0" indent="0">
              <a:buNone/>
            </a:pPr>
            <a:r>
              <a:rPr lang="en-IN" dirty="0" err="1"/>
              <a:t>grpd</a:t>
            </a:r>
            <a:r>
              <a:rPr lang="en-IN" dirty="0"/>
              <a:t>  = group daily all;</a:t>
            </a:r>
          </a:p>
          <a:p>
            <a:pPr marL="0" indent="0">
              <a:buNone/>
            </a:pPr>
            <a:r>
              <a:rPr lang="en-IN" dirty="0" err="1"/>
              <a:t>cnt</a:t>
            </a:r>
            <a:r>
              <a:rPr lang="en-IN" dirty="0"/>
              <a:t>   = </a:t>
            </a:r>
            <a:r>
              <a:rPr lang="en-IN" dirty="0" err="1"/>
              <a:t>foreach</a:t>
            </a:r>
            <a:r>
              <a:rPr lang="en-IN" dirty="0"/>
              <a:t> </a:t>
            </a:r>
            <a:r>
              <a:rPr lang="en-IN" dirty="0" err="1"/>
              <a:t>grpd</a:t>
            </a:r>
            <a:r>
              <a:rPr lang="en-IN" dirty="0"/>
              <a:t> generate COUNT(daily);</a:t>
            </a:r>
          </a:p>
          <a:p>
            <a:pPr marL="0" indent="0">
              <a:buNone/>
            </a:pPr>
            <a:r>
              <a:rPr lang="en-IN" dirty="0"/>
              <a:t>dump </a:t>
            </a:r>
            <a:r>
              <a:rPr lang="en-IN" dirty="0" err="1"/>
              <a:t>cnt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41791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73452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This </a:t>
            </a:r>
            <a:r>
              <a:rPr lang="en-US" sz="1600" dirty="0"/>
              <a:t>tutorial will enable you to gain a working knowledge of Pig and hands-on experience creating Pig scripts to carry out essential data operations and tasks.</a:t>
            </a:r>
          </a:p>
          <a:p>
            <a:r>
              <a:rPr lang="en-US" sz="1600" dirty="0"/>
              <a:t>In this tutorial, you will first read in two data files that contain </a:t>
            </a:r>
            <a:r>
              <a:rPr lang="en-US" sz="1600" b="1" dirty="0"/>
              <a:t>New York Stock Exchange dividend prices and stock prices</a:t>
            </a:r>
            <a:r>
              <a:rPr lang="en-US" sz="1600" dirty="0"/>
              <a:t>, and then use these files to perform a number of Pig operations </a:t>
            </a:r>
            <a:r>
              <a:rPr lang="en-US" sz="1600" dirty="0" smtClean="0"/>
              <a:t>including :</a:t>
            </a:r>
          </a:p>
          <a:p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Define a relation with and without schema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Define a new relation from an existing relation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Select specific columns from within a relation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Join two relations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Sort the data using ‘ORDER BY’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FILTER and Group the data using ‘GROUP BY’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6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1391478"/>
            <a:ext cx="10797209" cy="4785485"/>
          </a:xfrm>
        </p:spPr>
        <p:txBody>
          <a:bodyPr>
            <a:noAutofit/>
          </a:bodyPr>
          <a:lstStyle/>
          <a:p>
            <a:r>
              <a:rPr lang="en-US" sz="1800" dirty="0" smtClean="0"/>
              <a:t>You’ll need sample data for this tutorial. The data set you will be using is stock ticker data from the New York Stock Exchange from the years 2000-2001. Download this sample data from the following location:</a:t>
            </a:r>
          </a:p>
          <a:p>
            <a:r>
              <a:rPr lang="en-US" sz="1800" dirty="0" smtClean="0">
                <a:hlinkClick r:id="rId2"/>
              </a:rPr>
              <a:t>https://s3.amazonaws.com/hw-sandbox/tutorial1/infochimps_dataset_4778_download_16677-csv.zip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file is about 11 megabytes, and might take a few minutes to download.</a:t>
            </a:r>
          </a:p>
          <a:p>
            <a:r>
              <a:rPr lang="en-US" sz="1800" dirty="0" smtClean="0"/>
              <a:t>Open the folder  infochimps_dataset_4778_download_16677 &gt; NYSE and locate the two data files that you will be using for this tutorial: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NYSE_daily_prices_A.csv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NYSE_dividends_A.csv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4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Upload the data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7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the File Browser from the top tool bar. The File Browser allows you to view the </a:t>
            </a:r>
            <a:r>
              <a:rPr lang="en-US" dirty="0" smtClean="0"/>
              <a:t>Cloudera Hadoop file </a:t>
            </a:r>
            <a:r>
              <a:rPr lang="en-US" dirty="0"/>
              <a:t>store. The </a:t>
            </a:r>
            <a:r>
              <a:rPr lang="en-US" dirty="0" smtClean="0"/>
              <a:t>file </a:t>
            </a:r>
            <a:r>
              <a:rPr lang="en-US" dirty="0"/>
              <a:t>system is separate from the local file 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60" y="3235555"/>
            <a:ext cx="9745262" cy="156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851"/>
            <a:ext cx="10515600" cy="1325563"/>
          </a:xfrm>
        </p:spPr>
        <p:txBody>
          <a:bodyPr/>
          <a:lstStyle/>
          <a:p>
            <a:r>
              <a:rPr lang="en-US" dirty="0"/>
              <a:t>Step 1: Upload the data </a:t>
            </a:r>
            <a:r>
              <a:rPr lang="en-US" dirty="0" smtClean="0"/>
              <a:t>files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Click </a:t>
            </a:r>
            <a:r>
              <a:rPr lang="en-US" b="1" dirty="0"/>
              <a:t>Upload</a:t>
            </a:r>
            <a:r>
              <a:rPr lang="en-US" dirty="0"/>
              <a:t> and select </a:t>
            </a:r>
            <a:r>
              <a:rPr lang="en-US" b="1" dirty="0"/>
              <a:t>Files </a:t>
            </a:r>
            <a:r>
              <a:rPr lang="en-US" dirty="0"/>
              <a:t>to load data to HDFS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89" y="2350765"/>
            <a:ext cx="8824933" cy="261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1: Upload the data files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action brings up the following dialog box: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99" y="2510259"/>
            <a:ext cx="9304494" cy="314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1059</TotalTime>
  <Words>1942</Words>
  <Application>Microsoft Office PowerPoint</Application>
  <PresentationFormat>Widescreen</PresentationFormat>
  <Paragraphs>242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Office Theme</vt:lpstr>
      <vt:lpstr>PIG</vt:lpstr>
      <vt:lpstr>PowerPoint Presentation</vt:lpstr>
      <vt:lpstr>PowerPoint Presentation</vt:lpstr>
      <vt:lpstr>PIG Hands-On Document</vt:lpstr>
      <vt:lpstr>Tutorial Overview </vt:lpstr>
      <vt:lpstr>Download the Data </vt:lpstr>
      <vt:lpstr>Step 1: Upload the data files </vt:lpstr>
      <vt:lpstr>Step 1: Upload the data files – Contd.</vt:lpstr>
      <vt:lpstr>Step 1: Upload the data files – Contd.</vt:lpstr>
      <vt:lpstr>Step 1: Upload the data files – Contd.</vt:lpstr>
      <vt:lpstr>Step 2: Create Your Script </vt:lpstr>
      <vt:lpstr>Step 3: Define a relation </vt:lpstr>
      <vt:lpstr>Step 4: Save and Execute the Script </vt:lpstr>
      <vt:lpstr>Step 4: Save and Execute the Script – Contd. </vt:lpstr>
      <vt:lpstr>Step 5: Define a Relation with a Schema </vt:lpstr>
      <vt:lpstr>Step 5: Define a Relation with a Schema – Contd. </vt:lpstr>
      <vt:lpstr> Step 6: Define a new relation from an existing relation </vt:lpstr>
      <vt:lpstr> Step 6: Define a new relation from an existing relation – Contd. </vt:lpstr>
      <vt:lpstr>Step 7: View the Data </vt:lpstr>
      <vt:lpstr>Step 7: View the Data – Contd. </vt:lpstr>
      <vt:lpstr>Step 8: Select specific columns from a relation </vt:lpstr>
      <vt:lpstr>Step 8: Select specific columns from a relation – Contd. </vt:lpstr>
      <vt:lpstr>Step 9: Store relationship data into a HDFS File </vt:lpstr>
      <vt:lpstr>Step 9: Store relationship data into a HDFS File – Contd. </vt:lpstr>
      <vt:lpstr>Step 9: Store relationship data into a HDFS File – Contd. </vt:lpstr>
      <vt:lpstr>Step 9: Store relationship data into a HDFS File – Contd. </vt:lpstr>
      <vt:lpstr>Step 9: Store relationship data into a HDFS File – Contd. </vt:lpstr>
      <vt:lpstr>Step 10: Perform a join between 2 relations </vt:lpstr>
      <vt:lpstr>Step 10: Perform a join between 2 relations – Contd. </vt:lpstr>
      <vt:lpstr>Step 11: Sort the data using “ORDER BY” </vt:lpstr>
      <vt:lpstr>Step 11: Sort the data using “ORDER BY” </vt:lpstr>
      <vt:lpstr>Step 12: Filter and Group the data using “GROUP BY” </vt:lpstr>
      <vt:lpstr>Step 12: Filter and Group the data using “GROUP BY”</vt:lpstr>
      <vt:lpstr>Average Divdend: </vt:lpstr>
      <vt:lpstr>No Schema</vt:lpstr>
      <vt:lpstr>No Schema and Filter Operation</vt:lpstr>
      <vt:lpstr>No Schema and Join Operation </vt:lpstr>
      <vt:lpstr>Total Trade Estimate:</vt:lpstr>
      <vt:lpstr>Count  </vt:lpstr>
      <vt:lpstr>Count All :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Sivanantham Chellam</dc:creator>
  <cp:lastModifiedBy>Sivanantham Chellam</cp:lastModifiedBy>
  <cp:revision>78</cp:revision>
  <dcterms:created xsi:type="dcterms:W3CDTF">2015-02-11T13:23:51Z</dcterms:created>
  <dcterms:modified xsi:type="dcterms:W3CDTF">2015-05-30T12:09:13Z</dcterms:modified>
</cp:coreProperties>
</file>