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311" r:id="rId19"/>
    <p:sldId id="313" r:id="rId20"/>
    <p:sldId id="314"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48A8-22E8-58E3-42F3-80697E643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C46115-BB05-07C6-DBF3-BEA033183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4FB5F9-C3F0-7EC9-A87A-38C5453C390B}"/>
              </a:ext>
            </a:extLst>
          </p:cNvPr>
          <p:cNvSpPr>
            <a:spLocks noGrp="1"/>
          </p:cNvSpPr>
          <p:nvPr>
            <p:ph type="dt" sz="half" idx="10"/>
          </p:nvPr>
        </p:nvSpPr>
        <p:spPr/>
        <p:txBody>
          <a:bodyPr/>
          <a:lstStyle/>
          <a:p>
            <a:fld id="{0E12527D-8660-4B10-8371-E85962569908}" type="datetimeFigureOut">
              <a:rPr lang="en-IN" smtClean="0"/>
              <a:t>12-10-2023</a:t>
            </a:fld>
            <a:endParaRPr lang="en-IN"/>
          </a:p>
        </p:txBody>
      </p:sp>
      <p:sp>
        <p:nvSpPr>
          <p:cNvPr id="5" name="Footer Placeholder 4">
            <a:extLst>
              <a:ext uri="{FF2B5EF4-FFF2-40B4-BE49-F238E27FC236}">
                <a16:creationId xmlns:a16="http://schemas.microsoft.com/office/drawing/2014/main" id="{B2BF444B-DBED-520C-1674-24BC9D653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DA66C0-BB7B-91B2-15AD-6F83E4E89C99}"/>
              </a:ext>
            </a:extLst>
          </p:cNvPr>
          <p:cNvSpPr>
            <a:spLocks noGrp="1"/>
          </p:cNvSpPr>
          <p:nvPr>
            <p:ph type="sldNum" sz="quarter" idx="12"/>
          </p:nvPr>
        </p:nvSpPr>
        <p:spPr/>
        <p:txBody>
          <a:bodyPr/>
          <a:lstStyle/>
          <a:p>
            <a:fld id="{DB859CDD-8DFE-403D-9EDF-0381EBBD7F6D}" type="slidenum">
              <a:rPr lang="en-IN" smtClean="0"/>
              <a:t>‹#›</a:t>
            </a:fld>
            <a:endParaRPr lang="en-IN"/>
          </a:p>
        </p:txBody>
      </p:sp>
    </p:spTree>
    <p:extLst>
      <p:ext uri="{BB962C8B-B14F-4D97-AF65-F5344CB8AC3E}">
        <p14:creationId xmlns:p14="http://schemas.microsoft.com/office/powerpoint/2010/main" val="110546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9C22-9FF1-B7B5-CB9D-A8808C17D0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ECD7EB-577A-DAED-80F5-2917324F4F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9CF1CF-179D-5E71-F3A3-264CA4C7DA63}"/>
              </a:ext>
            </a:extLst>
          </p:cNvPr>
          <p:cNvSpPr>
            <a:spLocks noGrp="1"/>
          </p:cNvSpPr>
          <p:nvPr>
            <p:ph type="dt" sz="half" idx="10"/>
          </p:nvPr>
        </p:nvSpPr>
        <p:spPr/>
        <p:txBody>
          <a:bodyPr/>
          <a:lstStyle/>
          <a:p>
            <a:fld id="{0E12527D-8660-4B10-8371-E85962569908}" type="datetimeFigureOut">
              <a:rPr lang="en-IN" smtClean="0"/>
              <a:t>12-10-2023</a:t>
            </a:fld>
            <a:endParaRPr lang="en-IN"/>
          </a:p>
        </p:txBody>
      </p:sp>
      <p:sp>
        <p:nvSpPr>
          <p:cNvPr id="5" name="Footer Placeholder 4">
            <a:extLst>
              <a:ext uri="{FF2B5EF4-FFF2-40B4-BE49-F238E27FC236}">
                <a16:creationId xmlns:a16="http://schemas.microsoft.com/office/drawing/2014/main" id="{DDBB6490-6A2E-9BD5-1FCC-77213A63E4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C496BC-6BED-41A9-1474-2310CCD875CC}"/>
              </a:ext>
            </a:extLst>
          </p:cNvPr>
          <p:cNvSpPr>
            <a:spLocks noGrp="1"/>
          </p:cNvSpPr>
          <p:nvPr>
            <p:ph type="sldNum" sz="quarter" idx="12"/>
          </p:nvPr>
        </p:nvSpPr>
        <p:spPr/>
        <p:txBody>
          <a:bodyPr/>
          <a:lstStyle/>
          <a:p>
            <a:fld id="{DB859CDD-8DFE-403D-9EDF-0381EBBD7F6D}" type="slidenum">
              <a:rPr lang="en-IN" smtClean="0"/>
              <a:t>‹#›</a:t>
            </a:fld>
            <a:endParaRPr lang="en-IN"/>
          </a:p>
        </p:txBody>
      </p:sp>
    </p:spTree>
    <p:extLst>
      <p:ext uri="{BB962C8B-B14F-4D97-AF65-F5344CB8AC3E}">
        <p14:creationId xmlns:p14="http://schemas.microsoft.com/office/powerpoint/2010/main" val="45828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D7613-CF87-CB7C-A1AD-62269B50A7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CBA216-380D-3AB5-B5C3-88BEC19322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47E60D-FFD4-C162-47D7-C2434A4BBE64}"/>
              </a:ext>
            </a:extLst>
          </p:cNvPr>
          <p:cNvSpPr>
            <a:spLocks noGrp="1"/>
          </p:cNvSpPr>
          <p:nvPr>
            <p:ph type="dt" sz="half" idx="10"/>
          </p:nvPr>
        </p:nvSpPr>
        <p:spPr/>
        <p:txBody>
          <a:bodyPr/>
          <a:lstStyle/>
          <a:p>
            <a:fld id="{0E12527D-8660-4B10-8371-E85962569908}" type="datetimeFigureOut">
              <a:rPr lang="en-IN" smtClean="0"/>
              <a:t>12-10-2023</a:t>
            </a:fld>
            <a:endParaRPr lang="en-IN"/>
          </a:p>
        </p:txBody>
      </p:sp>
      <p:sp>
        <p:nvSpPr>
          <p:cNvPr id="5" name="Footer Placeholder 4">
            <a:extLst>
              <a:ext uri="{FF2B5EF4-FFF2-40B4-BE49-F238E27FC236}">
                <a16:creationId xmlns:a16="http://schemas.microsoft.com/office/drawing/2014/main" id="{EFE38169-9362-389E-0CC5-4ADA51C171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D1177B-459E-73B9-947A-7C728D5507D0}"/>
              </a:ext>
            </a:extLst>
          </p:cNvPr>
          <p:cNvSpPr>
            <a:spLocks noGrp="1"/>
          </p:cNvSpPr>
          <p:nvPr>
            <p:ph type="sldNum" sz="quarter" idx="12"/>
          </p:nvPr>
        </p:nvSpPr>
        <p:spPr/>
        <p:txBody>
          <a:bodyPr/>
          <a:lstStyle/>
          <a:p>
            <a:fld id="{DB859CDD-8DFE-403D-9EDF-0381EBBD7F6D}" type="slidenum">
              <a:rPr lang="en-IN" smtClean="0"/>
              <a:t>‹#›</a:t>
            </a:fld>
            <a:endParaRPr lang="en-IN"/>
          </a:p>
        </p:txBody>
      </p:sp>
    </p:spTree>
    <p:extLst>
      <p:ext uri="{BB962C8B-B14F-4D97-AF65-F5344CB8AC3E}">
        <p14:creationId xmlns:p14="http://schemas.microsoft.com/office/powerpoint/2010/main" val="107502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1FCC-FFC1-C5DA-C12A-6C43327047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1BE4A4-D7A6-4B57-1114-FDDEDAAF7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67FEF-15D9-41D6-DBE7-B9C7AFC03586}"/>
              </a:ext>
            </a:extLst>
          </p:cNvPr>
          <p:cNvSpPr>
            <a:spLocks noGrp="1"/>
          </p:cNvSpPr>
          <p:nvPr>
            <p:ph type="dt" sz="half" idx="10"/>
          </p:nvPr>
        </p:nvSpPr>
        <p:spPr/>
        <p:txBody>
          <a:bodyPr/>
          <a:lstStyle/>
          <a:p>
            <a:fld id="{0E12527D-8660-4B10-8371-E85962569908}" type="datetimeFigureOut">
              <a:rPr lang="en-IN" smtClean="0"/>
              <a:t>12-10-2023</a:t>
            </a:fld>
            <a:endParaRPr lang="en-IN"/>
          </a:p>
        </p:txBody>
      </p:sp>
      <p:sp>
        <p:nvSpPr>
          <p:cNvPr id="5" name="Footer Placeholder 4">
            <a:extLst>
              <a:ext uri="{FF2B5EF4-FFF2-40B4-BE49-F238E27FC236}">
                <a16:creationId xmlns:a16="http://schemas.microsoft.com/office/drawing/2014/main" id="{213F407A-9519-A25B-00CA-23A950C27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C9049-E74A-4DB4-6B9D-27848C40DD78}"/>
              </a:ext>
            </a:extLst>
          </p:cNvPr>
          <p:cNvSpPr>
            <a:spLocks noGrp="1"/>
          </p:cNvSpPr>
          <p:nvPr>
            <p:ph type="sldNum" sz="quarter" idx="12"/>
          </p:nvPr>
        </p:nvSpPr>
        <p:spPr/>
        <p:txBody>
          <a:bodyPr/>
          <a:lstStyle/>
          <a:p>
            <a:fld id="{DB859CDD-8DFE-403D-9EDF-0381EBBD7F6D}" type="slidenum">
              <a:rPr lang="en-IN" smtClean="0"/>
              <a:t>‹#›</a:t>
            </a:fld>
            <a:endParaRPr lang="en-IN"/>
          </a:p>
        </p:txBody>
      </p:sp>
    </p:spTree>
    <p:extLst>
      <p:ext uri="{BB962C8B-B14F-4D97-AF65-F5344CB8AC3E}">
        <p14:creationId xmlns:p14="http://schemas.microsoft.com/office/powerpoint/2010/main" val="62165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A1AE-423E-148F-5885-A6A290C837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BF91B8-09BE-84CE-31A6-2166C45D08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81BCEC-165F-9855-DF89-23A10ABD5BE1}"/>
              </a:ext>
            </a:extLst>
          </p:cNvPr>
          <p:cNvSpPr>
            <a:spLocks noGrp="1"/>
          </p:cNvSpPr>
          <p:nvPr>
            <p:ph type="dt" sz="half" idx="10"/>
          </p:nvPr>
        </p:nvSpPr>
        <p:spPr/>
        <p:txBody>
          <a:bodyPr/>
          <a:lstStyle/>
          <a:p>
            <a:fld id="{0E12527D-8660-4B10-8371-E85962569908}" type="datetimeFigureOut">
              <a:rPr lang="en-IN" smtClean="0"/>
              <a:t>12-10-2023</a:t>
            </a:fld>
            <a:endParaRPr lang="en-IN"/>
          </a:p>
        </p:txBody>
      </p:sp>
      <p:sp>
        <p:nvSpPr>
          <p:cNvPr id="5" name="Footer Placeholder 4">
            <a:extLst>
              <a:ext uri="{FF2B5EF4-FFF2-40B4-BE49-F238E27FC236}">
                <a16:creationId xmlns:a16="http://schemas.microsoft.com/office/drawing/2014/main" id="{31160108-99BD-6C82-44C2-4909C5875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33BD4F-7C9D-0EB9-88F1-4DF5EABB8E56}"/>
              </a:ext>
            </a:extLst>
          </p:cNvPr>
          <p:cNvSpPr>
            <a:spLocks noGrp="1"/>
          </p:cNvSpPr>
          <p:nvPr>
            <p:ph type="sldNum" sz="quarter" idx="12"/>
          </p:nvPr>
        </p:nvSpPr>
        <p:spPr/>
        <p:txBody>
          <a:bodyPr/>
          <a:lstStyle/>
          <a:p>
            <a:fld id="{DB859CDD-8DFE-403D-9EDF-0381EBBD7F6D}" type="slidenum">
              <a:rPr lang="en-IN" smtClean="0"/>
              <a:t>‹#›</a:t>
            </a:fld>
            <a:endParaRPr lang="en-IN"/>
          </a:p>
        </p:txBody>
      </p:sp>
    </p:spTree>
    <p:extLst>
      <p:ext uri="{BB962C8B-B14F-4D97-AF65-F5344CB8AC3E}">
        <p14:creationId xmlns:p14="http://schemas.microsoft.com/office/powerpoint/2010/main" val="118339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DD665-D16D-6C0C-119E-78A547C6A8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A83D4C-C7C6-89C5-5129-4249B27082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BE8FC0-2D99-A587-C051-F370358E28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BEA767-6315-743A-8173-6E27C5B22272}"/>
              </a:ext>
            </a:extLst>
          </p:cNvPr>
          <p:cNvSpPr>
            <a:spLocks noGrp="1"/>
          </p:cNvSpPr>
          <p:nvPr>
            <p:ph type="dt" sz="half" idx="10"/>
          </p:nvPr>
        </p:nvSpPr>
        <p:spPr/>
        <p:txBody>
          <a:bodyPr/>
          <a:lstStyle/>
          <a:p>
            <a:fld id="{0E12527D-8660-4B10-8371-E85962569908}" type="datetimeFigureOut">
              <a:rPr lang="en-IN" smtClean="0"/>
              <a:t>12-10-2023</a:t>
            </a:fld>
            <a:endParaRPr lang="en-IN"/>
          </a:p>
        </p:txBody>
      </p:sp>
      <p:sp>
        <p:nvSpPr>
          <p:cNvPr id="6" name="Footer Placeholder 5">
            <a:extLst>
              <a:ext uri="{FF2B5EF4-FFF2-40B4-BE49-F238E27FC236}">
                <a16:creationId xmlns:a16="http://schemas.microsoft.com/office/drawing/2014/main" id="{1B32C08D-9D42-2534-FB0B-1822B58AA6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512F17-B793-301E-8A37-E24DF7DB4270}"/>
              </a:ext>
            </a:extLst>
          </p:cNvPr>
          <p:cNvSpPr>
            <a:spLocks noGrp="1"/>
          </p:cNvSpPr>
          <p:nvPr>
            <p:ph type="sldNum" sz="quarter" idx="12"/>
          </p:nvPr>
        </p:nvSpPr>
        <p:spPr/>
        <p:txBody>
          <a:bodyPr/>
          <a:lstStyle/>
          <a:p>
            <a:fld id="{DB859CDD-8DFE-403D-9EDF-0381EBBD7F6D}" type="slidenum">
              <a:rPr lang="en-IN" smtClean="0"/>
              <a:t>‹#›</a:t>
            </a:fld>
            <a:endParaRPr lang="en-IN"/>
          </a:p>
        </p:txBody>
      </p:sp>
    </p:spTree>
    <p:extLst>
      <p:ext uri="{BB962C8B-B14F-4D97-AF65-F5344CB8AC3E}">
        <p14:creationId xmlns:p14="http://schemas.microsoft.com/office/powerpoint/2010/main" val="347556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5DC3-FD86-0223-A850-55C43D37B5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CEA9CA-6992-714D-F2E8-18A94AD69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709E67-2AD6-87B4-AA95-0631147DC6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59DACC-9B10-307D-774F-E8F892C9DB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FBC61-0116-79F1-34D8-399B5E5952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1C5593-801E-477F-87BB-D6517A6228F7}"/>
              </a:ext>
            </a:extLst>
          </p:cNvPr>
          <p:cNvSpPr>
            <a:spLocks noGrp="1"/>
          </p:cNvSpPr>
          <p:nvPr>
            <p:ph type="dt" sz="half" idx="10"/>
          </p:nvPr>
        </p:nvSpPr>
        <p:spPr/>
        <p:txBody>
          <a:bodyPr/>
          <a:lstStyle/>
          <a:p>
            <a:fld id="{0E12527D-8660-4B10-8371-E85962569908}" type="datetimeFigureOut">
              <a:rPr lang="en-IN" smtClean="0"/>
              <a:t>12-10-2023</a:t>
            </a:fld>
            <a:endParaRPr lang="en-IN"/>
          </a:p>
        </p:txBody>
      </p:sp>
      <p:sp>
        <p:nvSpPr>
          <p:cNvPr id="8" name="Footer Placeholder 7">
            <a:extLst>
              <a:ext uri="{FF2B5EF4-FFF2-40B4-BE49-F238E27FC236}">
                <a16:creationId xmlns:a16="http://schemas.microsoft.com/office/drawing/2014/main" id="{68AB8A47-F64A-8E79-6BF8-BF2ECBF520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4CA9D4-A1AD-66F8-3645-74831B5E0922}"/>
              </a:ext>
            </a:extLst>
          </p:cNvPr>
          <p:cNvSpPr>
            <a:spLocks noGrp="1"/>
          </p:cNvSpPr>
          <p:nvPr>
            <p:ph type="sldNum" sz="quarter" idx="12"/>
          </p:nvPr>
        </p:nvSpPr>
        <p:spPr/>
        <p:txBody>
          <a:bodyPr/>
          <a:lstStyle/>
          <a:p>
            <a:fld id="{DB859CDD-8DFE-403D-9EDF-0381EBBD7F6D}" type="slidenum">
              <a:rPr lang="en-IN" smtClean="0"/>
              <a:t>‹#›</a:t>
            </a:fld>
            <a:endParaRPr lang="en-IN"/>
          </a:p>
        </p:txBody>
      </p:sp>
    </p:spTree>
    <p:extLst>
      <p:ext uri="{BB962C8B-B14F-4D97-AF65-F5344CB8AC3E}">
        <p14:creationId xmlns:p14="http://schemas.microsoft.com/office/powerpoint/2010/main" val="288895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182B-1529-C2BC-22A4-FE36472521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EF653A-0B9E-B742-C186-D383B9B6686D}"/>
              </a:ext>
            </a:extLst>
          </p:cNvPr>
          <p:cNvSpPr>
            <a:spLocks noGrp="1"/>
          </p:cNvSpPr>
          <p:nvPr>
            <p:ph type="dt" sz="half" idx="10"/>
          </p:nvPr>
        </p:nvSpPr>
        <p:spPr/>
        <p:txBody>
          <a:bodyPr/>
          <a:lstStyle/>
          <a:p>
            <a:fld id="{0E12527D-8660-4B10-8371-E85962569908}" type="datetimeFigureOut">
              <a:rPr lang="en-IN" smtClean="0"/>
              <a:t>12-10-2023</a:t>
            </a:fld>
            <a:endParaRPr lang="en-IN"/>
          </a:p>
        </p:txBody>
      </p:sp>
      <p:sp>
        <p:nvSpPr>
          <p:cNvPr id="4" name="Footer Placeholder 3">
            <a:extLst>
              <a:ext uri="{FF2B5EF4-FFF2-40B4-BE49-F238E27FC236}">
                <a16:creationId xmlns:a16="http://schemas.microsoft.com/office/drawing/2014/main" id="{AB5E55E4-CEDA-9AB8-C520-E15B6C0D26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97FAB6-C469-916A-D8C6-B49E6B923110}"/>
              </a:ext>
            </a:extLst>
          </p:cNvPr>
          <p:cNvSpPr>
            <a:spLocks noGrp="1"/>
          </p:cNvSpPr>
          <p:nvPr>
            <p:ph type="sldNum" sz="quarter" idx="12"/>
          </p:nvPr>
        </p:nvSpPr>
        <p:spPr/>
        <p:txBody>
          <a:bodyPr/>
          <a:lstStyle/>
          <a:p>
            <a:fld id="{DB859CDD-8DFE-403D-9EDF-0381EBBD7F6D}" type="slidenum">
              <a:rPr lang="en-IN" smtClean="0"/>
              <a:t>‹#›</a:t>
            </a:fld>
            <a:endParaRPr lang="en-IN"/>
          </a:p>
        </p:txBody>
      </p:sp>
    </p:spTree>
    <p:extLst>
      <p:ext uri="{BB962C8B-B14F-4D97-AF65-F5344CB8AC3E}">
        <p14:creationId xmlns:p14="http://schemas.microsoft.com/office/powerpoint/2010/main" val="316661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9ADCC-2DB7-DFBF-6595-6E30087CE672}"/>
              </a:ext>
            </a:extLst>
          </p:cNvPr>
          <p:cNvSpPr>
            <a:spLocks noGrp="1"/>
          </p:cNvSpPr>
          <p:nvPr>
            <p:ph type="dt" sz="half" idx="10"/>
          </p:nvPr>
        </p:nvSpPr>
        <p:spPr/>
        <p:txBody>
          <a:bodyPr/>
          <a:lstStyle/>
          <a:p>
            <a:fld id="{0E12527D-8660-4B10-8371-E85962569908}" type="datetimeFigureOut">
              <a:rPr lang="en-IN" smtClean="0"/>
              <a:t>12-10-2023</a:t>
            </a:fld>
            <a:endParaRPr lang="en-IN"/>
          </a:p>
        </p:txBody>
      </p:sp>
      <p:sp>
        <p:nvSpPr>
          <p:cNvPr id="3" name="Footer Placeholder 2">
            <a:extLst>
              <a:ext uri="{FF2B5EF4-FFF2-40B4-BE49-F238E27FC236}">
                <a16:creationId xmlns:a16="http://schemas.microsoft.com/office/drawing/2014/main" id="{142F87A6-8AE2-0C3D-8705-0D916DFDEB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E0F4C1-D0A9-BE90-2EE5-31B6E7C4E50F}"/>
              </a:ext>
            </a:extLst>
          </p:cNvPr>
          <p:cNvSpPr>
            <a:spLocks noGrp="1"/>
          </p:cNvSpPr>
          <p:nvPr>
            <p:ph type="sldNum" sz="quarter" idx="12"/>
          </p:nvPr>
        </p:nvSpPr>
        <p:spPr/>
        <p:txBody>
          <a:bodyPr/>
          <a:lstStyle/>
          <a:p>
            <a:fld id="{DB859CDD-8DFE-403D-9EDF-0381EBBD7F6D}" type="slidenum">
              <a:rPr lang="en-IN" smtClean="0"/>
              <a:t>‹#›</a:t>
            </a:fld>
            <a:endParaRPr lang="en-IN"/>
          </a:p>
        </p:txBody>
      </p:sp>
    </p:spTree>
    <p:extLst>
      <p:ext uri="{BB962C8B-B14F-4D97-AF65-F5344CB8AC3E}">
        <p14:creationId xmlns:p14="http://schemas.microsoft.com/office/powerpoint/2010/main" val="101354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25708-109D-12E4-4D04-6ED309A65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F7214B-225D-E424-DF6B-0DFFA97AE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3AF5DC-3F56-2205-50AE-FBCEE549C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F6C9A-674E-B877-62F6-2F5FA968EC60}"/>
              </a:ext>
            </a:extLst>
          </p:cNvPr>
          <p:cNvSpPr>
            <a:spLocks noGrp="1"/>
          </p:cNvSpPr>
          <p:nvPr>
            <p:ph type="dt" sz="half" idx="10"/>
          </p:nvPr>
        </p:nvSpPr>
        <p:spPr/>
        <p:txBody>
          <a:bodyPr/>
          <a:lstStyle/>
          <a:p>
            <a:fld id="{0E12527D-8660-4B10-8371-E85962569908}" type="datetimeFigureOut">
              <a:rPr lang="en-IN" smtClean="0"/>
              <a:t>12-10-2023</a:t>
            </a:fld>
            <a:endParaRPr lang="en-IN"/>
          </a:p>
        </p:txBody>
      </p:sp>
      <p:sp>
        <p:nvSpPr>
          <p:cNvPr id="6" name="Footer Placeholder 5">
            <a:extLst>
              <a:ext uri="{FF2B5EF4-FFF2-40B4-BE49-F238E27FC236}">
                <a16:creationId xmlns:a16="http://schemas.microsoft.com/office/drawing/2014/main" id="{8DABFEAA-3079-65E8-5CC0-399DC9558F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1222D-812E-8FF3-4FC9-6F21038C060C}"/>
              </a:ext>
            </a:extLst>
          </p:cNvPr>
          <p:cNvSpPr>
            <a:spLocks noGrp="1"/>
          </p:cNvSpPr>
          <p:nvPr>
            <p:ph type="sldNum" sz="quarter" idx="12"/>
          </p:nvPr>
        </p:nvSpPr>
        <p:spPr/>
        <p:txBody>
          <a:bodyPr/>
          <a:lstStyle/>
          <a:p>
            <a:fld id="{DB859CDD-8DFE-403D-9EDF-0381EBBD7F6D}" type="slidenum">
              <a:rPr lang="en-IN" smtClean="0"/>
              <a:t>‹#›</a:t>
            </a:fld>
            <a:endParaRPr lang="en-IN"/>
          </a:p>
        </p:txBody>
      </p:sp>
    </p:spTree>
    <p:extLst>
      <p:ext uri="{BB962C8B-B14F-4D97-AF65-F5344CB8AC3E}">
        <p14:creationId xmlns:p14="http://schemas.microsoft.com/office/powerpoint/2010/main" val="39114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E20C-522C-9371-D7F4-36161E203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ED6431-D321-4A9A-7C60-87824029CD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654DA2-E64A-6106-7919-FC7564DC2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A01AE-DDBF-378D-34F7-C6001BCF8006}"/>
              </a:ext>
            </a:extLst>
          </p:cNvPr>
          <p:cNvSpPr>
            <a:spLocks noGrp="1"/>
          </p:cNvSpPr>
          <p:nvPr>
            <p:ph type="dt" sz="half" idx="10"/>
          </p:nvPr>
        </p:nvSpPr>
        <p:spPr/>
        <p:txBody>
          <a:bodyPr/>
          <a:lstStyle/>
          <a:p>
            <a:fld id="{0E12527D-8660-4B10-8371-E85962569908}" type="datetimeFigureOut">
              <a:rPr lang="en-IN" smtClean="0"/>
              <a:t>12-10-2023</a:t>
            </a:fld>
            <a:endParaRPr lang="en-IN"/>
          </a:p>
        </p:txBody>
      </p:sp>
      <p:sp>
        <p:nvSpPr>
          <p:cNvPr id="6" name="Footer Placeholder 5">
            <a:extLst>
              <a:ext uri="{FF2B5EF4-FFF2-40B4-BE49-F238E27FC236}">
                <a16:creationId xmlns:a16="http://schemas.microsoft.com/office/drawing/2014/main" id="{7BAA0FFF-E7E9-1A61-71B9-6A6C70961C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808E89-107C-DD82-8077-BA4AD8B67A32}"/>
              </a:ext>
            </a:extLst>
          </p:cNvPr>
          <p:cNvSpPr>
            <a:spLocks noGrp="1"/>
          </p:cNvSpPr>
          <p:nvPr>
            <p:ph type="sldNum" sz="quarter" idx="12"/>
          </p:nvPr>
        </p:nvSpPr>
        <p:spPr/>
        <p:txBody>
          <a:bodyPr/>
          <a:lstStyle/>
          <a:p>
            <a:fld id="{DB859CDD-8DFE-403D-9EDF-0381EBBD7F6D}" type="slidenum">
              <a:rPr lang="en-IN" smtClean="0"/>
              <a:t>‹#›</a:t>
            </a:fld>
            <a:endParaRPr lang="en-IN"/>
          </a:p>
        </p:txBody>
      </p:sp>
    </p:spTree>
    <p:extLst>
      <p:ext uri="{BB962C8B-B14F-4D97-AF65-F5344CB8AC3E}">
        <p14:creationId xmlns:p14="http://schemas.microsoft.com/office/powerpoint/2010/main" val="239627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8146A-0885-7983-E576-09EBB09506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426054-33D1-9786-8C00-4260D6525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C32166-3C27-1F04-B121-E483EC4AA9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2527D-8660-4B10-8371-E85962569908}" type="datetimeFigureOut">
              <a:rPr lang="en-IN" smtClean="0"/>
              <a:t>12-10-2023</a:t>
            </a:fld>
            <a:endParaRPr lang="en-IN"/>
          </a:p>
        </p:txBody>
      </p:sp>
      <p:sp>
        <p:nvSpPr>
          <p:cNvPr id="5" name="Footer Placeholder 4">
            <a:extLst>
              <a:ext uri="{FF2B5EF4-FFF2-40B4-BE49-F238E27FC236}">
                <a16:creationId xmlns:a16="http://schemas.microsoft.com/office/drawing/2014/main" id="{80742981-7C06-2D44-F21D-BFFC16D00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C2308-14F8-3DFF-09D8-F91970AB2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59CDD-8DFE-403D-9EDF-0381EBBD7F6D}" type="slidenum">
              <a:rPr lang="en-IN" smtClean="0"/>
              <a:t>‹#›</a:t>
            </a:fld>
            <a:endParaRPr lang="en-IN"/>
          </a:p>
        </p:txBody>
      </p:sp>
    </p:spTree>
    <p:extLst>
      <p:ext uri="{BB962C8B-B14F-4D97-AF65-F5344CB8AC3E}">
        <p14:creationId xmlns:p14="http://schemas.microsoft.com/office/powerpoint/2010/main" val="1853429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77B9-8FE1-13C1-2784-3849CDEB55EF}"/>
              </a:ext>
            </a:extLst>
          </p:cNvPr>
          <p:cNvSpPr>
            <a:spLocks noGrp="1"/>
          </p:cNvSpPr>
          <p:nvPr>
            <p:ph type="ctrTitle"/>
          </p:nvPr>
        </p:nvSpPr>
        <p:spPr/>
        <p:txBody>
          <a:bodyPr>
            <a:normAutofit/>
          </a:bodyPr>
          <a:lstStyle/>
          <a:p>
            <a:r>
              <a:rPr lang="en-IN" sz="7200" b="1" dirty="0">
                <a:latin typeface="Times New Roman" panose="02020603050405020304" pitchFamily="18" charset="0"/>
                <a:cs typeface="Times New Roman" panose="02020603050405020304" pitchFamily="18" charset="0"/>
              </a:rPr>
              <a:t>Structure of OS</a:t>
            </a:r>
          </a:p>
        </p:txBody>
      </p:sp>
    </p:spTree>
    <p:extLst>
      <p:ext uri="{BB962C8B-B14F-4D97-AF65-F5344CB8AC3E}">
        <p14:creationId xmlns:p14="http://schemas.microsoft.com/office/powerpoint/2010/main" val="82115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CB724F-6118-B718-3E95-E163CC5DE8EF}"/>
              </a:ext>
            </a:extLst>
          </p:cNvPr>
          <p:cNvSpPr txBox="1"/>
          <p:nvPr/>
        </p:nvSpPr>
        <p:spPr>
          <a:xfrm>
            <a:off x="1931437" y="6307494"/>
            <a:ext cx="6298163"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Fig. Monolithic Kernel system</a:t>
            </a:r>
          </a:p>
        </p:txBody>
      </p:sp>
      <p:pic>
        <p:nvPicPr>
          <p:cNvPr id="7" name="Picture 6">
            <a:extLst>
              <a:ext uri="{FF2B5EF4-FFF2-40B4-BE49-F238E27FC236}">
                <a16:creationId xmlns:a16="http://schemas.microsoft.com/office/drawing/2014/main" id="{3DD06354-6EFA-11C5-7D7E-EA56E3443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40" y="375920"/>
            <a:ext cx="9131300" cy="5547360"/>
          </a:xfrm>
          <a:prstGeom prst="rect">
            <a:avLst/>
          </a:prstGeom>
        </p:spPr>
      </p:pic>
    </p:spTree>
    <p:extLst>
      <p:ext uri="{BB962C8B-B14F-4D97-AF65-F5344CB8AC3E}">
        <p14:creationId xmlns:p14="http://schemas.microsoft.com/office/powerpoint/2010/main" val="300215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8AA3C4-8F9B-52A8-C8D2-A1477F6E0FBA}"/>
              </a:ext>
            </a:extLst>
          </p:cNvPr>
          <p:cNvSpPr>
            <a:spLocks noGrp="1"/>
          </p:cNvSpPr>
          <p:nvPr>
            <p:ph idx="1"/>
          </p:nvPr>
        </p:nvSpPr>
        <p:spPr>
          <a:xfrm>
            <a:off x="326571" y="298580"/>
            <a:ext cx="11392678" cy="6260840"/>
          </a:xfrm>
        </p:spPr>
        <p:txBody>
          <a:bodyPr>
            <a:normAutofit lnSpcReduction="10000"/>
          </a:bodyPr>
          <a:lstStyle/>
          <a:p>
            <a:pPr marL="0" indent="0" algn="just">
              <a:lnSpc>
                <a:spcPct val="150000"/>
              </a:lnSpc>
              <a:buNone/>
            </a:pPr>
            <a:r>
              <a:rPr lang="en-US" sz="2200" b="1" i="0" dirty="0">
                <a:solidFill>
                  <a:srgbClr val="C00000"/>
                </a:solidFill>
                <a:effectLst/>
                <a:latin typeface="Times New Roman" panose="02020603050405020304" pitchFamily="18" charset="0"/>
                <a:cs typeface="Times New Roman" panose="02020603050405020304" pitchFamily="18" charset="0"/>
              </a:rPr>
              <a:t>Advantages of Monolithic structure:</a:t>
            </a:r>
          </a:p>
          <a:p>
            <a:pPr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It is </a:t>
            </a:r>
            <a:r>
              <a:rPr lang="en-US" sz="2200" b="1" i="0" dirty="0">
                <a:effectLst/>
                <a:latin typeface="Times New Roman" panose="02020603050405020304" pitchFamily="18" charset="0"/>
                <a:cs typeface="Times New Roman" panose="02020603050405020304" pitchFamily="18" charset="0"/>
              </a:rPr>
              <a:t>simple</a:t>
            </a:r>
            <a:r>
              <a:rPr lang="en-US" sz="2200" b="0" i="0" dirty="0">
                <a:effectLst/>
                <a:latin typeface="Times New Roman" panose="02020603050405020304" pitchFamily="18" charset="0"/>
                <a:cs typeface="Times New Roman" panose="02020603050405020304" pitchFamily="18" charset="0"/>
              </a:rPr>
              <a:t> to </a:t>
            </a:r>
            <a:r>
              <a:rPr lang="en-US" sz="2200" b="1" i="0" dirty="0">
                <a:effectLst/>
                <a:latin typeface="Times New Roman" panose="02020603050405020304" pitchFamily="18" charset="0"/>
                <a:cs typeface="Times New Roman" panose="02020603050405020304" pitchFamily="18" charset="0"/>
              </a:rPr>
              <a:t>design</a:t>
            </a:r>
            <a:r>
              <a:rPr lang="en-US" sz="2200" b="0" i="0" dirty="0">
                <a:effectLst/>
                <a:latin typeface="Times New Roman" panose="02020603050405020304" pitchFamily="18" charset="0"/>
                <a:cs typeface="Times New Roman" panose="02020603050405020304" pitchFamily="18" charset="0"/>
              </a:rPr>
              <a:t> and </a:t>
            </a:r>
            <a:r>
              <a:rPr lang="en-US" sz="2200" b="1" i="0" dirty="0">
                <a:effectLst/>
                <a:latin typeface="Times New Roman" panose="02020603050405020304" pitchFamily="18" charset="0"/>
                <a:cs typeface="Times New Roman" panose="02020603050405020304" pitchFamily="18" charset="0"/>
              </a:rPr>
              <a:t>implement</a:t>
            </a:r>
            <a:r>
              <a:rPr lang="en-US" sz="2200" b="0" i="0" dirty="0">
                <a:effectLst/>
                <a:latin typeface="Times New Roman" panose="02020603050405020304" pitchFamily="18" charset="0"/>
                <a:cs typeface="Times New Roman" panose="02020603050405020304" pitchFamily="18" charset="0"/>
              </a:rPr>
              <a:t> because all operations are managed by </a:t>
            </a:r>
            <a:r>
              <a:rPr lang="en-US" sz="2200" b="1" i="0" dirty="0">
                <a:effectLst/>
                <a:latin typeface="Times New Roman" panose="02020603050405020304" pitchFamily="18" charset="0"/>
                <a:cs typeface="Times New Roman" panose="02020603050405020304" pitchFamily="18" charset="0"/>
              </a:rPr>
              <a:t>kernel</a:t>
            </a:r>
            <a:r>
              <a:rPr lang="en-US" sz="2200" b="0" i="0" dirty="0">
                <a:effectLst/>
                <a:latin typeface="Times New Roman" panose="02020603050405020304" pitchFamily="18" charset="0"/>
                <a:cs typeface="Times New Roman" panose="02020603050405020304" pitchFamily="18" charset="0"/>
              </a:rPr>
              <a:t> only, and layering is not needed.</a:t>
            </a:r>
          </a:p>
          <a:p>
            <a:pPr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As services such as </a:t>
            </a:r>
            <a:r>
              <a:rPr lang="en-US" sz="2200" b="1" i="0" dirty="0">
                <a:effectLst/>
                <a:latin typeface="Times New Roman" panose="02020603050405020304" pitchFamily="18" charset="0"/>
                <a:cs typeface="Times New Roman" panose="02020603050405020304" pitchFamily="18" charset="0"/>
              </a:rPr>
              <a:t>memory management, file management, process scheduling</a:t>
            </a:r>
            <a:r>
              <a:rPr lang="en-US" sz="2200" b="0" i="0" dirty="0">
                <a:effectLst/>
                <a:latin typeface="Times New Roman" panose="02020603050405020304" pitchFamily="18" charset="0"/>
                <a:cs typeface="Times New Roman" panose="02020603050405020304" pitchFamily="18" charset="0"/>
              </a:rPr>
              <a:t>, etc., are implemented in the same </a:t>
            </a:r>
            <a:r>
              <a:rPr lang="en-US" sz="2200" b="1" i="0" dirty="0">
                <a:effectLst/>
                <a:latin typeface="Times New Roman" panose="02020603050405020304" pitchFamily="18" charset="0"/>
                <a:cs typeface="Times New Roman" panose="02020603050405020304" pitchFamily="18" charset="0"/>
              </a:rPr>
              <a:t>address space</a:t>
            </a:r>
            <a:r>
              <a:rPr lang="en-US" sz="2200" b="0" i="0" dirty="0">
                <a:effectLst/>
                <a:latin typeface="Times New Roman" panose="02020603050405020304" pitchFamily="18" charset="0"/>
                <a:cs typeface="Times New Roman" panose="02020603050405020304" pitchFamily="18" charset="0"/>
              </a:rPr>
              <a:t>, the execution of the monolithic kernel is relatively </a:t>
            </a:r>
            <a:r>
              <a:rPr lang="en-US" sz="2200" b="1" i="0" dirty="0">
                <a:effectLst/>
                <a:latin typeface="Times New Roman" panose="02020603050405020304" pitchFamily="18" charset="0"/>
                <a:cs typeface="Times New Roman" panose="02020603050405020304" pitchFamily="18" charset="0"/>
              </a:rPr>
              <a:t>fast</a:t>
            </a:r>
            <a:r>
              <a:rPr lang="en-US" sz="2200" b="0" i="0" dirty="0">
                <a:effectLst/>
                <a:latin typeface="Times New Roman" panose="02020603050405020304" pitchFamily="18" charset="0"/>
                <a:cs typeface="Times New Roman" panose="02020603050405020304" pitchFamily="18" charset="0"/>
              </a:rPr>
              <a:t> as compared to normal systems.</a:t>
            </a:r>
          </a:p>
          <a:p>
            <a:pPr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Using the </a:t>
            </a:r>
            <a:r>
              <a:rPr lang="en-US" sz="2200" b="1" i="0" dirty="0">
                <a:effectLst/>
                <a:latin typeface="Times New Roman" panose="02020603050405020304" pitchFamily="18" charset="0"/>
                <a:cs typeface="Times New Roman" panose="02020603050405020304" pitchFamily="18" charset="0"/>
              </a:rPr>
              <a:t>same address </a:t>
            </a:r>
            <a:r>
              <a:rPr lang="en-US" sz="2200" b="0" i="0" dirty="0">
                <a:effectLst/>
                <a:latin typeface="Times New Roman" panose="02020603050405020304" pitchFamily="18" charset="0"/>
                <a:cs typeface="Times New Roman" panose="02020603050405020304" pitchFamily="18" charset="0"/>
              </a:rPr>
              <a:t>saves time for address allocation for new processes and makes it faster.</a:t>
            </a:r>
          </a:p>
          <a:p>
            <a:pPr marL="0" indent="0" algn="just">
              <a:lnSpc>
                <a:spcPct val="150000"/>
              </a:lnSpc>
              <a:buNone/>
            </a:pPr>
            <a:r>
              <a:rPr lang="en-US" sz="2200" b="1" i="0" dirty="0">
                <a:solidFill>
                  <a:srgbClr val="C00000"/>
                </a:solidFill>
                <a:effectLst/>
                <a:latin typeface="Times New Roman" panose="02020603050405020304" pitchFamily="18" charset="0"/>
                <a:cs typeface="Times New Roman" panose="02020603050405020304" pitchFamily="18" charset="0"/>
              </a:rPr>
              <a:t>Disadvantages of Monolithic structure:</a:t>
            </a:r>
          </a:p>
          <a:p>
            <a:pPr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If any service in the monolithic kernel fails, the entire System fails because, </a:t>
            </a:r>
            <a:r>
              <a:rPr lang="en-US" sz="2200" b="1" i="0" dirty="0">
                <a:effectLst/>
                <a:latin typeface="Times New Roman" panose="02020603050405020304" pitchFamily="18" charset="0"/>
                <a:cs typeface="Times New Roman" panose="02020603050405020304" pitchFamily="18" charset="0"/>
              </a:rPr>
              <a:t>in address space, the services are connected to each other and affect each other.</a:t>
            </a:r>
          </a:p>
          <a:p>
            <a:pPr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It is not flexible, and to introduce a new service.</a:t>
            </a:r>
          </a:p>
          <a:p>
            <a:endParaRPr lang="en-IN" dirty="0"/>
          </a:p>
        </p:txBody>
      </p:sp>
    </p:spTree>
    <p:extLst>
      <p:ext uri="{BB962C8B-B14F-4D97-AF65-F5344CB8AC3E}">
        <p14:creationId xmlns:p14="http://schemas.microsoft.com/office/powerpoint/2010/main" val="255274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AE6E-06B4-3370-3E4E-E49FB2B87DAC}"/>
              </a:ext>
            </a:extLst>
          </p:cNvPr>
          <p:cNvSpPr>
            <a:spLocks noGrp="1"/>
          </p:cNvSpPr>
          <p:nvPr>
            <p:ph type="title"/>
          </p:nvPr>
        </p:nvSpPr>
        <p:spPr>
          <a:xfrm>
            <a:off x="121297" y="139960"/>
            <a:ext cx="11476653" cy="511953"/>
          </a:xfrm>
        </p:spPr>
        <p:txBody>
          <a:bodyPr>
            <a:noAutofit/>
          </a:bodyPr>
          <a:lstStyle/>
          <a:p>
            <a:r>
              <a:rPr lang="en-IN" sz="3600" b="1" i="0" dirty="0">
                <a:solidFill>
                  <a:srgbClr val="C00000"/>
                </a:solidFill>
                <a:effectLst/>
                <a:latin typeface="Times New Roman" panose="02020603050405020304" pitchFamily="18" charset="0"/>
                <a:cs typeface="Times New Roman" panose="02020603050405020304" pitchFamily="18" charset="0"/>
              </a:rPr>
              <a:t>Layered Approach</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5B06E6-3207-180B-3A40-474D6963C563}"/>
              </a:ext>
            </a:extLst>
          </p:cNvPr>
          <p:cNvSpPr>
            <a:spLocks noGrp="1"/>
          </p:cNvSpPr>
          <p:nvPr>
            <p:ph idx="1"/>
          </p:nvPr>
        </p:nvSpPr>
        <p:spPr>
          <a:xfrm>
            <a:off x="242595" y="839755"/>
            <a:ext cx="11706809" cy="5747657"/>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this type of structure, OS is divided into layers or levels.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hardware is on the </a:t>
            </a:r>
            <a:r>
              <a:rPr lang="en-US" sz="2400" b="1" i="0" dirty="0">
                <a:effectLst/>
                <a:latin typeface="Times New Roman" panose="02020603050405020304" pitchFamily="18" charset="0"/>
                <a:cs typeface="Times New Roman" panose="02020603050405020304" pitchFamily="18" charset="0"/>
              </a:rPr>
              <a:t>bottom layer </a:t>
            </a:r>
            <a:r>
              <a:rPr lang="en-US" sz="2400" b="0" i="0" dirty="0">
                <a:effectLst/>
                <a:latin typeface="Times New Roman" panose="02020603050405020304" pitchFamily="18" charset="0"/>
                <a:cs typeface="Times New Roman" panose="02020603050405020304" pitchFamily="18" charset="0"/>
              </a:rPr>
              <a:t>(layer 0), while the </a:t>
            </a:r>
            <a:r>
              <a:rPr lang="en-US" sz="2400" b="1" i="0" dirty="0">
                <a:effectLst/>
                <a:latin typeface="Times New Roman" panose="02020603050405020304" pitchFamily="18" charset="0"/>
                <a:cs typeface="Times New Roman" panose="02020603050405020304" pitchFamily="18" charset="0"/>
              </a:rPr>
              <a:t>user interface </a:t>
            </a:r>
            <a:r>
              <a:rPr lang="en-US" sz="2400" b="0" i="0" dirty="0">
                <a:effectLst/>
                <a:latin typeface="Times New Roman" panose="02020603050405020304" pitchFamily="18" charset="0"/>
                <a:cs typeface="Times New Roman" panose="02020603050405020304" pitchFamily="18" charset="0"/>
              </a:rPr>
              <a:t>is on the </a:t>
            </a:r>
            <a:r>
              <a:rPr lang="en-US" sz="2400" b="1" i="0" dirty="0">
                <a:effectLst/>
                <a:latin typeface="Times New Roman" panose="02020603050405020304" pitchFamily="18" charset="0"/>
                <a:cs typeface="Times New Roman" panose="02020603050405020304" pitchFamily="18" charset="0"/>
              </a:rPr>
              <a:t>top layer </a:t>
            </a:r>
            <a:r>
              <a:rPr lang="en-US" sz="2400" b="0" i="0" dirty="0">
                <a:effectLst/>
                <a:latin typeface="Times New Roman" panose="02020603050405020304" pitchFamily="18" charset="0"/>
                <a:cs typeface="Times New Roman" panose="02020603050405020304" pitchFamily="18" charset="0"/>
              </a:rPr>
              <a:t>(layer 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layers are arranged in a hierarchical way in which the </a:t>
            </a:r>
            <a:r>
              <a:rPr lang="en-US" sz="2400" b="1" i="0" dirty="0">
                <a:effectLst/>
                <a:latin typeface="Times New Roman" panose="02020603050405020304" pitchFamily="18" charset="0"/>
                <a:cs typeface="Times New Roman" panose="02020603050405020304" pitchFamily="18" charset="0"/>
              </a:rPr>
              <a:t>top-level</a:t>
            </a:r>
            <a:r>
              <a:rPr lang="en-US" sz="2400" b="0" i="0" dirty="0">
                <a:effectLst/>
                <a:latin typeface="Times New Roman" panose="02020603050405020304" pitchFamily="18" charset="0"/>
                <a:cs typeface="Times New Roman" panose="02020603050405020304" pitchFamily="18" charset="0"/>
              </a:rPr>
              <a:t> layers use the </a:t>
            </a:r>
            <a:r>
              <a:rPr lang="en-US" sz="2400" b="1" i="0" dirty="0">
                <a:effectLst/>
                <a:latin typeface="Times New Roman" panose="02020603050405020304" pitchFamily="18" charset="0"/>
                <a:cs typeface="Times New Roman" panose="02020603050405020304" pitchFamily="18" charset="0"/>
              </a:rPr>
              <a:t>functionalities</a:t>
            </a:r>
            <a:r>
              <a:rPr lang="en-US" sz="2400" b="0" i="0" dirty="0">
                <a:effectLst/>
                <a:latin typeface="Times New Roman" panose="02020603050405020304" pitchFamily="18" charset="0"/>
                <a:cs typeface="Times New Roman" panose="02020603050405020304" pitchFamily="18" charset="0"/>
              </a:rPr>
              <a:t> of their lower-level levels.</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approach, functionalities of each layer are </a:t>
            </a:r>
            <a:r>
              <a:rPr lang="en-US" sz="2400" b="1" i="0" dirty="0">
                <a:effectLst/>
                <a:latin typeface="Times New Roman" panose="02020603050405020304" pitchFamily="18" charset="0"/>
                <a:cs typeface="Times New Roman" panose="02020603050405020304" pitchFamily="18" charset="0"/>
              </a:rPr>
              <a:t>isolated</a:t>
            </a:r>
            <a:r>
              <a:rPr lang="en-US" sz="2400" b="0" i="0" dirty="0">
                <a:effectLst/>
                <a:latin typeface="Times New Roman" panose="02020603050405020304" pitchFamily="18" charset="0"/>
                <a:cs typeface="Times New Roman" panose="02020603050405020304" pitchFamily="18" charset="0"/>
              </a:rPr>
              <a:t>, and </a:t>
            </a:r>
            <a:r>
              <a:rPr lang="en-US" sz="2400" b="1" i="0" dirty="0">
                <a:effectLst/>
                <a:latin typeface="Times New Roman" panose="02020603050405020304" pitchFamily="18" charset="0"/>
                <a:cs typeface="Times New Roman" panose="02020603050405020304" pitchFamily="18" charset="0"/>
              </a:rPr>
              <a:t>abstraction</a:t>
            </a:r>
            <a:r>
              <a:rPr lang="en-US" sz="2400" b="0" i="0" dirty="0">
                <a:effectLst/>
                <a:latin typeface="Times New Roman" panose="02020603050405020304" pitchFamily="18" charset="0"/>
                <a:cs typeface="Times New Roman" panose="02020603050405020304" pitchFamily="18" charset="0"/>
              </a:rPr>
              <a:t> is also available.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layered structure, </a:t>
            </a:r>
            <a:r>
              <a:rPr lang="en-US" sz="2400" b="1" i="0" dirty="0">
                <a:effectLst/>
                <a:latin typeface="Times New Roman" panose="02020603050405020304" pitchFamily="18" charset="0"/>
                <a:cs typeface="Times New Roman" panose="02020603050405020304" pitchFamily="18" charset="0"/>
              </a:rPr>
              <a:t>debugging</a:t>
            </a:r>
            <a:r>
              <a:rPr lang="en-US" sz="2400" b="0" i="0" dirty="0">
                <a:effectLst/>
                <a:latin typeface="Times New Roman" panose="02020603050405020304" pitchFamily="18" charset="0"/>
                <a:cs typeface="Times New Roman" panose="02020603050405020304" pitchFamily="18" charset="0"/>
              </a:rPr>
              <a:t> is easier as it is a hierarchical model, so all lower-level layered is </a:t>
            </a:r>
            <a:r>
              <a:rPr lang="en-US" sz="2400" b="1" i="0" dirty="0">
                <a:effectLst/>
                <a:latin typeface="Times New Roman" panose="02020603050405020304" pitchFamily="18" charset="0"/>
                <a:cs typeface="Times New Roman" panose="02020603050405020304" pitchFamily="18" charset="0"/>
              </a:rPr>
              <a:t>debugged</a:t>
            </a:r>
            <a:r>
              <a:rPr lang="en-US" sz="2400" b="0" i="0" dirty="0">
                <a:effectLst/>
                <a:latin typeface="Times New Roman" panose="02020603050405020304" pitchFamily="18" charset="0"/>
                <a:cs typeface="Times New Roman" panose="02020603050405020304" pitchFamily="18" charset="0"/>
              </a:rPr>
              <a:t>, and then the upper layer is </a:t>
            </a:r>
            <a:r>
              <a:rPr lang="en-US" sz="2400" b="1" i="0" dirty="0">
                <a:effectLst/>
                <a:latin typeface="Times New Roman" panose="02020603050405020304" pitchFamily="18" charset="0"/>
                <a:cs typeface="Times New Roman" panose="02020603050405020304" pitchFamily="18" charset="0"/>
              </a:rPr>
              <a:t>checked</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 all the lower layers are already checked, and the current layer is to be checked only.</a:t>
            </a:r>
          </a:p>
          <a:p>
            <a:endParaRPr lang="en-IN" dirty="0"/>
          </a:p>
        </p:txBody>
      </p:sp>
    </p:spTree>
    <p:extLst>
      <p:ext uri="{BB962C8B-B14F-4D97-AF65-F5344CB8AC3E}">
        <p14:creationId xmlns:p14="http://schemas.microsoft.com/office/powerpoint/2010/main" val="2400971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3377-ADED-FC85-AE51-69A4034D1DB1}"/>
              </a:ext>
            </a:extLst>
          </p:cNvPr>
          <p:cNvSpPr>
            <a:spLocks noGrp="1"/>
          </p:cNvSpPr>
          <p:nvPr>
            <p:ph type="title"/>
          </p:nvPr>
        </p:nvSpPr>
        <p:spPr>
          <a:xfrm>
            <a:off x="251927" y="365126"/>
            <a:ext cx="11588620" cy="315911"/>
          </a:xfrm>
        </p:spPr>
        <p:txBody>
          <a:bodyPr>
            <a:normAutofit fontScale="90000"/>
          </a:bodyPr>
          <a:lstStyle/>
          <a:p>
            <a:pPr algn="just"/>
            <a:r>
              <a:rPr lang="en-US" sz="2800" i="0" dirty="0">
                <a:effectLst/>
                <a:latin typeface="Times New Roman" panose="02020603050405020304" pitchFamily="18" charset="0"/>
                <a:cs typeface="Times New Roman" panose="02020603050405020304" pitchFamily="18" charset="0"/>
              </a:rPr>
              <a:t>Below is the Image illustrating the Layered structure in OS:</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DB91E15-BD6B-56F6-8660-AA7C460F1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551" y="864870"/>
            <a:ext cx="8164286" cy="5128260"/>
          </a:xfrm>
          <a:prstGeom prst="rect">
            <a:avLst/>
          </a:prstGeom>
        </p:spPr>
      </p:pic>
      <p:sp>
        <p:nvSpPr>
          <p:cNvPr id="3" name="TextBox 2">
            <a:extLst>
              <a:ext uri="{FF2B5EF4-FFF2-40B4-BE49-F238E27FC236}">
                <a16:creationId xmlns:a16="http://schemas.microsoft.com/office/drawing/2014/main" id="{587E78EF-7084-E44C-1A80-96406330855A}"/>
              </a:ext>
            </a:extLst>
          </p:cNvPr>
          <p:cNvSpPr txBox="1"/>
          <p:nvPr/>
        </p:nvSpPr>
        <p:spPr>
          <a:xfrm>
            <a:off x="2722880" y="6136957"/>
            <a:ext cx="633984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Fig. Layered Structure</a:t>
            </a:r>
          </a:p>
        </p:txBody>
      </p:sp>
    </p:spTree>
    <p:extLst>
      <p:ext uri="{BB962C8B-B14F-4D97-AF65-F5344CB8AC3E}">
        <p14:creationId xmlns:p14="http://schemas.microsoft.com/office/powerpoint/2010/main" val="1535731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B563C-2427-C652-437B-BCD6D525ECBF}"/>
              </a:ext>
            </a:extLst>
          </p:cNvPr>
          <p:cNvSpPr>
            <a:spLocks noGrp="1"/>
          </p:cNvSpPr>
          <p:nvPr>
            <p:ph idx="1"/>
          </p:nvPr>
        </p:nvSpPr>
        <p:spPr>
          <a:xfrm>
            <a:off x="410547" y="214604"/>
            <a:ext cx="11308702" cy="5962359"/>
          </a:xfrm>
        </p:spPr>
        <p:txBody>
          <a:bodyPr>
            <a:normAutofit fontScale="92500" lnSpcReduction="10000"/>
          </a:bodyPr>
          <a:lstStyle/>
          <a:p>
            <a:pPr marL="0" indent="0" algn="just">
              <a:lnSpc>
                <a:spcPct val="150000"/>
              </a:lnSpc>
              <a:buNone/>
            </a:pPr>
            <a:r>
              <a:rPr lang="en-US" b="1" i="0" dirty="0">
                <a:solidFill>
                  <a:srgbClr val="C00000"/>
                </a:solidFill>
                <a:effectLst/>
                <a:latin typeface="Times New Roman" panose="02020603050405020304" pitchFamily="18" charset="0"/>
                <a:cs typeface="Times New Roman" panose="02020603050405020304" pitchFamily="18" charset="0"/>
              </a:rPr>
              <a:t>Advantages of Layered Structure</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Each layer has its functionalities, so work tasks are isolated, and abstraction is present up to some level.</a:t>
            </a:r>
          </a:p>
          <a:p>
            <a:pPr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Debugging is easier </a:t>
            </a:r>
            <a:r>
              <a:rPr lang="en-US" b="0" i="0" dirty="0">
                <a:effectLst/>
                <a:latin typeface="Times New Roman" panose="02020603050405020304" pitchFamily="18" charset="0"/>
                <a:cs typeface="Times New Roman" panose="02020603050405020304" pitchFamily="18" charset="0"/>
              </a:rPr>
              <a:t>as lower layers are debugged, and then upper layers are checked.</a:t>
            </a:r>
          </a:p>
          <a:p>
            <a:pPr marL="0" indent="0" algn="just">
              <a:lnSpc>
                <a:spcPct val="150000"/>
              </a:lnSpc>
              <a:buNone/>
            </a:pPr>
            <a:r>
              <a:rPr lang="en-US" b="1" i="0" dirty="0">
                <a:solidFill>
                  <a:srgbClr val="C00000"/>
                </a:solidFill>
                <a:effectLst/>
                <a:latin typeface="Times New Roman" panose="02020603050405020304" pitchFamily="18" charset="0"/>
                <a:cs typeface="Times New Roman" panose="02020603050405020304" pitchFamily="18" charset="0"/>
              </a:rPr>
              <a:t>Disadvantages of Layered Structure</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Layered Structure, layering causes degradation in performance.</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takes careful planning to construct the layers since </a:t>
            </a:r>
            <a:r>
              <a:rPr lang="en-US" b="1" i="0" dirty="0">
                <a:effectLst/>
                <a:latin typeface="Times New Roman" panose="02020603050405020304" pitchFamily="18" charset="0"/>
                <a:cs typeface="Times New Roman" panose="02020603050405020304" pitchFamily="18" charset="0"/>
              </a:rPr>
              <a:t>higher layers only utilize the functions of lower layers.</a:t>
            </a:r>
          </a:p>
          <a:p>
            <a:endParaRPr lang="en-IN" dirty="0"/>
          </a:p>
        </p:txBody>
      </p:sp>
    </p:spTree>
    <p:extLst>
      <p:ext uri="{BB962C8B-B14F-4D97-AF65-F5344CB8AC3E}">
        <p14:creationId xmlns:p14="http://schemas.microsoft.com/office/powerpoint/2010/main" val="1886192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1B35-3271-B38A-8F19-322A2BABAED4}"/>
              </a:ext>
            </a:extLst>
          </p:cNvPr>
          <p:cNvSpPr>
            <a:spLocks noGrp="1"/>
          </p:cNvSpPr>
          <p:nvPr>
            <p:ph type="title"/>
          </p:nvPr>
        </p:nvSpPr>
        <p:spPr>
          <a:xfrm>
            <a:off x="177281" y="122530"/>
            <a:ext cx="11457992" cy="558508"/>
          </a:xfrm>
        </p:spPr>
        <p:txBody>
          <a:bodyPr>
            <a:normAutofit fontScale="90000"/>
          </a:bodyPr>
          <a:lstStyle/>
          <a:p>
            <a:r>
              <a:rPr lang="en-IN" sz="3600" b="1" i="0" dirty="0">
                <a:solidFill>
                  <a:srgbClr val="C00000"/>
                </a:solidFill>
                <a:effectLst/>
                <a:latin typeface="Times New Roman" panose="02020603050405020304" pitchFamily="18" charset="0"/>
                <a:cs typeface="Times New Roman" panose="02020603050405020304" pitchFamily="18" charset="0"/>
              </a:rPr>
              <a:t>Micro-kernel</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A0C36F-3846-8F91-9D49-B1BB976E4078}"/>
              </a:ext>
            </a:extLst>
          </p:cNvPr>
          <p:cNvSpPr>
            <a:spLocks noGrp="1"/>
          </p:cNvSpPr>
          <p:nvPr>
            <p:ph idx="1"/>
          </p:nvPr>
        </p:nvSpPr>
        <p:spPr>
          <a:xfrm>
            <a:off x="261257" y="802432"/>
            <a:ext cx="11737909" cy="5514392"/>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Micro-Kernel structure designs the Operating System </a:t>
            </a:r>
            <a:r>
              <a:rPr lang="en-US" sz="2400" b="1" i="0" dirty="0">
                <a:effectLst/>
                <a:latin typeface="Times New Roman" panose="02020603050405020304" pitchFamily="18" charset="0"/>
                <a:cs typeface="Times New Roman" panose="02020603050405020304" pitchFamily="18" charset="0"/>
              </a:rPr>
              <a:t>by removing all non-essential components</a:t>
            </a:r>
            <a:r>
              <a:rPr lang="en-US" sz="2400" b="0" i="0" dirty="0">
                <a:effectLst/>
                <a:latin typeface="Times New Roman" panose="02020603050405020304" pitchFamily="18" charset="0"/>
                <a:cs typeface="Times New Roman" panose="02020603050405020304" pitchFamily="18" charset="0"/>
              </a:rPr>
              <a:t> of the kernel.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non-essential components of kernels are implemented as </a:t>
            </a:r>
            <a:r>
              <a:rPr lang="en-US" sz="2400" b="1" i="0" dirty="0">
                <a:effectLst/>
                <a:latin typeface="Times New Roman" panose="02020603050405020304" pitchFamily="18" charset="0"/>
                <a:cs typeface="Times New Roman" panose="02020603050405020304" pitchFamily="18" charset="0"/>
              </a:rPr>
              <a:t>systems </a:t>
            </a:r>
            <a:r>
              <a:rPr lang="en-US" sz="2400" b="0" i="0" dirty="0">
                <a:effectLst/>
                <a:latin typeface="Times New Roman" panose="02020603050405020304" pitchFamily="18" charset="0"/>
                <a:cs typeface="Times New Roman" panose="02020603050405020304" pitchFamily="18" charset="0"/>
              </a:rPr>
              <a:t>and </a:t>
            </a:r>
            <a:r>
              <a:rPr lang="en-US" sz="2400" b="1" i="0" dirty="0">
                <a:effectLst/>
                <a:latin typeface="Times New Roman" panose="02020603050405020304" pitchFamily="18" charset="0"/>
                <a:cs typeface="Times New Roman" panose="02020603050405020304" pitchFamily="18" charset="0"/>
              </a:rPr>
              <a:t>user programs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Hence these implemented systems are called as Micro-Kernels.</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Micro-Kernel is made </a:t>
            </a:r>
            <a:r>
              <a:rPr lang="en-US" sz="2400" b="1" i="0" dirty="0">
                <a:effectLst/>
                <a:latin typeface="Times New Roman" panose="02020603050405020304" pitchFamily="18" charset="0"/>
                <a:cs typeface="Times New Roman" panose="02020603050405020304" pitchFamily="18" charset="0"/>
              </a:rPr>
              <a:t>independently </a:t>
            </a:r>
            <a:r>
              <a:rPr lang="en-US" sz="2400" b="0" i="0" dirty="0">
                <a:effectLst/>
                <a:latin typeface="Times New Roman" panose="02020603050405020304" pitchFamily="18" charset="0"/>
                <a:cs typeface="Times New Roman" panose="02020603050405020304" pitchFamily="18" charset="0"/>
              </a:rPr>
              <a:t>and is </a:t>
            </a:r>
            <a:r>
              <a:rPr lang="en-US" sz="2400" b="1" i="0" dirty="0">
                <a:effectLst/>
                <a:latin typeface="Times New Roman" panose="02020603050405020304" pitchFamily="18" charset="0"/>
                <a:cs typeface="Times New Roman" panose="02020603050405020304" pitchFamily="18" charset="0"/>
              </a:rPr>
              <a:t>isolated</a:t>
            </a:r>
            <a:r>
              <a:rPr lang="en-US" sz="2400" b="0" i="0" dirty="0">
                <a:effectLst/>
                <a:latin typeface="Times New Roman" panose="02020603050405020304" pitchFamily="18" charset="0"/>
                <a:cs typeface="Times New Roman" panose="02020603050405020304" pitchFamily="18" charset="0"/>
              </a:rPr>
              <a:t> from other Micro-Kernels.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 this makes the system more </a:t>
            </a:r>
            <a:r>
              <a:rPr lang="en-US" sz="2400" b="1" i="0" dirty="0">
                <a:effectLst/>
                <a:latin typeface="Times New Roman" panose="02020603050405020304" pitchFamily="18" charset="0"/>
                <a:cs typeface="Times New Roman" panose="02020603050405020304" pitchFamily="18" charset="0"/>
              </a:rPr>
              <a:t>secure and reliable</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any Micro-Kernel fails, then the remaining operating System remains </a:t>
            </a:r>
            <a:r>
              <a:rPr lang="en-US" sz="2400" b="1" i="0" dirty="0">
                <a:effectLst/>
                <a:latin typeface="Times New Roman" panose="02020603050405020304" pitchFamily="18" charset="0"/>
                <a:cs typeface="Times New Roman" panose="02020603050405020304" pitchFamily="18" charset="0"/>
              </a:rPr>
              <a:t>untouched </a:t>
            </a:r>
            <a:r>
              <a:rPr lang="en-US" sz="2400" i="0" dirty="0">
                <a:effectLst/>
                <a:latin typeface="Times New Roman" panose="02020603050405020304" pitchFamily="18" charset="0"/>
                <a:cs typeface="Times New Roman" panose="02020603050405020304" pitchFamily="18" charset="0"/>
              </a:rPr>
              <a:t>and</a:t>
            </a:r>
            <a:r>
              <a:rPr lang="en-US" sz="2400" b="1" i="0" dirty="0">
                <a:effectLst/>
                <a:latin typeface="Times New Roman" panose="02020603050405020304" pitchFamily="18" charset="0"/>
                <a:cs typeface="Times New Roman" panose="02020603050405020304" pitchFamily="18" charset="0"/>
              </a:rPr>
              <a:t> works fine</a:t>
            </a:r>
            <a:r>
              <a:rPr lang="en-US" sz="2400" b="0" i="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29348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B53864-AD44-0009-796B-AEF61BA18E99}"/>
              </a:ext>
            </a:extLst>
          </p:cNvPr>
          <p:cNvSpPr txBox="1"/>
          <p:nvPr/>
        </p:nvSpPr>
        <p:spPr>
          <a:xfrm>
            <a:off x="2136710" y="5607698"/>
            <a:ext cx="7511143"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Fig. Micro kernel operating system</a:t>
            </a:r>
          </a:p>
        </p:txBody>
      </p:sp>
      <p:pic>
        <p:nvPicPr>
          <p:cNvPr id="3" name="Picture 2">
            <a:extLst>
              <a:ext uri="{FF2B5EF4-FFF2-40B4-BE49-F238E27FC236}">
                <a16:creationId xmlns:a16="http://schemas.microsoft.com/office/drawing/2014/main" id="{915ADB8F-3614-8BC0-9F1E-0C907D713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568960"/>
            <a:ext cx="8191862" cy="4805680"/>
          </a:xfrm>
          <a:prstGeom prst="rect">
            <a:avLst/>
          </a:prstGeom>
        </p:spPr>
      </p:pic>
    </p:spTree>
    <p:extLst>
      <p:ext uri="{BB962C8B-B14F-4D97-AF65-F5344CB8AC3E}">
        <p14:creationId xmlns:p14="http://schemas.microsoft.com/office/powerpoint/2010/main" val="346256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297BE-30E0-4467-6B62-8DA5D10EA091}"/>
              </a:ext>
            </a:extLst>
          </p:cNvPr>
          <p:cNvSpPr>
            <a:spLocks noGrp="1"/>
          </p:cNvSpPr>
          <p:nvPr>
            <p:ph idx="1"/>
          </p:nvPr>
        </p:nvSpPr>
        <p:spPr>
          <a:xfrm>
            <a:off x="466531" y="195943"/>
            <a:ext cx="10887269" cy="5981020"/>
          </a:xfrm>
        </p:spPr>
        <p:txBody>
          <a:bodyPr>
            <a:normAutofit fontScale="92500" lnSpcReduction="10000"/>
          </a:bodyPr>
          <a:lstStyle/>
          <a:p>
            <a:pPr marL="0" indent="0" algn="just">
              <a:lnSpc>
                <a:spcPct val="160000"/>
              </a:lnSpc>
              <a:buNone/>
            </a:pPr>
            <a:r>
              <a:rPr lang="en-US" sz="2600" b="1" i="0" dirty="0">
                <a:solidFill>
                  <a:srgbClr val="C00000"/>
                </a:solidFill>
                <a:effectLst/>
                <a:latin typeface="Times New Roman" panose="02020603050405020304" pitchFamily="18" charset="0"/>
                <a:cs typeface="Times New Roman" panose="02020603050405020304" pitchFamily="18" charset="0"/>
              </a:rPr>
              <a:t>Advantages of Micro-kernel structure:</a:t>
            </a:r>
          </a:p>
          <a:p>
            <a:pPr algn="just">
              <a:lnSpc>
                <a:spcPct val="16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It allows the operating system to be </a:t>
            </a:r>
            <a:r>
              <a:rPr lang="en-US" sz="2600" b="1" i="0" dirty="0">
                <a:effectLst/>
                <a:latin typeface="Times New Roman" panose="02020603050405020304" pitchFamily="18" charset="0"/>
                <a:cs typeface="Times New Roman" panose="02020603050405020304" pitchFamily="18" charset="0"/>
              </a:rPr>
              <a:t>portable</a:t>
            </a:r>
            <a:r>
              <a:rPr lang="en-US" sz="2600" b="0" i="0" dirty="0">
                <a:effectLst/>
                <a:latin typeface="Times New Roman" panose="02020603050405020304" pitchFamily="18" charset="0"/>
                <a:cs typeface="Times New Roman" panose="02020603050405020304" pitchFamily="18" charset="0"/>
              </a:rPr>
              <a:t> between platforms.</a:t>
            </a:r>
          </a:p>
          <a:p>
            <a:pPr algn="just">
              <a:lnSpc>
                <a:spcPct val="16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As each Micro-Kernel is isolated, it is </a:t>
            </a:r>
            <a:r>
              <a:rPr lang="en-US" sz="2600" b="1" i="0" dirty="0">
                <a:effectLst/>
                <a:latin typeface="Times New Roman" panose="02020603050405020304" pitchFamily="18" charset="0"/>
                <a:cs typeface="Times New Roman" panose="02020603050405020304" pitchFamily="18" charset="0"/>
              </a:rPr>
              <a:t>safe</a:t>
            </a:r>
            <a:r>
              <a:rPr lang="en-US" sz="2600" b="0" i="0" dirty="0">
                <a:effectLst/>
                <a:latin typeface="Times New Roman" panose="02020603050405020304" pitchFamily="18" charset="0"/>
                <a:cs typeface="Times New Roman" panose="02020603050405020304" pitchFamily="18" charset="0"/>
              </a:rPr>
              <a:t> and </a:t>
            </a:r>
            <a:r>
              <a:rPr lang="en-US" sz="2600" b="1" i="0" dirty="0">
                <a:effectLst/>
                <a:latin typeface="Times New Roman" panose="02020603050405020304" pitchFamily="18" charset="0"/>
                <a:cs typeface="Times New Roman" panose="02020603050405020304" pitchFamily="18" charset="0"/>
              </a:rPr>
              <a:t>trustworthy</a:t>
            </a:r>
            <a:r>
              <a:rPr lang="en-US" sz="2600" b="0" i="0" dirty="0">
                <a:effectLst/>
                <a:latin typeface="Times New Roman" panose="02020603050405020304" pitchFamily="18" charset="0"/>
                <a:cs typeface="Times New Roman" panose="02020603050405020304" pitchFamily="18" charset="0"/>
              </a:rPr>
              <a:t>.</a:t>
            </a:r>
          </a:p>
          <a:p>
            <a:pPr algn="just">
              <a:lnSpc>
                <a:spcPct val="16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Because Micro-Kernels are </a:t>
            </a:r>
            <a:r>
              <a:rPr lang="en-US" sz="2600" b="1" i="0" dirty="0">
                <a:effectLst/>
                <a:latin typeface="Times New Roman" panose="02020603050405020304" pitchFamily="18" charset="0"/>
                <a:cs typeface="Times New Roman" panose="02020603050405020304" pitchFamily="18" charset="0"/>
              </a:rPr>
              <a:t>smaller</a:t>
            </a:r>
            <a:r>
              <a:rPr lang="en-US" sz="2600" b="0" i="0" dirty="0">
                <a:effectLst/>
                <a:latin typeface="Times New Roman" panose="02020603050405020304" pitchFamily="18" charset="0"/>
                <a:cs typeface="Times New Roman" panose="02020603050405020304" pitchFamily="18" charset="0"/>
              </a:rPr>
              <a:t>, they can be successfully tested.</a:t>
            </a:r>
          </a:p>
          <a:p>
            <a:pPr algn="just">
              <a:lnSpc>
                <a:spcPct val="16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If any </a:t>
            </a:r>
            <a:r>
              <a:rPr lang="en-US" sz="2600" b="1" i="0" dirty="0">
                <a:effectLst/>
                <a:latin typeface="Times New Roman" panose="02020603050405020304" pitchFamily="18" charset="0"/>
                <a:cs typeface="Times New Roman" panose="02020603050405020304" pitchFamily="18" charset="0"/>
              </a:rPr>
              <a:t>component or Micro-Kernel </a:t>
            </a:r>
            <a:r>
              <a:rPr lang="en-US" sz="2600" b="0" i="0" dirty="0">
                <a:effectLst/>
                <a:latin typeface="Times New Roman" panose="02020603050405020304" pitchFamily="18" charset="0"/>
                <a:cs typeface="Times New Roman" panose="02020603050405020304" pitchFamily="18" charset="0"/>
              </a:rPr>
              <a:t>fails, the remaining operating System is unaffected and continues to function normally.</a:t>
            </a:r>
          </a:p>
          <a:p>
            <a:pPr marL="0" indent="0" algn="just">
              <a:lnSpc>
                <a:spcPct val="160000"/>
              </a:lnSpc>
              <a:buNone/>
            </a:pPr>
            <a:r>
              <a:rPr lang="en-US" sz="2600" b="1" i="0" dirty="0">
                <a:solidFill>
                  <a:srgbClr val="C00000"/>
                </a:solidFill>
                <a:effectLst/>
                <a:latin typeface="Times New Roman" panose="02020603050405020304" pitchFamily="18" charset="0"/>
                <a:cs typeface="Times New Roman" panose="02020603050405020304" pitchFamily="18" charset="0"/>
              </a:rPr>
              <a:t>Disadvantages of Micro-kernel structure:</a:t>
            </a:r>
          </a:p>
          <a:p>
            <a:pPr algn="just">
              <a:lnSpc>
                <a:spcPct val="16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Increased inter-module communication reduces </a:t>
            </a:r>
            <a:r>
              <a:rPr lang="en-US" sz="2600" b="1" i="0" dirty="0">
                <a:effectLst/>
                <a:latin typeface="Times New Roman" panose="02020603050405020304" pitchFamily="18" charset="0"/>
                <a:cs typeface="Times New Roman" panose="02020603050405020304" pitchFamily="18" charset="0"/>
              </a:rPr>
              <a:t>system performance</a:t>
            </a:r>
            <a:r>
              <a:rPr lang="en-US" sz="2600" b="0" i="0" dirty="0">
                <a:effectLst/>
                <a:latin typeface="Times New Roman" panose="02020603050405020304" pitchFamily="18" charset="0"/>
                <a:cs typeface="Times New Roman" panose="02020603050405020304" pitchFamily="18" charset="0"/>
              </a:rPr>
              <a:t>.</a:t>
            </a:r>
          </a:p>
          <a:p>
            <a:pPr algn="just">
              <a:lnSpc>
                <a:spcPct val="16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System is </a:t>
            </a:r>
            <a:r>
              <a:rPr lang="en-US" sz="2600" b="1" i="0" dirty="0">
                <a:effectLst/>
                <a:latin typeface="Times New Roman" panose="02020603050405020304" pitchFamily="18" charset="0"/>
                <a:cs typeface="Times New Roman" panose="02020603050405020304" pitchFamily="18" charset="0"/>
              </a:rPr>
              <a:t>complex to be constructed</a:t>
            </a:r>
            <a:r>
              <a:rPr lang="en-US" sz="2600" b="0" i="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288423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5812-FBD9-2792-53FB-61C0CBEB5932}"/>
              </a:ext>
            </a:extLst>
          </p:cNvPr>
          <p:cNvSpPr>
            <a:spLocks noGrp="1"/>
          </p:cNvSpPr>
          <p:nvPr>
            <p:ph type="title"/>
          </p:nvPr>
        </p:nvSpPr>
        <p:spPr>
          <a:xfrm>
            <a:off x="838200" y="365125"/>
            <a:ext cx="10515600" cy="701675"/>
          </a:xfrm>
        </p:spPr>
        <p:txBody>
          <a:bodyPr/>
          <a:lstStyle/>
          <a:p>
            <a:r>
              <a:rPr lang="en-IN" b="1" dirty="0">
                <a:latin typeface="Times New Roman" panose="02020603050405020304" pitchFamily="18" charset="0"/>
                <a:cs typeface="Times New Roman" panose="02020603050405020304" pitchFamily="18" charset="0"/>
              </a:rPr>
              <a:t>Modules</a:t>
            </a:r>
            <a:r>
              <a:rPr lang="en-IN" dirty="0"/>
              <a:t> </a:t>
            </a:r>
          </a:p>
        </p:txBody>
      </p:sp>
      <p:sp>
        <p:nvSpPr>
          <p:cNvPr id="3" name="Content Placeholder 2">
            <a:extLst>
              <a:ext uri="{FF2B5EF4-FFF2-40B4-BE49-F238E27FC236}">
                <a16:creationId xmlns:a16="http://schemas.microsoft.com/office/drawing/2014/main" id="{8A14A37C-6494-6F1B-2B7D-DC65010CF098}"/>
              </a:ext>
            </a:extLst>
          </p:cNvPr>
          <p:cNvSpPr>
            <a:spLocks noGrp="1"/>
          </p:cNvSpPr>
          <p:nvPr>
            <p:ph idx="1"/>
          </p:nvPr>
        </p:nvSpPr>
        <p:spPr>
          <a:xfrm>
            <a:off x="751840" y="1188720"/>
            <a:ext cx="10601960" cy="4988243"/>
          </a:xfrm>
        </p:spPr>
        <p:txBody>
          <a:bodyPr/>
          <a:lstStyle/>
          <a:p>
            <a:pPr marL="0" indent="0" algn="just">
              <a:lnSpc>
                <a:spcPct val="150000"/>
              </a:lnSpc>
              <a:buNone/>
            </a:pPr>
            <a:r>
              <a:rPr lang="en-US" dirty="0"/>
              <a:t>-</a:t>
            </a:r>
            <a:r>
              <a:rPr lang="en-US" dirty="0">
                <a:latin typeface="Times New Roman" panose="02020603050405020304" pitchFamily="18" charset="0"/>
                <a:cs typeface="Times New Roman" panose="02020603050405020304" pitchFamily="18" charset="0"/>
              </a:rPr>
              <a:t>Most modern operating systems implement kernel modules </a:t>
            </a:r>
          </a:p>
          <a:p>
            <a:pPr marL="0" indent="0" algn="just">
              <a:lnSpc>
                <a:spcPct val="150000"/>
              </a:lnSpc>
              <a:buNone/>
            </a:pPr>
            <a:r>
              <a:rPr lang="en-US" dirty="0">
                <a:latin typeface="Times New Roman" panose="02020603050405020304" pitchFamily="18" charset="0"/>
                <a:cs typeface="Times New Roman" panose="02020603050405020304" pitchFamily="18" charset="0"/>
              </a:rPr>
              <a:t>-Uses object-oriented approach </a:t>
            </a:r>
          </a:p>
          <a:p>
            <a:pPr marL="0" indent="0" algn="just">
              <a:lnSpc>
                <a:spcPct val="150000"/>
              </a:lnSpc>
              <a:buNone/>
            </a:pPr>
            <a:r>
              <a:rPr lang="en-US" dirty="0">
                <a:latin typeface="Times New Roman" panose="02020603050405020304" pitchFamily="18" charset="0"/>
                <a:cs typeface="Times New Roman" panose="02020603050405020304" pitchFamily="18" charset="0"/>
              </a:rPr>
              <a:t>-Each core component is separate </a:t>
            </a:r>
          </a:p>
          <a:p>
            <a:pPr marL="0" indent="0" algn="just">
              <a:lnSpc>
                <a:spcPct val="150000"/>
              </a:lnSpc>
              <a:buNone/>
            </a:pPr>
            <a:r>
              <a:rPr lang="en-US" dirty="0">
                <a:latin typeface="Times New Roman" panose="02020603050405020304" pitchFamily="18" charset="0"/>
                <a:cs typeface="Times New Roman" panose="02020603050405020304" pitchFamily="18" charset="0"/>
              </a:rPr>
              <a:t>-Each talks to the others over known interfaces </a:t>
            </a:r>
          </a:p>
          <a:p>
            <a:pPr marL="0" indent="0" algn="just">
              <a:lnSpc>
                <a:spcPct val="150000"/>
              </a:lnSpc>
              <a:buNone/>
            </a:pPr>
            <a:r>
              <a:rPr lang="en-US" dirty="0">
                <a:latin typeface="Times New Roman" panose="02020603050405020304" pitchFamily="18" charset="0"/>
                <a:cs typeface="Times New Roman" panose="02020603050405020304" pitchFamily="18" charset="0"/>
              </a:rPr>
              <a:t>-Each is loadable as needed within the kernel </a:t>
            </a:r>
          </a:p>
          <a:p>
            <a:pPr marL="0" indent="0" algn="just">
              <a:lnSpc>
                <a:spcPct val="150000"/>
              </a:lnSpc>
              <a:buNone/>
            </a:pPr>
            <a:r>
              <a:rPr lang="en-US" dirty="0">
                <a:latin typeface="Times New Roman" panose="02020603050405020304" pitchFamily="18" charset="0"/>
                <a:cs typeface="Times New Roman" panose="02020603050405020304" pitchFamily="18" charset="0"/>
              </a:rPr>
              <a:t>-Overall, similar to layers but with more flexible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163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69DCE1-B801-D8DE-9E7A-91BD182DB2C2}"/>
              </a:ext>
            </a:extLst>
          </p:cNvPr>
          <p:cNvSpPr>
            <a:spLocks noGrp="1"/>
          </p:cNvSpPr>
          <p:nvPr>
            <p:ph idx="1"/>
          </p:nvPr>
        </p:nvSpPr>
        <p:spPr>
          <a:xfrm>
            <a:off x="406400" y="365760"/>
            <a:ext cx="11338560" cy="5811203"/>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best current methodology for operating-system design involves using loadable kernel modules. </a:t>
            </a:r>
          </a:p>
          <a:p>
            <a:pPr algn="just">
              <a:lnSpc>
                <a:spcPct val="150000"/>
              </a:lnSpc>
            </a:pPr>
            <a:r>
              <a:rPr lang="en-US" sz="2400" dirty="0">
                <a:latin typeface="Times New Roman" panose="02020603050405020304" pitchFamily="18" charset="0"/>
                <a:cs typeface="Times New Roman" panose="02020603050405020304" pitchFamily="18" charset="0"/>
              </a:rPr>
              <a:t>Here, the kernel has a set of core components and links in additional services via modules. </a:t>
            </a:r>
          </a:p>
          <a:p>
            <a:pPr algn="just">
              <a:lnSpc>
                <a:spcPct val="150000"/>
              </a:lnSpc>
            </a:pPr>
            <a:r>
              <a:rPr lang="en-US" sz="2400" dirty="0">
                <a:latin typeface="Times New Roman" panose="02020603050405020304" pitchFamily="18" charset="0"/>
                <a:cs typeface="Times New Roman" panose="02020603050405020304" pitchFamily="18" charset="0"/>
              </a:rPr>
              <a:t>The idea of the design is for the kernel to provide core services while other services are implemented dynamically, as the kernel is running. </a:t>
            </a:r>
          </a:p>
          <a:p>
            <a:pPr algn="just">
              <a:lnSpc>
                <a:spcPct val="150000"/>
              </a:lnSpc>
            </a:pPr>
            <a:r>
              <a:rPr lang="en-US" sz="2400" dirty="0">
                <a:latin typeface="Times New Roman" panose="02020603050405020304" pitchFamily="18" charset="0"/>
                <a:cs typeface="Times New Roman" panose="02020603050405020304" pitchFamily="18" charset="0"/>
              </a:rPr>
              <a:t>Linking services dynamically is preferable to adding new features directly to the kernel, which would require recompiling the kernel every time a change was made. </a:t>
            </a:r>
          </a:p>
        </p:txBody>
      </p:sp>
    </p:spTree>
    <p:extLst>
      <p:ext uri="{BB962C8B-B14F-4D97-AF65-F5344CB8AC3E}">
        <p14:creationId xmlns:p14="http://schemas.microsoft.com/office/powerpoint/2010/main" val="247754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EDA41A-DB84-4AED-E698-A5BA2B456F75}"/>
              </a:ext>
            </a:extLst>
          </p:cNvPr>
          <p:cNvSpPr>
            <a:spLocks noGrp="1"/>
          </p:cNvSpPr>
          <p:nvPr>
            <p:ph idx="1"/>
          </p:nvPr>
        </p:nvSpPr>
        <p:spPr>
          <a:xfrm>
            <a:off x="531845" y="494522"/>
            <a:ext cx="10821955" cy="5682441"/>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An operating system has a </a:t>
            </a:r>
            <a:r>
              <a:rPr lang="en-US" sz="2400" b="1" i="0" dirty="0">
                <a:effectLst/>
                <a:latin typeface="Times New Roman" panose="02020603050405020304" pitchFamily="18" charset="0"/>
                <a:cs typeface="Times New Roman" panose="02020603050405020304" pitchFamily="18" charset="0"/>
              </a:rPr>
              <a:t>complex structure</a:t>
            </a:r>
            <a:r>
              <a:rPr lang="en-US" sz="2400" b="0" i="0" dirty="0">
                <a:effectLst/>
                <a:latin typeface="Times New Roman" panose="02020603050405020304" pitchFamily="18" charset="0"/>
                <a:cs typeface="Times New Roman" panose="02020603050405020304" pitchFamily="18" charset="0"/>
              </a:rPr>
              <a:t>, so we need a well-defined structure to assist us in applying it to our unique requirements.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Just as we break down a big problem into smaller, easier-to-solve subproblems, designing an operating system in parts is a simpler approach to do it. </a:t>
            </a:r>
          </a:p>
          <a:p>
            <a:pPr algn="just">
              <a:lnSpc>
                <a:spcPct val="150000"/>
              </a:lnSpc>
            </a:pPr>
            <a:r>
              <a:rPr lang="en-US" sz="2400" b="0" i="0" dirty="0">
                <a:effectLst/>
                <a:latin typeface="Times New Roman" panose="02020603050405020304" pitchFamily="18" charset="0"/>
                <a:cs typeface="Times New Roman" panose="02020603050405020304" pitchFamily="18" charset="0"/>
              </a:rPr>
              <a:t>And each section is an </a:t>
            </a:r>
            <a:r>
              <a:rPr lang="en-US" sz="2400" b="1" i="0" dirty="0">
                <a:effectLst/>
                <a:latin typeface="Times New Roman" panose="02020603050405020304" pitchFamily="18" charset="0"/>
                <a:cs typeface="Times New Roman" panose="02020603050405020304" pitchFamily="18" charset="0"/>
              </a:rPr>
              <a:t>Operating System </a:t>
            </a:r>
            <a:r>
              <a:rPr lang="en-US" sz="2400" b="0" i="0" dirty="0">
                <a:effectLst/>
                <a:latin typeface="Times New Roman" panose="02020603050405020304" pitchFamily="18" charset="0"/>
                <a:cs typeface="Times New Roman" panose="02020603050405020304" pitchFamily="18" charset="0"/>
              </a:rPr>
              <a:t>component.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approach of </a:t>
            </a:r>
            <a:r>
              <a:rPr lang="en-US" sz="2400" b="1" i="0" dirty="0">
                <a:effectLst/>
                <a:latin typeface="Times New Roman" panose="02020603050405020304" pitchFamily="18" charset="0"/>
                <a:cs typeface="Times New Roman" panose="02020603050405020304" pitchFamily="18" charset="0"/>
              </a:rPr>
              <a:t>interconnecting and integrating </a:t>
            </a:r>
            <a:r>
              <a:rPr lang="en-US" sz="2400" b="0" i="0" dirty="0">
                <a:effectLst/>
                <a:latin typeface="Times New Roman" panose="02020603050405020304" pitchFamily="18" charset="0"/>
                <a:cs typeface="Times New Roman" panose="02020603050405020304" pitchFamily="18" charset="0"/>
              </a:rPr>
              <a:t>multiple operating system components into the </a:t>
            </a:r>
            <a:r>
              <a:rPr lang="en-US" sz="2400" b="1" i="0" dirty="0">
                <a:effectLst/>
                <a:latin typeface="Times New Roman" panose="02020603050405020304" pitchFamily="18" charset="0"/>
                <a:cs typeface="Times New Roman" panose="02020603050405020304" pitchFamily="18" charset="0"/>
              </a:rPr>
              <a:t>kernel</a:t>
            </a:r>
            <a:r>
              <a:rPr lang="en-US" sz="2400" b="0" i="0" dirty="0">
                <a:effectLst/>
                <a:latin typeface="Times New Roman" panose="02020603050405020304" pitchFamily="18" charset="0"/>
                <a:cs typeface="Times New Roman" panose="02020603050405020304" pitchFamily="18" charset="0"/>
              </a:rPr>
              <a:t> can be described as an operating system structure.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mentioned below, various sorts of structures are used to implement operating systems.</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86544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D3574-8523-33B3-DBA1-1F3BA46D3538}"/>
              </a:ext>
            </a:extLst>
          </p:cNvPr>
          <p:cNvSpPr>
            <a:spLocks noGrp="1"/>
          </p:cNvSpPr>
          <p:nvPr>
            <p:ph idx="1"/>
          </p:nvPr>
        </p:nvSpPr>
        <p:spPr>
          <a:xfrm>
            <a:off x="477520" y="386080"/>
            <a:ext cx="10876280" cy="5790883"/>
          </a:xfrm>
        </p:spPr>
        <p:txBody>
          <a:bodyPr>
            <a:normAutofit fontScale="92500" lnSpcReduction="10000"/>
          </a:bodyPr>
          <a:lstStyle/>
          <a:p>
            <a:pPr algn="just">
              <a:lnSpc>
                <a:spcPct val="150000"/>
              </a:lnSpc>
            </a:pPr>
            <a:r>
              <a:rPr lang="en-US" sz="2800" dirty="0">
                <a:latin typeface="Times New Roman" panose="02020603050405020304" pitchFamily="18" charset="0"/>
                <a:cs typeface="Times New Roman" panose="02020603050405020304" pitchFamily="18" charset="0"/>
              </a:rPr>
              <a:t>This system is </a:t>
            </a:r>
            <a:r>
              <a:rPr lang="en-US" sz="2800" b="1" dirty="0">
                <a:latin typeface="Times New Roman" panose="02020603050405020304" pitchFamily="18" charset="0"/>
                <a:cs typeface="Times New Roman" panose="02020603050405020304" pitchFamily="18" charset="0"/>
              </a:rPr>
              <a:t>more flexible </a:t>
            </a:r>
            <a:r>
              <a:rPr lang="en-US" sz="2800" dirty="0">
                <a:latin typeface="Times New Roman" panose="02020603050405020304" pitchFamily="18" charset="0"/>
                <a:cs typeface="Times New Roman" panose="02020603050405020304" pitchFamily="18" charset="0"/>
              </a:rPr>
              <a:t>than a layered system, because any module can call any other module. </a:t>
            </a:r>
          </a:p>
          <a:p>
            <a:pPr algn="just">
              <a:lnSpc>
                <a:spcPct val="150000"/>
              </a:lnSpc>
            </a:pPr>
            <a:r>
              <a:rPr lang="en-US" sz="2800" dirty="0">
                <a:latin typeface="Times New Roman" panose="02020603050405020304" pitchFamily="18" charset="0"/>
                <a:cs typeface="Times New Roman" panose="02020603050405020304" pitchFamily="18" charset="0"/>
              </a:rPr>
              <a:t>The approach is also similar to the microkernel approach in that the primary module has only core functions and knowledge of how to load and communicate with other modules, but it is more efficient.</a:t>
            </a:r>
          </a:p>
          <a:p>
            <a:pPr algn="just">
              <a:lnSpc>
                <a:spcPct val="150000"/>
              </a:lnSpc>
            </a:pPr>
            <a:r>
              <a:rPr lang="en-US" dirty="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ecause modules do not need to invoke message passing in order to communicate.</a:t>
            </a:r>
          </a:p>
          <a:p>
            <a:pPr algn="just">
              <a:lnSpc>
                <a:spcPct val="150000"/>
              </a:lnSpc>
            </a:pPr>
            <a:r>
              <a:rPr lang="en-US" dirty="0">
                <a:latin typeface="Times New Roman" panose="02020603050405020304" pitchFamily="18" charset="0"/>
                <a:cs typeface="Times New Roman" panose="02020603050405020304" pitchFamily="18" charset="0"/>
              </a:rPr>
              <a:t>The Solaris operating system structure is organized around a core kernel with seven types of loadable kernel modules:</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6736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perating Systems: Structures">
            <a:extLst>
              <a:ext uri="{FF2B5EF4-FFF2-40B4-BE49-F238E27FC236}">
                <a16:creationId xmlns:a16="http://schemas.microsoft.com/office/drawing/2014/main" id="{FFFCB2AF-0E0F-4C05-F1A8-724C679BD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760" y="284480"/>
            <a:ext cx="7914640" cy="49174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4BD46B-3C41-E32E-0EEC-495239976432}"/>
              </a:ext>
            </a:extLst>
          </p:cNvPr>
          <p:cNvSpPr txBox="1"/>
          <p:nvPr/>
        </p:nvSpPr>
        <p:spPr>
          <a:xfrm>
            <a:off x="4043680" y="5547360"/>
            <a:ext cx="556768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Fig. Modules</a:t>
            </a:r>
          </a:p>
        </p:txBody>
      </p:sp>
    </p:spTree>
    <p:extLst>
      <p:ext uri="{BB962C8B-B14F-4D97-AF65-F5344CB8AC3E}">
        <p14:creationId xmlns:p14="http://schemas.microsoft.com/office/powerpoint/2010/main" val="248216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906993-3DC6-D7F2-6C9C-F0CFDA47AE48}"/>
              </a:ext>
            </a:extLst>
          </p:cNvPr>
          <p:cNvSpPr>
            <a:spLocks noGrp="1"/>
          </p:cNvSpPr>
          <p:nvPr>
            <p:ph idx="1"/>
          </p:nvPr>
        </p:nvSpPr>
        <p:spPr>
          <a:xfrm>
            <a:off x="530290" y="407372"/>
            <a:ext cx="10515600" cy="4351338"/>
          </a:xfrm>
        </p:spPr>
        <p:txBody>
          <a:bodyPr>
            <a:normAutofit lnSpcReduction="10000"/>
          </a:bodyPr>
          <a:lstStyle/>
          <a:p>
            <a:pPr marL="0" indent="0" algn="just">
              <a:lnSpc>
                <a:spcPct val="150000"/>
              </a:lnSpc>
              <a:buNone/>
            </a:pPr>
            <a:r>
              <a:rPr lang="en-IN" sz="2800" b="0" i="0" dirty="0">
                <a:effectLst/>
                <a:latin typeface="Times New Roman" panose="02020603050405020304" pitchFamily="18" charset="0"/>
                <a:cs typeface="Times New Roman" panose="02020603050405020304" pitchFamily="18" charset="0"/>
              </a:rPr>
              <a:t>There are </a:t>
            </a:r>
            <a:r>
              <a:rPr lang="en-IN" sz="2800" dirty="0">
                <a:latin typeface="Times New Roman" panose="02020603050405020304" pitchFamily="18" charset="0"/>
                <a:cs typeface="Times New Roman" panose="02020603050405020304" pitchFamily="18" charset="0"/>
              </a:rPr>
              <a:t>five</a:t>
            </a:r>
            <a:r>
              <a:rPr lang="en-IN" sz="2800" b="0" i="0" dirty="0">
                <a:effectLst/>
                <a:latin typeface="Times New Roman" panose="02020603050405020304" pitchFamily="18" charset="0"/>
                <a:cs typeface="Times New Roman" panose="02020603050405020304" pitchFamily="18" charset="0"/>
              </a:rPr>
              <a:t> structures of operating system</a:t>
            </a:r>
          </a:p>
          <a:p>
            <a:pPr algn="just">
              <a:lnSpc>
                <a:spcPct val="150000"/>
              </a:lnSpc>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Simple Structure</a:t>
            </a:r>
          </a:p>
          <a:p>
            <a:pPr algn="just">
              <a:lnSpc>
                <a:spcPct val="150000"/>
              </a:lnSpc>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Monolithic Structure</a:t>
            </a:r>
          </a:p>
          <a:p>
            <a:pPr algn="just">
              <a:lnSpc>
                <a:spcPct val="150000"/>
              </a:lnSpc>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Layered Approach Structure</a:t>
            </a:r>
          </a:p>
          <a:p>
            <a:pPr algn="just">
              <a:lnSpc>
                <a:spcPct val="150000"/>
              </a:lnSpc>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Micro-kernel Structure</a:t>
            </a:r>
          </a:p>
          <a:p>
            <a:pPr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Modules</a:t>
            </a:r>
            <a:endParaRPr lang="en-IN" sz="28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46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DCF6-8932-AE5B-5D9C-8469249BD741}"/>
              </a:ext>
            </a:extLst>
          </p:cNvPr>
          <p:cNvSpPr>
            <a:spLocks noGrp="1"/>
          </p:cNvSpPr>
          <p:nvPr>
            <p:ph type="title"/>
          </p:nvPr>
        </p:nvSpPr>
        <p:spPr>
          <a:xfrm>
            <a:off x="242597" y="85207"/>
            <a:ext cx="11467322" cy="390654"/>
          </a:xfrm>
        </p:spPr>
        <p:txBody>
          <a:bodyPr>
            <a:normAutofit fontScale="90000"/>
          </a:bodyPr>
          <a:lstStyle/>
          <a:p>
            <a:r>
              <a:rPr lang="en-IN" sz="3600" b="1" i="0" dirty="0">
                <a:solidFill>
                  <a:srgbClr val="0070C0"/>
                </a:solidFill>
                <a:effectLst/>
                <a:latin typeface="Times New Roman" panose="02020603050405020304" pitchFamily="18" charset="0"/>
                <a:cs typeface="Times New Roman" panose="02020603050405020304" pitchFamily="18" charset="0"/>
              </a:rPr>
              <a:t>Simple Structure</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CB127E-CF85-F2A3-3604-868E86482982}"/>
              </a:ext>
            </a:extLst>
          </p:cNvPr>
          <p:cNvSpPr>
            <a:spLocks noGrp="1"/>
          </p:cNvSpPr>
          <p:nvPr>
            <p:ph idx="1"/>
          </p:nvPr>
        </p:nvSpPr>
        <p:spPr>
          <a:xfrm>
            <a:off x="158620" y="578499"/>
            <a:ext cx="11915191" cy="6092890"/>
          </a:xfrm>
        </p:spPr>
        <p:txBody>
          <a:bodyPr>
            <a:normAutofit fontScale="92500" lnSpcReduction="10000"/>
          </a:bodyPr>
          <a:lstStyle/>
          <a:p>
            <a:pPr algn="just">
              <a:lnSpc>
                <a:spcPct val="150000"/>
              </a:lnSpc>
            </a:pPr>
            <a:r>
              <a:rPr lang="en-US" sz="2200" b="0" i="0" dirty="0">
                <a:effectLst/>
                <a:latin typeface="Times New Roman" panose="02020603050405020304" pitchFamily="18" charset="0"/>
                <a:cs typeface="Times New Roman" panose="02020603050405020304" pitchFamily="18" charset="0"/>
              </a:rPr>
              <a:t>It is the </a:t>
            </a:r>
            <a:r>
              <a:rPr lang="en-US" sz="2200" b="1" i="0" dirty="0">
                <a:effectLst/>
                <a:latin typeface="Times New Roman" panose="02020603050405020304" pitchFamily="18" charset="0"/>
                <a:cs typeface="Times New Roman" panose="02020603050405020304" pitchFamily="18" charset="0"/>
              </a:rPr>
              <a:t>simplest</a:t>
            </a:r>
            <a:r>
              <a:rPr lang="en-US" sz="2200" b="0" i="0" dirty="0">
                <a:effectLst/>
                <a:latin typeface="Times New Roman" panose="02020603050405020304" pitchFamily="18" charset="0"/>
                <a:cs typeface="Times New Roman" panose="02020603050405020304" pitchFamily="18" charset="0"/>
              </a:rPr>
              <a:t> Operating System Structure and is not well defined; </a:t>
            </a:r>
          </a:p>
          <a:p>
            <a:pPr algn="just">
              <a:lnSpc>
                <a:spcPct val="150000"/>
              </a:lnSpc>
            </a:pPr>
            <a:r>
              <a:rPr lang="en-US" sz="2200" b="0" i="0" dirty="0">
                <a:effectLst/>
                <a:latin typeface="Times New Roman" panose="02020603050405020304" pitchFamily="18" charset="0"/>
                <a:cs typeface="Times New Roman" panose="02020603050405020304" pitchFamily="18" charset="0"/>
              </a:rPr>
              <a:t>It can only be used for </a:t>
            </a:r>
            <a:r>
              <a:rPr lang="en-US" sz="2200" b="1" i="0" dirty="0">
                <a:effectLst/>
                <a:latin typeface="Times New Roman" panose="02020603050405020304" pitchFamily="18" charset="0"/>
                <a:cs typeface="Times New Roman" panose="02020603050405020304" pitchFamily="18" charset="0"/>
              </a:rPr>
              <a:t>small and limited </a:t>
            </a:r>
            <a:r>
              <a:rPr lang="en-US" sz="2200" b="0" i="0" dirty="0">
                <a:effectLst/>
                <a:latin typeface="Times New Roman" panose="02020603050405020304" pitchFamily="18" charset="0"/>
                <a:cs typeface="Times New Roman" panose="02020603050405020304" pitchFamily="18" charset="0"/>
              </a:rPr>
              <a:t>systems. </a:t>
            </a:r>
          </a:p>
          <a:p>
            <a:pPr algn="just">
              <a:lnSpc>
                <a:spcPct val="150000"/>
              </a:lnSpc>
            </a:pPr>
            <a:r>
              <a:rPr lang="en-US" sz="2200" b="0" i="0" dirty="0">
                <a:effectLst/>
                <a:latin typeface="Times New Roman" panose="02020603050405020304" pitchFamily="18" charset="0"/>
                <a:cs typeface="Times New Roman" panose="02020603050405020304" pitchFamily="18" charset="0"/>
              </a:rPr>
              <a:t>In this structure, the </a:t>
            </a:r>
            <a:r>
              <a:rPr lang="en-US" sz="2200" b="1" i="0" dirty="0">
                <a:effectLst/>
                <a:latin typeface="Times New Roman" panose="02020603050405020304" pitchFamily="18" charset="0"/>
                <a:cs typeface="Times New Roman" panose="02020603050405020304" pitchFamily="18" charset="0"/>
              </a:rPr>
              <a:t>interfaces and levels </a:t>
            </a:r>
            <a:r>
              <a:rPr lang="en-US" sz="2200" b="0" i="0" dirty="0">
                <a:effectLst/>
                <a:latin typeface="Times New Roman" panose="02020603050405020304" pitchFamily="18" charset="0"/>
                <a:cs typeface="Times New Roman" panose="02020603050405020304" pitchFamily="18" charset="0"/>
              </a:rPr>
              <a:t>of functionality are not well separated; </a:t>
            </a:r>
          </a:p>
          <a:p>
            <a:pPr algn="just">
              <a:lnSpc>
                <a:spcPct val="150000"/>
              </a:lnSpc>
            </a:pPr>
            <a:r>
              <a:rPr lang="en-US" sz="2200" b="0" i="0" dirty="0">
                <a:effectLst/>
                <a:latin typeface="Times New Roman" panose="02020603050405020304" pitchFamily="18" charset="0"/>
                <a:cs typeface="Times New Roman" panose="02020603050405020304" pitchFamily="18" charset="0"/>
              </a:rPr>
              <a:t>hence programs can access I/O routines which can cause unauthorized access to I/O routines.</a:t>
            </a:r>
          </a:p>
          <a:p>
            <a:pPr marL="0" indent="0" algn="just">
              <a:lnSpc>
                <a:spcPct val="150000"/>
              </a:lnSpc>
              <a:buNone/>
            </a:pPr>
            <a:r>
              <a:rPr lang="en-US" sz="2200" b="0" i="0" dirty="0">
                <a:solidFill>
                  <a:srgbClr val="FF0000"/>
                </a:solidFill>
                <a:effectLst/>
                <a:latin typeface="Times New Roman" panose="02020603050405020304" pitchFamily="18" charset="0"/>
                <a:cs typeface="Times New Roman" panose="02020603050405020304" pitchFamily="18" charset="0"/>
              </a:rPr>
              <a:t>This structure is implemented in MS-DOS operating system:</a:t>
            </a:r>
          </a:p>
          <a:p>
            <a:pPr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MS-DOS operating System is made up of various layers, each with its own set of functions.</a:t>
            </a:r>
          </a:p>
          <a:p>
            <a:pPr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These layers are:</a:t>
            </a:r>
          </a:p>
          <a:p>
            <a:pPr marL="742950" lvl="1"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Application Program</a:t>
            </a:r>
          </a:p>
          <a:p>
            <a:pPr marL="742950" lvl="1"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System Program</a:t>
            </a:r>
          </a:p>
          <a:p>
            <a:pPr marL="742950" lvl="1"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MS-DOS device drivers</a:t>
            </a:r>
          </a:p>
          <a:p>
            <a:pPr marL="742950" lvl="1"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ROM BIOS device drivers</a:t>
            </a:r>
          </a:p>
          <a:p>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05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A51C9-3996-7C36-B4EE-43A6C093A0C6}"/>
              </a:ext>
            </a:extLst>
          </p:cNvPr>
          <p:cNvSpPr>
            <a:spLocks noGrp="1"/>
          </p:cNvSpPr>
          <p:nvPr>
            <p:ph idx="1"/>
          </p:nvPr>
        </p:nvSpPr>
        <p:spPr>
          <a:xfrm>
            <a:off x="382555" y="289249"/>
            <a:ext cx="11168743" cy="5887714"/>
          </a:xfrm>
        </p:spPr>
        <p:txBody>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Layering has an advantage in the </a:t>
            </a:r>
            <a:r>
              <a:rPr lang="en-US" sz="2400" b="1" i="0" dirty="0">
                <a:effectLst/>
                <a:latin typeface="Times New Roman" panose="02020603050405020304" pitchFamily="18" charset="0"/>
                <a:cs typeface="Times New Roman" panose="02020603050405020304" pitchFamily="18" charset="0"/>
              </a:rPr>
              <a:t>MS-DOS operating system </a:t>
            </a:r>
            <a:r>
              <a:rPr lang="en-US" sz="2400" b="0" i="0" dirty="0">
                <a:effectLst/>
                <a:latin typeface="Times New Roman" panose="02020603050405020304" pitchFamily="18" charset="0"/>
                <a:cs typeface="Times New Roman" panose="02020603050405020304" pitchFamily="18" charset="0"/>
              </a:rPr>
              <a:t>since </a:t>
            </a:r>
            <a:r>
              <a:rPr lang="en-US" sz="2400" b="1" i="0" dirty="0">
                <a:effectLst/>
                <a:latin typeface="Times New Roman" panose="02020603050405020304" pitchFamily="18" charset="0"/>
                <a:cs typeface="Times New Roman" panose="02020603050405020304" pitchFamily="18" charset="0"/>
              </a:rPr>
              <a:t>all the levels can be defined separately and can interact </a:t>
            </a:r>
            <a:r>
              <a:rPr lang="en-US" sz="2400" b="0" i="0" dirty="0">
                <a:effectLst/>
                <a:latin typeface="Times New Roman" panose="02020603050405020304" pitchFamily="18" charset="0"/>
                <a:cs typeface="Times New Roman" panose="02020603050405020304" pitchFamily="18" charset="0"/>
              </a:rPr>
              <a:t>with each other when needed.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easier to </a:t>
            </a:r>
            <a:r>
              <a:rPr lang="en-US" sz="2400" b="1" i="0" dirty="0">
                <a:effectLst/>
                <a:latin typeface="Times New Roman" panose="02020603050405020304" pitchFamily="18" charset="0"/>
                <a:cs typeface="Times New Roman" panose="02020603050405020304" pitchFamily="18" charset="0"/>
              </a:rPr>
              <a:t>design, maintain, and update </a:t>
            </a:r>
            <a:r>
              <a:rPr lang="en-US" sz="2400" b="0" i="0" dirty="0">
                <a:effectLst/>
                <a:latin typeface="Times New Roman" panose="02020603050405020304" pitchFamily="18" charset="0"/>
                <a:cs typeface="Times New Roman" panose="02020603050405020304" pitchFamily="18" charset="0"/>
              </a:rPr>
              <a:t>the system if it is made in layers.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So that's why limited systems with </a:t>
            </a:r>
            <a:r>
              <a:rPr lang="en-US" sz="2400" b="1" i="0" dirty="0">
                <a:effectLst/>
                <a:latin typeface="Times New Roman" panose="02020603050405020304" pitchFamily="18" charset="0"/>
                <a:cs typeface="Times New Roman" panose="02020603050405020304" pitchFamily="18" charset="0"/>
              </a:rPr>
              <a:t>less complexity </a:t>
            </a:r>
            <a:r>
              <a:rPr lang="en-US" sz="2400" b="0" i="0" dirty="0">
                <a:effectLst/>
                <a:latin typeface="Times New Roman" panose="02020603050405020304" pitchFamily="18" charset="0"/>
                <a:cs typeface="Times New Roman" panose="02020603050405020304" pitchFamily="18" charset="0"/>
              </a:rPr>
              <a:t>can be constructed easily using Simple Structure.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one user program </a:t>
            </a:r>
            <a:r>
              <a:rPr lang="en-US" sz="2400" b="1" i="0" dirty="0">
                <a:effectLst/>
                <a:latin typeface="Times New Roman" panose="02020603050405020304" pitchFamily="18" charset="0"/>
                <a:cs typeface="Times New Roman" panose="02020603050405020304" pitchFamily="18" charset="0"/>
              </a:rPr>
              <a:t>fails</a:t>
            </a:r>
            <a:r>
              <a:rPr lang="en-US" sz="2400" b="0" i="0" dirty="0">
                <a:effectLst/>
                <a:latin typeface="Times New Roman" panose="02020603050405020304" pitchFamily="18" charset="0"/>
                <a:cs typeface="Times New Roman" panose="02020603050405020304" pitchFamily="18" charset="0"/>
              </a:rPr>
              <a:t>, the entire operating system gets crashed.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abstraction level in MS-DOS systems is </a:t>
            </a:r>
            <a:r>
              <a:rPr lang="en-US" sz="2400" b="1" i="0" dirty="0">
                <a:effectLst/>
                <a:latin typeface="Times New Roman" panose="02020603050405020304" pitchFamily="18" charset="0"/>
                <a:cs typeface="Times New Roman" panose="02020603050405020304" pitchFamily="18" charset="0"/>
              </a:rPr>
              <a:t>low</a:t>
            </a:r>
            <a:r>
              <a:rPr lang="en-US" sz="2400" b="0" i="0" dirty="0">
                <a:effectLst/>
                <a:latin typeface="Times New Roman" panose="02020603050405020304" pitchFamily="18" charset="0"/>
                <a:cs typeface="Times New Roman" panose="02020603050405020304" pitchFamily="18" charset="0"/>
              </a:rPr>
              <a:t>, so programs and I/O routines are visible to the end-user, so the user can have unauthorized access.</a:t>
            </a:r>
          </a:p>
          <a:p>
            <a:endParaRPr lang="en-IN" dirty="0"/>
          </a:p>
        </p:txBody>
      </p:sp>
    </p:spTree>
    <p:extLst>
      <p:ext uri="{BB962C8B-B14F-4D97-AF65-F5344CB8AC3E}">
        <p14:creationId xmlns:p14="http://schemas.microsoft.com/office/powerpoint/2010/main" val="132124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8BFE-F718-ABBA-005A-1D1F6881A98F}"/>
              </a:ext>
            </a:extLst>
          </p:cNvPr>
          <p:cNvSpPr>
            <a:spLocks noGrp="1"/>
          </p:cNvSpPr>
          <p:nvPr>
            <p:ph type="title"/>
          </p:nvPr>
        </p:nvSpPr>
        <p:spPr>
          <a:xfrm>
            <a:off x="289249" y="94537"/>
            <a:ext cx="11504645" cy="465299"/>
          </a:xfrm>
        </p:spPr>
        <p:txBody>
          <a:bodyPr>
            <a:noAutofit/>
          </a:bodyPr>
          <a:lstStyle/>
          <a:p>
            <a:pPr algn="just"/>
            <a:r>
              <a:rPr lang="en-US" sz="2800" b="0" i="0" dirty="0">
                <a:effectLst/>
                <a:latin typeface="Times New Roman" panose="02020603050405020304" pitchFamily="18" charset="0"/>
                <a:cs typeface="Times New Roman" panose="02020603050405020304" pitchFamily="18" charset="0"/>
              </a:rPr>
              <a:t>Layering in simple structure is shown below:</a:t>
            </a:r>
            <a:endParaRPr lang="en-IN" sz="2800" dirty="0">
              <a:latin typeface="Times New Roman" panose="02020603050405020304" pitchFamily="18" charset="0"/>
              <a:cs typeface="Times New Roman" panose="02020603050405020304" pitchFamily="18" charset="0"/>
            </a:endParaRPr>
          </a:p>
        </p:txBody>
      </p:sp>
      <p:pic>
        <p:nvPicPr>
          <p:cNvPr id="1028" name="Picture 4" descr="Operating System | Computer Operating System | Types And Functions">
            <a:extLst>
              <a:ext uri="{FF2B5EF4-FFF2-40B4-BE49-F238E27FC236}">
                <a16:creationId xmlns:a16="http://schemas.microsoft.com/office/drawing/2014/main" id="{B7BD8B95-071E-C085-0A15-714C50AC4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966236"/>
            <a:ext cx="7853680" cy="555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8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C5E783-9B2E-A86E-E80C-252583B1F478}"/>
              </a:ext>
            </a:extLst>
          </p:cNvPr>
          <p:cNvSpPr>
            <a:spLocks noGrp="1"/>
          </p:cNvSpPr>
          <p:nvPr>
            <p:ph idx="1"/>
          </p:nvPr>
        </p:nvSpPr>
        <p:spPr>
          <a:xfrm>
            <a:off x="382555" y="149290"/>
            <a:ext cx="11383347" cy="6484775"/>
          </a:xfrm>
        </p:spPr>
        <p:txBody>
          <a:bodyPr>
            <a:normAutofit fontScale="92500"/>
          </a:bodyPr>
          <a:lstStyle/>
          <a:p>
            <a:pPr marL="0" indent="0" algn="just">
              <a:lnSpc>
                <a:spcPct val="150000"/>
              </a:lnSpc>
              <a:buNone/>
            </a:pPr>
            <a:r>
              <a:rPr lang="en-US" b="1" i="0" dirty="0">
                <a:solidFill>
                  <a:srgbClr val="C00000"/>
                </a:solidFill>
                <a:effectLst/>
                <a:latin typeface="Times New Roman" panose="02020603050405020304" pitchFamily="18" charset="0"/>
                <a:cs typeface="Times New Roman" panose="02020603050405020304" pitchFamily="18" charset="0"/>
              </a:rPr>
              <a:t>Advantages of Simple Structure</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a:t>
            </a:r>
            <a:r>
              <a:rPr lang="en-US" b="1" i="0" dirty="0">
                <a:effectLst/>
                <a:latin typeface="Times New Roman" panose="02020603050405020304" pitchFamily="18" charset="0"/>
                <a:cs typeface="Times New Roman" panose="02020603050405020304" pitchFamily="18" charset="0"/>
              </a:rPr>
              <a:t>easy to develop </a:t>
            </a:r>
            <a:r>
              <a:rPr lang="en-US" b="0" i="0" dirty="0">
                <a:effectLst/>
                <a:latin typeface="Times New Roman" panose="02020603050405020304" pitchFamily="18" charset="0"/>
                <a:cs typeface="Times New Roman" panose="02020603050405020304" pitchFamily="18" charset="0"/>
              </a:rPr>
              <a:t>because of the limited number of interfaces and layers.</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Offers </a:t>
            </a:r>
            <a:r>
              <a:rPr lang="en-US" b="1" i="0" dirty="0">
                <a:effectLst/>
                <a:latin typeface="Times New Roman" panose="02020603050405020304" pitchFamily="18" charset="0"/>
                <a:cs typeface="Times New Roman" panose="02020603050405020304" pitchFamily="18" charset="0"/>
              </a:rPr>
              <a:t>good performance </a:t>
            </a:r>
            <a:r>
              <a:rPr lang="en-US" b="0" i="0" dirty="0">
                <a:effectLst/>
                <a:latin typeface="Times New Roman" panose="02020603050405020304" pitchFamily="18" charset="0"/>
                <a:cs typeface="Times New Roman" panose="02020603050405020304" pitchFamily="18" charset="0"/>
              </a:rPr>
              <a:t>due to lesser layers between hardware and applications.</a:t>
            </a:r>
          </a:p>
          <a:p>
            <a:pPr marL="0" indent="0" algn="just">
              <a:lnSpc>
                <a:spcPct val="150000"/>
              </a:lnSpc>
              <a:buNone/>
            </a:pPr>
            <a:r>
              <a:rPr lang="en-US" b="1" i="0" dirty="0">
                <a:solidFill>
                  <a:srgbClr val="C00000"/>
                </a:solidFill>
                <a:effectLst/>
                <a:latin typeface="Times New Roman" panose="02020603050405020304" pitchFamily="18" charset="0"/>
                <a:cs typeface="Times New Roman" panose="02020603050405020304" pitchFamily="18" charset="0"/>
              </a:rPr>
              <a:t>Disadvantages of Simple Structure</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If one user program fails, the entire operating system crashes.</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Abstraction or </a:t>
            </a:r>
            <a:r>
              <a:rPr lang="en-US" b="1" i="0" dirty="0">
                <a:effectLst/>
                <a:latin typeface="Times New Roman" panose="02020603050405020304" pitchFamily="18" charset="0"/>
                <a:cs typeface="Times New Roman" panose="02020603050405020304" pitchFamily="18" charset="0"/>
              </a:rPr>
              <a:t>data hiding </a:t>
            </a:r>
            <a:r>
              <a:rPr lang="en-US" b="0" i="0" dirty="0">
                <a:effectLst/>
                <a:latin typeface="Times New Roman" panose="02020603050405020304" pitchFamily="18" charset="0"/>
                <a:cs typeface="Times New Roman" panose="02020603050405020304" pitchFamily="18" charset="0"/>
              </a:rPr>
              <a:t>is not present as layers are connected and communicate with each other.</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Layers can access the processes going in the Operating System, which can lead to </a:t>
            </a:r>
            <a:r>
              <a:rPr lang="en-US" b="1" i="0" dirty="0">
                <a:effectLst/>
                <a:latin typeface="Times New Roman" panose="02020603050405020304" pitchFamily="18" charset="0"/>
                <a:cs typeface="Times New Roman" panose="02020603050405020304" pitchFamily="18" charset="0"/>
              </a:rPr>
              <a:t>data modification </a:t>
            </a:r>
            <a:r>
              <a:rPr lang="en-US" b="0" i="0" dirty="0">
                <a:effectLst/>
                <a:latin typeface="Times New Roman" panose="02020603050405020304" pitchFamily="18" charset="0"/>
                <a:cs typeface="Times New Roman" panose="02020603050405020304" pitchFamily="18" charset="0"/>
              </a:rPr>
              <a:t>and can cause Operating System to crash.</a:t>
            </a:r>
          </a:p>
          <a:p>
            <a:endParaRPr lang="en-IN" dirty="0"/>
          </a:p>
        </p:txBody>
      </p:sp>
    </p:spTree>
    <p:extLst>
      <p:ext uri="{BB962C8B-B14F-4D97-AF65-F5344CB8AC3E}">
        <p14:creationId xmlns:p14="http://schemas.microsoft.com/office/powerpoint/2010/main" val="305693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0FCB-FB36-32AB-4C34-949ED962DA2C}"/>
              </a:ext>
            </a:extLst>
          </p:cNvPr>
          <p:cNvSpPr>
            <a:spLocks noGrp="1"/>
          </p:cNvSpPr>
          <p:nvPr>
            <p:ph type="title"/>
          </p:nvPr>
        </p:nvSpPr>
        <p:spPr>
          <a:xfrm>
            <a:off x="251927" y="159852"/>
            <a:ext cx="11448661" cy="371993"/>
          </a:xfrm>
        </p:spPr>
        <p:txBody>
          <a:bodyPr>
            <a:normAutofit fontScale="90000"/>
          </a:bodyPr>
          <a:lstStyle/>
          <a:p>
            <a:r>
              <a:rPr lang="en-IN" b="1" i="0" dirty="0">
                <a:solidFill>
                  <a:srgbClr val="C00000"/>
                </a:solidFill>
                <a:effectLst/>
                <a:latin typeface="Times New Roman" panose="02020603050405020304" pitchFamily="18" charset="0"/>
                <a:cs typeface="Times New Roman" panose="02020603050405020304" pitchFamily="18" charset="0"/>
              </a:rPr>
              <a:t>Monolithic Structure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3E2F45-637B-D34B-D598-AA12A50B6A87}"/>
              </a:ext>
            </a:extLst>
          </p:cNvPr>
          <p:cNvSpPr>
            <a:spLocks noGrp="1"/>
          </p:cNvSpPr>
          <p:nvPr>
            <p:ph idx="1"/>
          </p:nvPr>
        </p:nvSpPr>
        <p:spPr>
          <a:xfrm>
            <a:off x="251927" y="709127"/>
            <a:ext cx="11588620" cy="5831632"/>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Monolithic operating System in which the kernel acts as a </a:t>
            </a:r>
            <a:r>
              <a:rPr lang="en-US" sz="2400" b="1" i="0" dirty="0">
                <a:effectLst/>
                <a:latin typeface="Times New Roman" panose="02020603050405020304" pitchFamily="18" charset="0"/>
                <a:cs typeface="Times New Roman" panose="02020603050405020304" pitchFamily="18" charset="0"/>
              </a:rPr>
              <a:t>manager</a:t>
            </a:r>
            <a:r>
              <a:rPr lang="en-US" sz="2400" b="0" i="0" dirty="0">
                <a:effectLst/>
                <a:latin typeface="Times New Roman" panose="02020603050405020304" pitchFamily="18" charset="0"/>
                <a:cs typeface="Times New Roman" panose="02020603050405020304" pitchFamily="18" charset="0"/>
              </a:rPr>
              <a:t> by managing all things like file management, memory management, device management, and operational processes of the Operating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kernel is the heart of a computer operating system (OS). </a:t>
            </a:r>
          </a:p>
          <a:p>
            <a:pPr algn="just">
              <a:lnSpc>
                <a:spcPct val="150000"/>
              </a:lnSpc>
            </a:pPr>
            <a:r>
              <a:rPr lang="en-US" sz="2400" b="0" i="0" dirty="0">
                <a:effectLst/>
                <a:latin typeface="Times New Roman" panose="02020603050405020304" pitchFamily="18" charset="0"/>
                <a:cs typeface="Times New Roman" panose="02020603050405020304" pitchFamily="18" charset="0"/>
              </a:rPr>
              <a:t>Kernel  delivers basic services to all other elements of the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serves as the primary interface between the </a:t>
            </a:r>
            <a:r>
              <a:rPr lang="en-US" sz="2400" b="1" i="0" dirty="0">
                <a:effectLst/>
                <a:latin typeface="Times New Roman" panose="02020603050405020304" pitchFamily="18" charset="0"/>
                <a:cs typeface="Times New Roman" panose="02020603050405020304" pitchFamily="18" charset="0"/>
              </a:rPr>
              <a:t>Operating System </a:t>
            </a:r>
            <a:r>
              <a:rPr lang="en-US" sz="2400" b="0" i="0" dirty="0">
                <a:effectLst/>
                <a:latin typeface="Times New Roman" panose="02020603050405020304" pitchFamily="18" charset="0"/>
                <a:cs typeface="Times New Roman" panose="02020603050405020304" pitchFamily="18" charset="0"/>
              </a:rPr>
              <a:t>and the </a:t>
            </a:r>
            <a:r>
              <a:rPr lang="en-US" sz="2400" b="1" i="0" dirty="0">
                <a:effectLst/>
                <a:latin typeface="Times New Roman" panose="02020603050405020304" pitchFamily="18" charset="0"/>
                <a:cs typeface="Times New Roman" panose="02020603050405020304" pitchFamily="18" charset="0"/>
              </a:rPr>
              <a:t>hardware</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monolithic systems, kernels can </a:t>
            </a:r>
            <a:r>
              <a:rPr lang="en-US" sz="2400" b="1" i="0" dirty="0">
                <a:effectLst/>
                <a:latin typeface="Times New Roman" panose="02020603050405020304" pitchFamily="18" charset="0"/>
                <a:cs typeface="Times New Roman" panose="02020603050405020304" pitchFamily="18" charset="0"/>
              </a:rPr>
              <a:t>directly access </a:t>
            </a:r>
            <a:r>
              <a:rPr lang="en-US" sz="2400" b="0" i="0" dirty="0">
                <a:effectLst/>
                <a:latin typeface="Times New Roman" panose="02020603050405020304" pitchFamily="18" charset="0"/>
                <a:cs typeface="Times New Roman" panose="02020603050405020304" pitchFamily="18" charset="0"/>
              </a:rPr>
              <a:t>all the resources of the operating System like physical hardware, Keyboard, Mouse etc.</a:t>
            </a:r>
          </a:p>
          <a:p>
            <a:endParaRPr lang="en-IN" dirty="0"/>
          </a:p>
        </p:txBody>
      </p:sp>
    </p:spTree>
    <p:extLst>
      <p:ext uri="{BB962C8B-B14F-4D97-AF65-F5344CB8AC3E}">
        <p14:creationId xmlns:p14="http://schemas.microsoft.com/office/powerpoint/2010/main" val="65352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B3270-A98A-8DB8-234E-96A16634AE42}"/>
              </a:ext>
            </a:extLst>
          </p:cNvPr>
          <p:cNvSpPr>
            <a:spLocks noGrp="1"/>
          </p:cNvSpPr>
          <p:nvPr>
            <p:ph idx="1"/>
          </p:nvPr>
        </p:nvSpPr>
        <p:spPr>
          <a:xfrm>
            <a:off x="289249" y="270588"/>
            <a:ext cx="11064551" cy="5906375"/>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monolithic kernel is another name for the </a:t>
            </a:r>
            <a:r>
              <a:rPr lang="en-US" sz="2400" b="1" i="0" dirty="0">
                <a:effectLst/>
                <a:latin typeface="Times New Roman" panose="02020603050405020304" pitchFamily="18" charset="0"/>
                <a:cs typeface="Times New Roman" panose="02020603050405020304" pitchFamily="18" charset="0"/>
              </a:rPr>
              <a:t>monolithic operating system</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1" i="0" dirty="0">
                <a:effectLst/>
                <a:latin typeface="Times New Roman" panose="02020603050405020304" pitchFamily="18" charset="0"/>
                <a:cs typeface="Times New Roman" panose="02020603050405020304" pitchFamily="18" charset="0"/>
              </a:rPr>
              <a:t>Batch processing and time-sharing</a:t>
            </a:r>
            <a:r>
              <a:rPr lang="en-US" sz="2400" b="0" i="0" dirty="0">
                <a:effectLst/>
                <a:latin typeface="Times New Roman" panose="02020603050405020304" pitchFamily="18" charset="0"/>
                <a:cs typeface="Times New Roman" panose="02020603050405020304" pitchFamily="18" charset="0"/>
              </a:rPr>
              <a:t> maximize the usability of a processor by multiprogramming.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monolithic kernel functions as a virtual machine by working on top of the Operating System and controlling all hardware components.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is an outdated operating system that was used in banks to accomplish minor activities such as </a:t>
            </a:r>
            <a:r>
              <a:rPr lang="en-US" sz="2400" b="1" i="0" dirty="0">
                <a:effectLst/>
                <a:latin typeface="Times New Roman" panose="02020603050405020304" pitchFamily="18" charset="0"/>
                <a:cs typeface="Times New Roman" panose="02020603050405020304" pitchFamily="18" charset="0"/>
              </a:rPr>
              <a:t>batch processing and time-sharing</a:t>
            </a:r>
            <a:r>
              <a:rPr lang="en-US" sz="2400" b="0" i="0" dirty="0">
                <a:effectLst/>
                <a:latin typeface="Times New Roman" panose="02020603050405020304" pitchFamily="18" charset="0"/>
                <a:cs typeface="Times New Roman" panose="02020603050405020304" pitchFamily="18" charset="0"/>
              </a:rPr>
              <a:t>, which enables many people at various terminals to access the Operating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A Diagram of the Monolithic structure is shown below:</a:t>
            </a:r>
          </a:p>
        </p:txBody>
      </p:sp>
    </p:spTree>
    <p:extLst>
      <p:ext uri="{BB962C8B-B14F-4D97-AF65-F5344CB8AC3E}">
        <p14:creationId xmlns:p14="http://schemas.microsoft.com/office/powerpoint/2010/main" val="1959459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1345</Words>
  <Application>Microsoft Office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Structure of OS</vt:lpstr>
      <vt:lpstr>PowerPoint Presentation</vt:lpstr>
      <vt:lpstr>PowerPoint Presentation</vt:lpstr>
      <vt:lpstr>Simple Structure</vt:lpstr>
      <vt:lpstr>PowerPoint Presentation</vt:lpstr>
      <vt:lpstr>Layering in simple structure is shown below:</vt:lpstr>
      <vt:lpstr>PowerPoint Presentation</vt:lpstr>
      <vt:lpstr>Monolithic Structure</vt:lpstr>
      <vt:lpstr>PowerPoint Presentation</vt:lpstr>
      <vt:lpstr>PowerPoint Presentation</vt:lpstr>
      <vt:lpstr>PowerPoint Presentation</vt:lpstr>
      <vt:lpstr>Layered Approach</vt:lpstr>
      <vt:lpstr>Below is the Image illustrating the Layered structure in OS:</vt:lpstr>
      <vt:lpstr>PowerPoint Presentation</vt:lpstr>
      <vt:lpstr>Micro-kernel</vt:lpstr>
      <vt:lpstr>PowerPoint Presentation</vt:lpstr>
      <vt:lpstr>PowerPoint Presentation</vt:lpstr>
      <vt:lpstr>Modules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of OS</dc:title>
  <dc:creator>Akash Kadao</dc:creator>
  <cp:lastModifiedBy>Akash Kadao</cp:lastModifiedBy>
  <cp:revision>4</cp:revision>
  <dcterms:created xsi:type="dcterms:W3CDTF">2023-10-09T16:03:47Z</dcterms:created>
  <dcterms:modified xsi:type="dcterms:W3CDTF">2023-10-12T05:07:48Z</dcterms:modified>
</cp:coreProperties>
</file>