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6" r:id="rId3"/>
    <p:sldId id="315" r:id="rId4"/>
    <p:sldId id="316" r:id="rId5"/>
    <p:sldId id="317" r:id="rId6"/>
    <p:sldId id="367" r:id="rId7"/>
    <p:sldId id="318" r:id="rId8"/>
    <p:sldId id="319" r:id="rId9"/>
    <p:sldId id="320" r:id="rId10"/>
    <p:sldId id="329" r:id="rId11"/>
    <p:sldId id="330" r:id="rId12"/>
    <p:sldId id="322" r:id="rId13"/>
    <p:sldId id="323" r:id="rId14"/>
    <p:sldId id="324" r:id="rId15"/>
    <p:sldId id="325" r:id="rId16"/>
    <p:sldId id="326" r:id="rId17"/>
    <p:sldId id="332" r:id="rId18"/>
    <p:sldId id="327" r:id="rId19"/>
    <p:sldId id="333" r:id="rId20"/>
    <p:sldId id="334" r:id="rId21"/>
    <p:sldId id="360" r:id="rId22"/>
    <p:sldId id="363" r:id="rId23"/>
    <p:sldId id="348" r:id="rId24"/>
    <p:sldId id="361" r:id="rId25"/>
    <p:sldId id="364" r:id="rId26"/>
    <p:sldId id="338" r:id="rId27"/>
    <p:sldId id="365" r:id="rId28"/>
    <p:sldId id="339" r:id="rId29"/>
    <p:sldId id="340" r:id="rId30"/>
    <p:sldId id="366" r:id="rId31"/>
    <p:sldId id="342" r:id="rId32"/>
    <p:sldId id="343" r:id="rId33"/>
    <p:sldId id="344" r:id="rId34"/>
    <p:sldId id="345" r:id="rId35"/>
    <p:sldId id="34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13:45:02.243"/>
    </inkml:context>
    <inkml:brush xml:id="br0">
      <inkml:brushProperty name="width" value="0.35" units="cm"/>
      <inkml:brushProperty name="height" value="0.35" units="cm"/>
      <inkml:brushProperty name="color" value="#FFFFFF"/>
    </inkml:brush>
  </inkml:definitions>
  <inkml:trace contextRef="#ctx0" brushRef="#br0">2715 236 24575,'1173'0'0,"-1132"-2"0,49-8 0,14-1 0,-28 3 0,95-21 0,-138 23 0,28-5 0,-24 5 0,0-1 0,0-1 0,-1-3 0,0 0 0,61-31 0,-81 34 0,34-23 0,-50 31 0,1 0 0,-1-1 0,0 1 0,1 0 0,-1 0 0,1 0 0,-1-1 0,0 1 0,1 0 0,-1-1 0,1 1 0,-1 0 0,0-1 0,1 1 0,-1 0 0,0-1 0,0 1 0,1-1 0,-1 1 0,0-1 0,0 1 0,0-1 0,0 1 0,1 0 0,-1-1 0,0 1 0,0-1 0,0 1 0,0-1 0,0 1 0,0-1 0,0 1 0,0-1 0,0 1 0,-1-1 0,1 1 0,0-1 0,0 1 0,0-1 0,0 1 0,-1 0 0,1-1 0,0 1 0,0-1 0,-1 1 0,1 0 0,0-1 0,-1 1 0,1 0 0,-1-1 0,-2-1 0,-1 1 0,1 0 0,0 0 0,-1 0 0,1 0 0,-1 0 0,-4 0 0,-40-3 0,-1 2 0,0 3 0,-67 8 0,-145 34 0,185-28 0,-773 157-409,145-27 100,-56 8 309,479-78 357,-1-1 4,163-55-361,-2-5 0,-206-4 0,267-10 0,1-3 0,-1-2 0,1-3 0,-107-29 0,161 35 0,-154-53 0,133 44 0,0-1 0,1-1 0,-45-31 0,68 43 0,0-1 0,0 1 0,0-1 0,1 1 0,-1-1 0,0 0 0,1 0 0,-1 1 0,1-1 0,0 0 0,0 0 0,0-1 0,0 1 0,-1-2 0,2 2 0,0 1 0,-1 0 0,1 0 0,0 0 0,1 0 0,-1 0 0,0 0 0,0 0 0,0 0 0,1 0 0,-1 0 0,0 0 0,1 0 0,-1 0 0,1 0 0,-1 0 0,1 0 0,0 0 0,-1 0 0,1 0 0,1-1 0,2-1 0,0 1 0,0-1 0,0 1 0,0-1 0,0 1 0,1 1 0,-1-1 0,1 1 0,-1-1 0,1 1 0,0 1 0,7-2 0,12 2 0,0 0 0,0 2 0,0 0 0,0 2 0,-1 0 0,1 2 0,35 13 0,153 76 0,-207-93 0,110 57 0,190 86 0,-272-132 0,-5-1 0,0-2 0,45 11 0,-8-10 0,0-2 0,119-1 0,133-9 0,-304 0 0,0-1 0,0 0 0,0-1 0,-1 0 0,1-1 0,12-6 0,-8 4 0,0 0 0,22-4 0,37 2 0,-46 5 0,40-8 0,-17-1 0,0 3 0,1 1 0,70 0 0,-70 8 0,96-14 0,-67 5 0,1 4 0,104 7 0,-54 0 0,511-2 0,-616-1 0,49-10 0,6 0 0,159-15 0,93-4 0,-164 17 0,3 0 0,361 14 0,-508 0 0,52 10 0,7 1 0,39-8 0,-63-4 0,99 14 0,-92-2 0,-17-5 0,-1 3 0,89 29 0,-124-34 0,-7-2 0,0 0 0,-1 0 0,0 1 0,12 6 0,-20-9 0,0-1 0,0 1 0,0 0 0,0-1 0,0 1 0,0 0 0,0 0 0,0 0 0,0 0 0,0 0 0,0 0 0,-1 0 0,1 0 0,0 0 0,-1 0 0,1 0 0,-1 0 0,1 1 0,-1-1 0,1 0 0,-1 0 0,0 1 0,0-1 0,0 0 0,1 0 0,-1 1 0,0-1 0,-1 0 0,1 1 0,0-1 0,0 0 0,-1 0 0,1 1 0,0-1 0,-1 0 0,1 0 0,-1 0 0,0 0 0,-1 3 0,0-2 0,0 0 0,0 0 0,0 1 0,-1-1 0,1-1 0,-1 1 0,1 0 0,-1-1 0,0 1 0,0-1 0,0 0 0,-5 2 0,-44 9 0,19-4 0,-3 1 0,0-1 0,-1-1 0,1-3 0,-1-1 0,-39-1 0,-854-3 0,893-1 0,-54-10 0,-29-1 0,-545 12 0,321 3 0,-1057-2 0,1354 2 0,-51 9 0,51-4 0,-57 0 0,89-6 0,0 0 0,0 1 0,0 1 0,0 1 0,-26 9 0,-29 8 0,-79-4 0,108-10 0,0-2 0,-1-2 0,-42-2 0,69 0 0,1 1 0,0 1 0,0 0 0,0 1 0,0 0 0,0 1 0,-18 10 0,14-7 0,0 0 0,0-2 0,-31 7 0,11-2 0,38-11 0,-1 0 0,1 1 0,-1-1 0,1 0 0,-1 0 0,1 1 0,-1-1 0,1 0 0,-1 1 0,1-1 0,0 0 0,-1 1 0,1-1 0,-1 1 0,1-1 0,0 1 0,0-1 0,-1 1 0,1-1 0,0 1 0,0-1 0,0 1 0,-1 0 0,2 0 0,-1 0 0,0 0 0,1 0 0,-1 0 0,1 0 0,-1 0 0,1-1 0,0 1 0,-1 0 0,1 0 0,0-1 0,0 1 0,-1-1 0,1 1 0,0 0 0,0-1 0,0 0 0,0 1 0,1 0 0,36 16 0,1-2 0,58 16 0,-71-26 0,1-1 0,-1-1 0,0-1 0,1-2 0,29-3 0,6 1 0,-35 1 0,-1-2 0,27-6 0,-24 4 0,44-3 0,-49 6 0,1-1 0,28-8 0,0 0 0,1 0 0,-33 6 0,1 1 0,36-2 0,330 5 0,-178 3 0,-199-2 0,-1 2 0,1-1 0,-1 1 0,0 1 0,0 0 0,0 0 0,18 9 0,11 3 0,-24-11 0,1 0 0,-1-1 0,1-1 0,21 0 0,34 6 0,-21-1 0,1-2 0,-1-3 0,54-3 0,61 3 0,-141 1 0,-1 1 0,0 1 0,28 10 0,31 8 0,-63-19 0,22 4 0,0-1 0,65 2 0,-81-8 0,0 2 0,0 1 0,31 9 0,-26-6 0,-8 0 0,0 0 0,32 16 0,-30-12 0,40 12 0,-12-6 0,59 27 0,-74-28 0,1-1 0,1-1 0,66 13 0,-79-21 0,0 1 0,43 16 0,-45-13 0,0-2 0,1-1 0,26 5 0,116 18 0,-104-7 0,-50-17 0,-1-1 0,1 0 0,0-1 0,0-1 0,21 3 0,18 1 0,65 17 0,-75-15 0,66 7 0,-72-12 0,60 14 0,122 30 0,-90-42 0,-127-6 0,1 0 0,0 0 0,-1 0 0,1 1 0,-1-1 0,1 0 0,-1 0 0,1 1 0,-1-1 0,1 1 0,-1 0 0,1-1 0,-1 1 0,1 0 0,-1 0 0,0 0 0,0 0 0,1 0 0,-1 0 0,0 0 0,0 0 0,0 1 0,0-1 0,0 0 0,0 1 0,-1-1 0,1 0 0,0 1 0,-1-1 0,1 1 0,-1-1 0,1 4 0,-1-4 0,0 1 0,-1 0 0,1 0 0,0 0 0,-1-1 0,0 1 0,1 0 0,-1-1 0,0 1 0,0 0 0,0-1 0,0 1 0,0-1 0,0 0 0,-1 1 0,1-1 0,0 0 0,-1 1 0,1-1 0,-1 0 0,1 0 0,-1 0 0,1-1 0,-1 1 0,0 0 0,0-1 0,1 1 0,-4 0 0,-50 14 0,-2-2 0,-96 8 0,-119-13 0,230-7 0,-1 1 0,-64 11 0,78-8 0,-1-1 0,0-2 0,-37-1 0,53-2 0,0 0 0,0-1 0,1 0 0,-1-1 0,1-1 0,0 0 0,0 0 0,0-2 0,-15-7 0,28 13 0,0-1 0,-1 1 0,1 0 0,0 0 0,0 0 0,0 0 0,0 0 0,0 0 0,0 0 0,0 0 0,0 0 0,0 0 0,-1-1 0,1 1 0,0 0 0,0 0 0,0 0 0,0 0 0,0 0 0,0 0 0,0-1 0,0 1 0,0 0 0,0 0 0,0 0 0,0 0 0,0 0 0,0-1 0,0 1 0,0 0 0,0 0 0,0 0 0,0 0 0,0 0 0,0 0 0,0-1 0,0 1 0,0 0 0,1 0 0,-1 0 0,0 0 0,0 0 0,0 0 0,0 0 0,0 0 0,0-1 0,0 1 0,0 0 0,0 0 0,1 0 0,-1 0 0,0 0 0,0 0 0,0 0 0,0 0 0,0 0 0,0 0 0,1 0 0,-1 0 0,0 0 0,0 0 0,0 0 0,0 0 0,0 0 0,1 0 0,-1 0 0,0 0 0,20-4 0,24 0 0,698 2 0,-361 4 0,204-2 0,-560 2 0,0 0 0,25 6 0,-31-4 0,1-1 0,0-1 0,0 0 0,33-3 0,-15-2 0,-12 1 0,0-1 0,27-7 0,-47 9 0,-1 0 0,1-1 0,0 0 0,-1 0 0,0-1 0,0 1 0,1-1 0,-2 0 0,1-1 0,0 1 0,-1-1 0,1 0 0,-1 0 0,7-9 0,-10 11 0,0 0 0,0 0 0,0-1 0,0 1 0,-1-1 0,1 1 0,0-1 0,-1 1 0,0-1 0,0 1 0,0-1 0,0 1 0,0-1 0,0 1 0,-1-1 0,1 1 0,-1-1 0,0 1 0,1 0 0,-1-1 0,0 1 0,-1 0 0,1 0 0,0-1 0,-2-1 0,-6-9 0,-1 0 0,0 1 0,-13-12 0,-5-6 0,21 21 0,0 0 0,-1 0 0,0 1 0,-1 0 0,1 1 0,-1 0 0,-1 0 0,0 1 0,0 0 0,0 0 0,0 1 0,-1 1 0,0 0 0,0 0 0,0 1 0,-1 1 0,1 0 0,0 0 0,-13 0 0,-137 4 0,105 0 0,-66-4 0,59-13-1365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13:45:15.655"/>
    </inkml:context>
    <inkml:brush xml:id="br0">
      <inkml:brushProperty name="width" value="0.35" units="cm"/>
      <inkml:brushProperty name="height" value="0.35" units="cm"/>
      <inkml:brushProperty name="color" value="#FFFFFF"/>
    </inkml:brush>
  </inkml:definitions>
  <inkml:trace contextRef="#ctx0" brushRef="#br0">246 78 24575,'-6'0'0,"1"-1"0,-1 0 0,0 0 0,1-1 0,-9-3 0,-18-5 0,-34 7 0,54 3 0,-1 0 0,1-1 0,-1 0 0,1-1 0,0 0 0,-14-5 0,25 7 0,1 0 0,0 0 0,0 0 0,0 0 0,-1 0 0,1 0 0,0 0 0,0 0 0,0 0 0,0 0 0,-1 0 0,1-1 0,0 1 0,0 0 0,0 0 0,0 0 0,-1 0 0,1 0 0,0 0 0,0 0 0,0 0 0,0-1 0,0 1 0,-1 0 0,1 0 0,0 0 0,0 0 0,0-1 0,0 1 0,0 0 0,0 0 0,0 0 0,0 0 0,0-1 0,0 1 0,0 0 0,0 0 0,0 0 0,0 0 0,0-1 0,0 1 0,0 0 0,0 0 0,0-1 0,10-3 0,22-1 0,-27 5 0,55-9 0,-6 1 0,76-2 0,243 11 0,-353 0 0,0 1 0,32 8 0,-29-5 0,37 3 0,77 4 0,43 3 0,-152-14 0,49 10 0,-47-5 0,40 1 0,196-7 234,-123-1-1833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092D7-3F02-41D5-8B86-2F2BC0FAE3D6}" type="datetimeFigureOut">
              <a:rPr lang="en-IN" smtClean="0"/>
              <a:t>24-10-2023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0A477-9D85-40AC-9769-844E7E139785}" type="slidenum">
              <a:rPr lang="en-IN" smtClean="0"/>
              <a:t>‹#›</a:t>
            </a:fld>
            <a:endParaRPr lang="en-IN"/>
          </a:p>
        </p:txBody>
      </p:sp>
    </p:spTree>
    <p:extLst>
      <p:ext uri="{BB962C8B-B14F-4D97-AF65-F5344CB8AC3E}">
        <p14:creationId xmlns:p14="http://schemas.microsoft.com/office/powerpoint/2010/main" val="285997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97669B-8BF2-4B19-AE2B-BE108570DB09}" type="slidenum">
              <a:rPr lang="en-IN" smtClean="0"/>
              <a:t>21</a:t>
            </a:fld>
            <a:endParaRPr lang="en-IN"/>
          </a:p>
        </p:txBody>
      </p:sp>
    </p:spTree>
    <p:extLst>
      <p:ext uri="{BB962C8B-B14F-4D97-AF65-F5344CB8AC3E}">
        <p14:creationId xmlns:p14="http://schemas.microsoft.com/office/powerpoint/2010/main" val="2237736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8DB6-05B2-BEFE-875C-7371A6DED7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AE43B3-8DCE-F692-94C5-0BAEE610A7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E4A541-CB9C-F6E6-4160-2EECDD95F854}"/>
              </a:ext>
            </a:extLst>
          </p:cNvPr>
          <p:cNvSpPr>
            <a:spLocks noGrp="1"/>
          </p:cNvSpPr>
          <p:nvPr>
            <p:ph type="dt" sz="half" idx="10"/>
          </p:nvPr>
        </p:nvSpPr>
        <p:spPr/>
        <p:txBody>
          <a:bodyPr/>
          <a:lstStyle/>
          <a:p>
            <a:fld id="{30053F89-A180-4CAA-AE42-6D0D34ED18C6}" type="datetimeFigureOut">
              <a:rPr lang="en-IN" smtClean="0"/>
              <a:t>24-10-2023</a:t>
            </a:fld>
            <a:endParaRPr lang="en-IN"/>
          </a:p>
        </p:txBody>
      </p:sp>
      <p:sp>
        <p:nvSpPr>
          <p:cNvPr id="5" name="Footer Placeholder 4">
            <a:extLst>
              <a:ext uri="{FF2B5EF4-FFF2-40B4-BE49-F238E27FC236}">
                <a16:creationId xmlns:a16="http://schemas.microsoft.com/office/drawing/2014/main" id="{0CC1F6C9-756B-1C67-8DA4-96835B753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F9B87-493F-2CD3-6827-1644939E19DB}"/>
              </a:ext>
            </a:extLst>
          </p:cNvPr>
          <p:cNvSpPr>
            <a:spLocks noGrp="1"/>
          </p:cNvSpPr>
          <p:nvPr>
            <p:ph type="sldNum" sz="quarter" idx="12"/>
          </p:nvPr>
        </p:nvSpPr>
        <p:spPr/>
        <p:txBody>
          <a:bodyPr/>
          <a:lstStyle/>
          <a:p>
            <a:fld id="{F7786295-18C1-4FBF-82F3-5C4FAABD432A}" type="slidenum">
              <a:rPr lang="en-IN" smtClean="0"/>
              <a:t>‹#›</a:t>
            </a:fld>
            <a:endParaRPr lang="en-IN"/>
          </a:p>
        </p:txBody>
      </p:sp>
    </p:spTree>
    <p:extLst>
      <p:ext uri="{BB962C8B-B14F-4D97-AF65-F5344CB8AC3E}">
        <p14:creationId xmlns:p14="http://schemas.microsoft.com/office/powerpoint/2010/main" val="405026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5427-DD7D-2E6C-7D40-22285D75CC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7FA78D-27F2-468A-D2F3-F6D97EDCD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70EBA1-515C-547A-68CE-102210E537D9}"/>
              </a:ext>
            </a:extLst>
          </p:cNvPr>
          <p:cNvSpPr>
            <a:spLocks noGrp="1"/>
          </p:cNvSpPr>
          <p:nvPr>
            <p:ph type="dt" sz="half" idx="10"/>
          </p:nvPr>
        </p:nvSpPr>
        <p:spPr/>
        <p:txBody>
          <a:bodyPr/>
          <a:lstStyle/>
          <a:p>
            <a:fld id="{30053F89-A180-4CAA-AE42-6D0D34ED18C6}" type="datetimeFigureOut">
              <a:rPr lang="en-IN" smtClean="0"/>
              <a:t>24-10-2023</a:t>
            </a:fld>
            <a:endParaRPr lang="en-IN"/>
          </a:p>
        </p:txBody>
      </p:sp>
      <p:sp>
        <p:nvSpPr>
          <p:cNvPr id="5" name="Footer Placeholder 4">
            <a:extLst>
              <a:ext uri="{FF2B5EF4-FFF2-40B4-BE49-F238E27FC236}">
                <a16:creationId xmlns:a16="http://schemas.microsoft.com/office/drawing/2014/main" id="{E4C8913D-5AC5-235B-A543-2D6A738888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650BA5-DE56-DC63-3AF4-30FECDEA240C}"/>
              </a:ext>
            </a:extLst>
          </p:cNvPr>
          <p:cNvSpPr>
            <a:spLocks noGrp="1"/>
          </p:cNvSpPr>
          <p:nvPr>
            <p:ph type="sldNum" sz="quarter" idx="12"/>
          </p:nvPr>
        </p:nvSpPr>
        <p:spPr/>
        <p:txBody>
          <a:bodyPr/>
          <a:lstStyle/>
          <a:p>
            <a:fld id="{F7786295-18C1-4FBF-82F3-5C4FAABD432A}" type="slidenum">
              <a:rPr lang="en-IN" smtClean="0"/>
              <a:t>‹#›</a:t>
            </a:fld>
            <a:endParaRPr lang="en-IN"/>
          </a:p>
        </p:txBody>
      </p:sp>
    </p:spTree>
    <p:extLst>
      <p:ext uri="{BB962C8B-B14F-4D97-AF65-F5344CB8AC3E}">
        <p14:creationId xmlns:p14="http://schemas.microsoft.com/office/powerpoint/2010/main" val="336642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EAC317-0280-928E-8FB5-C81C601498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A4A100-AC7A-8F67-C75C-AFB010B34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E9A81B-8AAA-91D6-19BA-129C759870BA}"/>
              </a:ext>
            </a:extLst>
          </p:cNvPr>
          <p:cNvSpPr>
            <a:spLocks noGrp="1"/>
          </p:cNvSpPr>
          <p:nvPr>
            <p:ph type="dt" sz="half" idx="10"/>
          </p:nvPr>
        </p:nvSpPr>
        <p:spPr/>
        <p:txBody>
          <a:bodyPr/>
          <a:lstStyle/>
          <a:p>
            <a:fld id="{30053F89-A180-4CAA-AE42-6D0D34ED18C6}" type="datetimeFigureOut">
              <a:rPr lang="en-IN" smtClean="0"/>
              <a:t>24-10-2023</a:t>
            </a:fld>
            <a:endParaRPr lang="en-IN"/>
          </a:p>
        </p:txBody>
      </p:sp>
      <p:sp>
        <p:nvSpPr>
          <p:cNvPr id="5" name="Footer Placeholder 4">
            <a:extLst>
              <a:ext uri="{FF2B5EF4-FFF2-40B4-BE49-F238E27FC236}">
                <a16:creationId xmlns:a16="http://schemas.microsoft.com/office/drawing/2014/main" id="{AF00C290-9639-BBA4-3800-D4D7702516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46F684-DC13-673E-AE34-E2CAA34CFC80}"/>
              </a:ext>
            </a:extLst>
          </p:cNvPr>
          <p:cNvSpPr>
            <a:spLocks noGrp="1"/>
          </p:cNvSpPr>
          <p:nvPr>
            <p:ph type="sldNum" sz="quarter" idx="12"/>
          </p:nvPr>
        </p:nvSpPr>
        <p:spPr/>
        <p:txBody>
          <a:bodyPr/>
          <a:lstStyle/>
          <a:p>
            <a:fld id="{F7786295-18C1-4FBF-82F3-5C4FAABD432A}" type="slidenum">
              <a:rPr lang="en-IN" smtClean="0"/>
              <a:t>‹#›</a:t>
            </a:fld>
            <a:endParaRPr lang="en-IN"/>
          </a:p>
        </p:txBody>
      </p:sp>
    </p:spTree>
    <p:extLst>
      <p:ext uri="{BB962C8B-B14F-4D97-AF65-F5344CB8AC3E}">
        <p14:creationId xmlns:p14="http://schemas.microsoft.com/office/powerpoint/2010/main" val="327411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72A24-8E15-C87F-5DA5-FF9CE6FA3F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D501DE-D1F8-7DF4-1CD9-8567F86FA8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830C47-06B6-3105-AA1F-11603CCA1ACD}"/>
              </a:ext>
            </a:extLst>
          </p:cNvPr>
          <p:cNvSpPr>
            <a:spLocks noGrp="1"/>
          </p:cNvSpPr>
          <p:nvPr>
            <p:ph type="dt" sz="half" idx="10"/>
          </p:nvPr>
        </p:nvSpPr>
        <p:spPr/>
        <p:txBody>
          <a:bodyPr/>
          <a:lstStyle/>
          <a:p>
            <a:fld id="{30053F89-A180-4CAA-AE42-6D0D34ED18C6}" type="datetimeFigureOut">
              <a:rPr lang="en-IN" smtClean="0"/>
              <a:t>24-10-2023</a:t>
            </a:fld>
            <a:endParaRPr lang="en-IN"/>
          </a:p>
        </p:txBody>
      </p:sp>
      <p:sp>
        <p:nvSpPr>
          <p:cNvPr id="5" name="Footer Placeholder 4">
            <a:extLst>
              <a:ext uri="{FF2B5EF4-FFF2-40B4-BE49-F238E27FC236}">
                <a16:creationId xmlns:a16="http://schemas.microsoft.com/office/drawing/2014/main" id="{592AC576-4204-E097-A177-D70DD88753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48D1AD-759D-0158-74E0-BE5C194BAC03}"/>
              </a:ext>
            </a:extLst>
          </p:cNvPr>
          <p:cNvSpPr>
            <a:spLocks noGrp="1"/>
          </p:cNvSpPr>
          <p:nvPr>
            <p:ph type="sldNum" sz="quarter" idx="12"/>
          </p:nvPr>
        </p:nvSpPr>
        <p:spPr/>
        <p:txBody>
          <a:bodyPr/>
          <a:lstStyle/>
          <a:p>
            <a:fld id="{F7786295-18C1-4FBF-82F3-5C4FAABD432A}" type="slidenum">
              <a:rPr lang="en-IN" smtClean="0"/>
              <a:t>‹#›</a:t>
            </a:fld>
            <a:endParaRPr lang="en-IN"/>
          </a:p>
        </p:txBody>
      </p:sp>
    </p:spTree>
    <p:extLst>
      <p:ext uri="{BB962C8B-B14F-4D97-AF65-F5344CB8AC3E}">
        <p14:creationId xmlns:p14="http://schemas.microsoft.com/office/powerpoint/2010/main" val="180346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B7E0-F8B2-7627-12E6-97EE7F6AC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0A084E-C6C4-D5D5-9F36-6140C47D04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17CC07-A287-F151-DDD9-4D67B49682E0}"/>
              </a:ext>
            </a:extLst>
          </p:cNvPr>
          <p:cNvSpPr>
            <a:spLocks noGrp="1"/>
          </p:cNvSpPr>
          <p:nvPr>
            <p:ph type="dt" sz="half" idx="10"/>
          </p:nvPr>
        </p:nvSpPr>
        <p:spPr/>
        <p:txBody>
          <a:bodyPr/>
          <a:lstStyle/>
          <a:p>
            <a:fld id="{30053F89-A180-4CAA-AE42-6D0D34ED18C6}" type="datetimeFigureOut">
              <a:rPr lang="en-IN" smtClean="0"/>
              <a:t>24-10-2023</a:t>
            </a:fld>
            <a:endParaRPr lang="en-IN"/>
          </a:p>
        </p:txBody>
      </p:sp>
      <p:sp>
        <p:nvSpPr>
          <p:cNvPr id="5" name="Footer Placeholder 4">
            <a:extLst>
              <a:ext uri="{FF2B5EF4-FFF2-40B4-BE49-F238E27FC236}">
                <a16:creationId xmlns:a16="http://schemas.microsoft.com/office/drawing/2014/main" id="{266FE756-2084-CBDF-4299-BD15BFA5E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5F33C-1D3B-AF76-1737-B2C478A8E29E}"/>
              </a:ext>
            </a:extLst>
          </p:cNvPr>
          <p:cNvSpPr>
            <a:spLocks noGrp="1"/>
          </p:cNvSpPr>
          <p:nvPr>
            <p:ph type="sldNum" sz="quarter" idx="12"/>
          </p:nvPr>
        </p:nvSpPr>
        <p:spPr/>
        <p:txBody>
          <a:bodyPr/>
          <a:lstStyle/>
          <a:p>
            <a:fld id="{F7786295-18C1-4FBF-82F3-5C4FAABD432A}" type="slidenum">
              <a:rPr lang="en-IN" smtClean="0"/>
              <a:t>‹#›</a:t>
            </a:fld>
            <a:endParaRPr lang="en-IN"/>
          </a:p>
        </p:txBody>
      </p:sp>
    </p:spTree>
    <p:extLst>
      <p:ext uri="{BB962C8B-B14F-4D97-AF65-F5344CB8AC3E}">
        <p14:creationId xmlns:p14="http://schemas.microsoft.com/office/powerpoint/2010/main" val="332205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ADCB-90F6-AE22-032F-6C703A8000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A29B56-5FDD-C9D5-1AEB-0FD8D2BD4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D460FE-62BB-5733-AE6D-9F07B01F20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B9C94D-4619-D5FB-2E2F-5FE9E595C3E7}"/>
              </a:ext>
            </a:extLst>
          </p:cNvPr>
          <p:cNvSpPr>
            <a:spLocks noGrp="1"/>
          </p:cNvSpPr>
          <p:nvPr>
            <p:ph type="dt" sz="half" idx="10"/>
          </p:nvPr>
        </p:nvSpPr>
        <p:spPr/>
        <p:txBody>
          <a:bodyPr/>
          <a:lstStyle/>
          <a:p>
            <a:fld id="{30053F89-A180-4CAA-AE42-6D0D34ED18C6}" type="datetimeFigureOut">
              <a:rPr lang="en-IN" smtClean="0"/>
              <a:t>24-10-2023</a:t>
            </a:fld>
            <a:endParaRPr lang="en-IN"/>
          </a:p>
        </p:txBody>
      </p:sp>
      <p:sp>
        <p:nvSpPr>
          <p:cNvPr id="6" name="Footer Placeholder 5">
            <a:extLst>
              <a:ext uri="{FF2B5EF4-FFF2-40B4-BE49-F238E27FC236}">
                <a16:creationId xmlns:a16="http://schemas.microsoft.com/office/drawing/2014/main" id="{0658A2CA-0351-A15B-DEDF-1FE87898F2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138A85-F1F1-C5C1-02DC-BF850AC153E7}"/>
              </a:ext>
            </a:extLst>
          </p:cNvPr>
          <p:cNvSpPr>
            <a:spLocks noGrp="1"/>
          </p:cNvSpPr>
          <p:nvPr>
            <p:ph type="sldNum" sz="quarter" idx="12"/>
          </p:nvPr>
        </p:nvSpPr>
        <p:spPr/>
        <p:txBody>
          <a:bodyPr/>
          <a:lstStyle/>
          <a:p>
            <a:fld id="{F7786295-18C1-4FBF-82F3-5C4FAABD432A}" type="slidenum">
              <a:rPr lang="en-IN" smtClean="0"/>
              <a:t>‹#›</a:t>
            </a:fld>
            <a:endParaRPr lang="en-IN"/>
          </a:p>
        </p:txBody>
      </p:sp>
    </p:spTree>
    <p:extLst>
      <p:ext uri="{BB962C8B-B14F-4D97-AF65-F5344CB8AC3E}">
        <p14:creationId xmlns:p14="http://schemas.microsoft.com/office/powerpoint/2010/main" val="416354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B31F-C3C8-A7A7-CA17-9FBDFE5BFB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B62977-F951-2411-DDDA-E9FC6A6AE4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A9E9C7-75D5-45DC-BF43-F472AA6C04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4A0331-DB9E-D754-CDCA-0B4BEEF48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BCA86-4B8A-DDC5-1555-FA0A0041D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BB284B-40B3-0E19-C1FB-C7DCBB05A0AC}"/>
              </a:ext>
            </a:extLst>
          </p:cNvPr>
          <p:cNvSpPr>
            <a:spLocks noGrp="1"/>
          </p:cNvSpPr>
          <p:nvPr>
            <p:ph type="dt" sz="half" idx="10"/>
          </p:nvPr>
        </p:nvSpPr>
        <p:spPr/>
        <p:txBody>
          <a:bodyPr/>
          <a:lstStyle/>
          <a:p>
            <a:fld id="{30053F89-A180-4CAA-AE42-6D0D34ED18C6}" type="datetimeFigureOut">
              <a:rPr lang="en-IN" smtClean="0"/>
              <a:t>24-10-2023</a:t>
            </a:fld>
            <a:endParaRPr lang="en-IN"/>
          </a:p>
        </p:txBody>
      </p:sp>
      <p:sp>
        <p:nvSpPr>
          <p:cNvPr id="8" name="Footer Placeholder 7">
            <a:extLst>
              <a:ext uri="{FF2B5EF4-FFF2-40B4-BE49-F238E27FC236}">
                <a16:creationId xmlns:a16="http://schemas.microsoft.com/office/drawing/2014/main" id="{260C4A36-D411-EA17-7642-9CF23B941A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E23D3E-EE10-7E6C-1F5E-D06A177D31F0}"/>
              </a:ext>
            </a:extLst>
          </p:cNvPr>
          <p:cNvSpPr>
            <a:spLocks noGrp="1"/>
          </p:cNvSpPr>
          <p:nvPr>
            <p:ph type="sldNum" sz="quarter" idx="12"/>
          </p:nvPr>
        </p:nvSpPr>
        <p:spPr/>
        <p:txBody>
          <a:bodyPr/>
          <a:lstStyle/>
          <a:p>
            <a:fld id="{F7786295-18C1-4FBF-82F3-5C4FAABD432A}" type="slidenum">
              <a:rPr lang="en-IN" smtClean="0"/>
              <a:t>‹#›</a:t>
            </a:fld>
            <a:endParaRPr lang="en-IN"/>
          </a:p>
        </p:txBody>
      </p:sp>
    </p:spTree>
    <p:extLst>
      <p:ext uri="{BB962C8B-B14F-4D97-AF65-F5344CB8AC3E}">
        <p14:creationId xmlns:p14="http://schemas.microsoft.com/office/powerpoint/2010/main" val="42122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0700-536F-B1B8-2CB0-FB22033888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D757E3-0DB6-D338-4886-D6AF784FF607}"/>
              </a:ext>
            </a:extLst>
          </p:cNvPr>
          <p:cNvSpPr>
            <a:spLocks noGrp="1"/>
          </p:cNvSpPr>
          <p:nvPr>
            <p:ph type="dt" sz="half" idx="10"/>
          </p:nvPr>
        </p:nvSpPr>
        <p:spPr/>
        <p:txBody>
          <a:bodyPr/>
          <a:lstStyle/>
          <a:p>
            <a:fld id="{30053F89-A180-4CAA-AE42-6D0D34ED18C6}" type="datetimeFigureOut">
              <a:rPr lang="en-IN" smtClean="0"/>
              <a:t>24-10-2023</a:t>
            </a:fld>
            <a:endParaRPr lang="en-IN"/>
          </a:p>
        </p:txBody>
      </p:sp>
      <p:sp>
        <p:nvSpPr>
          <p:cNvPr id="4" name="Footer Placeholder 3">
            <a:extLst>
              <a:ext uri="{FF2B5EF4-FFF2-40B4-BE49-F238E27FC236}">
                <a16:creationId xmlns:a16="http://schemas.microsoft.com/office/drawing/2014/main" id="{270186EE-F34F-3057-33A5-7CF3C935E3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DAF14-F313-82B5-04C9-B6BF2F79BF13}"/>
              </a:ext>
            </a:extLst>
          </p:cNvPr>
          <p:cNvSpPr>
            <a:spLocks noGrp="1"/>
          </p:cNvSpPr>
          <p:nvPr>
            <p:ph type="sldNum" sz="quarter" idx="12"/>
          </p:nvPr>
        </p:nvSpPr>
        <p:spPr/>
        <p:txBody>
          <a:bodyPr/>
          <a:lstStyle/>
          <a:p>
            <a:fld id="{F7786295-18C1-4FBF-82F3-5C4FAABD432A}" type="slidenum">
              <a:rPr lang="en-IN" smtClean="0"/>
              <a:t>‹#›</a:t>
            </a:fld>
            <a:endParaRPr lang="en-IN"/>
          </a:p>
        </p:txBody>
      </p:sp>
    </p:spTree>
    <p:extLst>
      <p:ext uri="{BB962C8B-B14F-4D97-AF65-F5344CB8AC3E}">
        <p14:creationId xmlns:p14="http://schemas.microsoft.com/office/powerpoint/2010/main" val="47754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67D3F6-3D41-ABEE-8480-7111D3DDCE43}"/>
              </a:ext>
            </a:extLst>
          </p:cNvPr>
          <p:cNvSpPr>
            <a:spLocks noGrp="1"/>
          </p:cNvSpPr>
          <p:nvPr>
            <p:ph type="dt" sz="half" idx="10"/>
          </p:nvPr>
        </p:nvSpPr>
        <p:spPr/>
        <p:txBody>
          <a:bodyPr/>
          <a:lstStyle/>
          <a:p>
            <a:fld id="{30053F89-A180-4CAA-AE42-6D0D34ED18C6}" type="datetimeFigureOut">
              <a:rPr lang="en-IN" smtClean="0"/>
              <a:t>24-10-2023</a:t>
            </a:fld>
            <a:endParaRPr lang="en-IN"/>
          </a:p>
        </p:txBody>
      </p:sp>
      <p:sp>
        <p:nvSpPr>
          <p:cNvPr id="3" name="Footer Placeholder 2">
            <a:extLst>
              <a:ext uri="{FF2B5EF4-FFF2-40B4-BE49-F238E27FC236}">
                <a16:creationId xmlns:a16="http://schemas.microsoft.com/office/drawing/2014/main" id="{718B8D8C-A9E9-C3B5-BD0D-66B742F002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F41860-336D-07A7-BDD5-05AB412F69CB}"/>
              </a:ext>
            </a:extLst>
          </p:cNvPr>
          <p:cNvSpPr>
            <a:spLocks noGrp="1"/>
          </p:cNvSpPr>
          <p:nvPr>
            <p:ph type="sldNum" sz="quarter" idx="12"/>
          </p:nvPr>
        </p:nvSpPr>
        <p:spPr/>
        <p:txBody>
          <a:bodyPr/>
          <a:lstStyle/>
          <a:p>
            <a:fld id="{F7786295-18C1-4FBF-82F3-5C4FAABD432A}" type="slidenum">
              <a:rPr lang="en-IN" smtClean="0"/>
              <a:t>‹#›</a:t>
            </a:fld>
            <a:endParaRPr lang="en-IN"/>
          </a:p>
        </p:txBody>
      </p:sp>
    </p:spTree>
    <p:extLst>
      <p:ext uri="{BB962C8B-B14F-4D97-AF65-F5344CB8AC3E}">
        <p14:creationId xmlns:p14="http://schemas.microsoft.com/office/powerpoint/2010/main" val="225390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E8B2-4D60-106E-3B6E-47AE173DB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87116F-F4FB-43F5-8CED-D6F15D4EA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6F226E-0DD4-C233-3486-1D60DDFCC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25595-747A-6865-7156-BE3E2D718B23}"/>
              </a:ext>
            </a:extLst>
          </p:cNvPr>
          <p:cNvSpPr>
            <a:spLocks noGrp="1"/>
          </p:cNvSpPr>
          <p:nvPr>
            <p:ph type="dt" sz="half" idx="10"/>
          </p:nvPr>
        </p:nvSpPr>
        <p:spPr/>
        <p:txBody>
          <a:bodyPr/>
          <a:lstStyle/>
          <a:p>
            <a:fld id="{30053F89-A180-4CAA-AE42-6D0D34ED18C6}" type="datetimeFigureOut">
              <a:rPr lang="en-IN" smtClean="0"/>
              <a:t>24-10-2023</a:t>
            </a:fld>
            <a:endParaRPr lang="en-IN"/>
          </a:p>
        </p:txBody>
      </p:sp>
      <p:sp>
        <p:nvSpPr>
          <p:cNvPr id="6" name="Footer Placeholder 5">
            <a:extLst>
              <a:ext uri="{FF2B5EF4-FFF2-40B4-BE49-F238E27FC236}">
                <a16:creationId xmlns:a16="http://schemas.microsoft.com/office/drawing/2014/main" id="{52CB5923-4D90-E59B-0BEE-68312F22B9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18F73B-6D82-004B-21A9-01A2686B544D}"/>
              </a:ext>
            </a:extLst>
          </p:cNvPr>
          <p:cNvSpPr>
            <a:spLocks noGrp="1"/>
          </p:cNvSpPr>
          <p:nvPr>
            <p:ph type="sldNum" sz="quarter" idx="12"/>
          </p:nvPr>
        </p:nvSpPr>
        <p:spPr/>
        <p:txBody>
          <a:bodyPr/>
          <a:lstStyle/>
          <a:p>
            <a:fld id="{F7786295-18C1-4FBF-82F3-5C4FAABD432A}" type="slidenum">
              <a:rPr lang="en-IN" smtClean="0"/>
              <a:t>‹#›</a:t>
            </a:fld>
            <a:endParaRPr lang="en-IN"/>
          </a:p>
        </p:txBody>
      </p:sp>
    </p:spTree>
    <p:extLst>
      <p:ext uri="{BB962C8B-B14F-4D97-AF65-F5344CB8AC3E}">
        <p14:creationId xmlns:p14="http://schemas.microsoft.com/office/powerpoint/2010/main" val="172275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47FA-9180-A93F-CA62-5BFC25E1E9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CFE80C-38FA-B574-449A-A2CC32E6B1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35AF08-77D2-C459-5FCB-0B857F8C4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6831E-718E-838E-FA80-3F21233C9BC2}"/>
              </a:ext>
            </a:extLst>
          </p:cNvPr>
          <p:cNvSpPr>
            <a:spLocks noGrp="1"/>
          </p:cNvSpPr>
          <p:nvPr>
            <p:ph type="dt" sz="half" idx="10"/>
          </p:nvPr>
        </p:nvSpPr>
        <p:spPr/>
        <p:txBody>
          <a:bodyPr/>
          <a:lstStyle/>
          <a:p>
            <a:fld id="{30053F89-A180-4CAA-AE42-6D0D34ED18C6}" type="datetimeFigureOut">
              <a:rPr lang="en-IN" smtClean="0"/>
              <a:t>24-10-2023</a:t>
            </a:fld>
            <a:endParaRPr lang="en-IN"/>
          </a:p>
        </p:txBody>
      </p:sp>
      <p:sp>
        <p:nvSpPr>
          <p:cNvPr id="6" name="Footer Placeholder 5">
            <a:extLst>
              <a:ext uri="{FF2B5EF4-FFF2-40B4-BE49-F238E27FC236}">
                <a16:creationId xmlns:a16="http://schemas.microsoft.com/office/drawing/2014/main" id="{C4573DE2-C17A-38D7-DC0D-7A419D3CF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0597BE-DA97-BE9F-3DF3-4C6F9DC1A5B2}"/>
              </a:ext>
            </a:extLst>
          </p:cNvPr>
          <p:cNvSpPr>
            <a:spLocks noGrp="1"/>
          </p:cNvSpPr>
          <p:nvPr>
            <p:ph type="sldNum" sz="quarter" idx="12"/>
          </p:nvPr>
        </p:nvSpPr>
        <p:spPr/>
        <p:txBody>
          <a:bodyPr/>
          <a:lstStyle/>
          <a:p>
            <a:fld id="{F7786295-18C1-4FBF-82F3-5C4FAABD432A}" type="slidenum">
              <a:rPr lang="en-IN" smtClean="0"/>
              <a:t>‹#›</a:t>
            </a:fld>
            <a:endParaRPr lang="en-IN"/>
          </a:p>
        </p:txBody>
      </p:sp>
    </p:spTree>
    <p:extLst>
      <p:ext uri="{BB962C8B-B14F-4D97-AF65-F5344CB8AC3E}">
        <p14:creationId xmlns:p14="http://schemas.microsoft.com/office/powerpoint/2010/main" val="397519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E355E-F16A-526B-E3FC-C55AF71EA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B287B-3B23-6491-749F-7C4A35B59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DC3FF2-46AF-F1BA-8CA7-1CCBA3ABC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53F89-A180-4CAA-AE42-6D0D34ED18C6}" type="datetimeFigureOut">
              <a:rPr lang="en-IN" smtClean="0"/>
              <a:t>24-10-2023</a:t>
            </a:fld>
            <a:endParaRPr lang="en-IN"/>
          </a:p>
        </p:txBody>
      </p:sp>
      <p:sp>
        <p:nvSpPr>
          <p:cNvPr id="5" name="Footer Placeholder 4">
            <a:extLst>
              <a:ext uri="{FF2B5EF4-FFF2-40B4-BE49-F238E27FC236}">
                <a16:creationId xmlns:a16="http://schemas.microsoft.com/office/drawing/2014/main" id="{01DE4334-49E7-F18A-5DF9-201C834D7E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F151BC-4464-70EE-1A20-90B5E73E5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86295-18C1-4FBF-82F3-5C4FAABD432A}" type="slidenum">
              <a:rPr lang="en-IN" smtClean="0"/>
              <a:t>‹#›</a:t>
            </a:fld>
            <a:endParaRPr lang="en-IN"/>
          </a:p>
        </p:txBody>
      </p:sp>
    </p:spTree>
    <p:extLst>
      <p:ext uri="{BB962C8B-B14F-4D97-AF65-F5344CB8AC3E}">
        <p14:creationId xmlns:p14="http://schemas.microsoft.com/office/powerpoint/2010/main" val="869208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pediaa.com/difference-between-cpu-and-core/#CPU"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difference-between-eprom-and-eeprom/" TargetMode="External"/><Relationship Id="rId2" Type="http://schemas.openxmlformats.org/officeDocument/2006/relationships/hyperlink" Target="https://www.geeksforgeeks.org/different-types-ram-random-access-memor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6A4D-ACEF-7B69-B4A8-314FE2A1C560}"/>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OS Operations</a:t>
            </a:r>
          </a:p>
        </p:txBody>
      </p:sp>
    </p:spTree>
    <p:extLst>
      <p:ext uri="{BB962C8B-B14F-4D97-AF65-F5344CB8AC3E}">
        <p14:creationId xmlns:p14="http://schemas.microsoft.com/office/powerpoint/2010/main" val="117143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1F687-F52C-163C-B39E-3BBD9594D9C7}"/>
              </a:ext>
            </a:extLst>
          </p:cNvPr>
          <p:cNvSpPr>
            <a:spLocks noGrp="1"/>
          </p:cNvSpPr>
          <p:nvPr>
            <p:ph idx="1"/>
          </p:nvPr>
        </p:nvSpPr>
        <p:spPr>
          <a:xfrm>
            <a:off x="386080" y="254000"/>
            <a:ext cx="11430000" cy="6380065"/>
          </a:xfrm>
        </p:spPr>
        <p:txBody>
          <a:bodyPr>
            <a:normAutofit fontScale="85000" lnSpcReduction="20000"/>
          </a:bodyPr>
          <a:lstStyle/>
          <a:p>
            <a:pPr marL="0" indent="0" algn="just">
              <a:buNone/>
            </a:pPr>
            <a:r>
              <a:rPr lang="en-IN" b="1" dirty="0">
                <a:latin typeface="Times New Roman" panose="02020603050405020304" pitchFamily="18" charset="0"/>
                <a:cs typeface="Times New Roman" panose="02020603050405020304" pitchFamily="18" charset="0"/>
              </a:rPr>
              <a:t>Evolutions of Operating System</a:t>
            </a:r>
          </a:p>
          <a:p>
            <a:pPr marL="0" indent="0" algn="just">
              <a:buNone/>
            </a:pPr>
            <a:r>
              <a:rPr lang="en-US" b="1" i="0" dirty="0">
                <a:solidFill>
                  <a:srgbClr val="FF0000"/>
                </a:solidFill>
                <a:effectLst/>
                <a:latin typeface="Times New Roman" panose="02020603050405020304" pitchFamily="18" charset="0"/>
                <a:cs typeface="Times New Roman" panose="02020603050405020304" pitchFamily="18" charset="0"/>
              </a:rPr>
              <a:t>1.Serial Processing:</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The Serial Processing Operating Systems are those which Performs all the instructions into a </a:t>
            </a:r>
            <a:r>
              <a:rPr lang="en-US" sz="2200" b="1" i="0" dirty="0">
                <a:solidFill>
                  <a:srgbClr val="000000"/>
                </a:solidFill>
                <a:effectLst/>
                <a:latin typeface="Times New Roman" panose="02020603050405020304" pitchFamily="18" charset="0"/>
                <a:cs typeface="Times New Roman" panose="02020603050405020304" pitchFamily="18" charset="0"/>
              </a:rPr>
              <a:t>Sequence Manner</a:t>
            </a:r>
            <a:r>
              <a:rPr lang="en-US" sz="2200" b="0" i="0" dirty="0">
                <a:solidFill>
                  <a:srgbClr val="000000"/>
                </a:solidFill>
                <a:effectLst/>
                <a:latin typeface="Times New Roman" panose="02020603050405020304" pitchFamily="18" charset="0"/>
                <a:cs typeface="Times New Roman" panose="02020603050405020304" pitchFamily="18" charset="0"/>
              </a:rPr>
              <a:t> or the Instructions those are given by the user will be </a:t>
            </a:r>
            <a:r>
              <a:rPr lang="en-US" sz="2200" b="1" i="0" dirty="0">
                <a:solidFill>
                  <a:srgbClr val="000000"/>
                </a:solidFill>
                <a:effectLst/>
                <a:latin typeface="Times New Roman" panose="02020603050405020304" pitchFamily="18" charset="0"/>
                <a:cs typeface="Times New Roman" panose="02020603050405020304" pitchFamily="18" charset="0"/>
              </a:rPr>
              <a:t>executed by using the FIFO Manner</a:t>
            </a:r>
            <a:r>
              <a:rPr lang="en-US" sz="2200" b="0" i="0" dirty="0">
                <a:solidFill>
                  <a:srgbClr val="000000"/>
                </a:solidFill>
                <a:effectLst/>
                <a:latin typeface="Times New Roman" panose="02020603050405020304" pitchFamily="18" charset="0"/>
                <a:cs typeface="Times New Roman" panose="02020603050405020304" pitchFamily="18" charset="0"/>
              </a:rPr>
              <a:t> means First in First Out.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All the Instructions those are Entered First in the System will be Executed First and the Instructions those are Entered Later Will be Executed Later. </a:t>
            </a:r>
          </a:p>
          <a:p>
            <a:pPr algn="just">
              <a:lnSpc>
                <a:spcPct val="150000"/>
              </a:lnSpc>
            </a:pPr>
            <a:r>
              <a:rPr lang="en-US" sz="2200" b="1" i="0" dirty="0">
                <a:solidFill>
                  <a:srgbClr val="000000"/>
                </a:solidFill>
                <a:effectLst/>
                <a:latin typeface="Times New Roman" panose="02020603050405020304" pitchFamily="18" charset="0"/>
                <a:cs typeface="Times New Roman" panose="02020603050405020304" pitchFamily="18" charset="0"/>
              </a:rPr>
              <a:t>For Running the Instructions the Program Counter is used which is used for Executing all the Instructions</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In this the Program Counter will determines which instruction is going to Execute and the which instruction will be Execute after this. Mainly the </a:t>
            </a:r>
            <a:r>
              <a:rPr lang="en-US" sz="2200" b="1" i="0" dirty="0">
                <a:solidFill>
                  <a:srgbClr val="000000"/>
                </a:solidFill>
                <a:effectLst/>
                <a:latin typeface="Times New Roman" panose="02020603050405020304" pitchFamily="18" charset="0"/>
                <a:cs typeface="Times New Roman" panose="02020603050405020304" pitchFamily="18" charset="0"/>
              </a:rPr>
              <a:t>Punch Cards</a:t>
            </a:r>
            <a:r>
              <a:rPr lang="en-US" sz="2200" b="0" i="0" dirty="0">
                <a:solidFill>
                  <a:srgbClr val="000000"/>
                </a:solidFill>
                <a:effectLst/>
                <a:latin typeface="Times New Roman" panose="02020603050405020304" pitchFamily="18" charset="0"/>
                <a:cs typeface="Times New Roman" panose="02020603050405020304" pitchFamily="18" charset="0"/>
              </a:rPr>
              <a:t> are used for this.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In this all the Jobs </a:t>
            </a:r>
            <a:r>
              <a:rPr lang="en-US" sz="2200" b="1" i="0" dirty="0">
                <a:solidFill>
                  <a:srgbClr val="000000"/>
                </a:solidFill>
                <a:effectLst/>
                <a:latin typeface="Times New Roman" panose="02020603050405020304" pitchFamily="18" charset="0"/>
                <a:cs typeface="Times New Roman" panose="02020603050405020304" pitchFamily="18" charset="0"/>
              </a:rPr>
              <a:t>are firstly Prepared and Stored on the Card</a:t>
            </a:r>
            <a:r>
              <a:rPr lang="en-US" sz="2200" b="0" i="0" dirty="0">
                <a:solidFill>
                  <a:srgbClr val="000000"/>
                </a:solidFill>
                <a:effectLst/>
                <a:latin typeface="Times New Roman" panose="02020603050405020304" pitchFamily="18" charset="0"/>
                <a:cs typeface="Times New Roman" panose="02020603050405020304" pitchFamily="18" charset="0"/>
              </a:rPr>
              <a:t> and after that card will be entered in the System and after that all the Instructions will be executed one by One.</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But the </a:t>
            </a:r>
            <a:r>
              <a:rPr lang="en-US" sz="2200" b="1" i="0" dirty="0">
                <a:solidFill>
                  <a:srgbClr val="000000"/>
                </a:solidFill>
                <a:effectLst/>
                <a:latin typeface="Times New Roman" panose="02020603050405020304" pitchFamily="18" charset="0"/>
                <a:cs typeface="Times New Roman" panose="02020603050405020304" pitchFamily="18" charset="0"/>
              </a:rPr>
              <a:t>Main Problem is that a user doesn’t interact with the System</a:t>
            </a:r>
            <a:r>
              <a:rPr lang="en-US" sz="2200" b="0" i="0" dirty="0">
                <a:solidFill>
                  <a:srgbClr val="000000"/>
                </a:solidFill>
                <a:effectLst/>
                <a:latin typeface="Times New Roman" panose="02020603050405020304" pitchFamily="18" charset="0"/>
                <a:cs typeface="Times New Roman" panose="02020603050405020304" pitchFamily="18" charset="0"/>
              </a:rPr>
              <a:t> while he is working on the System, means the user can’t be able to enter the data for Execution. </a:t>
            </a:r>
          </a:p>
        </p:txBody>
      </p:sp>
    </p:spTree>
    <p:extLst>
      <p:ext uri="{BB962C8B-B14F-4D97-AF65-F5344CB8AC3E}">
        <p14:creationId xmlns:p14="http://schemas.microsoft.com/office/powerpoint/2010/main" val="246400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fference between serial and parallel processing - IT Release">
            <a:extLst>
              <a:ext uri="{FF2B5EF4-FFF2-40B4-BE49-F238E27FC236}">
                <a16:creationId xmlns:a16="http://schemas.microsoft.com/office/drawing/2014/main" id="{7A707D44-B739-766D-925D-D5E1C2DF8D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9120" y="314960"/>
            <a:ext cx="8006080" cy="5862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208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E28DA-37EE-8589-A9AB-E4233C5E1F76}"/>
              </a:ext>
            </a:extLst>
          </p:cNvPr>
          <p:cNvSpPr>
            <a:spLocks noGrp="1"/>
          </p:cNvSpPr>
          <p:nvPr>
            <p:ph idx="1"/>
          </p:nvPr>
        </p:nvSpPr>
        <p:spPr>
          <a:xfrm>
            <a:off x="162560" y="213360"/>
            <a:ext cx="11724640" cy="6467358"/>
          </a:xfrm>
        </p:spPr>
        <p:txBody>
          <a:bodyPr>
            <a:normAutofit fontScale="92500"/>
          </a:bodyPr>
          <a:lstStyle/>
          <a:p>
            <a:pPr marL="0" indent="0">
              <a:buNone/>
            </a:pPr>
            <a:r>
              <a:rPr lang="en-IN" b="1" dirty="0">
                <a:solidFill>
                  <a:srgbClr val="FF0000"/>
                </a:solidFill>
                <a:latin typeface="Times New Roman" panose="02020603050405020304" pitchFamily="18" charset="0"/>
                <a:cs typeface="Times New Roman" panose="02020603050405020304" pitchFamily="18" charset="0"/>
              </a:rPr>
              <a:t>2.Simple Batch:</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The batch strategy is implemented to provide a batch file processing.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It follows that files of the similar batch are processed to speed up the task.</a:t>
            </a:r>
            <a:endParaRPr lang="en-IN" sz="22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Batch is nothing but set of jobs with similar needs.</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lgn="l">
              <a:lnSpc>
                <a:spcPct val="150000"/>
              </a:lnSpc>
              <a:buNone/>
            </a:pPr>
            <a:r>
              <a:rPr lang="en-US" sz="2200" b="0" i="0" dirty="0">
                <a:solidFill>
                  <a:srgbClr val="000000"/>
                </a:solidFill>
                <a:effectLst/>
                <a:latin typeface="Times New Roman" panose="02020603050405020304" pitchFamily="18" charset="0"/>
                <a:cs typeface="Times New Roman" panose="02020603050405020304" pitchFamily="18" charset="0"/>
              </a:rPr>
              <a:t>Steps in Batch Operating System</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The steps to be followed by batch operating system are as follows −</a:t>
            </a:r>
          </a:p>
          <a:p>
            <a:pPr marL="0" indent="0" algn="just">
              <a:lnSpc>
                <a:spcPct val="150000"/>
              </a:lnSpc>
              <a:buNone/>
            </a:pPr>
            <a:r>
              <a:rPr lang="en-US" sz="2200" b="1" i="0" dirty="0">
                <a:solidFill>
                  <a:srgbClr val="000000"/>
                </a:solidFill>
                <a:effectLst/>
                <a:latin typeface="Times New Roman" panose="02020603050405020304" pitchFamily="18" charset="0"/>
                <a:cs typeface="Times New Roman" panose="02020603050405020304" pitchFamily="18" charset="0"/>
              </a:rPr>
              <a:t>Step 1</a:t>
            </a:r>
            <a:r>
              <a:rPr lang="en-US" sz="2200" b="0" i="0" dirty="0">
                <a:solidFill>
                  <a:srgbClr val="000000"/>
                </a:solidFill>
                <a:effectLst/>
                <a:latin typeface="Times New Roman" panose="02020603050405020304" pitchFamily="18" charset="0"/>
                <a:cs typeface="Times New Roman" panose="02020603050405020304" pitchFamily="18" charset="0"/>
              </a:rPr>
              <a:t> − Using punch cards the user prepares his job.</a:t>
            </a:r>
          </a:p>
          <a:p>
            <a:pPr marL="0" indent="0" algn="just">
              <a:lnSpc>
                <a:spcPct val="150000"/>
              </a:lnSpc>
              <a:buNone/>
            </a:pPr>
            <a:r>
              <a:rPr lang="en-US" sz="2200" b="1" i="0" dirty="0">
                <a:solidFill>
                  <a:srgbClr val="000000"/>
                </a:solidFill>
                <a:effectLst/>
                <a:latin typeface="Times New Roman" panose="02020603050405020304" pitchFamily="18" charset="0"/>
                <a:cs typeface="Times New Roman" panose="02020603050405020304" pitchFamily="18" charset="0"/>
              </a:rPr>
              <a:t>Step 2</a:t>
            </a:r>
            <a:r>
              <a:rPr lang="en-US" sz="2200" b="0" i="0" dirty="0">
                <a:solidFill>
                  <a:srgbClr val="000000"/>
                </a:solidFill>
                <a:effectLst/>
                <a:latin typeface="Times New Roman" panose="02020603050405020304" pitchFamily="18" charset="0"/>
                <a:cs typeface="Times New Roman" panose="02020603050405020304" pitchFamily="18" charset="0"/>
              </a:rPr>
              <a:t> − After that the user submits the job to the programmer.</a:t>
            </a:r>
          </a:p>
          <a:p>
            <a:pPr marL="0" indent="0" algn="just">
              <a:lnSpc>
                <a:spcPct val="150000"/>
              </a:lnSpc>
              <a:buNone/>
            </a:pPr>
            <a:r>
              <a:rPr lang="en-US" sz="2200" b="1" i="0" dirty="0">
                <a:solidFill>
                  <a:srgbClr val="000000"/>
                </a:solidFill>
                <a:effectLst/>
                <a:latin typeface="Times New Roman" panose="02020603050405020304" pitchFamily="18" charset="0"/>
                <a:cs typeface="Times New Roman" panose="02020603050405020304" pitchFamily="18" charset="0"/>
              </a:rPr>
              <a:t>Step 3</a:t>
            </a:r>
            <a:r>
              <a:rPr lang="en-US" sz="2200" b="0" i="0" dirty="0">
                <a:solidFill>
                  <a:srgbClr val="000000"/>
                </a:solidFill>
                <a:effectLst/>
                <a:latin typeface="Times New Roman" panose="02020603050405020304" pitchFamily="18" charset="0"/>
                <a:cs typeface="Times New Roman" panose="02020603050405020304" pitchFamily="18" charset="0"/>
              </a:rPr>
              <a:t> − The programmer collects the jobs from different users and sorts the jobs into batches with similar needs.</a:t>
            </a:r>
          </a:p>
          <a:p>
            <a:pPr marL="0" indent="0" algn="just">
              <a:lnSpc>
                <a:spcPct val="150000"/>
              </a:lnSpc>
              <a:buNone/>
            </a:pPr>
            <a:r>
              <a:rPr lang="en-US" sz="2200" b="1" i="0" dirty="0">
                <a:solidFill>
                  <a:srgbClr val="000000"/>
                </a:solidFill>
                <a:effectLst/>
                <a:latin typeface="Times New Roman" panose="02020603050405020304" pitchFamily="18" charset="0"/>
                <a:cs typeface="Times New Roman" panose="02020603050405020304" pitchFamily="18" charset="0"/>
              </a:rPr>
              <a:t>Step 4</a:t>
            </a:r>
            <a:r>
              <a:rPr lang="en-US" sz="2200" b="0" i="0" dirty="0">
                <a:solidFill>
                  <a:srgbClr val="000000"/>
                </a:solidFill>
                <a:effectLst/>
                <a:latin typeface="Times New Roman" panose="02020603050405020304" pitchFamily="18" charset="0"/>
                <a:cs typeface="Times New Roman" panose="02020603050405020304" pitchFamily="18" charset="0"/>
              </a:rPr>
              <a:t> − Finally, the programmer submits the batches to the processor one by one.</a:t>
            </a:r>
          </a:p>
          <a:p>
            <a:pPr marL="0" indent="0" algn="just">
              <a:lnSpc>
                <a:spcPct val="150000"/>
              </a:lnSpc>
              <a:buNone/>
            </a:pPr>
            <a:r>
              <a:rPr lang="en-US" sz="2200" b="1" i="0" dirty="0">
                <a:solidFill>
                  <a:srgbClr val="000000"/>
                </a:solidFill>
                <a:effectLst/>
                <a:latin typeface="Times New Roman" panose="02020603050405020304" pitchFamily="18" charset="0"/>
                <a:cs typeface="Times New Roman" panose="02020603050405020304" pitchFamily="18" charset="0"/>
              </a:rPr>
              <a:t>Step 5</a:t>
            </a:r>
            <a:r>
              <a:rPr lang="en-US" sz="2200" b="0" i="0" dirty="0">
                <a:solidFill>
                  <a:srgbClr val="000000"/>
                </a:solidFill>
                <a:effectLst/>
                <a:latin typeface="Times New Roman" panose="02020603050405020304" pitchFamily="18" charset="0"/>
                <a:cs typeface="Times New Roman" panose="02020603050405020304" pitchFamily="18" charset="0"/>
              </a:rPr>
              <a:t> − All the jobs of a single batch are executed together.</a:t>
            </a:r>
          </a:p>
        </p:txBody>
      </p:sp>
    </p:spTree>
    <p:extLst>
      <p:ext uri="{BB962C8B-B14F-4D97-AF65-F5344CB8AC3E}">
        <p14:creationId xmlns:p14="http://schemas.microsoft.com/office/powerpoint/2010/main" val="2073476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95CF65-5377-585D-0FEC-641580DFE75B}"/>
              </a:ext>
            </a:extLst>
          </p:cNvPr>
          <p:cNvSpPr txBox="1"/>
          <p:nvPr/>
        </p:nvSpPr>
        <p:spPr>
          <a:xfrm>
            <a:off x="2763520" y="5273040"/>
            <a:ext cx="626872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Simple Batch System</a:t>
            </a:r>
          </a:p>
        </p:txBody>
      </p:sp>
      <p:pic>
        <p:nvPicPr>
          <p:cNvPr id="1028" name="Picture 4" descr="What is a batch operating system, time sharing operating system,  distributed operating system, network operating system and an embedded  system? - Quora">
            <a:extLst>
              <a:ext uri="{FF2B5EF4-FFF2-40B4-BE49-F238E27FC236}">
                <a16:creationId xmlns:a16="http://schemas.microsoft.com/office/drawing/2014/main" id="{74688F30-CD5F-62E8-5A80-8104DDFF9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 y="345440"/>
            <a:ext cx="10017760" cy="463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88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4E099-979E-7778-1226-E2F782A13FF1}"/>
              </a:ext>
            </a:extLst>
          </p:cNvPr>
          <p:cNvSpPr>
            <a:spLocks noGrp="1"/>
          </p:cNvSpPr>
          <p:nvPr>
            <p:ph idx="1"/>
          </p:nvPr>
        </p:nvSpPr>
        <p:spPr>
          <a:xfrm>
            <a:off x="345439" y="254000"/>
            <a:ext cx="11429793" cy="6202784"/>
          </a:xfrm>
        </p:spPr>
        <p:txBody>
          <a:bodyPr>
            <a:normAutofit/>
          </a:bodyPr>
          <a:lstStyle/>
          <a:p>
            <a:pPr marL="0" indent="0" algn="just">
              <a:lnSpc>
                <a:spcPct val="150000"/>
              </a:lnSpc>
              <a:buNone/>
            </a:pPr>
            <a:r>
              <a:rPr lang="en-US" sz="2200" b="1" i="0" dirty="0">
                <a:solidFill>
                  <a:srgbClr val="FF0000"/>
                </a:solidFill>
                <a:effectLst/>
                <a:latin typeface="Times New Roman" panose="02020603050405020304" pitchFamily="18" charset="0"/>
                <a:cs typeface="Times New Roman" panose="02020603050405020304" pitchFamily="18" charset="0"/>
              </a:rPr>
              <a:t>Advantages</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time taken by the system to execute all the programs will be reduced.</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can be shared between multiple users.</a:t>
            </a:r>
          </a:p>
          <a:p>
            <a:pPr marL="0" indent="0" algn="just">
              <a:lnSpc>
                <a:spcPct val="150000"/>
              </a:lnSpc>
              <a:buNone/>
            </a:pPr>
            <a:r>
              <a:rPr lang="en-US" sz="2200" b="1" i="0" dirty="0">
                <a:solidFill>
                  <a:srgbClr val="FF0000"/>
                </a:solidFill>
                <a:effectLst/>
                <a:latin typeface="Times New Roman" panose="02020603050405020304" pitchFamily="18" charset="0"/>
                <a:cs typeface="Times New Roman" panose="02020603050405020304" pitchFamily="18" charset="0"/>
              </a:rPr>
              <a:t>Disadvantages</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The disadvantages of batch operating system are as follows −</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Manual interrupts are required between two batches.</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Priority of jobs is not set, they are executed sequentially.</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may lead to starvation.</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CPU utilization is low and it has to remain ideal for a long time because the time taken in loading and unloading of batches is very high as compared to execution time.</a:t>
            </a:r>
          </a:p>
          <a:p>
            <a:pPr marL="0" indent="0" algn="just">
              <a:lnSpc>
                <a:spcPct val="150000"/>
              </a:lnSpc>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5268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312CE-4C1E-F4B5-0AE5-529CFDEA0A15}"/>
              </a:ext>
            </a:extLst>
          </p:cNvPr>
          <p:cNvSpPr>
            <a:spLocks noGrp="1"/>
          </p:cNvSpPr>
          <p:nvPr>
            <p:ph idx="1"/>
          </p:nvPr>
        </p:nvSpPr>
        <p:spPr>
          <a:xfrm>
            <a:off x="396240" y="416560"/>
            <a:ext cx="10957560" cy="5760403"/>
          </a:xfrm>
        </p:spPr>
        <p:txBody>
          <a:bodyPr>
            <a:normAutofit/>
          </a:bodyPr>
          <a:lstStyle/>
          <a:p>
            <a:pPr marL="0" indent="0">
              <a:buNone/>
            </a:pPr>
            <a:br>
              <a:rPr lang="en-US" dirty="0"/>
            </a:br>
            <a:endParaRPr lang="en-IN" dirty="0"/>
          </a:p>
        </p:txBody>
      </p:sp>
      <p:sp>
        <p:nvSpPr>
          <p:cNvPr id="2" name="TextBox 1">
            <a:extLst>
              <a:ext uri="{FF2B5EF4-FFF2-40B4-BE49-F238E27FC236}">
                <a16:creationId xmlns:a16="http://schemas.microsoft.com/office/drawing/2014/main" id="{ECE7BB7C-D00F-21DD-BDD1-8A8CDC95AA90}"/>
              </a:ext>
            </a:extLst>
          </p:cNvPr>
          <p:cNvSpPr txBox="1"/>
          <p:nvPr/>
        </p:nvSpPr>
        <p:spPr>
          <a:xfrm>
            <a:off x="144313" y="83975"/>
            <a:ext cx="8686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Multi-programmed operating system</a:t>
            </a:r>
          </a:p>
        </p:txBody>
      </p:sp>
      <p:sp>
        <p:nvSpPr>
          <p:cNvPr id="5" name="TextBox 4">
            <a:extLst>
              <a:ext uri="{FF2B5EF4-FFF2-40B4-BE49-F238E27FC236}">
                <a16:creationId xmlns:a16="http://schemas.microsoft.com/office/drawing/2014/main" id="{D83164C6-923F-E366-7056-7C8A0D7C322B}"/>
              </a:ext>
            </a:extLst>
          </p:cNvPr>
          <p:cNvSpPr txBox="1"/>
          <p:nvPr/>
        </p:nvSpPr>
        <p:spPr>
          <a:xfrm>
            <a:off x="144313" y="729318"/>
            <a:ext cx="11694160" cy="544764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Multiprogramming OS</a:t>
            </a:r>
            <a:r>
              <a:rPr lang="en-US" sz="2200" b="0" i="0" dirty="0">
                <a:solidFill>
                  <a:srgbClr val="000000"/>
                </a:solidFill>
                <a:effectLst/>
                <a:latin typeface="Times New Roman" panose="02020603050405020304" pitchFamily="18" charset="0"/>
                <a:cs typeface="Times New Roman" panose="02020603050405020304" pitchFamily="18" charset="0"/>
              </a:rPr>
              <a:t> is an ability of an operating system that executes more than one program using a single processor machine.</a:t>
            </a:r>
          </a:p>
          <a:p>
            <a:pPr marL="342900" indent="-342900"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More than one task or program or jobs are present inside the main memory at one point of time.</a:t>
            </a:r>
          </a:p>
          <a:p>
            <a:pPr marL="342900" indent="-342900"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Buffering and spooling can overlap I/O and CPU tasks to improve the system performance but it has some limitations that a single user cannot always keep CPU or I/O busy all the time.</a:t>
            </a:r>
          </a:p>
          <a:p>
            <a:pPr marL="342900" indent="-342900"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To increase resource utilization, multiprogramming approaches.</a:t>
            </a:r>
          </a:p>
          <a:p>
            <a:pPr marL="342900" indent="-342900"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OS could pick and start the execution of one of the jobs in memory, whenever the jobs does not need CPU that means the job is working with I/O at that time the CPU is idle at that time the OS switches to another job in memory and CPU executes a portion of it till the job issues a request for I/O and so on.</a:t>
            </a:r>
          </a:p>
          <a:p>
            <a:pPr algn="just"/>
            <a:endParaRPr lang="en-US" b="0" i="0" dirty="0">
              <a:solidFill>
                <a:srgbClr val="000000"/>
              </a:solidFill>
              <a:effectLst/>
              <a:latin typeface="Nunito" pitchFamily="2" charset="0"/>
            </a:endParaRPr>
          </a:p>
        </p:txBody>
      </p:sp>
    </p:spTree>
    <p:extLst>
      <p:ext uri="{BB962C8B-B14F-4D97-AF65-F5344CB8AC3E}">
        <p14:creationId xmlns:p14="http://schemas.microsoft.com/office/powerpoint/2010/main" val="178745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67CB3-18C6-7E2F-C8B2-49A435DD7F69}"/>
              </a:ext>
            </a:extLst>
          </p:cNvPr>
          <p:cNvSpPr>
            <a:spLocks noGrp="1"/>
          </p:cNvSpPr>
          <p:nvPr>
            <p:ph idx="1"/>
          </p:nvPr>
        </p:nvSpPr>
        <p:spPr>
          <a:xfrm>
            <a:off x="355600" y="345440"/>
            <a:ext cx="10998200" cy="5831523"/>
          </a:xfrm>
        </p:spPr>
        <p:txBody>
          <a:bodyPr/>
          <a:lstStyle/>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Let’s P1 and P2 are two programs present in the main memory. The OS picks one program and starts executing it.</a:t>
            </a:r>
          </a:p>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During execution if the P1 program requires I/O operation, then the OS will simply switch over to P2 program. </a:t>
            </a:r>
          </a:p>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If the p2 program requires I/O then again it switches to P3 and so on.</a:t>
            </a:r>
          </a:p>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If there is no other program remaining after P3 then the CPU will pass its control back to the previous program.</a:t>
            </a:r>
          </a:p>
          <a:p>
            <a:endParaRPr lang="en-IN" dirty="0"/>
          </a:p>
        </p:txBody>
      </p:sp>
    </p:spTree>
    <p:extLst>
      <p:ext uri="{BB962C8B-B14F-4D97-AF65-F5344CB8AC3E}">
        <p14:creationId xmlns:p14="http://schemas.microsoft.com/office/powerpoint/2010/main" val="4291600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6C77F9-C052-3541-1A66-4C091664E2F6}"/>
              </a:ext>
            </a:extLst>
          </p:cNvPr>
          <p:cNvSpPr>
            <a:spLocks noGrp="1"/>
          </p:cNvSpPr>
          <p:nvPr>
            <p:ph idx="1"/>
          </p:nvPr>
        </p:nvSpPr>
        <p:spPr>
          <a:xfrm>
            <a:off x="325120" y="264160"/>
            <a:ext cx="11531600" cy="5912803"/>
          </a:xfrm>
        </p:spPr>
        <p:txBody>
          <a:bodyPr>
            <a:normAutofit fontScale="92500"/>
          </a:bodyPr>
          <a:lstStyle/>
          <a:p>
            <a:pPr marL="0" indent="0" algn="just">
              <a:lnSpc>
                <a:spcPct val="150000"/>
              </a:lnSpc>
              <a:buNone/>
            </a:pPr>
            <a:r>
              <a:rPr lang="en-US" sz="3000" b="1" i="0" dirty="0">
                <a:effectLst/>
                <a:latin typeface="Times New Roman" panose="02020603050405020304" pitchFamily="18" charset="0"/>
                <a:cs typeface="Times New Roman" panose="02020603050405020304" pitchFamily="18" charset="0"/>
              </a:rPr>
              <a:t>Advantages</a:t>
            </a:r>
            <a:endParaRPr lang="en-US" sz="2600" b="1"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CPU utilization is high because the CPU is never goes to idle state.</a:t>
            </a:r>
          </a:p>
          <a:p>
            <a:pPr algn="just">
              <a:lnSpc>
                <a:spcPct val="150000"/>
              </a:lnSpc>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Memory utilization is efficient.</a:t>
            </a:r>
          </a:p>
          <a:p>
            <a:pPr algn="just">
              <a:lnSpc>
                <a:spcPct val="150000"/>
              </a:lnSpc>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CPU throughput is high and also supports multiple interactive user terminals.</a:t>
            </a:r>
          </a:p>
          <a:p>
            <a:pPr marL="0" indent="0" algn="just">
              <a:lnSpc>
                <a:spcPct val="150000"/>
              </a:lnSpc>
              <a:buNone/>
            </a:pPr>
            <a:r>
              <a:rPr lang="en-US" sz="3000" b="1" i="0" dirty="0">
                <a:effectLst/>
                <a:latin typeface="Times New Roman" panose="02020603050405020304" pitchFamily="18" charset="0"/>
                <a:cs typeface="Times New Roman" panose="02020603050405020304" pitchFamily="18" charset="0"/>
              </a:rPr>
              <a:t>Disadvantages</a:t>
            </a:r>
            <a:endParaRPr lang="en-US" sz="2400" b="1"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CPU scheduling is compulsory because lots of jobs are ready to run on CPU simultaneously.</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User is not able to interact with jobs when it is executing.</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Programmers also cannot modify a program that is being executed.</a:t>
            </a:r>
          </a:p>
          <a:p>
            <a:endParaRPr lang="en-IN" dirty="0"/>
          </a:p>
        </p:txBody>
      </p:sp>
    </p:spTree>
    <p:extLst>
      <p:ext uri="{BB962C8B-B14F-4D97-AF65-F5344CB8AC3E}">
        <p14:creationId xmlns:p14="http://schemas.microsoft.com/office/powerpoint/2010/main" val="68969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1654B-8A23-C2E0-2D4D-3F44B52E58A7}"/>
              </a:ext>
            </a:extLst>
          </p:cNvPr>
          <p:cNvSpPr>
            <a:spLocks noGrp="1"/>
          </p:cNvSpPr>
          <p:nvPr>
            <p:ph idx="1"/>
          </p:nvPr>
        </p:nvSpPr>
        <p:spPr>
          <a:xfrm>
            <a:off x="345440" y="396240"/>
            <a:ext cx="11008360" cy="5780723"/>
          </a:xfrm>
        </p:spPr>
        <p:txBody>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If several jobs are ready in main memory and if there is not enough space for all of them, then the system has to choose them by making a decision, this process is called job scheduling.</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When the operating system selects a job from the group of jobs and loads that job into memory for execution, therefore it needs memory management, if several such jobs are ready then it needs CPU scheduling</a:t>
            </a:r>
            <a:r>
              <a:rPr lang="en-US" b="0" i="0" dirty="0">
                <a:solidFill>
                  <a:srgbClr val="000000"/>
                </a:solidFill>
                <a:effectLst/>
                <a:latin typeface="Nunito" pitchFamily="2" charset="0"/>
              </a:rPr>
              <a:t>.</a:t>
            </a:r>
          </a:p>
          <a:p>
            <a:endParaRPr lang="en-IN" dirty="0"/>
          </a:p>
        </p:txBody>
      </p:sp>
    </p:spTree>
    <p:extLst>
      <p:ext uri="{BB962C8B-B14F-4D97-AF65-F5344CB8AC3E}">
        <p14:creationId xmlns:p14="http://schemas.microsoft.com/office/powerpoint/2010/main" val="2220270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78C4D-3285-953E-04CE-F9C393FA810E}"/>
              </a:ext>
            </a:extLst>
          </p:cNvPr>
          <p:cNvSpPr>
            <a:spLocks noGrp="1"/>
          </p:cNvSpPr>
          <p:nvPr>
            <p:ph idx="1"/>
          </p:nvPr>
        </p:nvSpPr>
        <p:spPr>
          <a:xfrm>
            <a:off x="270588" y="65314"/>
            <a:ext cx="11515012" cy="6619966"/>
          </a:xfrm>
        </p:spPr>
        <p:txBody>
          <a:bodyPr>
            <a:normAutofit fontScale="92500"/>
          </a:bodyPr>
          <a:lstStyle/>
          <a:p>
            <a:pPr marL="0" indent="0" algn="just">
              <a:lnSpc>
                <a:spcPct val="100000"/>
              </a:lnSpc>
              <a:buNone/>
            </a:pPr>
            <a:r>
              <a:rPr lang="en-US" b="1" i="0" dirty="0">
                <a:solidFill>
                  <a:srgbClr val="FF0000"/>
                </a:solidFill>
                <a:effectLst/>
                <a:latin typeface="Times New Roman" panose="02020603050405020304" pitchFamily="18" charset="0"/>
                <a:cs typeface="Times New Roman" panose="02020603050405020304" pitchFamily="18" charset="0"/>
              </a:rPr>
              <a:t>Parallel Operating System</a:t>
            </a:r>
            <a:endParaRPr lang="en-US" b="1" i="0" dirty="0">
              <a:effectLst/>
              <a:latin typeface="Times New Roman" panose="02020603050405020304" pitchFamily="18" charset="0"/>
              <a:cs typeface="Times New Roman" panose="02020603050405020304" pitchFamily="18" charset="0"/>
            </a:endParaRPr>
          </a:p>
          <a:p>
            <a:pPr algn="just">
              <a:lnSpc>
                <a:spcPct val="150000"/>
              </a:lnSpc>
            </a:pPr>
            <a:r>
              <a:rPr lang="en-US" sz="2400" i="0" dirty="0">
                <a:effectLst/>
                <a:latin typeface="Times New Roman" panose="02020603050405020304" pitchFamily="18" charset="0"/>
                <a:cs typeface="Times New Roman" panose="02020603050405020304" pitchFamily="18" charset="0"/>
              </a:rPr>
              <a:t>If the collection of multiple processors from same motherboard then </a:t>
            </a:r>
            <a:r>
              <a:rPr lang="en-US" sz="2400" b="1" i="0" dirty="0">
                <a:effectLst/>
                <a:latin typeface="Times New Roman" panose="02020603050405020304" pitchFamily="18" charset="0"/>
                <a:cs typeface="Times New Roman" panose="02020603050405020304" pitchFamily="18" charset="0"/>
              </a:rPr>
              <a:t>it is parallel system.</a:t>
            </a:r>
          </a:p>
          <a:p>
            <a:pPr algn="just">
              <a:lnSpc>
                <a:spcPct val="150000"/>
              </a:lnSpc>
            </a:pPr>
            <a:r>
              <a:rPr lang="en-US" sz="2400" b="1" i="0" dirty="0">
                <a:effectLst/>
                <a:latin typeface="Times New Roman" panose="02020603050405020304" pitchFamily="18" charset="0"/>
                <a:cs typeface="Times New Roman" panose="02020603050405020304" pitchFamily="18" charset="0"/>
              </a:rPr>
              <a:t>Parallel Systems</a:t>
            </a:r>
            <a:r>
              <a:rPr lang="en-US" sz="2400" b="0" i="0" dirty="0">
                <a:effectLst/>
                <a:latin typeface="Times New Roman" panose="02020603050405020304" pitchFamily="18" charset="0"/>
                <a:cs typeface="Times New Roman" panose="02020603050405020304" pitchFamily="18" charset="0"/>
              </a:rPr>
              <a:t> are designed to speed up the execution of programs by dividing the </a:t>
            </a:r>
            <a:r>
              <a:rPr lang="en-US" sz="2400" b="1" i="0" dirty="0">
                <a:effectLst/>
                <a:latin typeface="Times New Roman" panose="02020603050405020304" pitchFamily="18" charset="0"/>
                <a:cs typeface="Times New Roman" panose="02020603050405020304" pitchFamily="18" charset="0"/>
              </a:rPr>
              <a:t>programs into multiple fragments </a:t>
            </a:r>
            <a:r>
              <a:rPr lang="en-US" sz="2400" b="0" i="0" dirty="0">
                <a:effectLst/>
                <a:latin typeface="Times New Roman" panose="02020603050405020304" pitchFamily="18" charset="0"/>
                <a:cs typeface="Times New Roman" panose="02020603050405020304" pitchFamily="18" charset="0"/>
              </a:rPr>
              <a:t>and processing these fragments at the same time.</a:t>
            </a:r>
          </a:p>
          <a:p>
            <a:pPr algn="just">
              <a:lnSpc>
                <a:spcPct val="150000"/>
              </a:lnSpc>
            </a:pPr>
            <a:r>
              <a:rPr lang="en-US" sz="2400" b="0" i="0" dirty="0">
                <a:effectLst/>
                <a:latin typeface="Times New Roman" panose="02020603050405020304" pitchFamily="18" charset="0"/>
                <a:cs typeface="Times New Roman" panose="02020603050405020304" pitchFamily="18" charset="0"/>
              </a:rPr>
              <a:t>Parallel computing is also called </a:t>
            </a:r>
            <a:r>
              <a:rPr lang="en-US" sz="2400" b="1" i="0" dirty="0">
                <a:effectLst/>
                <a:latin typeface="Times New Roman" panose="02020603050405020304" pitchFamily="18" charset="0"/>
                <a:cs typeface="Times New Roman" panose="02020603050405020304" pitchFamily="18" charset="0"/>
              </a:rPr>
              <a:t>parallel processing</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multiple processors in parallel computing.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of them performs the computations assigned to them.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other words, in parallel computing, </a:t>
            </a:r>
            <a:r>
              <a:rPr lang="en-US" sz="2400" b="1" i="0" dirty="0">
                <a:effectLst/>
                <a:latin typeface="Times New Roman" panose="02020603050405020304" pitchFamily="18" charset="0"/>
                <a:cs typeface="Times New Roman" panose="02020603050405020304" pitchFamily="18" charset="0"/>
              </a:rPr>
              <a:t>multiple calculations </a:t>
            </a:r>
            <a:r>
              <a:rPr lang="en-US" sz="2400" b="0" i="0" dirty="0">
                <a:effectLst/>
                <a:latin typeface="Times New Roman" panose="02020603050405020304" pitchFamily="18" charset="0"/>
                <a:cs typeface="Times New Roman" panose="02020603050405020304" pitchFamily="18" charset="0"/>
              </a:rPr>
              <a:t>are performed simultaneously.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systems that support parallel computing can have a shared </a:t>
            </a:r>
            <a:r>
              <a:rPr lang="en-US" sz="2400" dirty="0">
                <a:latin typeface="Times New Roman" panose="02020603050405020304" pitchFamily="18" charset="0"/>
                <a:cs typeface="Times New Roman" panose="02020603050405020304" pitchFamily="18" charset="0"/>
              </a:rPr>
              <a:t>memory. So it is tightly coupled system.</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shared memory systems, all the processors share the memory. </a:t>
            </a:r>
          </a:p>
        </p:txBody>
      </p:sp>
    </p:spTree>
    <p:extLst>
      <p:ext uri="{BB962C8B-B14F-4D97-AF65-F5344CB8AC3E}">
        <p14:creationId xmlns:p14="http://schemas.microsoft.com/office/powerpoint/2010/main" val="64527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A75C-6A55-7EFC-0969-11F5ECCD6706}"/>
              </a:ext>
            </a:extLst>
          </p:cNvPr>
          <p:cNvSpPr>
            <a:spLocks noGrp="1"/>
          </p:cNvSpPr>
          <p:nvPr>
            <p:ph type="title"/>
          </p:nvPr>
        </p:nvSpPr>
        <p:spPr>
          <a:xfrm>
            <a:off x="307909" y="149291"/>
            <a:ext cx="11439331" cy="765109"/>
          </a:xfrm>
        </p:spPr>
        <p:txBody>
          <a:bodyPr/>
          <a:lstStyle/>
          <a:p>
            <a:r>
              <a:rPr lang="en-IN" b="1" dirty="0">
                <a:solidFill>
                  <a:srgbClr val="C00000"/>
                </a:solidFill>
                <a:latin typeface="Times New Roman" panose="02020603050405020304" pitchFamily="18" charset="0"/>
                <a:cs typeface="Times New Roman" panose="02020603050405020304" pitchFamily="18" charset="0"/>
              </a:rPr>
              <a:t>Operating System Operations</a:t>
            </a:r>
          </a:p>
        </p:txBody>
      </p:sp>
      <p:sp>
        <p:nvSpPr>
          <p:cNvPr id="3" name="Content Placeholder 2">
            <a:extLst>
              <a:ext uri="{FF2B5EF4-FFF2-40B4-BE49-F238E27FC236}">
                <a16:creationId xmlns:a16="http://schemas.microsoft.com/office/drawing/2014/main" id="{35A423C0-9286-B47F-A5A2-DA6AD43EE4A3}"/>
              </a:ext>
            </a:extLst>
          </p:cNvPr>
          <p:cNvSpPr>
            <a:spLocks noGrp="1"/>
          </p:cNvSpPr>
          <p:nvPr>
            <p:ph idx="1"/>
          </p:nvPr>
        </p:nvSpPr>
        <p:spPr>
          <a:xfrm>
            <a:off x="391886" y="1054359"/>
            <a:ext cx="10961914" cy="5122604"/>
          </a:xfrm>
        </p:spPr>
        <p:txBody>
          <a:bodyPr>
            <a:norm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An operating system is a construction that allows the user application programs to interact with the system hardware.</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Operating system by itself does not provide any function but it provides an atmosphere in which different applications and programs can do useful work.</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major operations of the operating system are </a:t>
            </a:r>
            <a:r>
              <a:rPr lang="en-US" sz="2400" b="1" i="0" dirty="0">
                <a:solidFill>
                  <a:srgbClr val="000000"/>
                </a:solidFill>
                <a:effectLst/>
                <a:latin typeface="Times New Roman" panose="02020603050405020304" pitchFamily="18" charset="0"/>
                <a:cs typeface="Times New Roman" panose="02020603050405020304" pitchFamily="18" charset="0"/>
              </a:rPr>
              <a:t>Dual mode and Timer. </a:t>
            </a:r>
          </a:p>
          <a:p>
            <a:pPr marL="0" indent="0">
              <a:buNone/>
            </a:pPr>
            <a:endParaRPr lang="en-IN" dirty="0"/>
          </a:p>
        </p:txBody>
      </p:sp>
    </p:spTree>
    <p:extLst>
      <p:ext uri="{BB962C8B-B14F-4D97-AF65-F5344CB8AC3E}">
        <p14:creationId xmlns:p14="http://schemas.microsoft.com/office/powerpoint/2010/main" val="1153253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AC0E1D-0034-D99A-FAA0-07ECC38A4BAE}"/>
              </a:ext>
            </a:extLst>
          </p:cNvPr>
          <p:cNvSpPr>
            <a:spLocks noGrp="1"/>
          </p:cNvSpPr>
          <p:nvPr>
            <p:ph idx="1"/>
          </p:nvPr>
        </p:nvSpPr>
        <p:spPr>
          <a:xfrm>
            <a:off x="284480" y="518318"/>
            <a:ext cx="11551920" cy="5821363"/>
          </a:xfrm>
        </p:spPr>
        <p:txBody>
          <a:bodyPr>
            <a:normAutofit/>
          </a:bodyPr>
          <a:lstStyle/>
          <a:p>
            <a:pPr marL="0" indent="0" algn="just">
              <a:lnSpc>
                <a:spcPct val="150000"/>
              </a:lnSpc>
              <a:buNone/>
            </a:pPr>
            <a:r>
              <a:rPr lang="en-US" sz="2200" b="0" i="0" dirty="0">
                <a:effectLst/>
                <a:latin typeface="Times New Roman" panose="02020603050405020304" pitchFamily="18" charset="0"/>
                <a:cs typeface="Times New Roman" panose="02020603050405020304" pitchFamily="18" charset="0"/>
              </a:rPr>
              <a:t>There are multiple </a:t>
            </a:r>
            <a:r>
              <a:rPr lang="en-US" sz="2200" b="1" i="0" dirty="0">
                <a:effectLst/>
                <a:latin typeface="Times New Roman" panose="02020603050405020304" pitchFamily="18" charset="0"/>
                <a:cs typeface="Times New Roman" panose="02020603050405020304" pitchFamily="18" charset="0"/>
              </a:rPr>
              <a:t>advantages</a:t>
            </a:r>
            <a:r>
              <a:rPr lang="en-US" sz="2200" b="0" i="0" dirty="0">
                <a:effectLst/>
                <a:latin typeface="Times New Roman" panose="02020603050405020304" pitchFamily="18" charset="0"/>
                <a:cs typeface="Times New Roman" panose="02020603050405020304" pitchFamily="18" charset="0"/>
              </a:rPr>
              <a:t> to parallel computing. </a:t>
            </a:r>
          </a:p>
          <a:p>
            <a:pPr algn="just">
              <a:lnSpc>
                <a:spcPct val="150000"/>
              </a:lnSpc>
            </a:pPr>
            <a:r>
              <a:rPr lang="en-US" sz="2200" b="0" i="0" dirty="0">
                <a:effectLst/>
                <a:latin typeface="Times New Roman" panose="02020603050405020304" pitchFamily="18" charset="0"/>
                <a:cs typeface="Times New Roman" panose="02020603050405020304" pitchFamily="18" charset="0"/>
              </a:rPr>
              <a:t>As there are multiple processors working simultaneously, it increases the </a:t>
            </a:r>
            <a:r>
              <a:rPr lang="en-US" sz="2200"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CPU</a:t>
            </a:r>
            <a:r>
              <a:rPr lang="en-US" sz="2200" b="1" i="0" dirty="0">
                <a:effectLst/>
                <a:latin typeface="Times New Roman" panose="02020603050405020304" pitchFamily="18" charset="0"/>
                <a:cs typeface="Times New Roman" panose="02020603050405020304" pitchFamily="18" charset="0"/>
              </a:rPr>
              <a:t> utilization and improves the performance</a:t>
            </a:r>
            <a:r>
              <a:rPr lang="en-US" sz="2200" b="0" i="0" dirty="0">
                <a:effectLst/>
                <a:latin typeface="Times New Roman" panose="02020603050405020304" pitchFamily="18" charset="0"/>
                <a:cs typeface="Times New Roman" panose="02020603050405020304" pitchFamily="18" charset="0"/>
              </a:rPr>
              <a:t>.</a:t>
            </a:r>
          </a:p>
          <a:p>
            <a:pPr algn="just">
              <a:lnSpc>
                <a:spcPct val="150000"/>
              </a:lnSpc>
            </a:pPr>
            <a:r>
              <a:rPr lang="en-US" sz="2200" b="0" i="0" dirty="0">
                <a:effectLst/>
                <a:latin typeface="Times New Roman" panose="02020603050405020304" pitchFamily="18" charset="0"/>
                <a:cs typeface="Times New Roman" panose="02020603050405020304" pitchFamily="18" charset="0"/>
              </a:rPr>
              <a:t>Moreover, failure in one processor </a:t>
            </a:r>
            <a:r>
              <a:rPr lang="en-US" sz="2200" b="1" i="0" dirty="0">
                <a:effectLst/>
                <a:latin typeface="Times New Roman" panose="02020603050405020304" pitchFamily="18" charset="0"/>
                <a:cs typeface="Times New Roman" panose="02020603050405020304" pitchFamily="18" charset="0"/>
              </a:rPr>
              <a:t>does not affect the functionality </a:t>
            </a:r>
            <a:r>
              <a:rPr lang="en-US" sz="2200" b="0" i="0" dirty="0">
                <a:effectLst/>
                <a:latin typeface="Times New Roman" panose="02020603050405020304" pitchFamily="18" charset="0"/>
                <a:cs typeface="Times New Roman" panose="02020603050405020304" pitchFamily="18" charset="0"/>
              </a:rPr>
              <a:t>of other processors. </a:t>
            </a:r>
          </a:p>
          <a:p>
            <a:pPr algn="just">
              <a:lnSpc>
                <a:spcPct val="150000"/>
              </a:lnSpc>
            </a:pPr>
            <a:r>
              <a:rPr lang="en-US" sz="2200" b="0" i="0" dirty="0">
                <a:effectLst/>
                <a:latin typeface="Times New Roman" panose="02020603050405020304" pitchFamily="18" charset="0"/>
                <a:cs typeface="Times New Roman" panose="02020603050405020304" pitchFamily="18" charset="0"/>
              </a:rPr>
              <a:t>Therefore, parallel computing </a:t>
            </a:r>
            <a:r>
              <a:rPr lang="en-US" sz="2200" b="1" i="0" dirty="0">
                <a:effectLst/>
                <a:latin typeface="Times New Roman" panose="02020603050405020304" pitchFamily="18" charset="0"/>
                <a:cs typeface="Times New Roman" panose="02020603050405020304" pitchFamily="18" charset="0"/>
              </a:rPr>
              <a:t>provides reliability</a:t>
            </a:r>
            <a:r>
              <a:rPr lang="en-US" sz="2200" b="0" i="0" dirty="0">
                <a:effectLst/>
                <a:latin typeface="Times New Roman" panose="02020603050405020304" pitchFamily="18" charset="0"/>
                <a:cs typeface="Times New Roman" panose="02020603050405020304" pitchFamily="18" charset="0"/>
              </a:rPr>
              <a:t>. On the other hand, increasing processors is costly. </a:t>
            </a:r>
          </a:p>
          <a:p>
            <a:pPr algn="just">
              <a:lnSpc>
                <a:spcPct val="150000"/>
              </a:lnSpc>
            </a:pPr>
            <a:r>
              <a:rPr lang="en-US" sz="2200" b="0" i="0" dirty="0">
                <a:effectLst/>
                <a:latin typeface="Times New Roman" panose="02020603050405020304" pitchFamily="18" charset="0"/>
                <a:cs typeface="Times New Roman" panose="02020603050405020304" pitchFamily="18" charset="0"/>
              </a:rPr>
              <a:t>Furthermore, if one processor requires instructions of another, the processor might cause latency.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91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E27A-EC66-DE91-6A92-91BEF4BF9DDA}"/>
              </a:ext>
            </a:extLst>
          </p:cNvPr>
          <p:cNvSpPr>
            <a:spLocks noGrp="1"/>
          </p:cNvSpPr>
          <p:nvPr>
            <p:ph type="title"/>
          </p:nvPr>
        </p:nvSpPr>
        <p:spPr>
          <a:xfrm>
            <a:off x="223520" y="182881"/>
            <a:ext cx="10739120" cy="894080"/>
          </a:xfrm>
        </p:spPr>
        <p:txBody>
          <a:bodyPr>
            <a:normAutofit fontScale="90000"/>
          </a:bodyPr>
          <a:lstStyle/>
          <a:p>
            <a:r>
              <a:rPr lang="en-IN" sz="4400" b="1" i="0" dirty="0">
                <a:solidFill>
                  <a:srgbClr val="FF0000"/>
                </a:solidFill>
                <a:effectLst/>
                <a:latin typeface="Times New Roman" panose="02020603050405020304" pitchFamily="18" charset="0"/>
                <a:cs typeface="Times New Roman" panose="02020603050405020304" pitchFamily="18" charset="0"/>
              </a:rPr>
              <a:t>Distributed System</a:t>
            </a:r>
            <a:br>
              <a:rPr lang="en-US" sz="4400" b="0" i="0" dirty="0">
                <a:solidFill>
                  <a:srgbClr val="444444"/>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C1AC478-48FE-7205-74A1-45A972A14A16}"/>
              </a:ext>
            </a:extLst>
          </p:cNvPr>
          <p:cNvSpPr>
            <a:spLocks noGrp="1"/>
          </p:cNvSpPr>
          <p:nvPr>
            <p:ph idx="1"/>
          </p:nvPr>
        </p:nvSpPr>
        <p:spPr>
          <a:xfrm>
            <a:off x="223520" y="767080"/>
            <a:ext cx="11744960" cy="5999480"/>
          </a:xfrm>
        </p:spPr>
        <p:txBody>
          <a:bodyPr>
            <a:normAutofit fontScale="85000" lnSpcReduction="10000"/>
          </a:bodyPr>
          <a:lstStyle/>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If the collection of multiple processors is spread across the different geographical locations connected by network then known as distributed system.</a:t>
            </a:r>
          </a:p>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Distributed computing divides a </a:t>
            </a:r>
            <a:r>
              <a:rPr lang="en-US" sz="2800" b="1" i="0" dirty="0">
                <a:effectLst/>
                <a:latin typeface="Times New Roman" panose="02020603050405020304" pitchFamily="18" charset="0"/>
                <a:cs typeface="Times New Roman" panose="02020603050405020304" pitchFamily="18" charset="0"/>
              </a:rPr>
              <a:t>single task between multiple computers</a:t>
            </a:r>
            <a:r>
              <a:rPr lang="en-US" sz="2800" b="0" i="0" dirty="0">
                <a:effectLst/>
                <a:latin typeface="Times New Roman" panose="02020603050405020304" pitchFamily="18" charset="0"/>
                <a:cs typeface="Times New Roman" panose="02020603050405020304" pitchFamily="18" charset="0"/>
              </a:rPr>
              <a:t>.</a:t>
            </a:r>
          </a:p>
          <a:p>
            <a:pPr algn="just" fontAlgn="base">
              <a:lnSpc>
                <a:spcPct val="150000"/>
              </a:lnSpc>
            </a:pPr>
            <a:r>
              <a:rPr lang="en-US" dirty="0">
                <a:latin typeface="Times New Roman" panose="02020603050405020304" pitchFamily="18" charset="0"/>
                <a:cs typeface="Times New Roman" panose="02020603050405020304" pitchFamily="18" charset="0"/>
              </a:rPr>
              <a:t>I</a:t>
            </a:r>
            <a:r>
              <a:rPr lang="en-US" sz="2800" b="0" i="0" dirty="0">
                <a:effectLst/>
                <a:latin typeface="Times New Roman" panose="02020603050405020304" pitchFamily="18" charset="0"/>
                <a:cs typeface="Times New Roman" panose="02020603050405020304" pitchFamily="18" charset="0"/>
              </a:rPr>
              <a:t>t is also called loosely coupled systems because in which each processor has its </a:t>
            </a:r>
            <a:r>
              <a:rPr lang="en-US" sz="2800" b="1" i="0" dirty="0">
                <a:effectLst/>
                <a:latin typeface="Times New Roman" panose="02020603050405020304" pitchFamily="18" charset="0"/>
                <a:cs typeface="Times New Roman" panose="02020603050405020304" pitchFamily="18" charset="0"/>
              </a:rPr>
              <a:t>own local memory </a:t>
            </a:r>
            <a:r>
              <a:rPr lang="en-US" sz="2800" b="0" i="0" dirty="0">
                <a:effectLst/>
                <a:latin typeface="Times New Roman" panose="02020603050405020304" pitchFamily="18" charset="0"/>
                <a:cs typeface="Times New Roman" panose="02020603050405020304" pitchFamily="18" charset="0"/>
              </a:rPr>
              <a:t>and </a:t>
            </a:r>
            <a:r>
              <a:rPr lang="en-US" sz="2800" b="1" i="0" dirty="0">
                <a:effectLst/>
                <a:latin typeface="Times New Roman" panose="02020603050405020304" pitchFamily="18" charset="0"/>
                <a:cs typeface="Times New Roman" panose="02020603050405020304" pitchFamily="18" charset="0"/>
              </a:rPr>
              <a:t>processing units</a:t>
            </a:r>
            <a:r>
              <a:rPr lang="en-US" sz="2800" b="0" i="0" dirty="0">
                <a:effectLst/>
                <a:latin typeface="Times New Roman" panose="02020603050405020304" pitchFamily="18" charset="0"/>
                <a:cs typeface="Times New Roman" panose="02020603050405020304" pitchFamily="18" charset="0"/>
              </a:rPr>
              <a:t>.</a:t>
            </a:r>
          </a:p>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Each computer can communicate with others via </a:t>
            </a:r>
            <a:r>
              <a:rPr lang="en-US" sz="2800" b="1" i="0" dirty="0">
                <a:effectLst/>
                <a:latin typeface="Times New Roman" panose="02020603050405020304" pitchFamily="18" charset="0"/>
                <a:cs typeface="Times New Roman" panose="02020603050405020304" pitchFamily="18" charset="0"/>
              </a:rPr>
              <a:t>the network</a:t>
            </a:r>
            <a:r>
              <a:rPr lang="en-US" sz="2800" b="0" i="0" dirty="0">
                <a:effectLst/>
                <a:latin typeface="Times New Roman" panose="02020603050405020304" pitchFamily="18" charset="0"/>
                <a:cs typeface="Times New Roman" panose="02020603050405020304" pitchFamily="18" charset="0"/>
              </a:rPr>
              <a:t>.</a:t>
            </a:r>
          </a:p>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 All computers work together to achieve </a:t>
            </a:r>
            <a:r>
              <a:rPr lang="en-US" sz="2800" b="1" i="0" dirty="0">
                <a:effectLst/>
                <a:latin typeface="Times New Roman" panose="02020603050405020304" pitchFamily="18" charset="0"/>
                <a:cs typeface="Times New Roman" panose="02020603050405020304" pitchFamily="18" charset="0"/>
              </a:rPr>
              <a:t>a common goal</a:t>
            </a:r>
            <a:r>
              <a:rPr lang="en-US" sz="28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Thus, they all work as a </a:t>
            </a:r>
            <a:r>
              <a:rPr lang="en-US" sz="2800" b="1" i="0" dirty="0">
                <a:effectLst/>
                <a:latin typeface="Times New Roman" panose="02020603050405020304" pitchFamily="18" charset="0"/>
                <a:cs typeface="Times New Roman" panose="02020603050405020304" pitchFamily="18" charset="0"/>
              </a:rPr>
              <a:t>single entity</a:t>
            </a:r>
            <a:r>
              <a:rPr lang="en-US" sz="28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A computer in the distributed system is </a:t>
            </a:r>
            <a:r>
              <a:rPr lang="en-US" sz="2800" b="1" i="0" dirty="0">
                <a:effectLst/>
                <a:latin typeface="Times New Roman" panose="02020603050405020304" pitchFamily="18" charset="0"/>
                <a:cs typeface="Times New Roman" panose="02020603050405020304" pitchFamily="18" charset="0"/>
              </a:rPr>
              <a:t>a node </a:t>
            </a:r>
            <a:r>
              <a:rPr lang="en-US" sz="2800" b="0" i="0" dirty="0">
                <a:effectLst/>
                <a:latin typeface="Times New Roman" panose="02020603050405020304" pitchFamily="18" charset="0"/>
                <a:cs typeface="Times New Roman" panose="02020603050405020304" pitchFamily="18" charset="0"/>
              </a:rPr>
              <a:t>while a collection of nodes is a </a:t>
            </a:r>
            <a:r>
              <a:rPr lang="en-US" sz="2800" b="1" i="0" dirty="0">
                <a:effectLst/>
                <a:latin typeface="Times New Roman" panose="02020603050405020304" pitchFamily="18" charset="0"/>
                <a:cs typeface="Times New Roman" panose="02020603050405020304" pitchFamily="18" charset="0"/>
              </a:rPr>
              <a:t>cluster</a:t>
            </a:r>
            <a:r>
              <a:rPr lang="en-US" sz="2800"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6622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32C44-21BE-6384-9D00-5E25D94AE059}"/>
              </a:ext>
            </a:extLst>
          </p:cNvPr>
          <p:cNvSpPr>
            <a:spLocks noGrp="1"/>
          </p:cNvSpPr>
          <p:nvPr>
            <p:ph idx="1"/>
          </p:nvPr>
        </p:nvSpPr>
        <p:spPr>
          <a:xfrm>
            <a:off x="317241" y="223520"/>
            <a:ext cx="11439329" cy="6363892"/>
          </a:xfrm>
        </p:spPr>
        <p:txBody>
          <a:bodyPr>
            <a:normAutofit/>
          </a:bodyPr>
          <a:lstStyle/>
          <a:p>
            <a:pPr marL="342900" indent="-3429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Individual systems that communicate via a single channel are regarded as a single entity. </a:t>
            </a:r>
          </a:p>
          <a:p>
            <a:pPr marL="342900" indent="-3429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They're also known as </a:t>
            </a:r>
            <a:r>
              <a:rPr lang="en-US" sz="2800" b="1" i="0" dirty="0">
                <a:effectLst/>
                <a:latin typeface="Times New Roman" panose="02020603050405020304" pitchFamily="18" charset="0"/>
                <a:cs typeface="Times New Roman" panose="02020603050405020304" pitchFamily="18" charset="0"/>
              </a:rPr>
              <a:t>loosely coupled systems</a:t>
            </a:r>
            <a:r>
              <a:rPr lang="en-US" sz="2800" b="0" i="0" dirty="0">
                <a:effectLst/>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operating system </a:t>
            </a:r>
            <a:r>
              <a:rPr lang="en-US" sz="2800" b="0" i="0" dirty="0">
                <a:effectLst/>
                <a:latin typeface="Times New Roman" panose="02020603050405020304" pitchFamily="18" charset="0"/>
                <a:cs typeface="Times New Roman" panose="02020603050405020304" pitchFamily="18" charset="0"/>
              </a:rPr>
              <a:t>consists of numerous computers, nodes, and sites joined together via </a:t>
            </a:r>
            <a:r>
              <a:rPr lang="en-US" b="1" dirty="0">
                <a:latin typeface="Times New Roman" panose="02020603050405020304" pitchFamily="18" charset="0"/>
                <a:cs typeface="Times New Roman" panose="02020603050405020304" pitchFamily="18" charset="0"/>
              </a:rPr>
              <a:t>LAN/WAN</a:t>
            </a:r>
            <a:r>
              <a:rPr lang="en-US" dirty="0">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lines. </a:t>
            </a:r>
          </a:p>
          <a:p>
            <a:pPr marL="342900" indent="-3429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It enables the distribution of full systems on a couple of center processors, and it supports many real-time products and different users. </a:t>
            </a:r>
          </a:p>
          <a:p>
            <a:pPr marL="342900" indent="-3429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Distributed operating systems can share their computing resources and I/O files while providing users with virtual machine abstraction.</a:t>
            </a:r>
          </a:p>
          <a:p>
            <a:endParaRPr lang="en-IN" dirty="0"/>
          </a:p>
        </p:txBody>
      </p:sp>
    </p:spTree>
    <p:extLst>
      <p:ext uri="{BB962C8B-B14F-4D97-AF65-F5344CB8AC3E}">
        <p14:creationId xmlns:p14="http://schemas.microsoft.com/office/powerpoint/2010/main" val="3237797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2C12F-43D0-BEE6-FCD9-B3A2C96A421F}"/>
              </a:ext>
            </a:extLst>
          </p:cNvPr>
          <p:cNvSpPr>
            <a:spLocks noGrp="1"/>
          </p:cNvSpPr>
          <p:nvPr>
            <p:ph idx="1"/>
          </p:nvPr>
        </p:nvSpPr>
        <p:spPr>
          <a:xfrm>
            <a:off x="386080" y="264160"/>
            <a:ext cx="11460480" cy="6024880"/>
          </a:xfrm>
        </p:spPr>
        <p:txBody>
          <a:bodyPr>
            <a:normAutofit/>
          </a:bodyPr>
          <a:lstStyle/>
          <a:p>
            <a:pPr marL="0" indent="0" algn="just" fontAlgn="base">
              <a:lnSpc>
                <a:spcPct val="150000"/>
              </a:lnSpc>
              <a:buNone/>
            </a:pPr>
            <a:r>
              <a:rPr lang="en-US" sz="3200" b="1" i="0" dirty="0">
                <a:solidFill>
                  <a:srgbClr val="FF0000"/>
                </a:solidFill>
                <a:effectLst/>
                <a:latin typeface="Times New Roman" panose="02020603050405020304" pitchFamily="18" charset="0"/>
                <a:cs typeface="Times New Roman" panose="02020603050405020304" pitchFamily="18" charset="0"/>
              </a:rPr>
              <a:t>Why we should use distributed system?</a:t>
            </a:r>
          </a:p>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Resource sharing: </a:t>
            </a:r>
          </a:p>
          <a:p>
            <a:pPr marL="0" indent="0" algn="just" fontAlgn="base">
              <a:lnSpc>
                <a:spcPct val="150000"/>
              </a:lnSpc>
              <a:buNone/>
            </a:pPr>
            <a:r>
              <a:rPr lang="en-US" sz="2800" b="0" i="0" dirty="0">
                <a:effectLst/>
                <a:latin typeface="Times New Roman" panose="02020603050405020304" pitchFamily="18" charset="0"/>
                <a:cs typeface="Times New Roman" panose="02020603050405020304" pitchFamily="18" charset="0"/>
              </a:rPr>
              <a:t>if a number of different sites are connected together then the user at one site may be able to access the user at one site may be able to access the resources available at other site.</a:t>
            </a:r>
          </a:p>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Computation speedup: </a:t>
            </a:r>
          </a:p>
          <a:p>
            <a:pPr marL="0" indent="0" algn="just" fontAlgn="base">
              <a:lnSpc>
                <a:spcPct val="150000"/>
              </a:lnSpc>
              <a:buNone/>
            </a:pPr>
            <a:r>
              <a:rPr lang="en-US" sz="2800" b="0" i="0" dirty="0">
                <a:effectLst/>
                <a:latin typeface="Times New Roman" panose="02020603050405020304" pitchFamily="18" charset="0"/>
                <a:cs typeface="Times New Roman" panose="02020603050405020304" pitchFamily="18" charset="0"/>
              </a:rPr>
              <a:t>the particular computation can be partitioned into interdependent sub-computations which can run concurrently.</a:t>
            </a:r>
          </a:p>
        </p:txBody>
      </p:sp>
    </p:spTree>
    <p:extLst>
      <p:ext uri="{BB962C8B-B14F-4D97-AF65-F5344CB8AC3E}">
        <p14:creationId xmlns:p14="http://schemas.microsoft.com/office/powerpoint/2010/main" val="2643999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C548-6526-5DEC-DCA1-E86CA2170FD6}"/>
              </a:ext>
            </a:extLst>
          </p:cNvPr>
          <p:cNvSpPr>
            <a:spLocks noGrp="1"/>
          </p:cNvSpPr>
          <p:nvPr>
            <p:ph idx="1"/>
          </p:nvPr>
        </p:nvSpPr>
        <p:spPr>
          <a:xfrm>
            <a:off x="558800" y="375920"/>
            <a:ext cx="10795000" cy="5801043"/>
          </a:xfrm>
        </p:spPr>
        <p:txBody>
          <a:bodyPr/>
          <a:lstStyle/>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Reliability: </a:t>
            </a:r>
          </a:p>
          <a:p>
            <a:pPr marL="0" indent="0" algn="just" fontAlgn="base">
              <a:lnSpc>
                <a:spcPct val="150000"/>
              </a:lnSpc>
              <a:buNone/>
            </a:pPr>
            <a:r>
              <a:rPr lang="en-US" sz="2800" b="0" i="0" dirty="0">
                <a:effectLst/>
                <a:latin typeface="Times New Roman" panose="02020603050405020304" pitchFamily="18" charset="0"/>
                <a:cs typeface="Times New Roman" panose="02020603050405020304" pitchFamily="18" charset="0"/>
              </a:rPr>
              <a:t>In distributed system, if one site fails then the remaining site can continue operating and hence the reliability is improved.</a:t>
            </a:r>
          </a:p>
          <a:p>
            <a:pPr algn="just" fontAlgn="base">
              <a:lnSpc>
                <a:spcPct val="150000"/>
              </a:lnSpc>
            </a:pPr>
            <a:r>
              <a:rPr lang="en-US" sz="2800" dirty="0">
                <a:latin typeface="Times New Roman" panose="02020603050405020304" pitchFamily="18" charset="0"/>
                <a:cs typeface="Times New Roman" panose="02020603050405020304" pitchFamily="18" charset="0"/>
              </a:rPr>
              <a:t>Communication: </a:t>
            </a:r>
          </a:p>
          <a:p>
            <a:pPr marL="0" indent="0" algn="just" fontAlgn="base">
              <a:lnSpc>
                <a:spcPct val="150000"/>
              </a:lnSpc>
              <a:buNone/>
            </a:pPr>
            <a:r>
              <a:rPr lang="en-US" sz="2800" dirty="0">
                <a:latin typeface="Times New Roman" panose="02020603050405020304" pitchFamily="18" charset="0"/>
                <a:cs typeface="Times New Roman" panose="02020603050405020304" pitchFamily="18" charset="0"/>
              </a:rPr>
              <a:t>When various sites are connected together, users can exchange information with the help of communication network.</a:t>
            </a:r>
            <a:endParaRPr lang="en-US" sz="28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43407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Distributed Systems? Architecture Types, Key Components, and  Examples | Spiceworks It Security">
            <a:extLst>
              <a:ext uri="{FF2B5EF4-FFF2-40B4-BE49-F238E27FC236}">
                <a16:creationId xmlns:a16="http://schemas.microsoft.com/office/drawing/2014/main" id="{A716446B-E587-4422-77C0-2C58B26B0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1281"/>
            <a:ext cx="9316720" cy="558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F820D6-5C72-48CF-9EEB-430EA18AAB9A}"/>
              </a:ext>
            </a:extLst>
          </p:cNvPr>
          <p:cNvSpPr txBox="1"/>
          <p:nvPr/>
        </p:nvSpPr>
        <p:spPr>
          <a:xfrm>
            <a:off x="3373120" y="5669281"/>
            <a:ext cx="523240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Distributed System</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E2312F1-9217-A6CD-D72F-A8D8B9F23EA4}"/>
                  </a:ext>
                </a:extLst>
              </p14:cNvPr>
              <p14:cNvContentPartPr/>
              <p14:nvPr/>
            </p14:nvContentPartPr>
            <p14:xfrm>
              <a:off x="7877248" y="148430"/>
              <a:ext cx="2598120" cy="691920"/>
            </p14:xfrm>
          </p:contentPart>
        </mc:Choice>
        <mc:Fallback xmlns="">
          <p:pic>
            <p:nvPicPr>
              <p:cNvPr id="3" name="Ink 2">
                <a:extLst>
                  <a:ext uri="{FF2B5EF4-FFF2-40B4-BE49-F238E27FC236}">
                    <a16:creationId xmlns:a16="http://schemas.microsoft.com/office/drawing/2014/main" id="{9E2312F1-9217-A6CD-D72F-A8D8B9F23EA4}"/>
                  </a:ext>
                </a:extLst>
              </p:cNvPr>
              <p:cNvPicPr/>
              <p:nvPr/>
            </p:nvPicPr>
            <p:blipFill>
              <a:blip r:embed="rId4"/>
              <a:stretch>
                <a:fillRect/>
              </a:stretch>
            </p:blipFill>
            <p:spPr>
              <a:xfrm>
                <a:off x="7814248" y="85430"/>
                <a:ext cx="2723760" cy="817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06F0A43-B311-6BED-F090-D200A08D38F2}"/>
                  </a:ext>
                </a:extLst>
              </p14:cNvPr>
              <p14:cNvContentPartPr/>
              <p14:nvPr/>
            </p14:nvContentPartPr>
            <p14:xfrm>
              <a:off x="9447208" y="522110"/>
              <a:ext cx="637920" cy="28800"/>
            </p14:xfrm>
          </p:contentPart>
        </mc:Choice>
        <mc:Fallback xmlns="">
          <p:pic>
            <p:nvPicPr>
              <p:cNvPr id="5" name="Ink 4">
                <a:extLst>
                  <a:ext uri="{FF2B5EF4-FFF2-40B4-BE49-F238E27FC236}">
                    <a16:creationId xmlns:a16="http://schemas.microsoft.com/office/drawing/2014/main" id="{B06F0A43-B311-6BED-F090-D200A08D38F2}"/>
                  </a:ext>
                </a:extLst>
              </p:cNvPr>
              <p:cNvPicPr/>
              <p:nvPr/>
            </p:nvPicPr>
            <p:blipFill>
              <a:blip r:embed="rId6"/>
              <a:stretch>
                <a:fillRect/>
              </a:stretch>
            </p:blipFill>
            <p:spPr>
              <a:xfrm>
                <a:off x="9384568" y="459110"/>
                <a:ext cx="763560" cy="154440"/>
              </a:xfrm>
              <a:prstGeom prst="rect">
                <a:avLst/>
              </a:prstGeom>
            </p:spPr>
          </p:pic>
        </mc:Fallback>
      </mc:AlternateContent>
    </p:spTree>
    <p:extLst>
      <p:ext uri="{BB962C8B-B14F-4D97-AF65-F5344CB8AC3E}">
        <p14:creationId xmlns:p14="http://schemas.microsoft.com/office/powerpoint/2010/main" val="200404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56BD-2140-C246-8CC1-9271A53BC583}"/>
              </a:ext>
            </a:extLst>
          </p:cNvPr>
          <p:cNvSpPr>
            <a:spLocks noGrp="1"/>
          </p:cNvSpPr>
          <p:nvPr>
            <p:ph type="title"/>
          </p:nvPr>
        </p:nvSpPr>
        <p:spPr>
          <a:xfrm>
            <a:off x="599440" y="365125"/>
            <a:ext cx="10754360" cy="711835"/>
          </a:xfrm>
        </p:spPr>
        <p:txBody>
          <a:bodyPr/>
          <a:lstStyle/>
          <a:p>
            <a:r>
              <a:rPr lang="en-IN" b="1" dirty="0">
                <a:solidFill>
                  <a:srgbClr val="C00000"/>
                </a:solidFill>
                <a:latin typeface="Times New Roman" panose="02020603050405020304" pitchFamily="18" charset="0"/>
                <a:cs typeface="Times New Roman" panose="02020603050405020304" pitchFamily="18" charset="0"/>
              </a:rPr>
              <a:t>Real Time System</a:t>
            </a:r>
          </a:p>
        </p:txBody>
      </p:sp>
      <p:sp>
        <p:nvSpPr>
          <p:cNvPr id="3" name="Content Placeholder 2">
            <a:extLst>
              <a:ext uri="{FF2B5EF4-FFF2-40B4-BE49-F238E27FC236}">
                <a16:creationId xmlns:a16="http://schemas.microsoft.com/office/drawing/2014/main" id="{7D7BD707-60EB-2041-90AE-522A7629CF96}"/>
              </a:ext>
            </a:extLst>
          </p:cNvPr>
          <p:cNvSpPr>
            <a:spLocks noGrp="1"/>
          </p:cNvSpPr>
          <p:nvPr>
            <p:ph idx="1"/>
          </p:nvPr>
        </p:nvSpPr>
        <p:spPr>
          <a:xfrm>
            <a:off x="274320" y="1310640"/>
            <a:ext cx="11562080" cy="5182235"/>
          </a:xfrm>
        </p:spPr>
        <p:txBody>
          <a:bodyPr>
            <a:normAutofit/>
          </a:bodyPr>
          <a:lstStyle/>
          <a:p>
            <a:pPr algn="just" fontAlgn="base">
              <a:lnSpc>
                <a:spcPct val="150000"/>
              </a:lnSpc>
            </a:pPr>
            <a:r>
              <a:rPr lang="en-US" b="0" i="0" dirty="0">
                <a:effectLst/>
                <a:latin typeface="Times New Roman" panose="02020603050405020304" pitchFamily="18" charset="0"/>
                <a:cs typeface="Times New Roman" panose="02020603050405020304" pitchFamily="18" charset="0"/>
              </a:rPr>
              <a:t>Real-time</a:t>
            </a:r>
            <a:r>
              <a:rPr lang="en-US" b="1" i="0" dirty="0">
                <a:effectLst/>
                <a:latin typeface="Times New Roman" panose="02020603050405020304" pitchFamily="18" charset="0"/>
                <a:cs typeface="Times New Roman" panose="02020603050405020304" pitchFamily="18" charset="0"/>
              </a:rPr>
              <a:t> operating systems (RTOS)</a:t>
            </a:r>
            <a:r>
              <a:rPr lang="en-US" b="0" i="0" dirty="0">
                <a:effectLst/>
                <a:latin typeface="Times New Roman" panose="02020603050405020304" pitchFamily="18" charset="0"/>
                <a:cs typeface="Times New Roman" panose="02020603050405020304" pitchFamily="18" charset="0"/>
              </a:rPr>
              <a:t> are used in environments where a large number of events, mostly external to the computer system, must be </a:t>
            </a:r>
            <a:r>
              <a:rPr lang="en-US" b="1" i="0" dirty="0">
                <a:effectLst/>
                <a:latin typeface="Times New Roman" panose="02020603050405020304" pitchFamily="18" charset="0"/>
                <a:cs typeface="Times New Roman" panose="02020603050405020304" pitchFamily="18" charset="0"/>
              </a:rPr>
              <a:t>accepted</a:t>
            </a:r>
            <a:r>
              <a:rPr lang="en-US" b="0" i="0" dirty="0">
                <a:effectLst/>
                <a:latin typeface="Times New Roman" panose="02020603050405020304" pitchFamily="18" charset="0"/>
                <a:cs typeface="Times New Roman" panose="02020603050405020304" pitchFamily="18" charset="0"/>
              </a:rPr>
              <a:t> and </a:t>
            </a:r>
            <a:r>
              <a:rPr lang="en-US" b="1" i="0" dirty="0">
                <a:effectLst/>
                <a:latin typeface="Times New Roman" panose="02020603050405020304" pitchFamily="18" charset="0"/>
                <a:cs typeface="Times New Roman" panose="02020603050405020304" pitchFamily="18" charset="0"/>
              </a:rPr>
              <a:t>processed in a short time or within certain deadlines.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such applications are industrial control, telephone switching equipment, flight control, and real-time simulations.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With an RTOS, the processing time is measured in tenths of seconds. This system is time-bound and has a </a:t>
            </a:r>
            <a:r>
              <a:rPr lang="en-US" b="1" i="0" dirty="0">
                <a:effectLst/>
                <a:latin typeface="Times New Roman" panose="02020603050405020304" pitchFamily="18" charset="0"/>
                <a:cs typeface="Times New Roman" panose="02020603050405020304" pitchFamily="18" charset="0"/>
              </a:rPr>
              <a:t>fixed deadlin</a:t>
            </a:r>
            <a:r>
              <a:rPr lang="en-US" b="1" i="0" dirty="0">
                <a:solidFill>
                  <a:srgbClr val="273239"/>
                </a:solidFill>
                <a:effectLst/>
                <a:latin typeface="Times New Roman" panose="02020603050405020304" pitchFamily="18" charset="0"/>
                <a:cs typeface="Times New Roman" panose="02020603050405020304" pitchFamily="18" charset="0"/>
              </a:rPr>
              <a:t>e</a:t>
            </a:r>
            <a:r>
              <a:rPr lang="en-US" b="0" i="0" dirty="0">
                <a:solidFill>
                  <a:srgbClr val="273239"/>
                </a:solidFill>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56122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B5180-60E5-88E7-FF9F-57944DFAA6E2}"/>
              </a:ext>
            </a:extLst>
          </p:cNvPr>
          <p:cNvSpPr>
            <a:spLocks noGrp="1"/>
          </p:cNvSpPr>
          <p:nvPr>
            <p:ph idx="1"/>
          </p:nvPr>
        </p:nvSpPr>
        <p:spPr>
          <a:xfrm>
            <a:off x="264160" y="436880"/>
            <a:ext cx="11089640" cy="5740083"/>
          </a:xfrm>
        </p:spPr>
        <p:txBody>
          <a:bodyPr/>
          <a:lstStyle/>
          <a:p>
            <a:pPr algn="just" fontAlgn="base">
              <a:lnSpc>
                <a:spcPct val="150000"/>
              </a:lnSpc>
            </a:pPr>
            <a:r>
              <a:rPr lang="en-US" b="0" i="0" dirty="0">
                <a:effectLst/>
                <a:latin typeface="Times New Roman" panose="02020603050405020304" pitchFamily="18" charset="0"/>
                <a:cs typeface="Times New Roman" panose="02020603050405020304" pitchFamily="18" charset="0"/>
              </a:rPr>
              <a:t>The processing in this type of system must occur within the specified constraints. Otherwise, This will lead to system failure.</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Examples of the real-time operating systems: Airline traffic control systems, Command Control Systems, Airlines reservation system, Heart Pacemaker, Network Multimedia Systems, Robot etc.</a:t>
            </a:r>
          </a:p>
          <a:p>
            <a:endParaRPr lang="en-IN" dirty="0"/>
          </a:p>
        </p:txBody>
      </p:sp>
    </p:spTree>
    <p:extLst>
      <p:ext uri="{BB962C8B-B14F-4D97-AF65-F5344CB8AC3E}">
        <p14:creationId xmlns:p14="http://schemas.microsoft.com/office/powerpoint/2010/main" val="3098177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1F70C-03C2-BE2E-2BFF-A4CAE0C715CD}"/>
              </a:ext>
            </a:extLst>
          </p:cNvPr>
          <p:cNvSpPr>
            <a:spLocks noGrp="1"/>
          </p:cNvSpPr>
          <p:nvPr>
            <p:ph idx="1"/>
          </p:nvPr>
        </p:nvSpPr>
        <p:spPr>
          <a:xfrm>
            <a:off x="690880" y="508000"/>
            <a:ext cx="10662920" cy="5668963"/>
          </a:xfrm>
        </p:spPr>
        <p:txBody>
          <a:bodyPr>
            <a:normAutofit/>
          </a:bodyPr>
          <a:lstStyle/>
          <a:p>
            <a:pPr marL="0" indent="0" fontAlgn="base">
              <a:buNone/>
            </a:pPr>
            <a:r>
              <a:rPr lang="en-US" b="1" i="0" dirty="0">
                <a:solidFill>
                  <a:srgbClr val="C00000"/>
                </a:solidFill>
                <a:effectLst/>
                <a:latin typeface="urw-din"/>
              </a:rPr>
              <a:t>1. </a:t>
            </a:r>
            <a:r>
              <a:rPr lang="en-US" b="1" i="0" dirty="0">
                <a:solidFill>
                  <a:srgbClr val="C00000"/>
                </a:solidFill>
                <a:effectLst/>
                <a:latin typeface="Times New Roman" panose="02020603050405020304" pitchFamily="18" charset="0"/>
                <a:cs typeface="Times New Roman" panose="02020603050405020304" pitchFamily="18" charset="0"/>
              </a:rPr>
              <a:t>Hard Real-Time operating system: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These operating systems guarantee that critical tasks be completed within a range of time.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For example, a robot is hired to weld a car body.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If the robot welds too early or too late, the car cannot be sold, so it is a hard real-time system that requires complete car welding by robot hardly on the time. </a:t>
            </a:r>
            <a:endParaRPr lang="en-US" dirty="0">
              <a:latin typeface="Times New Roman" panose="02020603050405020304" pitchFamily="18" charset="0"/>
              <a:cs typeface="Times New Roman" panose="02020603050405020304" pitchFamily="18" charset="0"/>
            </a:endParaRPr>
          </a:p>
          <a:p>
            <a:pPr marL="0" indent="0" algn="just" fontAlgn="base">
              <a:lnSpc>
                <a:spcPct val="150000"/>
              </a:lnSpc>
              <a:buNone/>
            </a:pPr>
            <a:endParaRPr lang="en-US"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92824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61DF9-A5DD-6FE4-FAC0-301416FC5F04}"/>
              </a:ext>
            </a:extLst>
          </p:cNvPr>
          <p:cNvSpPr>
            <a:spLocks noGrp="1"/>
          </p:cNvSpPr>
          <p:nvPr>
            <p:ph idx="1"/>
          </p:nvPr>
        </p:nvSpPr>
        <p:spPr>
          <a:xfrm>
            <a:off x="508000" y="335280"/>
            <a:ext cx="10845800" cy="5841683"/>
          </a:xfrm>
        </p:spPr>
        <p:txBody>
          <a:bodyPr>
            <a:normAutofit/>
          </a:bodyPr>
          <a:lstStyle/>
          <a:p>
            <a:pPr marL="0" indent="0" fontAlgn="base">
              <a:lnSpc>
                <a:spcPct val="120000"/>
              </a:lnSpc>
              <a:buNone/>
            </a:pPr>
            <a:r>
              <a:rPr lang="en-US" sz="3800" b="1" i="0" dirty="0">
                <a:solidFill>
                  <a:srgbClr val="C00000"/>
                </a:solidFill>
                <a:effectLst/>
                <a:latin typeface="Times New Roman" panose="02020603050405020304" pitchFamily="18" charset="0"/>
                <a:cs typeface="Times New Roman" panose="02020603050405020304" pitchFamily="18" charset="0"/>
              </a:rPr>
              <a:t>2.Soft real-time operating system: </a:t>
            </a:r>
          </a:p>
          <a:p>
            <a:pPr algn="just" fontAlgn="base">
              <a:lnSpc>
                <a:spcPct val="150000"/>
              </a:lnSpc>
            </a:pPr>
            <a:r>
              <a:rPr lang="en-US" sz="2600" b="0" i="0" dirty="0">
                <a:effectLst/>
                <a:latin typeface="Times New Roman" panose="02020603050405020304" pitchFamily="18" charset="0"/>
                <a:cs typeface="Times New Roman" panose="02020603050405020304" pitchFamily="18" charset="0"/>
              </a:rPr>
              <a:t>This operating system provides some relaxation in the time limit. </a:t>
            </a:r>
          </a:p>
          <a:p>
            <a:pPr algn="just" fontAlgn="base">
              <a:lnSpc>
                <a:spcPct val="150000"/>
              </a:lnSpc>
            </a:pPr>
            <a:r>
              <a:rPr lang="en-US" sz="2600" b="0" i="0" dirty="0">
                <a:effectLst/>
                <a:latin typeface="Times New Roman" panose="02020603050405020304" pitchFamily="18" charset="0"/>
                <a:cs typeface="Times New Roman" panose="02020603050405020304" pitchFamily="18" charset="0"/>
              </a:rPr>
              <a:t>For example – Multimedia systems, digital audio systems etc. </a:t>
            </a:r>
          </a:p>
          <a:p>
            <a:pPr algn="just" fontAlgn="base">
              <a:lnSpc>
                <a:spcPct val="150000"/>
              </a:lnSpc>
            </a:pPr>
            <a:r>
              <a:rPr lang="en-US" sz="2600" b="0" i="0" dirty="0">
                <a:effectLst/>
                <a:latin typeface="Times New Roman" panose="02020603050405020304" pitchFamily="18" charset="0"/>
                <a:cs typeface="Times New Roman" panose="02020603050405020304" pitchFamily="18" charset="0"/>
              </a:rPr>
              <a:t>Explicit, programmer-defined and controlled processes are encountered in real-time systems. </a:t>
            </a:r>
          </a:p>
          <a:p>
            <a:pPr algn="just" fontAlgn="base">
              <a:lnSpc>
                <a:spcPct val="150000"/>
              </a:lnSpc>
            </a:pPr>
            <a:r>
              <a:rPr lang="en-US" sz="2600" b="0" i="0" dirty="0">
                <a:effectLst/>
                <a:latin typeface="Times New Roman" panose="02020603050405020304" pitchFamily="18" charset="0"/>
                <a:cs typeface="Times New Roman" panose="02020603050405020304" pitchFamily="18" charset="0"/>
              </a:rPr>
              <a:t>A separate process is changed with handling a single external event. </a:t>
            </a:r>
          </a:p>
          <a:p>
            <a:pPr algn="just" fontAlgn="base">
              <a:lnSpc>
                <a:spcPct val="150000"/>
              </a:lnSpc>
            </a:pPr>
            <a:r>
              <a:rPr lang="en-US" sz="2600" b="0" i="0" dirty="0">
                <a:effectLst/>
                <a:latin typeface="Times New Roman" panose="02020603050405020304" pitchFamily="18" charset="0"/>
                <a:cs typeface="Times New Roman" panose="02020603050405020304" pitchFamily="18" charset="0"/>
              </a:rPr>
              <a:t>The process is activated upon occurrence of the related event signaled by an interrupt. </a:t>
            </a:r>
          </a:p>
          <a:p>
            <a:endParaRPr lang="en-IN" dirty="0"/>
          </a:p>
        </p:txBody>
      </p:sp>
    </p:spTree>
    <p:extLst>
      <p:ext uri="{BB962C8B-B14F-4D97-AF65-F5344CB8AC3E}">
        <p14:creationId xmlns:p14="http://schemas.microsoft.com/office/powerpoint/2010/main" val="359801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0945-AC7B-40CC-3B06-B719D495C265}"/>
              </a:ext>
            </a:extLst>
          </p:cNvPr>
          <p:cNvSpPr>
            <a:spLocks noGrp="1"/>
          </p:cNvSpPr>
          <p:nvPr>
            <p:ph type="title"/>
          </p:nvPr>
        </p:nvSpPr>
        <p:spPr>
          <a:xfrm>
            <a:off x="142239" y="94537"/>
            <a:ext cx="10896600" cy="620395"/>
          </a:xfrm>
        </p:spPr>
        <p:txBody>
          <a:bodyPr>
            <a:normAutofit fontScale="90000"/>
          </a:bodyPr>
          <a:lstStyle/>
          <a:p>
            <a:r>
              <a:rPr lang="en-IN" b="1" dirty="0">
                <a:latin typeface="Times New Roman" panose="02020603050405020304" pitchFamily="18" charset="0"/>
                <a:cs typeface="Times New Roman" panose="02020603050405020304" pitchFamily="18" charset="0"/>
              </a:rPr>
              <a:t>Dual Mode Operations</a:t>
            </a:r>
          </a:p>
        </p:txBody>
      </p:sp>
      <p:sp>
        <p:nvSpPr>
          <p:cNvPr id="3" name="Content Placeholder 2">
            <a:extLst>
              <a:ext uri="{FF2B5EF4-FFF2-40B4-BE49-F238E27FC236}">
                <a16:creationId xmlns:a16="http://schemas.microsoft.com/office/drawing/2014/main" id="{8669C5B0-8795-272E-E001-B13544E39125}"/>
              </a:ext>
            </a:extLst>
          </p:cNvPr>
          <p:cNvSpPr>
            <a:spLocks noGrp="1"/>
          </p:cNvSpPr>
          <p:nvPr>
            <p:ph idx="1"/>
          </p:nvPr>
        </p:nvSpPr>
        <p:spPr>
          <a:xfrm>
            <a:off x="142239" y="821094"/>
            <a:ext cx="11670315" cy="5803226"/>
          </a:xfrm>
        </p:spPr>
        <p:txBody>
          <a:bodyPr>
            <a:normAutofit/>
          </a:bodyPr>
          <a:lstStyle/>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In order to ensure the proper execution of the operating system, we must be able to distinguish between the </a:t>
            </a:r>
            <a:r>
              <a:rPr lang="en-US" sz="2200" b="1" i="0" dirty="0">
                <a:solidFill>
                  <a:srgbClr val="000000"/>
                </a:solidFill>
                <a:effectLst/>
                <a:latin typeface="Times New Roman" panose="02020603050405020304" pitchFamily="18" charset="0"/>
                <a:cs typeface="Times New Roman" panose="02020603050405020304" pitchFamily="18" charset="0"/>
              </a:rPr>
              <a:t>execution of operating-system code </a:t>
            </a:r>
            <a:r>
              <a:rPr lang="en-US" sz="2200" i="0" dirty="0">
                <a:solidFill>
                  <a:srgbClr val="000000"/>
                </a:solidFill>
                <a:effectLst/>
                <a:latin typeface="Times New Roman" panose="02020603050405020304" pitchFamily="18" charset="0"/>
                <a:cs typeface="Times New Roman" panose="02020603050405020304" pitchFamily="18" charset="0"/>
              </a:rPr>
              <a:t>and</a:t>
            </a:r>
            <a:r>
              <a:rPr lang="en-US" sz="2200" b="1" i="0" dirty="0">
                <a:solidFill>
                  <a:srgbClr val="000000"/>
                </a:solidFill>
                <a:effectLst/>
                <a:latin typeface="Times New Roman" panose="02020603050405020304" pitchFamily="18" charset="0"/>
                <a:cs typeface="Times New Roman" panose="02020603050405020304" pitchFamily="18" charset="0"/>
              </a:rPr>
              <a:t> user defined code</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The approach taken by most computer systems is to provide hardware support that allows us to differentiate among </a:t>
            </a:r>
            <a:r>
              <a:rPr lang="en-US" sz="2200" b="1" i="0" dirty="0">
                <a:solidFill>
                  <a:srgbClr val="000000"/>
                </a:solidFill>
                <a:effectLst/>
                <a:latin typeface="Times New Roman" panose="02020603050405020304" pitchFamily="18" charset="0"/>
                <a:cs typeface="Times New Roman" panose="02020603050405020304" pitchFamily="18" charset="0"/>
              </a:rPr>
              <a:t>various modes of execution</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At the very least, we need two separate modes of operation: </a:t>
            </a:r>
            <a:r>
              <a:rPr lang="en-US" sz="2200" b="1" i="0" dirty="0">
                <a:solidFill>
                  <a:srgbClr val="000000"/>
                </a:solidFill>
                <a:effectLst/>
                <a:latin typeface="Times New Roman" panose="02020603050405020304" pitchFamily="18" charset="0"/>
                <a:cs typeface="Times New Roman" panose="02020603050405020304" pitchFamily="18" charset="0"/>
              </a:rPr>
              <a:t>user mode</a:t>
            </a:r>
            <a:r>
              <a:rPr lang="en-US" sz="2200" b="0" i="0" dirty="0">
                <a:solidFill>
                  <a:srgbClr val="000000"/>
                </a:solidFill>
                <a:effectLst/>
                <a:latin typeface="Times New Roman" panose="02020603050405020304" pitchFamily="18" charset="0"/>
                <a:cs typeface="Times New Roman" panose="02020603050405020304" pitchFamily="18" charset="0"/>
              </a:rPr>
              <a:t> and </a:t>
            </a:r>
            <a:r>
              <a:rPr lang="en-US" sz="2200" b="1" i="0" dirty="0">
                <a:solidFill>
                  <a:srgbClr val="000000"/>
                </a:solidFill>
                <a:effectLst/>
                <a:latin typeface="Times New Roman" panose="02020603050405020304" pitchFamily="18" charset="0"/>
                <a:cs typeface="Times New Roman" panose="02020603050405020304" pitchFamily="18" charset="0"/>
              </a:rPr>
              <a:t>kernel mode</a:t>
            </a:r>
            <a:r>
              <a:rPr lang="en-US" sz="2200" b="0" i="0" dirty="0">
                <a:solidFill>
                  <a:srgbClr val="000000"/>
                </a:solidFill>
                <a:effectLst/>
                <a:latin typeface="Times New Roman" panose="02020603050405020304" pitchFamily="18" charset="0"/>
                <a:cs typeface="Times New Roman" panose="02020603050405020304" pitchFamily="18" charset="0"/>
              </a:rPr>
              <a:t> (also called </a:t>
            </a:r>
            <a:r>
              <a:rPr lang="en-US" sz="2200" b="1" i="0" dirty="0">
                <a:solidFill>
                  <a:srgbClr val="000000"/>
                </a:solidFill>
                <a:effectLst/>
                <a:latin typeface="Times New Roman" panose="02020603050405020304" pitchFamily="18" charset="0"/>
                <a:cs typeface="Times New Roman" panose="02020603050405020304" pitchFamily="18" charset="0"/>
              </a:rPr>
              <a:t>supervisor mode</a:t>
            </a: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1" i="0" dirty="0">
                <a:solidFill>
                  <a:srgbClr val="000000"/>
                </a:solidFill>
                <a:effectLst/>
                <a:latin typeface="Times New Roman" panose="02020603050405020304" pitchFamily="18" charset="0"/>
                <a:cs typeface="Times New Roman" panose="02020603050405020304" pitchFamily="18" charset="0"/>
              </a:rPr>
              <a:t>system mode</a:t>
            </a:r>
            <a:r>
              <a:rPr lang="en-US" sz="2200" b="0" i="0" dirty="0">
                <a:solidFill>
                  <a:srgbClr val="000000"/>
                </a:solidFill>
                <a:effectLst/>
                <a:latin typeface="Times New Roman" panose="02020603050405020304" pitchFamily="18" charset="0"/>
                <a:cs typeface="Times New Roman" panose="02020603050405020304" pitchFamily="18" charset="0"/>
              </a:rPr>
              <a:t>, or </a:t>
            </a:r>
            <a:r>
              <a:rPr lang="en-US" sz="2200" b="1" i="0" dirty="0">
                <a:solidFill>
                  <a:srgbClr val="000000"/>
                </a:solidFill>
                <a:effectLst/>
                <a:latin typeface="Times New Roman" panose="02020603050405020304" pitchFamily="18" charset="0"/>
                <a:cs typeface="Times New Roman" panose="02020603050405020304" pitchFamily="18" charset="0"/>
              </a:rPr>
              <a:t>privileged mode</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A bit, called the </a:t>
            </a:r>
            <a:r>
              <a:rPr lang="en-US" sz="2200" b="1" i="0" dirty="0">
                <a:solidFill>
                  <a:srgbClr val="000000"/>
                </a:solidFill>
                <a:effectLst/>
                <a:latin typeface="Times New Roman" panose="02020603050405020304" pitchFamily="18" charset="0"/>
                <a:cs typeface="Times New Roman" panose="02020603050405020304" pitchFamily="18" charset="0"/>
              </a:rPr>
              <a:t>mode bit</a:t>
            </a:r>
            <a:r>
              <a:rPr lang="en-US" sz="2200" b="0" i="0" dirty="0">
                <a:solidFill>
                  <a:srgbClr val="000000"/>
                </a:solidFill>
                <a:effectLst/>
                <a:latin typeface="Times New Roman" panose="02020603050405020304" pitchFamily="18" charset="0"/>
                <a:cs typeface="Times New Roman" panose="02020603050405020304" pitchFamily="18" charset="0"/>
              </a:rPr>
              <a:t>, is added to the hardware of the computer to indicate the current mode: kernel (0) or user (1).</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With the mode bit, we are able to </a:t>
            </a:r>
            <a:r>
              <a:rPr lang="en-US" sz="2200" b="1" i="0" dirty="0">
                <a:solidFill>
                  <a:srgbClr val="000000"/>
                </a:solidFill>
                <a:effectLst/>
                <a:latin typeface="Times New Roman" panose="02020603050405020304" pitchFamily="18" charset="0"/>
                <a:cs typeface="Times New Roman" panose="02020603050405020304" pitchFamily="18" charset="0"/>
              </a:rPr>
              <a:t>distinguish between a task that is executed on behalf of the operating system and one that </a:t>
            </a:r>
            <a:r>
              <a:rPr lang="en-US" sz="2200" b="0" i="0" dirty="0">
                <a:solidFill>
                  <a:srgbClr val="000000"/>
                </a:solidFill>
                <a:effectLst/>
                <a:latin typeface="Times New Roman" panose="02020603050405020304" pitchFamily="18" charset="0"/>
                <a:cs typeface="Times New Roman" panose="02020603050405020304" pitchFamily="18" charset="0"/>
              </a:rPr>
              <a:t>is executed on behalf of the user.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368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EADE38-BE37-FBF1-AD17-D53D61AD5078}"/>
              </a:ext>
            </a:extLst>
          </p:cNvPr>
          <p:cNvSpPr>
            <a:spLocks noGrp="1"/>
          </p:cNvSpPr>
          <p:nvPr>
            <p:ph idx="1"/>
          </p:nvPr>
        </p:nvSpPr>
        <p:spPr>
          <a:xfrm>
            <a:off x="568960" y="579120"/>
            <a:ext cx="10784840" cy="5597843"/>
          </a:xfrm>
        </p:spPr>
        <p:txBody>
          <a:bodyPr>
            <a:normAutofit/>
          </a:bodyPr>
          <a:lstStyle/>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Multitasking operation is accomplished by scheduling processes for execution independently of each other. </a:t>
            </a:r>
          </a:p>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Each process is assigned a certain level of priority that corresponds to the relative importance of the event that it services. </a:t>
            </a:r>
          </a:p>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The processor is allocated to the highest priority processes. </a:t>
            </a:r>
          </a:p>
          <a:p>
            <a:pPr algn="just" fontAlgn="base">
              <a:lnSpc>
                <a:spcPct val="150000"/>
              </a:lnSpc>
            </a:pPr>
            <a:r>
              <a:rPr lang="en-US" sz="2800" b="0" i="0" dirty="0">
                <a:effectLst/>
                <a:latin typeface="Times New Roman" panose="02020603050405020304" pitchFamily="18" charset="0"/>
                <a:cs typeface="Times New Roman" panose="02020603050405020304" pitchFamily="18" charset="0"/>
              </a:rPr>
              <a:t>This type of schedule, called, priority-based pre-emptive scheduling is used by real-time systems.</a:t>
            </a:r>
          </a:p>
          <a:p>
            <a:endParaRPr lang="en-IN" dirty="0"/>
          </a:p>
        </p:txBody>
      </p:sp>
    </p:spTree>
    <p:extLst>
      <p:ext uri="{BB962C8B-B14F-4D97-AF65-F5344CB8AC3E}">
        <p14:creationId xmlns:p14="http://schemas.microsoft.com/office/powerpoint/2010/main" val="1644424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FCBC-DF29-59C4-E3D2-17036C07135A}"/>
              </a:ext>
            </a:extLst>
          </p:cNvPr>
          <p:cNvSpPr>
            <a:spLocks noGrp="1"/>
          </p:cNvSpPr>
          <p:nvPr>
            <p:ph type="title"/>
          </p:nvPr>
        </p:nvSpPr>
        <p:spPr>
          <a:xfrm>
            <a:off x="396240" y="169183"/>
            <a:ext cx="10515600" cy="620395"/>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Special Purpose System</a:t>
            </a:r>
          </a:p>
        </p:txBody>
      </p:sp>
      <p:sp>
        <p:nvSpPr>
          <p:cNvPr id="3" name="Content Placeholder 2">
            <a:extLst>
              <a:ext uri="{FF2B5EF4-FFF2-40B4-BE49-F238E27FC236}">
                <a16:creationId xmlns:a16="http://schemas.microsoft.com/office/drawing/2014/main" id="{53A2A334-D09D-B13C-A0E1-02DF9B55652C}"/>
              </a:ext>
            </a:extLst>
          </p:cNvPr>
          <p:cNvSpPr>
            <a:spLocks noGrp="1"/>
          </p:cNvSpPr>
          <p:nvPr>
            <p:ph idx="1"/>
          </p:nvPr>
        </p:nvSpPr>
        <p:spPr>
          <a:xfrm>
            <a:off x="396240" y="985520"/>
            <a:ext cx="11440160" cy="5433941"/>
          </a:xfrm>
        </p:spPr>
        <p:txBody>
          <a:bodyPr>
            <a:normAutofit fontScale="92500"/>
          </a:bodyPr>
          <a:lstStyle/>
          <a:p>
            <a:pPr marL="0" indent="0" algn="just" fontAlgn="base">
              <a:lnSpc>
                <a:spcPct val="150000"/>
              </a:lnSpc>
              <a:buNone/>
            </a:pPr>
            <a:r>
              <a:rPr lang="en-US" b="0" i="0" dirty="0">
                <a:effectLst/>
                <a:latin typeface="Times New Roman" panose="02020603050405020304" pitchFamily="18" charset="0"/>
                <a:cs typeface="Times New Roman" panose="02020603050405020304" pitchFamily="18" charset="0"/>
              </a:rPr>
              <a:t>There are various classes of computer systems based on their computational speed, usage, and hardware. </a:t>
            </a:r>
          </a:p>
          <a:p>
            <a:pPr marL="0" indent="0" algn="just" fontAlgn="base">
              <a:lnSpc>
                <a:spcPct val="150000"/>
              </a:lnSpc>
              <a:buNone/>
            </a:pPr>
            <a:r>
              <a:rPr lang="en-US" b="0" i="0" dirty="0">
                <a:effectLst/>
                <a:latin typeface="Times New Roman" panose="02020603050405020304" pitchFamily="18" charset="0"/>
                <a:cs typeface="Times New Roman" panose="02020603050405020304" pitchFamily="18" charset="0"/>
              </a:rPr>
              <a:t>The following are some special-purpose systems according to specific applications. </a:t>
            </a:r>
          </a:p>
          <a:p>
            <a:pPr marL="0" indent="0" algn="just" fontAlgn="base">
              <a:lnSpc>
                <a:spcPct val="150000"/>
              </a:lnSpc>
              <a:buNone/>
            </a:pPr>
            <a:r>
              <a:rPr lang="en-US" b="0" i="0" dirty="0">
                <a:effectLst/>
                <a:latin typeface="Times New Roman" panose="02020603050405020304" pitchFamily="18" charset="0"/>
                <a:cs typeface="Times New Roman" panose="02020603050405020304" pitchFamily="18" charset="0"/>
              </a:rPr>
              <a:t>They use:</a:t>
            </a:r>
          </a:p>
          <a:p>
            <a:pPr algn="just" fontAlgn="base">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Real-time embedded systems Multimedia systems</a:t>
            </a:r>
          </a:p>
          <a:p>
            <a:pPr algn="just" fontAlgn="base">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Multimedia systems</a:t>
            </a:r>
          </a:p>
          <a:p>
            <a:pPr algn="just" fontAlgn="base">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Handheld and portable systems</a:t>
            </a:r>
          </a:p>
          <a:p>
            <a:pPr marL="0" indent="0" algn="l" fontAlgn="base">
              <a:buNone/>
            </a:pPr>
            <a:endParaRPr lang="en-US" b="0" i="0" dirty="0">
              <a:effectLst/>
              <a:latin typeface="urw-din"/>
            </a:endParaRPr>
          </a:p>
          <a:p>
            <a:endParaRPr lang="en-IN" dirty="0"/>
          </a:p>
        </p:txBody>
      </p:sp>
    </p:spTree>
    <p:extLst>
      <p:ext uri="{BB962C8B-B14F-4D97-AF65-F5344CB8AC3E}">
        <p14:creationId xmlns:p14="http://schemas.microsoft.com/office/powerpoint/2010/main" val="2189683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1299A-D41F-2768-49B9-1B231D68824B}"/>
              </a:ext>
            </a:extLst>
          </p:cNvPr>
          <p:cNvSpPr>
            <a:spLocks noGrp="1"/>
          </p:cNvSpPr>
          <p:nvPr>
            <p:ph idx="1"/>
          </p:nvPr>
        </p:nvSpPr>
        <p:spPr>
          <a:xfrm>
            <a:off x="304800" y="254000"/>
            <a:ext cx="11049000" cy="6604000"/>
          </a:xfrm>
        </p:spPr>
        <p:txBody>
          <a:bodyPr>
            <a:noAutofit/>
          </a:bodyPr>
          <a:lstStyle/>
          <a:p>
            <a:pPr marL="0" indent="0" algn="just">
              <a:buNone/>
            </a:pPr>
            <a:r>
              <a:rPr lang="en-US" b="1" i="0" dirty="0">
                <a:solidFill>
                  <a:srgbClr val="C00000"/>
                </a:solidFill>
                <a:effectLst/>
                <a:latin typeface="Times New Roman" panose="02020603050405020304" pitchFamily="18" charset="0"/>
                <a:cs typeface="Times New Roman" panose="02020603050405020304" pitchFamily="18" charset="0"/>
              </a:rPr>
              <a:t>1. Real-time embedded systems Multimedia systems:</a:t>
            </a:r>
            <a:r>
              <a:rPr lang="en-US" b="0" i="0" dirty="0">
                <a:solidFill>
                  <a:srgbClr val="C00000"/>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Embedded systems are </a:t>
            </a:r>
            <a:r>
              <a:rPr lang="en-US" sz="2400" b="1" i="0" dirty="0">
                <a:effectLst/>
                <a:latin typeface="Times New Roman" panose="02020603050405020304" pitchFamily="18" charset="0"/>
                <a:cs typeface="Times New Roman" panose="02020603050405020304" pitchFamily="18" charset="0"/>
              </a:rPr>
              <a:t>small computers </a:t>
            </a:r>
            <a:r>
              <a:rPr lang="en-US" sz="2400" b="0" i="0" dirty="0">
                <a:effectLst/>
                <a:latin typeface="Times New Roman" panose="02020603050405020304" pitchFamily="18" charset="0"/>
                <a:cs typeface="Times New Roman" panose="02020603050405020304" pitchFamily="18" charset="0"/>
              </a:rPr>
              <a:t>having a limited set of hardware like a small processor capable of processing a </a:t>
            </a:r>
            <a:r>
              <a:rPr lang="en-US" sz="2400" b="1" i="0" dirty="0">
                <a:effectLst/>
                <a:latin typeface="Times New Roman" panose="02020603050405020304" pitchFamily="18" charset="0"/>
                <a:cs typeface="Times New Roman" panose="02020603050405020304" pitchFamily="18" charset="0"/>
              </a:rPr>
              <a:t>limited set of instructions </a:t>
            </a:r>
            <a:r>
              <a:rPr lang="en-US" sz="2400" b="0" i="0" dirty="0">
                <a:effectLst/>
                <a:latin typeface="Times New Roman" panose="02020603050405020304" pitchFamily="18" charset="0"/>
                <a:cs typeface="Times New Roman" panose="02020603050405020304" pitchFamily="18" charset="0"/>
              </a:rPr>
              <a:t>(often called as an Application Specific Integrated Circuit (ASIC) a small memory (</a:t>
            </a:r>
            <a: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RAM</a:t>
            </a:r>
            <a:r>
              <a:rPr lang="en-US" sz="2400" b="0" i="0" dirty="0">
                <a:effectLst/>
                <a:latin typeface="Times New Roman" panose="02020603050405020304" pitchFamily="18" charset="0"/>
                <a:cs typeface="Times New Roman" panose="02020603050405020304" pitchFamily="18" charset="0"/>
              </a:rPr>
              <a:t> or </a:t>
            </a:r>
            <a:r>
              <a:rPr lang="en-US" sz="24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EPROM</a:t>
            </a:r>
            <a:r>
              <a:rPr lang="en-US" sz="2400" b="0" i="0" dirty="0">
                <a:effectLst/>
                <a:latin typeface="Times New Roman" panose="02020603050405020304" pitchFamily="18" charset="0"/>
                <a:cs typeface="Times New Roman" panose="02020603050405020304" pitchFamily="18" charset="0"/>
              </a:rPr>
              <a:t>) and I/O devices.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systems usually do </a:t>
            </a:r>
            <a:r>
              <a:rPr lang="en-US" sz="2400" b="1" i="0" dirty="0">
                <a:effectLst/>
                <a:latin typeface="Times New Roman" panose="02020603050405020304" pitchFamily="18" charset="0"/>
                <a:cs typeface="Times New Roman" panose="02020603050405020304" pitchFamily="18" charset="0"/>
              </a:rPr>
              <a:t>specific tasks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Examples are microwave ovens, robots in a manufacturing unit, latest automotive engines, etc.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variety of embedded systems exists of which some are computers with standard operating systems, some have dedicated programs embedded in their limited memories and often some don’t even have any software, hardware (ASIC) to do processing.</a:t>
            </a:r>
          </a:p>
        </p:txBody>
      </p:sp>
    </p:spTree>
    <p:extLst>
      <p:ext uri="{BB962C8B-B14F-4D97-AF65-F5344CB8AC3E}">
        <p14:creationId xmlns:p14="http://schemas.microsoft.com/office/powerpoint/2010/main" val="1001132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D29EF-C7EC-EF64-6E5A-4646CFC7446B}"/>
              </a:ext>
            </a:extLst>
          </p:cNvPr>
          <p:cNvSpPr>
            <a:spLocks noGrp="1"/>
          </p:cNvSpPr>
          <p:nvPr>
            <p:ph idx="1"/>
          </p:nvPr>
        </p:nvSpPr>
        <p:spPr>
          <a:xfrm>
            <a:off x="203200" y="314960"/>
            <a:ext cx="11150600" cy="5862003"/>
          </a:xfrm>
        </p:spPr>
        <p:txBody>
          <a:bodyPr>
            <a:normAutofit fontScale="92500" lnSpcReduction="20000"/>
          </a:bodyPr>
          <a:lstStyle/>
          <a:p>
            <a:pPr algn="just">
              <a:lnSpc>
                <a:spcPct val="150000"/>
              </a:lnSpc>
            </a:pPr>
            <a:r>
              <a:rPr lang="en-US" sz="2800" b="0" i="0" dirty="0">
                <a:effectLst/>
                <a:latin typeface="Times New Roman" panose="02020603050405020304" pitchFamily="18" charset="0"/>
                <a:cs typeface="Times New Roman" panose="02020603050405020304" pitchFamily="18" charset="0"/>
              </a:rPr>
              <a:t>Nearly all embedded systems use </a:t>
            </a:r>
            <a:r>
              <a:rPr lang="en-US" sz="2800" b="1" i="0" dirty="0">
                <a:effectLst/>
                <a:latin typeface="Times New Roman" panose="02020603050405020304" pitchFamily="18" charset="0"/>
                <a:cs typeface="Times New Roman" panose="02020603050405020304" pitchFamily="18" charset="0"/>
              </a:rPr>
              <a:t>real-time operating system </a:t>
            </a:r>
            <a:r>
              <a:rPr lang="en-US" sz="2800" b="0" i="0" dirty="0">
                <a:effectLst/>
                <a:latin typeface="Times New Roman" panose="02020603050405020304" pitchFamily="18" charset="0"/>
                <a:cs typeface="Times New Roman" panose="02020603050405020304" pitchFamily="18" charset="0"/>
              </a:rPr>
              <a:t>because they are used as </a:t>
            </a:r>
            <a:r>
              <a:rPr lang="en-US" sz="2800" b="1" i="0" dirty="0">
                <a:effectLst/>
                <a:latin typeface="Times New Roman" panose="02020603050405020304" pitchFamily="18" charset="0"/>
                <a:cs typeface="Times New Roman" panose="02020603050405020304" pitchFamily="18" charset="0"/>
              </a:rPr>
              <a:t>control devices </a:t>
            </a:r>
            <a:r>
              <a:rPr lang="en-US" sz="2800" b="0" i="0" dirty="0">
                <a:effectLst/>
                <a:latin typeface="Times New Roman" panose="02020603050405020304" pitchFamily="18" charset="0"/>
                <a:cs typeface="Times New Roman" panose="02020603050405020304" pitchFamily="18" charset="0"/>
              </a:rPr>
              <a:t>and have rigid time requirements. </a:t>
            </a:r>
          </a:p>
          <a:p>
            <a:pPr algn="just">
              <a:lnSpc>
                <a:spcPct val="150000"/>
              </a:lnSpc>
            </a:pPr>
            <a:r>
              <a:rPr lang="en-US" sz="2800" b="0" i="0" dirty="0">
                <a:effectLst/>
                <a:latin typeface="Times New Roman" panose="02020603050405020304" pitchFamily="18" charset="0"/>
                <a:cs typeface="Times New Roman" panose="02020603050405020304" pitchFamily="18" charset="0"/>
              </a:rPr>
              <a:t>Sensors are used to input data such as </a:t>
            </a:r>
            <a:r>
              <a:rPr lang="en-US" sz="2800" b="1" i="0" dirty="0">
                <a:effectLst/>
                <a:latin typeface="Times New Roman" panose="02020603050405020304" pitchFamily="18" charset="0"/>
                <a:cs typeface="Times New Roman" panose="02020603050405020304" pitchFamily="18" charset="0"/>
              </a:rPr>
              <a:t>temperature, air pressure</a:t>
            </a:r>
            <a:r>
              <a:rPr lang="en-US" sz="2800" b="0" i="0" dirty="0">
                <a:effectLst/>
                <a:latin typeface="Times New Roman" panose="02020603050405020304" pitchFamily="18" charset="0"/>
                <a:cs typeface="Times New Roman" panose="02020603050405020304" pitchFamily="18" charset="0"/>
              </a:rPr>
              <a:t>, etc., from the environment to embedded system where that data is analyzed and several other controls are adjusted by embedded system itself to control the situation of system. </a:t>
            </a:r>
          </a:p>
          <a:p>
            <a:pPr algn="just">
              <a:lnSpc>
                <a:spcPct val="150000"/>
              </a:lnSpc>
            </a:pPr>
            <a:r>
              <a:rPr lang="en-US" sz="2800" b="0" i="0" dirty="0">
                <a:effectLst/>
                <a:latin typeface="Times New Roman" panose="02020603050405020304" pitchFamily="18" charset="0"/>
                <a:cs typeface="Times New Roman" panose="02020603050405020304" pitchFamily="18" charset="0"/>
              </a:rPr>
              <a:t>A few examples are home appliance controllers, weapon controllers, boiler temperature controllers, fuel injection systems in automobile engines, etc.</a:t>
            </a:r>
          </a:p>
          <a:p>
            <a:pPr>
              <a:lnSpc>
                <a:spcPct val="150000"/>
              </a:lnSpc>
            </a:pPr>
            <a:r>
              <a:rPr lang="en-US" sz="2800" b="0" i="0" dirty="0">
                <a:effectLst/>
                <a:latin typeface="Times New Roman" panose="02020603050405020304" pitchFamily="18" charset="0"/>
                <a:cs typeface="Times New Roman" panose="02020603050405020304" pitchFamily="18" charset="0"/>
              </a:rPr>
              <a:t>A real-time system needs that processing to be done in fixed time constraints.</a:t>
            </a:r>
            <a:br>
              <a:rPr lang="en-US" sz="2800" b="0" i="0" dirty="0">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52597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ADDC-DA4D-EF2B-9C66-9A39B26651D9}"/>
              </a:ext>
            </a:extLst>
          </p:cNvPr>
          <p:cNvSpPr>
            <a:spLocks noGrp="1"/>
          </p:cNvSpPr>
          <p:nvPr>
            <p:ph type="title"/>
          </p:nvPr>
        </p:nvSpPr>
        <p:spPr>
          <a:xfrm>
            <a:off x="472440" y="192405"/>
            <a:ext cx="11140440" cy="589915"/>
          </a:xfrm>
        </p:spPr>
        <p:txBody>
          <a:bodyPr>
            <a:normAutofit fontScale="90000"/>
          </a:bodyPr>
          <a:lstStyle/>
          <a:p>
            <a:r>
              <a:rPr lang="en-US" b="1" i="0" dirty="0">
                <a:solidFill>
                  <a:srgbClr val="C00000"/>
                </a:solidFill>
                <a:effectLst/>
                <a:latin typeface="Times New Roman" panose="02020603050405020304" pitchFamily="18" charset="0"/>
                <a:cs typeface="Times New Roman" panose="02020603050405020304" pitchFamily="18" charset="0"/>
              </a:rPr>
              <a:t>Multimedia systems:</a:t>
            </a:r>
            <a:r>
              <a:rPr lang="en-US" b="0" i="0" dirty="0">
                <a:solidFill>
                  <a:srgbClr val="C00000"/>
                </a:solidFill>
                <a:effectLst/>
                <a:latin typeface="Times New Roman" panose="02020603050405020304" pitchFamily="18" charset="0"/>
                <a:cs typeface="Times New Roman" panose="02020603050405020304" pitchFamily="18" charset="0"/>
              </a:rPr>
              <a:t> </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F7ECA5-FAA1-AB3E-83B5-EEF5FD35BFD4}"/>
              </a:ext>
            </a:extLst>
          </p:cNvPr>
          <p:cNvSpPr>
            <a:spLocks noGrp="1"/>
          </p:cNvSpPr>
          <p:nvPr>
            <p:ph idx="1"/>
          </p:nvPr>
        </p:nvSpPr>
        <p:spPr>
          <a:xfrm>
            <a:off x="304800" y="863600"/>
            <a:ext cx="11480800" cy="5629275"/>
          </a:xfrm>
        </p:spPr>
        <p:txBody>
          <a:bodyPr>
            <a:normAutofit fontScale="92500" lnSpcReduction="10000"/>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Multimedia refers to data of multiple types that includes audio and video including conventional data like text files, word-processing documents, spreadsheets, etc.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It requires that audio and video data must be processed based upon certain time restrictions. This is called streaming.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It is usually 30 frames per second for a video file.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Applications such as video conferencing, movies and clips downloaded over the internet, mp3, DVD, VCD playing, and recording are examples of various multimedia applications.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 multimedia application is usually a combination of both audio and video.</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Multimedia is not limited to desktop operating systems or computers but it is also becoming popular in handheld</a:t>
            </a:r>
            <a:r>
              <a:rPr lang="en-US" sz="2600" b="0" i="0" dirty="0">
                <a:solidFill>
                  <a:srgbClr val="273239"/>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07603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67533-8255-3849-911D-80FAE7BFF684}"/>
              </a:ext>
            </a:extLst>
          </p:cNvPr>
          <p:cNvSpPr>
            <a:spLocks noGrp="1"/>
          </p:cNvSpPr>
          <p:nvPr>
            <p:ph idx="1"/>
          </p:nvPr>
        </p:nvSpPr>
        <p:spPr>
          <a:xfrm>
            <a:off x="335280" y="274320"/>
            <a:ext cx="11480800" cy="6350000"/>
          </a:xfrm>
        </p:spPr>
        <p:txBody>
          <a:bodyPr>
            <a:normAutofit fontScale="92500"/>
          </a:bodyPr>
          <a:lstStyle/>
          <a:p>
            <a:pPr marL="0" indent="0" algn="just">
              <a:buNone/>
            </a:pPr>
            <a:r>
              <a:rPr lang="en-US" sz="3500" b="1" i="0" dirty="0">
                <a:solidFill>
                  <a:srgbClr val="C00000"/>
                </a:solidFill>
                <a:effectLst/>
                <a:latin typeface="Times New Roman" panose="02020603050405020304" pitchFamily="18" charset="0"/>
                <a:cs typeface="Times New Roman" panose="02020603050405020304" pitchFamily="18" charset="0"/>
              </a:rPr>
              <a:t>Handheld and portable systems:</a:t>
            </a:r>
            <a:r>
              <a:rPr lang="en-US" sz="3500" b="0" i="0" dirty="0">
                <a:solidFill>
                  <a:srgbClr val="C00000"/>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Hand-held systems refers to small portable devices that can be carried along and are capable of performing normal operations.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They are usually battery-powered.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Examples include Personal Digital Assistants (PDAs), mobile phones, palm-top computers, pocket PCs etc.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they are handheld devices, their weights and sizes have certain limitations as a result they are equipped with small memories, slow processors and small display screens, etc.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physical memory capacity is very less (512 KB to 128 MB) hence the operating systems of these devices must manage the memory efficiently.</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the processors are slower due to battery problems, the operating system should not burden.</a:t>
            </a:r>
          </a:p>
          <a:p>
            <a:endParaRPr lang="en-IN" dirty="0"/>
          </a:p>
        </p:txBody>
      </p:sp>
    </p:spTree>
    <p:extLst>
      <p:ext uri="{BB962C8B-B14F-4D97-AF65-F5344CB8AC3E}">
        <p14:creationId xmlns:p14="http://schemas.microsoft.com/office/powerpoint/2010/main" val="152184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0A1EF-7DBD-703A-313A-6FAC11993505}"/>
              </a:ext>
            </a:extLst>
          </p:cNvPr>
          <p:cNvSpPr>
            <a:spLocks noGrp="1"/>
          </p:cNvSpPr>
          <p:nvPr>
            <p:ph idx="1"/>
          </p:nvPr>
        </p:nvSpPr>
        <p:spPr>
          <a:xfrm>
            <a:off x="213360" y="243840"/>
            <a:ext cx="11623040" cy="6350000"/>
          </a:xfrm>
        </p:spPr>
        <p:txBody>
          <a:bodyPr>
            <a:normAutofit fontScale="92500"/>
          </a:bodyPr>
          <a:lstStyle/>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When the computer system is executing on behalf of a user application, </a:t>
            </a:r>
            <a:r>
              <a:rPr lang="en-US" sz="2200" b="1" i="0" dirty="0">
                <a:solidFill>
                  <a:srgbClr val="000000"/>
                </a:solidFill>
                <a:effectLst/>
                <a:latin typeface="Times New Roman" panose="02020603050405020304" pitchFamily="18" charset="0"/>
                <a:cs typeface="Times New Roman" panose="02020603050405020304" pitchFamily="18" charset="0"/>
              </a:rPr>
              <a:t>the system is in user mode</a:t>
            </a:r>
            <a:r>
              <a:rPr lang="en-US" sz="2200"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However, when a user application requests a service from the operating system (via a system call), it must </a:t>
            </a:r>
            <a:r>
              <a:rPr lang="en-US" sz="2200" b="1" i="0" dirty="0">
                <a:solidFill>
                  <a:srgbClr val="000000"/>
                </a:solidFill>
                <a:effectLst/>
                <a:latin typeface="Times New Roman" panose="02020603050405020304" pitchFamily="18" charset="0"/>
                <a:cs typeface="Times New Roman" panose="02020603050405020304" pitchFamily="18" charset="0"/>
              </a:rPr>
              <a:t>transition from user to kernel mode</a:t>
            </a:r>
            <a:r>
              <a:rPr lang="en-US" sz="2200" b="0" i="0" dirty="0">
                <a:solidFill>
                  <a:srgbClr val="000000"/>
                </a:solidFill>
                <a:effectLst/>
                <a:latin typeface="Times New Roman" panose="02020603050405020304" pitchFamily="18" charset="0"/>
                <a:cs typeface="Times New Roman" panose="02020603050405020304" pitchFamily="18" charset="0"/>
              </a:rPr>
              <a:t> to fulfill the request. </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As we shall see, this architectural enhancement is useful for many other aspects of system operation as well.</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At system boot time, the hardware starts in </a:t>
            </a:r>
            <a:r>
              <a:rPr lang="en-US" sz="2200" b="1" i="0" dirty="0">
                <a:solidFill>
                  <a:srgbClr val="000000"/>
                </a:solidFill>
                <a:effectLst/>
                <a:latin typeface="Times New Roman" panose="02020603050405020304" pitchFamily="18" charset="0"/>
                <a:cs typeface="Times New Roman" panose="02020603050405020304" pitchFamily="18" charset="0"/>
              </a:rPr>
              <a:t>kernel mode.</a:t>
            </a: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operating system is then loaded and starts user applications in </a:t>
            </a:r>
            <a:r>
              <a:rPr lang="en-US" sz="2200" b="1" i="0" dirty="0">
                <a:solidFill>
                  <a:srgbClr val="000000"/>
                </a:solidFill>
                <a:effectLst/>
                <a:latin typeface="Times New Roman" panose="02020603050405020304" pitchFamily="18" charset="0"/>
                <a:cs typeface="Times New Roman" panose="02020603050405020304" pitchFamily="18" charset="0"/>
              </a:rPr>
              <a:t>user mode</a:t>
            </a:r>
            <a:r>
              <a:rPr lang="en-US" sz="2200"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Whenever a trap or interrupt occurs, the hardware switches from </a:t>
            </a:r>
            <a:r>
              <a:rPr lang="en-US" sz="2200" b="1" i="0" dirty="0">
                <a:solidFill>
                  <a:srgbClr val="000000"/>
                </a:solidFill>
                <a:effectLst/>
                <a:latin typeface="Times New Roman" panose="02020603050405020304" pitchFamily="18" charset="0"/>
                <a:cs typeface="Times New Roman" panose="02020603050405020304" pitchFamily="18" charset="0"/>
              </a:rPr>
              <a:t>user mode to kernel mode</a:t>
            </a:r>
            <a:r>
              <a:rPr lang="en-US" sz="2200" b="0" i="0" dirty="0">
                <a:solidFill>
                  <a:srgbClr val="000000"/>
                </a:solidFill>
                <a:effectLst/>
                <a:latin typeface="Times New Roman" panose="02020603050405020304" pitchFamily="18" charset="0"/>
                <a:cs typeface="Times New Roman" panose="02020603050405020304" pitchFamily="18" charset="0"/>
              </a:rPr>
              <a:t> (that is, changes the state of the mode bit to 0).</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Thus, whenever the operating system gains control of the computer, it is in </a:t>
            </a:r>
            <a:r>
              <a:rPr lang="en-US" sz="2200" b="1" i="0" dirty="0">
                <a:solidFill>
                  <a:srgbClr val="000000"/>
                </a:solidFill>
                <a:effectLst/>
                <a:latin typeface="Times New Roman" panose="02020603050405020304" pitchFamily="18" charset="0"/>
                <a:cs typeface="Times New Roman" panose="02020603050405020304" pitchFamily="18" charset="0"/>
              </a:rPr>
              <a:t>kernel mode</a:t>
            </a:r>
            <a:r>
              <a:rPr lang="en-US" sz="2200"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system always </a:t>
            </a:r>
            <a:r>
              <a:rPr lang="en-US" sz="2200" b="1" i="0" dirty="0">
                <a:solidFill>
                  <a:srgbClr val="000000"/>
                </a:solidFill>
                <a:effectLst/>
                <a:latin typeface="Times New Roman" panose="02020603050405020304" pitchFamily="18" charset="0"/>
                <a:cs typeface="Times New Roman" panose="02020603050405020304" pitchFamily="18" charset="0"/>
              </a:rPr>
              <a:t>switches to user mode</a:t>
            </a:r>
            <a:r>
              <a:rPr lang="en-US" sz="2200" b="0" i="0" dirty="0">
                <a:solidFill>
                  <a:srgbClr val="000000"/>
                </a:solidFill>
                <a:effectLst/>
                <a:latin typeface="Times New Roman" panose="02020603050405020304" pitchFamily="18" charset="0"/>
                <a:cs typeface="Times New Roman" panose="02020603050405020304" pitchFamily="18" charset="0"/>
              </a:rPr>
              <a:t> (by setting the mode bit to 1) before passing control to a user program.</a:t>
            </a:r>
          </a:p>
          <a:p>
            <a:endParaRPr lang="en-IN" dirty="0"/>
          </a:p>
        </p:txBody>
      </p:sp>
    </p:spTree>
    <p:extLst>
      <p:ext uri="{BB962C8B-B14F-4D97-AF65-F5344CB8AC3E}">
        <p14:creationId xmlns:p14="http://schemas.microsoft.com/office/powerpoint/2010/main" val="134224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7A325-EF9C-F755-3477-0570D447426B}"/>
              </a:ext>
            </a:extLst>
          </p:cNvPr>
          <p:cNvSpPr txBox="1"/>
          <p:nvPr/>
        </p:nvSpPr>
        <p:spPr>
          <a:xfrm>
            <a:off x="3200400" y="5222240"/>
            <a:ext cx="655320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Fig. Transition from user to kernel mode </a:t>
            </a:r>
          </a:p>
        </p:txBody>
      </p:sp>
      <p:pic>
        <p:nvPicPr>
          <p:cNvPr id="1028" name="Picture 4" descr="Dual Mode &amp; Multimode Operation. Since the operating system and users… | by  Samir Shah | Medium">
            <a:extLst>
              <a:ext uri="{FF2B5EF4-FFF2-40B4-BE49-F238E27FC236}">
                <a16:creationId xmlns:a16="http://schemas.microsoft.com/office/drawing/2014/main" id="{4C78B32F-A4E7-7EFE-F800-FA339C94F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 y="440690"/>
            <a:ext cx="11430000" cy="451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19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685042-199D-5489-111C-E9466EAC0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9045" y="634482"/>
            <a:ext cx="10450286" cy="5481545"/>
          </a:xfrm>
        </p:spPr>
      </p:pic>
    </p:spTree>
    <p:extLst>
      <p:ext uri="{BB962C8B-B14F-4D97-AF65-F5344CB8AC3E}">
        <p14:creationId xmlns:p14="http://schemas.microsoft.com/office/powerpoint/2010/main" val="408532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F648-E620-749B-67B2-98EF54A7A15F}"/>
              </a:ext>
            </a:extLst>
          </p:cNvPr>
          <p:cNvSpPr>
            <a:spLocks noGrp="1"/>
          </p:cNvSpPr>
          <p:nvPr>
            <p:ph type="title"/>
          </p:nvPr>
        </p:nvSpPr>
        <p:spPr>
          <a:xfrm>
            <a:off x="152815" y="122529"/>
            <a:ext cx="10967720" cy="630555"/>
          </a:xfrm>
        </p:spPr>
        <p:txBody>
          <a:bodyPr>
            <a:normAutofit fontScale="90000"/>
          </a:bodyPr>
          <a:lstStyle/>
          <a:p>
            <a:pPr algn="just"/>
            <a:r>
              <a:rPr lang="en-IN" b="1" dirty="0">
                <a:latin typeface="Times New Roman" panose="02020603050405020304" pitchFamily="18" charset="0"/>
                <a:cs typeface="Times New Roman" panose="02020603050405020304" pitchFamily="18" charset="0"/>
              </a:rPr>
              <a:t>Timer</a:t>
            </a:r>
          </a:p>
        </p:txBody>
      </p:sp>
      <p:sp>
        <p:nvSpPr>
          <p:cNvPr id="3" name="Content Placeholder 2">
            <a:extLst>
              <a:ext uri="{FF2B5EF4-FFF2-40B4-BE49-F238E27FC236}">
                <a16:creationId xmlns:a16="http://schemas.microsoft.com/office/drawing/2014/main" id="{6B40F156-3326-4594-0F2E-13E17AE1AD2A}"/>
              </a:ext>
            </a:extLst>
          </p:cNvPr>
          <p:cNvSpPr>
            <a:spLocks noGrp="1"/>
          </p:cNvSpPr>
          <p:nvPr>
            <p:ph idx="1"/>
          </p:nvPr>
        </p:nvSpPr>
        <p:spPr>
          <a:xfrm>
            <a:off x="152814" y="736282"/>
            <a:ext cx="11818361" cy="5897783"/>
          </a:xfrm>
        </p:spPr>
        <p:txBody>
          <a:bodyPr>
            <a:normAutofit fontScale="92500"/>
          </a:bodyPr>
          <a:lstStyle/>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We must ensure that the operating system </a:t>
            </a:r>
            <a:r>
              <a:rPr lang="en-US" sz="2200" b="1" i="0" dirty="0">
                <a:solidFill>
                  <a:srgbClr val="000000"/>
                </a:solidFill>
                <a:effectLst/>
                <a:latin typeface="Times New Roman" panose="02020603050405020304" pitchFamily="18" charset="0"/>
                <a:cs typeface="Times New Roman" panose="02020603050405020304" pitchFamily="18" charset="0"/>
              </a:rPr>
              <a:t>maintains control over the CPU</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We must </a:t>
            </a:r>
            <a:r>
              <a:rPr lang="en-US" sz="2200" b="1" i="0" dirty="0">
                <a:solidFill>
                  <a:srgbClr val="000000"/>
                </a:solidFill>
                <a:effectLst/>
                <a:latin typeface="Times New Roman" panose="02020603050405020304" pitchFamily="18" charset="0"/>
                <a:cs typeface="Times New Roman" panose="02020603050405020304" pitchFamily="18" charset="0"/>
              </a:rPr>
              <a:t>prevent</a:t>
            </a:r>
            <a:r>
              <a:rPr lang="en-US" sz="2200" b="0" i="0" dirty="0">
                <a:solidFill>
                  <a:srgbClr val="000000"/>
                </a:solidFill>
                <a:effectLst/>
                <a:latin typeface="Times New Roman" panose="02020603050405020304" pitchFamily="18" charset="0"/>
                <a:cs typeface="Times New Roman" panose="02020603050405020304" pitchFamily="18" charset="0"/>
              </a:rPr>
              <a:t> a user program from </a:t>
            </a:r>
            <a:r>
              <a:rPr lang="en-US" sz="2200" b="1" i="0" dirty="0">
                <a:solidFill>
                  <a:srgbClr val="000000"/>
                </a:solidFill>
                <a:effectLst/>
                <a:latin typeface="Times New Roman" panose="02020603050405020304" pitchFamily="18" charset="0"/>
                <a:cs typeface="Times New Roman" panose="02020603050405020304" pitchFamily="18" charset="0"/>
              </a:rPr>
              <a:t>getting stuck in an infinite loop</a:t>
            </a:r>
            <a:r>
              <a:rPr lang="en-US" sz="2200" b="0" i="0" dirty="0">
                <a:solidFill>
                  <a:srgbClr val="000000"/>
                </a:solidFill>
                <a:effectLst/>
                <a:latin typeface="Times New Roman" panose="02020603050405020304" pitchFamily="18" charset="0"/>
                <a:cs typeface="Times New Roman" panose="02020603050405020304" pitchFamily="18" charset="0"/>
              </a:rPr>
              <a:t> or not calling system services and never returning control to the operating system.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To accomplish this goal, we can use a timer.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A timer can be set to interrupt the computer after a specified period.</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The period may be fixed (for example, 1/60 second) or variable (for example, from 1 millisecond to 1 second).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A variable timer is generally implemented by a fixed-rate clock and a counter.</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The operating system sets the counter.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Every time the clock ticks, the counter is decremented.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When the counter reaches 0, an interrupt occurs. </a:t>
            </a:r>
          </a:p>
        </p:txBody>
      </p:sp>
    </p:spTree>
    <p:extLst>
      <p:ext uri="{BB962C8B-B14F-4D97-AF65-F5344CB8AC3E}">
        <p14:creationId xmlns:p14="http://schemas.microsoft.com/office/powerpoint/2010/main" val="312380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5DAC4-D9BF-7061-C681-C44B46A59E5A}"/>
              </a:ext>
            </a:extLst>
          </p:cNvPr>
          <p:cNvSpPr>
            <a:spLocks noGrp="1"/>
          </p:cNvSpPr>
          <p:nvPr>
            <p:ph idx="1"/>
          </p:nvPr>
        </p:nvSpPr>
        <p:spPr>
          <a:xfrm>
            <a:off x="326571" y="243840"/>
            <a:ext cx="11523307" cy="5252720"/>
          </a:xfrm>
        </p:spPr>
        <p:txBody>
          <a:bodyPr>
            <a:normAutofit/>
          </a:bodyPr>
          <a:lstStyle/>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For instance, a 10-bit counter with a 1-millisecond clock allows interrupts at intervals from 1 millisecond to 1,024 milliseconds, in steps of 1 millisecond.</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Before turning over control to the user, the operating system ensures that the timer is set to interrupt.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If the timer interrupts, control transfers automatically to the operating system, which may treat the interrupt as a fatal error or may give the program more time.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Clearly, instructions that modify the content of the timer are privileged. Thus, we can use the timer to prevent a user program from running too long. </a:t>
            </a:r>
          </a:p>
          <a:p>
            <a:endParaRPr lang="en-IN" dirty="0"/>
          </a:p>
        </p:txBody>
      </p:sp>
    </p:spTree>
    <p:extLst>
      <p:ext uri="{BB962C8B-B14F-4D97-AF65-F5344CB8AC3E}">
        <p14:creationId xmlns:p14="http://schemas.microsoft.com/office/powerpoint/2010/main" val="315253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E49EEA-F12E-4C4C-934D-A7E74FC71598}"/>
              </a:ext>
            </a:extLst>
          </p:cNvPr>
          <p:cNvSpPr>
            <a:spLocks noGrp="1"/>
          </p:cNvSpPr>
          <p:nvPr>
            <p:ph idx="1"/>
          </p:nvPr>
        </p:nvSpPr>
        <p:spPr>
          <a:xfrm>
            <a:off x="335901" y="497840"/>
            <a:ext cx="11439331" cy="5679123"/>
          </a:xfrm>
        </p:spPr>
        <p:txBody>
          <a:bodyPr>
            <a:normAutofit/>
          </a:bodyPr>
          <a:lstStyle/>
          <a:p>
            <a:pPr algn="just">
              <a:lnSpc>
                <a:spcPct val="150000"/>
              </a:lnSpc>
            </a:pPr>
            <a:r>
              <a:rPr lang="en-US" sz="2200" b="0" i="0" dirty="0">
                <a:effectLst/>
                <a:latin typeface="Times New Roman" panose="02020603050405020304" pitchFamily="18" charset="0"/>
                <a:cs typeface="Times New Roman" panose="02020603050405020304" pitchFamily="18" charset="0"/>
              </a:rPr>
              <a:t>A simple technique is to initialize a counter with the amount of time that a program is allowed to run. </a:t>
            </a:r>
          </a:p>
          <a:p>
            <a:pPr algn="just">
              <a:lnSpc>
                <a:spcPct val="150000"/>
              </a:lnSpc>
            </a:pPr>
            <a:r>
              <a:rPr lang="en-US" sz="2200" b="0" i="0" dirty="0">
                <a:effectLst/>
                <a:latin typeface="Times New Roman" panose="02020603050405020304" pitchFamily="18" charset="0"/>
                <a:cs typeface="Times New Roman" panose="02020603050405020304" pitchFamily="18" charset="0"/>
              </a:rPr>
              <a:t>A program with a 7-minute time limit, for example, would have its counter initialized to 420.</a:t>
            </a:r>
          </a:p>
          <a:p>
            <a:pPr algn="just">
              <a:lnSpc>
                <a:spcPct val="150000"/>
              </a:lnSpc>
            </a:pPr>
            <a:r>
              <a:rPr lang="en-US" sz="2200" b="0" i="0" dirty="0">
                <a:effectLst/>
                <a:latin typeface="Times New Roman" panose="02020603050405020304" pitchFamily="18" charset="0"/>
                <a:cs typeface="Times New Roman" panose="02020603050405020304" pitchFamily="18" charset="0"/>
              </a:rPr>
              <a:t> Every second, the timer interrupts and the counter is decremented by 1.</a:t>
            </a:r>
          </a:p>
          <a:p>
            <a:pPr algn="just">
              <a:lnSpc>
                <a:spcPct val="150000"/>
              </a:lnSpc>
            </a:pPr>
            <a:r>
              <a:rPr lang="en-US" sz="2200" b="0" i="0" dirty="0">
                <a:effectLst/>
                <a:latin typeface="Times New Roman" panose="02020603050405020304" pitchFamily="18" charset="0"/>
                <a:cs typeface="Times New Roman" panose="02020603050405020304" pitchFamily="18" charset="0"/>
              </a:rPr>
              <a:t>As long as the counter is positive, control is returned to the user program. </a:t>
            </a:r>
          </a:p>
          <a:p>
            <a:pPr algn="just">
              <a:lnSpc>
                <a:spcPct val="150000"/>
              </a:lnSpc>
            </a:pPr>
            <a:r>
              <a:rPr lang="en-US" sz="2200" b="0" i="0" dirty="0">
                <a:effectLst/>
                <a:latin typeface="Times New Roman" panose="02020603050405020304" pitchFamily="18" charset="0"/>
                <a:cs typeface="Times New Roman" panose="02020603050405020304" pitchFamily="18" charset="0"/>
              </a:rPr>
              <a:t>When the counter becomes negative, the operating system terminates the program for exceeding the assigned time limit.</a:t>
            </a:r>
            <a:endParaRPr lang="en-IN"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95018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2901</Words>
  <Application>Microsoft Office PowerPoint</Application>
  <PresentationFormat>Widescreen</PresentationFormat>
  <Paragraphs>177</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Nunito</vt:lpstr>
      <vt:lpstr>Times New Roman</vt:lpstr>
      <vt:lpstr>urw-din</vt:lpstr>
      <vt:lpstr>Office Theme</vt:lpstr>
      <vt:lpstr>OS Operations</vt:lpstr>
      <vt:lpstr>Operating System Operations</vt:lpstr>
      <vt:lpstr>Dual Mode Operations</vt:lpstr>
      <vt:lpstr>PowerPoint Presentation</vt:lpstr>
      <vt:lpstr>PowerPoint Presentation</vt:lpstr>
      <vt:lpstr>PowerPoint Presentation</vt:lpstr>
      <vt:lpstr>Timer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Distributed System </vt:lpstr>
      <vt:lpstr>PowerPoint Presentation</vt:lpstr>
      <vt:lpstr>PowerPoint Presentation</vt:lpstr>
      <vt:lpstr>PowerPoint Presentation</vt:lpstr>
      <vt:lpstr>PowerPoint Presentation</vt:lpstr>
      <vt:lpstr>Real Time System</vt:lpstr>
      <vt:lpstr>PowerPoint Presentation</vt:lpstr>
      <vt:lpstr>PowerPoint Presentation</vt:lpstr>
      <vt:lpstr>PowerPoint Presentation</vt:lpstr>
      <vt:lpstr>PowerPoint Presentation</vt:lpstr>
      <vt:lpstr>Special Purpose System</vt:lpstr>
      <vt:lpstr>PowerPoint Presentation</vt:lpstr>
      <vt:lpstr>PowerPoint Presentation</vt:lpstr>
      <vt:lpstr>Multimedia systems: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Operations</dc:title>
  <dc:creator>Akash Kadao</dc:creator>
  <cp:lastModifiedBy>Akash Kadao</cp:lastModifiedBy>
  <cp:revision>6</cp:revision>
  <dcterms:created xsi:type="dcterms:W3CDTF">2023-10-09T16:10:08Z</dcterms:created>
  <dcterms:modified xsi:type="dcterms:W3CDTF">2023-10-24T16:07:46Z</dcterms:modified>
</cp:coreProperties>
</file>