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7" r:id="rId2"/>
    <p:sldId id="273" r:id="rId3"/>
    <p:sldId id="274" r:id="rId4"/>
    <p:sldId id="349" r:id="rId5"/>
    <p:sldId id="350" r:id="rId6"/>
    <p:sldId id="351" r:id="rId7"/>
    <p:sldId id="352" r:id="rId8"/>
    <p:sldId id="353" r:id="rId9"/>
    <p:sldId id="354" r:id="rId10"/>
    <p:sldId id="356" r:id="rId11"/>
    <p:sldId id="357" r:id="rId12"/>
    <p:sldId id="358" r:id="rId13"/>
    <p:sldId id="359" r:id="rId14"/>
    <p:sldId id="360" r:id="rId15"/>
    <p:sldId id="367" r:id="rId16"/>
    <p:sldId id="368" r:id="rId17"/>
    <p:sldId id="369" r:id="rId18"/>
    <p:sldId id="370" r:id="rId19"/>
    <p:sldId id="3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CCBA5-37BC-9964-91B5-2B1BBFB021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982E58-4EC6-B2A9-329C-BEC219D6D8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162F73-9A28-FA30-B42B-79E42DB0CD2E}"/>
              </a:ext>
            </a:extLst>
          </p:cNvPr>
          <p:cNvSpPr>
            <a:spLocks noGrp="1"/>
          </p:cNvSpPr>
          <p:nvPr>
            <p:ph type="dt" sz="half" idx="10"/>
          </p:nvPr>
        </p:nvSpPr>
        <p:spPr/>
        <p:txBody>
          <a:bodyPr/>
          <a:lstStyle/>
          <a:p>
            <a:fld id="{88C1F765-A6F0-4858-A8AD-98113E60A977}" type="datetimeFigureOut">
              <a:rPr lang="en-IN" smtClean="0"/>
              <a:t>27-10-2023</a:t>
            </a:fld>
            <a:endParaRPr lang="en-IN"/>
          </a:p>
        </p:txBody>
      </p:sp>
      <p:sp>
        <p:nvSpPr>
          <p:cNvPr id="5" name="Footer Placeholder 4">
            <a:extLst>
              <a:ext uri="{FF2B5EF4-FFF2-40B4-BE49-F238E27FC236}">
                <a16:creationId xmlns:a16="http://schemas.microsoft.com/office/drawing/2014/main" id="{E181CF5F-4624-10F3-B749-CF9B37CD42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669D75-BF6F-E72A-9415-28522329D943}"/>
              </a:ext>
            </a:extLst>
          </p:cNvPr>
          <p:cNvSpPr>
            <a:spLocks noGrp="1"/>
          </p:cNvSpPr>
          <p:nvPr>
            <p:ph type="sldNum" sz="quarter" idx="12"/>
          </p:nvPr>
        </p:nvSpPr>
        <p:spPr/>
        <p:txBody>
          <a:bodyPr/>
          <a:lstStyle/>
          <a:p>
            <a:fld id="{59996418-2082-40B7-9B37-A4A1823426A3}" type="slidenum">
              <a:rPr lang="en-IN" smtClean="0"/>
              <a:t>‹#›</a:t>
            </a:fld>
            <a:endParaRPr lang="en-IN"/>
          </a:p>
        </p:txBody>
      </p:sp>
    </p:spTree>
    <p:extLst>
      <p:ext uri="{BB962C8B-B14F-4D97-AF65-F5344CB8AC3E}">
        <p14:creationId xmlns:p14="http://schemas.microsoft.com/office/powerpoint/2010/main" val="3190852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AF92E-CF0A-42D3-EECE-D8CA9A8BA3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F46273-8E95-AE25-98A2-1C48E805B2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1A3464-1567-FDC9-7093-FF068ED14811}"/>
              </a:ext>
            </a:extLst>
          </p:cNvPr>
          <p:cNvSpPr>
            <a:spLocks noGrp="1"/>
          </p:cNvSpPr>
          <p:nvPr>
            <p:ph type="dt" sz="half" idx="10"/>
          </p:nvPr>
        </p:nvSpPr>
        <p:spPr/>
        <p:txBody>
          <a:bodyPr/>
          <a:lstStyle/>
          <a:p>
            <a:fld id="{88C1F765-A6F0-4858-A8AD-98113E60A977}" type="datetimeFigureOut">
              <a:rPr lang="en-IN" smtClean="0"/>
              <a:t>27-10-2023</a:t>
            </a:fld>
            <a:endParaRPr lang="en-IN"/>
          </a:p>
        </p:txBody>
      </p:sp>
      <p:sp>
        <p:nvSpPr>
          <p:cNvPr id="5" name="Footer Placeholder 4">
            <a:extLst>
              <a:ext uri="{FF2B5EF4-FFF2-40B4-BE49-F238E27FC236}">
                <a16:creationId xmlns:a16="http://schemas.microsoft.com/office/drawing/2014/main" id="{16D78CC1-9502-233E-41BD-ABE1D8AB9A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5D1B04-B7BF-5231-E1A9-C6AEF90138D9}"/>
              </a:ext>
            </a:extLst>
          </p:cNvPr>
          <p:cNvSpPr>
            <a:spLocks noGrp="1"/>
          </p:cNvSpPr>
          <p:nvPr>
            <p:ph type="sldNum" sz="quarter" idx="12"/>
          </p:nvPr>
        </p:nvSpPr>
        <p:spPr/>
        <p:txBody>
          <a:bodyPr/>
          <a:lstStyle/>
          <a:p>
            <a:fld id="{59996418-2082-40B7-9B37-A4A1823426A3}" type="slidenum">
              <a:rPr lang="en-IN" smtClean="0"/>
              <a:t>‹#›</a:t>
            </a:fld>
            <a:endParaRPr lang="en-IN"/>
          </a:p>
        </p:txBody>
      </p:sp>
    </p:spTree>
    <p:extLst>
      <p:ext uri="{BB962C8B-B14F-4D97-AF65-F5344CB8AC3E}">
        <p14:creationId xmlns:p14="http://schemas.microsoft.com/office/powerpoint/2010/main" val="1008388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3210F5-6E15-487C-7C18-D45C32FF68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F8C80E-D41C-BA7B-74E0-E6C7B0B467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9E69A1-5C96-E0E8-0CFD-AA5C9DDE674D}"/>
              </a:ext>
            </a:extLst>
          </p:cNvPr>
          <p:cNvSpPr>
            <a:spLocks noGrp="1"/>
          </p:cNvSpPr>
          <p:nvPr>
            <p:ph type="dt" sz="half" idx="10"/>
          </p:nvPr>
        </p:nvSpPr>
        <p:spPr/>
        <p:txBody>
          <a:bodyPr/>
          <a:lstStyle/>
          <a:p>
            <a:fld id="{88C1F765-A6F0-4858-A8AD-98113E60A977}" type="datetimeFigureOut">
              <a:rPr lang="en-IN" smtClean="0"/>
              <a:t>27-10-2023</a:t>
            </a:fld>
            <a:endParaRPr lang="en-IN"/>
          </a:p>
        </p:txBody>
      </p:sp>
      <p:sp>
        <p:nvSpPr>
          <p:cNvPr id="5" name="Footer Placeholder 4">
            <a:extLst>
              <a:ext uri="{FF2B5EF4-FFF2-40B4-BE49-F238E27FC236}">
                <a16:creationId xmlns:a16="http://schemas.microsoft.com/office/drawing/2014/main" id="{52BAF833-2D41-AB0D-F0EB-77F7E13317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D5AB58-E87B-497B-8B0C-7B64C6872C02}"/>
              </a:ext>
            </a:extLst>
          </p:cNvPr>
          <p:cNvSpPr>
            <a:spLocks noGrp="1"/>
          </p:cNvSpPr>
          <p:nvPr>
            <p:ph type="sldNum" sz="quarter" idx="12"/>
          </p:nvPr>
        </p:nvSpPr>
        <p:spPr/>
        <p:txBody>
          <a:bodyPr/>
          <a:lstStyle/>
          <a:p>
            <a:fld id="{59996418-2082-40B7-9B37-A4A1823426A3}" type="slidenum">
              <a:rPr lang="en-IN" smtClean="0"/>
              <a:t>‹#›</a:t>
            </a:fld>
            <a:endParaRPr lang="en-IN"/>
          </a:p>
        </p:txBody>
      </p:sp>
    </p:spTree>
    <p:extLst>
      <p:ext uri="{BB962C8B-B14F-4D97-AF65-F5344CB8AC3E}">
        <p14:creationId xmlns:p14="http://schemas.microsoft.com/office/powerpoint/2010/main" val="104348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8E37-E750-B3EF-96A1-CED954F9DD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31946E-08A6-3493-9A9B-F156855D03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DB36B8-B8F8-EFBF-053C-6CB2B411F44F}"/>
              </a:ext>
            </a:extLst>
          </p:cNvPr>
          <p:cNvSpPr>
            <a:spLocks noGrp="1"/>
          </p:cNvSpPr>
          <p:nvPr>
            <p:ph type="dt" sz="half" idx="10"/>
          </p:nvPr>
        </p:nvSpPr>
        <p:spPr/>
        <p:txBody>
          <a:bodyPr/>
          <a:lstStyle/>
          <a:p>
            <a:fld id="{88C1F765-A6F0-4858-A8AD-98113E60A977}" type="datetimeFigureOut">
              <a:rPr lang="en-IN" smtClean="0"/>
              <a:t>27-10-2023</a:t>
            </a:fld>
            <a:endParaRPr lang="en-IN"/>
          </a:p>
        </p:txBody>
      </p:sp>
      <p:sp>
        <p:nvSpPr>
          <p:cNvPr id="5" name="Footer Placeholder 4">
            <a:extLst>
              <a:ext uri="{FF2B5EF4-FFF2-40B4-BE49-F238E27FC236}">
                <a16:creationId xmlns:a16="http://schemas.microsoft.com/office/drawing/2014/main" id="{B9FF70A6-FDB2-602B-9A72-41180B7BFB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295AE0-0E92-E703-34AF-EB877F4EC8FE}"/>
              </a:ext>
            </a:extLst>
          </p:cNvPr>
          <p:cNvSpPr>
            <a:spLocks noGrp="1"/>
          </p:cNvSpPr>
          <p:nvPr>
            <p:ph type="sldNum" sz="quarter" idx="12"/>
          </p:nvPr>
        </p:nvSpPr>
        <p:spPr/>
        <p:txBody>
          <a:bodyPr/>
          <a:lstStyle/>
          <a:p>
            <a:fld id="{59996418-2082-40B7-9B37-A4A1823426A3}" type="slidenum">
              <a:rPr lang="en-IN" smtClean="0"/>
              <a:t>‹#›</a:t>
            </a:fld>
            <a:endParaRPr lang="en-IN"/>
          </a:p>
        </p:txBody>
      </p:sp>
    </p:spTree>
    <p:extLst>
      <p:ext uri="{BB962C8B-B14F-4D97-AF65-F5344CB8AC3E}">
        <p14:creationId xmlns:p14="http://schemas.microsoft.com/office/powerpoint/2010/main" val="2494280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503B3-9086-6B6B-F7A8-72C47784FC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5C668F-232A-518B-1FB1-EF7FE4DE41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B08F01-CCBB-3FA3-58D5-051E4A1713BA}"/>
              </a:ext>
            </a:extLst>
          </p:cNvPr>
          <p:cNvSpPr>
            <a:spLocks noGrp="1"/>
          </p:cNvSpPr>
          <p:nvPr>
            <p:ph type="dt" sz="half" idx="10"/>
          </p:nvPr>
        </p:nvSpPr>
        <p:spPr/>
        <p:txBody>
          <a:bodyPr/>
          <a:lstStyle/>
          <a:p>
            <a:fld id="{88C1F765-A6F0-4858-A8AD-98113E60A977}" type="datetimeFigureOut">
              <a:rPr lang="en-IN" smtClean="0"/>
              <a:t>27-10-2023</a:t>
            </a:fld>
            <a:endParaRPr lang="en-IN"/>
          </a:p>
        </p:txBody>
      </p:sp>
      <p:sp>
        <p:nvSpPr>
          <p:cNvPr id="5" name="Footer Placeholder 4">
            <a:extLst>
              <a:ext uri="{FF2B5EF4-FFF2-40B4-BE49-F238E27FC236}">
                <a16:creationId xmlns:a16="http://schemas.microsoft.com/office/drawing/2014/main" id="{5F21EE31-BD1C-8101-F7FE-22F74FBB7A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6CA371-07C7-3162-23A7-9C5FE8898733}"/>
              </a:ext>
            </a:extLst>
          </p:cNvPr>
          <p:cNvSpPr>
            <a:spLocks noGrp="1"/>
          </p:cNvSpPr>
          <p:nvPr>
            <p:ph type="sldNum" sz="quarter" idx="12"/>
          </p:nvPr>
        </p:nvSpPr>
        <p:spPr/>
        <p:txBody>
          <a:bodyPr/>
          <a:lstStyle/>
          <a:p>
            <a:fld id="{59996418-2082-40B7-9B37-A4A1823426A3}" type="slidenum">
              <a:rPr lang="en-IN" smtClean="0"/>
              <a:t>‹#›</a:t>
            </a:fld>
            <a:endParaRPr lang="en-IN"/>
          </a:p>
        </p:txBody>
      </p:sp>
    </p:spTree>
    <p:extLst>
      <p:ext uri="{BB962C8B-B14F-4D97-AF65-F5344CB8AC3E}">
        <p14:creationId xmlns:p14="http://schemas.microsoft.com/office/powerpoint/2010/main" val="2197925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588D-4B82-AABE-EF1A-8B48BDFC5D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A5709D-31E5-F072-3ABE-0B47AACCCF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C92DBE-AD68-D044-41B6-0468308DBE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0D928B-75C7-4B17-A579-94E42B043727}"/>
              </a:ext>
            </a:extLst>
          </p:cNvPr>
          <p:cNvSpPr>
            <a:spLocks noGrp="1"/>
          </p:cNvSpPr>
          <p:nvPr>
            <p:ph type="dt" sz="half" idx="10"/>
          </p:nvPr>
        </p:nvSpPr>
        <p:spPr/>
        <p:txBody>
          <a:bodyPr/>
          <a:lstStyle/>
          <a:p>
            <a:fld id="{88C1F765-A6F0-4858-A8AD-98113E60A977}" type="datetimeFigureOut">
              <a:rPr lang="en-IN" smtClean="0"/>
              <a:t>27-10-2023</a:t>
            </a:fld>
            <a:endParaRPr lang="en-IN"/>
          </a:p>
        </p:txBody>
      </p:sp>
      <p:sp>
        <p:nvSpPr>
          <p:cNvPr id="6" name="Footer Placeholder 5">
            <a:extLst>
              <a:ext uri="{FF2B5EF4-FFF2-40B4-BE49-F238E27FC236}">
                <a16:creationId xmlns:a16="http://schemas.microsoft.com/office/drawing/2014/main" id="{7ADE3848-791E-A123-852E-A17A61BB79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667EB3-A881-92D0-DD08-B404A98DC8EC}"/>
              </a:ext>
            </a:extLst>
          </p:cNvPr>
          <p:cNvSpPr>
            <a:spLocks noGrp="1"/>
          </p:cNvSpPr>
          <p:nvPr>
            <p:ph type="sldNum" sz="quarter" idx="12"/>
          </p:nvPr>
        </p:nvSpPr>
        <p:spPr/>
        <p:txBody>
          <a:bodyPr/>
          <a:lstStyle/>
          <a:p>
            <a:fld id="{59996418-2082-40B7-9B37-A4A1823426A3}" type="slidenum">
              <a:rPr lang="en-IN" smtClean="0"/>
              <a:t>‹#›</a:t>
            </a:fld>
            <a:endParaRPr lang="en-IN"/>
          </a:p>
        </p:txBody>
      </p:sp>
    </p:spTree>
    <p:extLst>
      <p:ext uri="{BB962C8B-B14F-4D97-AF65-F5344CB8AC3E}">
        <p14:creationId xmlns:p14="http://schemas.microsoft.com/office/powerpoint/2010/main" val="2098235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A425-1BD3-20E3-57D2-5A517E00B2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C93B18-A43E-BFAE-4CBB-262A068967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DB9033-BD85-AC59-B30C-BB9996A0F2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4AC8B0-9E34-6601-5B77-86A3D90994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3BCDC5-3520-507A-959F-5B4005E136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524025-A386-C5D0-A666-2767E9A7B688}"/>
              </a:ext>
            </a:extLst>
          </p:cNvPr>
          <p:cNvSpPr>
            <a:spLocks noGrp="1"/>
          </p:cNvSpPr>
          <p:nvPr>
            <p:ph type="dt" sz="half" idx="10"/>
          </p:nvPr>
        </p:nvSpPr>
        <p:spPr/>
        <p:txBody>
          <a:bodyPr/>
          <a:lstStyle/>
          <a:p>
            <a:fld id="{88C1F765-A6F0-4858-A8AD-98113E60A977}" type="datetimeFigureOut">
              <a:rPr lang="en-IN" smtClean="0"/>
              <a:t>27-10-2023</a:t>
            </a:fld>
            <a:endParaRPr lang="en-IN"/>
          </a:p>
        </p:txBody>
      </p:sp>
      <p:sp>
        <p:nvSpPr>
          <p:cNvPr id="8" name="Footer Placeholder 7">
            <a:extLst>
              <a:ext uri="{FF2B5EF4-FFF2-40B4-BE49-F238E27FC236}">
                <a16:creationId xmlns:a16="http://schemas.microsoft.com/office/drawing/2014/main" id="{C172BC2C-8B82-3386-713B-61C21EBE692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55DC8F-37CF-78D1-882E-65430CDE4310}"/>
              </a:ext>
            </a:extLst>
          </p:cNvPr>
          <p:cNvSpPr>
            <a:spLocks noGrp="1"/>
          </p:cNvSpPr>
          <p:nvPr>
            <p:ph type="sldNum" sz="quarter" idx="12"/>
          </p:nvPr>
        </p:nvSpPr>
        <p:spPr/>
        <p:txBody>
          <a:bodyPr/>
          <a:lstStyle/>
          <a:p>
            <a:fld id="{59996418-2082-40B7-9B37-A4A1823426A3}" type="slidenum">
              <a:rPr lang="en-IN" smtClean="0"/>
              <a:t>‹#›</a:t>
            </a:fld>
            <a:endParaRPr lang="en-IN"/>
          </a:p>
        </p:txBody>
      </p:sp>
    </p:spTree>
    <p:extLst>
      <p:ext uri="{BB962C8B-B14F-4D97-AF65-F5344CB8AC3E}">
        <p14:creationId xmlns:p14="http://schemas.microsoft.com/office/powerpoint/2010/main" val="2182152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23FB-CD64-781F-B361-1913E1825F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D3D5FF-3F21-179C-472C-A5850FC63324}"/>
              </a:ext>
            </a:extLst>
          </p:cNvPr>
          <p:cNvSpPr>
            <a:spLocks noGrp="1"/>
          </p:cNvSpPr>
          <p:nvPr>
            <p:ph type="dt" sz="half" idx="10"/>
          </p:nvPr>
        </p:nvSpPr>
        <p:spPr/>
        <p:txBody>
          <a:bodyPr/>
          <a:lstStyle/>
          <a:p>
            <a:fld id="{88C1F765-A6F0-4858-A8AD-98113E60A977}" type="datetimeFigureOut">
              <a:rPr lang="en-IN" smtClean="0"/>
              <a:t>27-10-2023</a:t>
            </a:fld>
            <a:endParaRPr lang="en-IN"/>
          </a:p>
        </p:txBody>
      </p:sp>
      <p:sp>
        <p:nvSpPr>
          <p:cNvPr id="4" name="Footer Placeholder 3">
            <a:extLst>
              <a:ext uri="{FF2B5EF4-FFF2-40B4-BE49-F238E27FC236}">
                <a16:creationId xmlns:a16="http://schemas.microsoft.com/office/drawing/2014/main" id="{874D1556-B198-7ADF-14ED-1ED294DCA3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5BBD91-13A4-80B9-A2E7-23BE75559560}"/>
              </a:ext>
            </a:extLst>
          </p:cNvPr>
          <p:cNvSpPr>
            <a:spLocks noGrp="1"/>
          </p:cNvSpPr>
          <p:nvPr>
            <p:ph type="sldNum" sz="quarter" idx="12"/>
          </p:nvPr>
        </p:nvSpPr>
        <p:spPr/>
        <p:txBody>
          <a:bodyPr/>
          <a:lstStyle/>
          <a:p>
            <a:fld id="{59996418-2082-40B7-9B37-A4A1823426A3}" type="slidenum">
              <a:rPr lang="en-IN" smtClean="0"/>
              <a:t>‹#›</a:t>
            </a:fld>
            <a:endParaRPr lang="en-IN"/>
          </a:p>
        </p:txBody>
      </p:sp>
    </p:spTree>
    <p:extLst>
      <p:ext uri="{BB962C8B-B14F-4D97-AF65-F5344CB8AC3E}">
        <p14:creationId xmlns:p14="http://schemas.microsoft.com/office/powerpoint/2010/main" val="3686937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F635DC-C07F-65A7-1911-E59CE4411236}"/>
              </a:ext>
            </a:extLst>
          </p:cNvPr>
          <p:cNvSpPr>
            <a:spLocks noGrp="1"/>
          </p:cNvSpPr>
          <p:nvPr>
            <p:ph type="dt" sz="half" idx="10"/>
          </p:nvPr>
        </p:nvSpPr>
        <p:spPr/>
        <p:txBody>
          <a:bodyPr/>
          <a:lstStyle/>
          <a:p>
            <a:fld id="{88C1F765-A6F0-4858-A8AD-98113E60A977}" type="datetimeFigureOut">
              <a:rPr lang="en-IN" smtClean="0"/>
              <a:t>27-10-2023</a:t>
            </a:fld>
            <a:endParaRPr lang="en-IN"/>
          </a:p>
        </p:txBody>
      </p:sp>
      <p:sp>
        <p:nvSpPr>
          <p:cNvPr id="3" name="Footer Placeholder 2">
            <a:extLst>
              <a:ext uri="{FF2B5EF4-FFF2-40B4-BE49-F238E27FC236}">
                <a16:creationId xmlns:a16="http://schemas.microsoft.com/office/drawing/2014/main" id="{9E563FD3-E0B8-9D53-4464-48E0DB8CF0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25A91D-8FA2-9039-711A-4B7FA64EA489}"/>
              </a:ext>
            </a:extLst>
          </p:cNvPr>
          <p:cNvSpPr>
            <a:spLocks noGrp="1"/>
          </p:cNvSpPr>
          <p:nvPr>
            <p:ph type="sldNum" sz="quarter" idx="12"/>
          </p:nvPr>
        </p:nvSpPr>
        <p:spPr/>
        <p:txBody>
          <a:bodyPr/>
          <a:lstStyle/>
          <a:p>
            <a:fld id="{59996418-2082-40B7-9B37-A4A1823426A3}" type="slidenum">
              <a:rPr lang="en-IN" smtClean="0"/>
              <a:t>‹#›</a:t>
            </a:fld>
            <a:endParaRPr lang="en-IN"/>
          </a:p>
        </p:txBody>
      </p:sp>
    </p:spTree>
    <p:extLst>
      <p:ext uri="{BB962C8B-B14F-4D97-AF65-F5344CB8AC3E}">
        <p14:creationId xmlns:p14="http://schemas.microsoft.com/office/powerpoint/2010/main" val="329860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D714-E35F-03F8-81B8-ABC770AE5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9C673F-8511-13DD-D675-D1F798C48B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D0DE93-17EB-6E6A-054A-FFC8D5661D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C98886-2591-208A-617F-38C6EE2D3CCD}"/>
              </a:ext>
            </a:extLst>
          </p:cNvPr>
          <p:cNvSpPr>
            <a:spLocks noGrp="1"/>
          </p:cNvSpPr>
          <p:nvPr>
            <p:ph type="dt" sz="half" idx="10"/>
          </p:nvPr>
        </p:nvSpPr>
        <p:spPr/>
        <p:txBody>
          <a:bodyPr/>
          <a:lstStyle/>
          <a:p>
            <a:fld id="{88C1F765-A6F0-4858-A8AD-98113E60A977}" type="datetimeFigureOut">
              <a:rPr lang="en-IN" smtClean="0"/>
              <a:t>27-10-2023</a:t>
            </a:fld>
            <a:endParaRPr lang="en-IN"/>
          </a:p>
        </p:txBody>
      </p:sp>
      <p:sp>
        <p:nvSpPr>
          <p:cNvPr id="6" name="Footer Placeholder 5">
            <a:extLst>
              <a:ext uri="{FF2B5EF4-FFF2-40B4-BE49-F238E27FC236}">
                <a16:creationId xmlns:a16="http://schemas.microsoft.com/office/drawing/2014/main" id="{ECC76685-D4B6-4281-1851-4FABE06273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BCA109-4998-8173-2F3A-B73996899B0E}"/>
              </a:ext>
            </a:extLst>
          </p:cNvPr>
          <p:cNvSpPr>
            <a:spLocks noGrp="1"/>
          </p:cNvSpPr>
          <p:nvPr>
            <p:ph type="sldNum" sz="quarter" idx="12"/>
          </p:nvPr>
        </p:nvSpPr>
        <p:spPr/>
        <p:txBody>
          <a:bodyPr/>
          <a:lstStyle/>
          <a:p>
            <a:fld id="{59996418-2082-40B7-9B37-A4A1823426A3}" type="slidenum">
              <a:rPr lang="en-IN" smtClean="0"/>
              <a:t>‹#›</a:t>
            </a:fld>
            <a:endParaRPr lang="en-IN"/>
          </a:p>
        </p:txBody>
      </p:sp>
    </p:spTree>
    <p:extLst>
      <p:ext uri="{BB962C8B-B14F-4D97-AF65-F5344CB8AC3E}">
        <p14:creationId xmlns:p14="http://schemas.microsoft.com/office/powerpoint/2010/main" val="3821561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12CB2-E18A-C1F3-BA8D-334A595D6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673766-911D-4DB2-2AE2-A49601054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73AD6C-C072-79FC-B6AD-3A0EC3CAD1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C1B04C-5F9A-FD31-D95A-EB3F1F4E393C}"/>
              </a:ext>
            </a:extLst>
          </p:cNvPr>
          <p:cNvSpPr>
            <a:spLocks noGrp="1"/>
          </p:cNvSpPr>
          <p:nvPr>
            <p:ph type="dt" sz="half" idx="10"/>
          </p:nvPr>
        </p:nvSpPr>
        <p:spPr/>
        <p:txBody>
          <a:bodyPr/>
          <a:lstStyle/>
          <a:p>
            <a:fld id="{88C1F765-A6F0-4858-A8AD-98113E60A977}" type="datetimeFigureOut">
              <a:rPr lang="en-IN" smtClean="0"/>
              <a:t>27-10-2023</a:t>
            </a:fld>
            <a:endParaRPr lang="en-IN"/>
          </a:p>
        </p:txBody>
      </p:sp>
      <p:sp>
        <p:nvSpPr>
          <p:cNvPr id="6" name="Footer Placeholder 5">
            <a:extLst>
              <a:ext uri="{FF2B5EF4-FFF2-40B4-BE49-F238E27FC236}">
                <a16:creationId xmlns:a16="http://schemas.microsoft.com/office/drawing/2014/main" id="{CE8072D4-0181-3D62-EBD9-497C4DBAB1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25C4C6-8ABF-C3DD-5ACC-2B546E8EBD8B}"/>
              </a:ext>
            </a:extLst>
          </p:cNvPr>
          <p:cNvSpPr>
            <a:spLocks noGrp="1"/>
          </p:cNvSpPr>
          <p:nvPr>
            <p:ph type="sldNum" sz="quarter" idx="12"/>
          </p:nvPr>
        </p:nvSpPr>
        <p:spPr/>
        <p:txBody>
          <a:bodyPr/>
          <a:lstStyle/>
          <a:p>
            <a:fld id="{59996418-2082-40B7-9B37-A4A1823426A3}" type="slidenum">
              <a:rPr lang="en-IN" smtClean="0"/>
              <a:t>‹#›</a:t>
            </a:fld>
            <a:endParaRPr lang="en-IN"/>
          </a:p>
        </p:txBody>
      </p:sp>
    </p:spTree>
    <p:extLst>
      <p:ext uri="{BB962C8B-B14F-4D97-AF65-F5344CB8AC3E}">
        <p14:creationId xmlns:p14="http://schemas.microsoft.com/office/powerpoint/2010/main" val="3958402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04F2EC-DB23-629F-8A88-97BF80484F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5C0D0C-06BE-0B8E-7197-D8D795F03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682CD4-D1D2-0839-F05D-CF8F6F2285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C1F765-A6F0-4858-A8AD-98113E60A977}" type="datetimeFigureOut">
              <a:rPr lang="en-IN" smtClean="0"/>
              <a:t>27-10-2023</a:t>
            </a:fld>
            <a:endParaRPr lang="en-IN"/>
          </a:p>
        </p:txBody>
      </p:sp>
      <p:sp>
        <p:nvSpPr>
          <p:cNvPr id="5" name="Footer Placeholder 4">
            <a:extLst>
              <a:ext uri="{FF2B5EF4-FFF2-40B4-BE49-F238E27FC236}">
                <a16:creationId xmlns:a16="http://schemas.microsoft.com/office/drawing/2014/main" id="{D0A102DC-AAA5-72DA-D4A6-CC53F46A66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7654F6-5733-FE6E-756F-E855B4F30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996418-2082-40B7-9B37-A4A1823426A3}" type="slidenum">
              <a:rPr lang="en-IN" smtClean="0"/>
              <a:t>‹#›</a:t>
            </a:fld>
            <a:endParaRPr lang="en-IN"/>
          </a:p>
        </p:txBody>
      </p:sp>
    </p:spTree>
    <p:extLst>
      <p:ext uri="{BB962C8B-B14F-4D97-AF65-F5344CB8AC3E}">
        <p14:creationId xmlns:p14="http://schemas.microsoft.com/office/powerpoint/2010/main" val="2193485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AAECC-28A4-88DA-7646-B44BEA0D4849}"/>
              </a:ext>
            </a:extLst>
          </p:cNvPr>
          <p:cNvSpPr>
            <a:spLocks noGrp="1"/>
          </p:cNvSpPr>
          <p:nvPr>
            <p:ph type="title"/>
          </p:nvPr>
        </p:nvSpPr>
        <p:spPr>
          <a:xfrm>
            <a:off x="838200" y="365125"/>
            <a:ext cx="10515600" cy="447675"/>
          </a:xfrm>
        </p:spPr>
        <p:txBody>
          <a:bodyPr>
            <a:normAutofit fontScale="90000"/>
          </a:bodyPr>
          <a:lstStyle/>
          <a:p>
            <a:r>
              <a:rPr lang="en-IN" b="1" dirty="0">
                <a:latin typeface="Times New Roman" panose="02020603050405020304" pitchFamily="18" charset="0"/>
                <a:cs typeface="Times New Roman" panose="02020603050405020304" pitchFamily="18" charset="0"/>
              </a:rPr>
              <a:t>Operating System Services</a:t>
            </a:r>
          </a:p>
        </p:txBody>
      </p:sp>
      <p:pic>
        <p:nvPicPr>
          <p:cNvPr id="5" name="Picture 4">
            <a:extLst>
              <a:ext uri="{FF2B5EF4-FFF2-40B4-BE49-F238E27FC236}">
                <a16:creationId xmlns:a16="http://schemas.microsoft.com/office/drawing/2014/main" id="{C91E03F4-F577-6DFE-6497-47294AE7C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400" y="985520"/>
            <a:ext cx="8646160" cy="5303520"/>
          </a:xfrm>
          <a:prstGeom prst="rect">
            <a:avLst/>
          </a:prstGeom>
        </p:spPr>
      </p:pic>
    </p:spTree>
    <p:extLst>
      <p:ext uri="{BB962C8B-B14F-4D97-AF65-F5344CB8AC3E}">
        <p14:creationId xmlns:p14="http://schemas.microsoft.com/office/powerpoint/2010/main" val="1341545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2EBA5-B050-356C-61F9-9F692424D32F}"/>
              </a:ext>
            </a:extLst>
          </p:cNvPr>
          <p:cNvSpPr>
            <a:spLocks noGrp="1"/>
          </p:cNvSpPr>
          <p:nvPr>
            <p:ph type="title"/>
          </p:nvPr>
        </p:nvSpPr>
        <p:spPr>
          <a:xfrm>
            <a:off x="212323" y="182880"/>
            <a:ext cx="11038840" cy="640715"/>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User and Operating-System Interface</a:t>
            </a:r>
            <a:endParaRPr lang="en-IN" dirty="0"/>
          </a:p>
        </p:txBody>
      </p:sp>
      <p:sp>
        <p:nvSpPr>
          <p:cNvPr id="3" name="Content Placeholder 2">
            <a:extLst>
              <a:ext uri="{FF2B5EF4-FFF2-40B4-BE49-F238E27FC236}">
                <a16:creationId xmlns:a16="http://schemas.microsoft.com/office/drawing/2014/main" id="{E8A588F9-BACD-919D-B241-526A8534EFDF}"/>
              </a:ext>
            </a:extLst>
          </p:cNvPr>
          <p:cNvSpPr>
            <a:spLocks noGrp="1"/>
          </p:cNvSpPr>
          <p:nvPr>
            <p:ph idx="1"/>
          </p:nvPr>
        </p:nvSpPr>
        <p:spPr>
          <a:xfrm>
            <a:off x="212323" y="823595"/>
            <a:ext cx="11541760" cy="5745156"/>
          </a:xfrm>
        </p:spPr>
        <p:txBody>
          <a:bodyPr>
            <a:normAutofit fontScale="92500" lnSpcReduction="20000"/>
          </a:bodyPr>
          <a:lstStyle/>
          <a:p>
            <a:pPr algn="just">
              <a:lnSpc>
                <a:spcPct val="160000"/>
              </a:lnSpc>
            </a:pPr>
            <a:r>
              <a:rPr lang="en-US" sz="2600" dirty="0">
                <a:latin typeface="Times New Roman" panose="02020603050405020304" pitchFamily="18" charset="0"/>
                <a:cs typeface="Times New Roman" panose="02020603050405020304" pitchFamily="18" charset="0"/>
              </a:rPr>
              <a:t>we discuss three fundamental approaches. </a:t>
            </a:r>
          </a:p>
          <a:p>
            <a:pPr algn="just">
              <a:lnSpc>
                <a:spcPct val="160000"/>
              </a:lnSpc>
            </a:pPr>
            <a:r>
              <a:rPr lang="en-US" sz="2600" dirty="0">
                <a:latin typeface="Times New Roman" panose="02020603050405020304" pitchFamily="18" charset="0"/>
                <a:cs typeface="Times New Roman" panose="02020603050405020304" pitchFamily="18" charset="0"/>
              </a:rPr>
              <a:t>One provides a command-line interface, or command interpreter, that allows users to directly enter commands to be performed by the operating system. </a:t>
            </a:r>
          </a:p>
          <a:p>
            <a:pPr algn="just">
              <a:lnSpc>
                <a:spcPct val="160000"/>
              </a:lnSpc>
            </a:pPr>
            <a:r>
              <a:rPr lang="en-US" sz="2600" dirty="0">
                <a:latin typeface="Times New Roman" panose="02020603050405020304" pitchFamily="18" charset="0"/>
                <a:cs typeface="Times New Roman" panose="02020603050405020304" pitchFamily="18" charset="0"/>
              </a:rPr>
              <a:t>The other two allow users to interface with the operating system via a graphical user interface, or GUI.</a:t>
            </a:r>
          </a:p>
          <a:p>
            <a:pPr algn="just">
              <a:lnSpc>
                <a:spcPct val="16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Command interpreter</a:t>
            </a:r>
          </a:p>
          <a:p>
            <a:pPr algn="just">
              <a:lnSpc>
                <a:spcPct val="16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Graphical user interface</a:t>
            </a:r>
          </a:p>
          <a:p>
            <a:pPr algn="just">
              <a:lnSpc>
                <a:spcPct val="16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Touch screen interface</a:t>
            </a:r>
          </a:p>
          <a:p>
            <a:pPr algn="just">
              <a:lnSpc>
                <a:spcPct val="16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Choice of interface</a:t>
            </a:r>
            <a:endParaRPr lang="en-IN" sz="2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33885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823E-DC75-5A84-2D82-D7E83B837DD1}"/>
              </a:ext>
            </a:extLst>
          </p:cNvPr>
          <p:cNvSpPr>
            <a:spLocks noGrp="1"/>
          </p:cNvSpPr>
          <p:nvPr>
            <p:ph type="title"/>
          </p:nvPr>
        </p:nvSpPr>
        <p:spPr>
          <a:xfrm>
            <a:off x="304800" y="71121"/>
            <a:ext cx="10515600" cy="423402"/>
          </a:xfrm>
        </p:spPr>
        <p:txBody>
          <a:bodyPr>
            <a:normAutofit fontScale="90000"/>
          </a:bodyPr>
          <a:lstStyle/>
          <a:p>
            <a:r>
              <a:rPr lang="en-US" sz="4000" b="1" dirty="0">
                <a:solidFill>
                  <a:srgbClr val="FF0000"/>
                </a:solidFill>
                <a:latin typeface="Times New Roman" panose="02020603050405020304" pitchFamily="18" charset="0"/>
                <a:cs typeface="Times New Roman" panose="02020603050405020304" pitchFamily="18" charset="0"/>
              </a:rPr>
              <a:t>Command interpreter</a:t>
            </a:r>
            <a:endParaRPr lang="en-IN" sz="4000" b="1" dirty="0">
              <a:solidFill>
                <a:srgbClr val="FF0000"/>
              </a:solidFill>
            </a:endParaRPr>
          </a:p>
        </p:txBody>
      </p:sp>
      <p:sp>
        <p:nvSpPr>
          <p:cNvPr id="3" name="Content Placeholder 2">
            <a:extLst>
              <a:ext uri="{FF2B5EF4-FFF2-40B4-BE49-F238E27FC236}">
                <a16:creationId xmlns:a16="http://schemas.microsoft.com/office/drawing/2014/main" id="{78857953-703E-B9C7-6D7E-5DA4EF59F80A}"/>
              </a:ext>
            </a:extLst>
          </p:cNvPr>
          <p:cNvSpPr>
            <a:spLocks noGrp="1"/>
          </p:cNvSpPr>
          <p:nvPr>
            <p:ph idx="1"/>
          </p:nvPr>
        </p:nvSpPr>
        <p:spPr>
          <a:xfrm>
            <a:off x="220825" y="538480"/>
            <a:ext cx="11713028" cy="5781040"/>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Most operating systems, including Linux, UNIX, and Windows, treat the command interpreter as a special program that is running when a process is initiated or when a user first logs on (on interactive systems). </a:t>
            </a:r>
          </a:p>
          <a:p>
            <a:pPr algn="just">
              <a:lnSpc>
                <a:spcPct val="150000"/>
              </a:lnSpc>
            </a:pPr>
            <a:r>
              <a:rPr lang="en-US" sz="2400" dirty="0">
                <a:latin typeface="Times New Roman" panose="02020603050405020304" pitchFamily="18" charset="0"/>
                <a:cs typeface="Times New Roman" panose="02020603050405020304" pitchFamily="18" charset="0"/>
              </a:rPr>
              <a:t>On systems with multiple command interpreters to choose from, the interpreters are known as shells. </a:t>
            </a:r>
          </a:p>
          <a:p>
            <a:pPr algn="just">
              <a:lnSpc>
                <a:spcPct val="150000"/>
              </a:lnSpc>
            </a:pPr>
            <a:r>
              <a:rPr lang="en-US" sz="2400" dirty="0">
                <a:latin typeface="Times New Roman" panose="02020603050405020304" pitchFamily="18" charset="0"/>
                <a:cs typeface="Times New Roman" panose="02020603050405020304" pitchFamily="18" charset="0"/>
              </a:rPr>
              <a:t>For example, on UNIX and Linux systems, a user may choose among several different shells, including the C shell, </a:t>
            </a:r>
            <a:r>
              <a:rPr lang="en-US" sz="2400" dirty="0" err="1">
                <a:latin typeface="Times New Roman" panose="02020603050405020304" pitchFamily="18" charset="0"/>
                <a:cs typeface="Times New Roman" panose="02020603050405020304" pitchFamily="18" charset="0"/>
              </a:rPr>
              <a:t>Bourne</a:t>
            </a:r>
            <a:r>
              <a:rPr lang="en-US" sz="2400" dirty="0">
                <a:latin typeface="Times New Roman" panose="02020603050405020304" pitchFamily="18" charset="0"/>
                <a:cs typeface="Times New Roman" panose="02020603050405020304" pitchFamily="18" charset="0"/>
              </a:rPr>
              <a:t>-Again shell, Korn shell, and others. </a:t>
            </a:r>
          </a:p>
          <a:p>
            <a:pPr algn="just">
              <a:lnSpc>
                <a:spcPct val="150000"/>
              </a:lnSpc>
            </a:pPr>
            <a:r>
              <a:rPr lang="en-US" sz="2400" dirty="0">
                <a:latin typeface="Times New Roman" panose="02020603050405020304" pitchFamily="18" charset="0"/>
                <a:cs typeface="Times New Roman" panose="02020603050405020304" pitchFamily="18" charset="0"/>
              </a:rPr>
              <a:t>Third-party shells and free user-written shells are also available. </a:t>
            </a:r>
          </a:p>
          <a:p>
            <a:pPr algn="just">
              <a:lnSpc>
                <a:spcPct val="150000"/>
              </a:lnSpc>
            </a:pPr>
            <a:r>
              <a:rPr lang="en-US" sz="2400" dirty="0">
                <a:latin typeface="Times New Roman" panose="02020603050405020304" pitchFamily="18" charset="0"/>
                <a:cs typeface="Times New Roman" panose="02020603050405020304" pitchFamily="18" charset="0"/>
              </a:rPr>
              <a:t>Most shells provide similar functionality, and a user’s choice of which shell to use is generally based on personal preference.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133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405B4-BAEC-9FC4-93BE-C7C4DCF754E9}"/>
              </a:ext>
            </a:extLst>
          </p:cNvPr>
          <p:cNvSpPr>
            <a:spLocks noGrp="1"/>
          </p:cNvSpPr>
          <p:nvPr>
            <p:ph idx="1"/>
          </p:nvPr>
        </p:nvSpPr>
        <p:spPr>
          <a:xfrm>
            <a:off x="254000" y="213360"/>
            <a:ext cx="11623040" cy="6543040"/>
          </a:xfrm>
        </p:spPr>
        <p:txBody>
          <a:bodyPr>
            <a:normAutofit fontScale="85000" lnSpcReduction="20000"/>
          </a:bodyPr>
          <a:lstStyle/>
          <a:p>
            <a:pPr algn="just">
              <a:lnSpc>
                <a:spcPct val="150000"/>
              </a:lnSpc>
            </a:pPr>
            <a:r>
              <a:rPr lang="en-US" dirty="0">
                <a:latin typeface="Times New Roman" panose="02020603050405020304" pitchFamily="18" charset="0"/>
                <a:cs typeface="Times New Roman" panose="02020603050405020304" pitchFamily="18" charset="0"/>
              </a:rPr>
              <a:t>The main function of the command interpreter is </a:t>
            </a:r>
            <a:r>
              <a:rPr lang="en-US" b="1" dirty="0">
                <a:latin typeface="Times New Roman" panose="02020603050405020304" pitchFamily="18" charset="0"/>
                <a:cs typeface="Times New Roman" panose="02020603050405020304" pitchFamily="18" charset="0"/>
              </a:rPr>
              <a:t>to get and execute </a:t>
            </a:r>
            <a:r>
              <a:rPr lang="en-US" dirty="0">
                <a:latin typeface="Times New Roman" panose="02020603050405020304" pitchFamily="18" charset="0"/>
                <a:cs typeface="Times New Roman" panose="02020603050405020304" pitchFamily="18" charset="0"/>
              </a:rPr>
              <a:t>the next user-specified command. </a:t>
            </a:r>
          </a:p>
          <a:p>
            <a:pPr algn="just">
              <a:lnSpc>
                <a:spcPct val="150000"/>
              </a:lnSpc>
            </a:pPr>
            <a:r>
              <a:rPr lang="en-US" dirty="0">
                <a:latin typeface="Times New Roman" panose="02020603050405020304" pitchFamily="18" charset="0"/>
                <a:cs typeface="Times New Roman" panose="02020603050405020304" pitchFamily="18" charset="0"/>
              </a:rPr>
              <a:t>Many of the commands given at this level manipulate files: create, delete, list, print, copy, execute, and so on. </a:t>
            </a:r>
          </a:p>
          <a:p>
            <a:pPr algn="just">
              <a:lnSpc>
                <a:spcPct val="150000"/>
              </a:lnSpc>
            </a:pPr>
            <a:r>
              <a:rPr lang="en-US" dirty="0">
                <a:latin typeface="Times New Roman" panose="02020603050405020304" pitchFamily="18" charset="0"/>
                <a:cs typeface="Times New Roman" panose="02020603050405020304" pitchFamily="18" charset="0"/>
              </a:rPr>
              <a:t>The various shells available on UNIX systems operate in this way. </a:t>
            </a:r>
          </a:p>
          <a:p>
            <a:pPr algn="just">
              <a:lnSpc>
                <a:spcPct val="150000"/>
              </a:lnSpc>
            </a:pPr>
            <a:r>
              <a:rPr lang="en-US" dirty="0">
                <a:latin typeface="Times New Roman" panose="02020603050405020304" pitchFamily="18" charset="0"/>
                <a:cs typeface="Times New Roman" panose="02020603050405020304" pitchFamily="18" charset="0"/>
              </a:rPr>
              <a:t>These commands can be implemented in two general ways.</a:t>
            </a:r>
          </a:p>
          <a:p>
            <a:pPr algn="just">
              <a:lnSpc>
                <a:spcPct val="150000"/>
              </a:lnSpc>
            </a:pPr>
            <a:r>
              <a:rPr lang="en-US" dirty="0">
                <a:latin typeface="Times New Roman" panose="02020603050405020304" pitchFamily="18" charset="0"/>
                <a:cs typeface="Times New Roman" panose="02020603050405020304" pitchFamily="18" charset="0"/>
              </a:rPr>
              <a:t>In one approach, the command interpreter itself contains the </a:t>
            </a:r>
            <a:r>
              <a:rPr lang="en-US" b="1" dirty="0">
                <a:latin typeface="Times New Roman" panose="02020603050405020304" pitchFamily="18" charset="0"/>
                <a:cs typeface="Times New Roman" panose="02020603050405020304" pitchFamily="18" charset="0"/>
              </a:rPr>
              <a:t>code to execute the command</a:t>
            </a: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For example, a command to delete a file may cause the command interpreter to jump to a section of its code that sets up the parameters and makes the appropriate system call.</a:t>
            </a:r>
          </a:p>
          <a:p>
            <a:pPr algn="just">
              <a:lnSpc>
                <a:spcPct val="150000"/>
              </a:lnSpc>
            </a:pPr>
            <a:r>
              <a:rPr lang="en-US" dirty="0">
                <a:latin typeface="Times New Roman" panose="02020603050405020304" pitchFamily="18" charset="0"/>
                <a:cs typeface="Times New Roman" panose="02020603050405020304" pitchFamily="18" charset="0"/>
              </a:rPr>
              <a:t>In this case, the number of commands that can be given determines the size of the command interpreter, since each command requires its own implementing code.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8815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6D149-58C7-6B75-B80A-869F75AA9EDB}"/>
              </a:ext>
            </a:extLst>
          </p:cNvPr>
          <p:cNvSpPr>
            <a:spLocks noGrp="1"/>
          </p:cNvSpPr>
          <p:nvPr>
            <p:ph idx="1"/>
          </p:nvPr>
        </p:nvSpPr>
        <p:spPr>
          <a:xfrm>
            <a:off x="254000" y="254000"/>
            <a:ext cx="11684000" cy="6410960"/>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An alternative approach—used by UNIX, among other operating systems —implements most commands through system programs. </a:t>
            </a:r>
          </a:p>
          <a:p>
            <a:pPr algn="just">
              <a:lnSpc>
                <a:spcPct val="150000"/>
              </a:lnSpc>
            </a:pPr>
            <a:r>
              <a:rPr lang="en-US" sz="2400" dirty="0">
                <a:latin typeface="Times New Roman" panose="02020603050405020304" pitchFamily="18" charset="0"/>
                <a:cs typeface="Times New Roman" panose="02020603050405020304" pitchFamily="18" charset="0"/>
              </a:rPr>
              <a:t>In this case, the command interpreter does not understand the command in any way; it merely uses the command to identify a file to be loaded into memory and executed. </a:t>
            </a:r>
          </a:p>
          <a:p>
            <a:pPr algn="just">
              <a:lnSpc>
                <a:spcPct val="150000"/>
              </a:lnSpc>
            </a:pPr>
            <a:r>
              <a:rPr lang="en-US" sz="2400" dirty="0">
                <a:latin typeface="Times New Roman" panose="02020603050405020304" pitchFamily="18" charset="0"/>
                <a:cs typeface="Times New Roman" panose="02020603050405020304" pitchFamily="18" charset="0"/>
              </a:rPr>
              <a:t>Thus, the UNIX command to delete a file</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rm file.txt</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would search for a file called rm, load the file into memory, and execute it with the parameter file.txt. The logic associated with the rm command would be defined completely by the code in the file rm.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832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81C88F1-01E7-4F5D-16BA-E493B9EDA9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254000"/>
            <a:ext cx="10414000" cy="6136640"/>
          </a:xfrm>
        </p:spPr>
      </p:pic>
    </p:spTree>
    <p:extLst>
      <p:ext uri="{BB962C8B-B14F-4D97-AF65-F5344CB8AC3E}">
        <p14:creationId xmlns:p14="http://schemas.microsoft.com/office/powerpoint/2010/main" val="1715300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CBD7-7479-4E93-7FD0-AA7F963D7B6C}"/>
              </a:ext>
            </a:extLst>
          </p:cNvPr>
          <p:cNvSpPr>
            <a:spLocks noGrp="1"/>
          </p:cNvSpPr>
          <p:nvPr>
            <p:ph type="title"/>
          </p:nvPr>
        </p:nvSpPr>
        <p:spPr>
          <a:xfrm>
            <a:off x="269033" y="187844"/>
            <a:ext cx="10515600" cy="371994"/>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Graphical User Interface</a:t>
            </a:r>
            <a:endParaRPr lang="en-IN" dirty="0"/>
          </a:p>
        </p:txBody>
      </p:sp>
      <p:sp>
        <p:nvSpPr>
          <p:cNvPr id="3" name="Content Placeholder 2">
            <a:extLst>
              <a:ext uri="{FF2B5EF4-FFF2-40B4-BE49-F238E27FC236}">
                <a16:creationId xmlns:a16="http://schemas.microsoft.com/office/drawing/2014/main" id="{328580A7-EB68-11F3-4550-AF5CF212AF29}"/>
              </a:ext>
            </a:extLst>
          </p:cNvPr>
          <p:cNvSpPr>
            <a:spLocks noGrp="1"/>
          </p:cNvSpPr>
          <p:nvPr>
            <p:ph idx="1"/>
          </p:nvPr>
        </p:nvSpPr>
        <p:spPr>
          <a:xfrm>
            <a:off x="269033" y="856342"/>
            <a:ext cx="11308080" cy="5375275"/>
          </a:xfrm>
        </p:spPr>
        <p:txBody>
          <a:bodyPr>
            <a:normAutofit fontScale="85000" lnSpcReduction="10000"/>
          </a:bodyPr>
          <a:lstStyle/>
          <a:p>
            <a:pPr algn="just">
              <a:lnSpc>
                <a:spcPct val="150000"/>
              </a:lnSpc>
            </a:pPr>
            <a:r>
              <a:rPr lang="en-US" sz="2800" dirty="0">
                <a:latin typeface="Times New Roman" panose="02020603050405020304" pitchFamily="18" charset="0"/>
                <a:cs typeface="Times New Roman" panose="02020603050405020304" pitchFamily="18" charset="0"/>
              </a:rPr>
              <a:t>A second strategy for interfacing with the operating system is through a user friendly graphical user interface, or GUI. </a:t>
            </a:r>
          </a:p>
          <a:p>
            <a:pPr algn="just">
              <a:lnSpc>
                <a:spcPct val="150000"/>
              </a:lnSpc>
            </a:pPr>
            <a:r>
              <a:rPr lang="en-US" sz="2800" dirty="0">
                <a:latin typeface="Times New Roman" panose="02020603050405020304" pitchFamily="18" charset="0"/>
                <a:cs typeface="Times New Roman" panose="02020603050405020304" pitchFamily="18" charset="0"/>
              </a:rPr>
              <a:t>Here, rather than entering commands directly via a command-line interface, users employ a mouse-based window and-menu system characterized by a desktop metaphor. </a:t>
            </a:r>
          </a:p>
          <a:p>
            <a:pPr algn="just">
              <a:lnSpc>
                <a:spcPct val="150000"/>
              </a:lnSpc>
            </a:pPr>
            <a:r>
              <a:rPr lang="en-US" sz="2800" dirty="0">
                <a:latin typeface="Times New Roman" panose="02020603050405020304" pitchFamily="18" charset="0"/>
                <a:cs typeface="Times New Roman" panose="02020603050405020304" pitchFamily="18" charset="0"/>
              </a:rPr>
              <a:t>The user moves the mouse to position its pointer on images, or icons, on the screen (the desktop) that represent programs, files, directories, and system functions. </a:t>
            </a:r>
          </a:p>
          <a:p>
            <a:pPr algn="just">
              <a:lnSpc>
                <a:spcPct val="150000"/>
              </a:lnSpc>
            </a:pPr>
            <a:r>
              <a:rPr lang="en-US" sz="2800" dirty="0">
                <a:latin typeface="Times New Roman" panose="02020603050405020304" pitchFamily="18" charset="0"/>
                <a:cs typeface="Times New Roman" panose="02020603050405020304" pitchFamily="18" charset="0"/>
              </a:rPr>
              <a:t>Depending on the mouse pointer’s location, clicking a button on the mouse can invoke a program, select a file or directory—known as a folder—or pull down a menu that contains commands. </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15729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3EDF2-0E6F-7E24-92F8-34DC0FCBC6BE}"/>
              </a:ext>
            </a:extLst>
          </p:cNvPr>
          <p:cNvSpPr>
            <a:spLocks noGrp="1"/>
          </p:cNvSpPr>
          <p:nvPr>
            <p:ph type="title"/>
          </p:nvPr>
        </p:nvSpPr>
        <p:spPr>
          <a:xfrm>
            <a:off x="375920" y="365125"/>
            <a:ext cx="10977880" cy="732155"/>
          </a:xfrm>
        </p:spPr>
        <p:txBody>
          <a:bodyPr/>
          <a:lstStyle/>
          <a:p>
            <a:r>
              <a:rPr lang="en-IN" b="1" dirty="0">
                <a:solidFill>
                  <a:srgbClr val="FF0000"/>
                </a:solidFill>
                <a:latin typeface="Times New Roman" panose="02020603050405020304" pitchFamily="18" charset="0"/>
                <a:cs typeface="Times New Roman" panose="02020603050405020304" pitchFamily="18" charset="0"/>
              </a:rPr>
              <a:t>Touch-Screen Interface</a:t>
            </a:r>
          </a:p>
        </p:txBody>
      </p:sp>
      <p:sp>
        <p:nvSpPr>
          <p:cNvPr id="3" name="Content Placeholder 2">
            <a:extLst>
              <a:ext uri="{FF2B5EF4-FFF2-40B4-BE49-F238E27FC236}">
                <a16:creationId xmlns:a16="http://schemas.microsoft.com/office/drawing/2014/main" id="{81521970-B289-553C-C24A-790608C8BCB8}"/>
              </a:ext>
            </a:extLst>
          </p:cNvPr>
          <p:cNvSpPr>
            <a:spLocks noGrp="1"/>
          </p:cNvSpPr>
          <p:nvPr>
            <p:ph idx="1"/>
          </p:nvPr>
        </p:nvSpPr>
        <p:spPr>
          <a:xfrm>
            <a:off x="254000" y="1168400"/>
            <a:ext cx="11663680" cy="5324475"/>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Because a either a command-line interface or a mouse-and-keyboard system is impractical for most mobile systems, smartphones and handheld tablet computers typically use a touch-screen interface. </a:t>
            </a:r>
          </a:p>
          <a:p>
            <a:pPr algn="just">
              <a:lnSpc>
                <a:spcPct val="150000"/>
              </a:lnSpc>
            </a:pPr>
            <a:r>
              <a:rPr lang="en-US" sz="2400" dirty="0">
                <a:latin typeface="Times New Roman" panose="02020603050405020304" pitchFamily="18" charset="0"/>
                <a:cs typeface="Times New Roman" panose="02020603050405020304" pitchFamily="18" charset="0"/>
              </a:rPr>
              <a:t>Here, users interact by making gestures on the touch screen— for example, pressing and swiping fingers across the screen. </a:t>
            </a:r>
          </a:p>
          <a:p>
            <a:pPr algn="just">
              <a:lnSpc>
                <a:spcPct val="150000"/>
              </a:lnSpc>
            </a:pPr>
            <a:r>
              <a:rPr lang="en-US" sz="2400" dirty="0">
                <a:latin typeface="Times New Roman" panose="02020603050405020304" pitchFamily="18" charset="0"/>
                <a:cs typeface="Times New Roman" panose="02020603050405020304" pitchFamily="18" charset="0"/>
              </a:rPr>
              <a:t>Although earlier smartphones included a physical keyboard, most smartphones and tablets now simulate a keyboard on the touch screen. Figure illustrates the touch screen of the Apple iPhone. </a:t>
            </a:r>
          </a:p>
          <a:p>
            <a:pPr algn="just">
              <a:lnSpc>
                <a:spcPct val="150000"/>
              </a:lnSpc>
            </a:pPr>
            <a:r>
              <a:rPr lang="en-US" sz="2400" dirty="0">
                <a:latin typeface="Times New Roman" panose="02020603050405020304" pitchFamily="18" charset="0"/>
                <a:cs typeface="Times New Roman" panose="02020603050405020304" pitchFamily="18" charset="0"/>
              </a:rPr>
              <a:t>Both the iPad and the iPhone use the Springboard touch-screen interface.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375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4E63EB-12AA-E946-75B2-F3ECB1EDF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840" y="476250"/>
            <a:ext cx="5090160" cy="5905500"/>
          </a:xfrm>
          <a:prstGeom prst="rect">
            <a:avLst/>
          </a:prstGeom>
        </p:spPr>
      </p:pic>
    </p:spTree>
    <p:extLst>
      <p:ext uri="{BB962C8B-B14F-4D97-AF65-F5344CB8AC3E}">
        <p14:creationId xmlns:p14="http://schemas.microsoft.com/office/powerpoint/2010/main" val="364008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4427-04D7-623B-BBA2-342DEF3E5E79}"/>
              </a:ext>
            </a:extLst>
          </p:cNvPr>
          <p:cNvSpPr>
            <a:spLocks noGrp="1"/>
          </p:cNvSpPr>
          <p:nvPr>
            <p:ph type="title"/>
          </p:nvPr>
        </p:nvSpPr>
        <p:spPr>
          <a:xfrm>
            <a:off x="162560" y="60007"/>
            <a:ext cx="11120120" cy="610235"/>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Choice of Interface</a:t>
            </a:r>
          </a:p>
        </p:txBody>
      </p:sp>
      <p:sp>
        <p:nvSpPr>
          <p:cNvPr id="3" name="Content Placeholder 2">
            <a:extLst>
              <a:ext uri="{FF2B5EF4-FFF2-40B4-BE49-F238E27FC236}">
                <a16:creationId xmlns:a16="http://schemas.microsoft.com/office/drawing/2014/main" id="{93D688BC-313E-E94A-712A-5B522EC395ED}"/>
              </a:ext>
            </a:extLst>
          </p:cNvPr>
          <p:cNvSpPr>
            <a:spLocks noGrp="1"/>
          </p:cNvSpPr>
          <p:nvPr>
            <p:ph idx="1"/>
          </p:nvPr>
        </p:nvSpPr>
        <p:spPr>
          <a:xfrm>
            <a:off x="162560" y="670242"/>
            <a:ext cx="11866880" cy="5943918"/>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choice of whether to use a command-line or GUI interface is mostly one of personal preference. </a:t>
            </a:r>
          </a:p>
          <a:p>
            <a:pPr algn="just">
              <a:lnSpc>
                <a:spcPct val="150000"/>
              </a:lnSpc>
            </a:pPr>
            <a:r>
              <a:rPr lang="en-US" sz="2400" dirty="0">
                <a:latin typeface="Times New Roman" panose="02020603050405020304" pitchFamily="18" charset="0"/>
                <a:cs typeface="Times New Roman" panose="02020603050405020304" pitchFamily="18" charset="0"/>
              </a:rPr>
              <a:t>System administrators who manage computers and power users who have deep knowledge of a system frequently use the command-line interface. </a:t>
            </a:r>
          </a:p>
          <a:p>
            <a:pPr algn="just">
              <a:lnSpc>
                <a:spcPct val="150000"/>
              </a:lnSpc>
            </a:pPr>
            <a:r>
              <a:rPr lang="en-US" sz="2400" dirty="0">
                <a:latin typeface="Times New Roman" panose="02020603050405020304" pitchFamily="18" charset="0"/>
                <a:cs typeface="Times New Roman" panose="02020603050405020304" pitchFamily="18" charset="0"/>
              </a:rPr>
              <a:t>For them, it is more efficient, giving them faster access to the activities they need to perform. </a:t>
            </a:r>
          </a:p>
          <a:p>
            <a:pPr algn="just">
              <a:lnSpc>
                <a:spcPct val="150000"/>
              </a:lnSpc>
            </a:pPr>
            <a:r>
              <a:rPr lang="en-US" sz="2400" dirty="0">
                <a:latin typeface="Times New Roman" panose="02020603050405020304" pitchFamily="18" charset="0"/>
                <a:cs typeface="Times New Roman" panose="02020603050405020304" pitchFamily="18" charset="0"/>
              </a:rPr>
              <a:t>Indeed, on some systems, only a subset of system functions is available via the GUI, leaving the less common tasks to those who are command-line knowledgeable.</a:t>
            </a:r>
          </a:p>
          <a:p>
            <a:pPr algn="just">
              <a:lnSpc>
                <a:spcPct val="150000"/>
              </a:lnSpc>
            </a:pPr>
            <a:r>
              <a:rPr lang="en-US" sz="2400" dirty="0">
                <a:latin typeface="Times New Roman" panose="02020603050405020304" pitchFamily="18" charset="0"/>
                <a:cs typeface="Times New Roman" panose="02020603050405020304" pitchFamily="18" charset="0"/>
              </a:rPr>
              <a:t>Further, command-line interfaces usually make repetitive tasks easier, in part because they have their own programmability. </a:t>
            </a:r>
          </a:p>
        </p:txBody>
      </p:sp>
    </p:spTree>
    <p:extLst>
      <p:ext uri="{BB962C8B-B14F-4D97-AF65-F5344CB8AC3E}">
        <p14:creationId xmlns:p14="http://schemas.microsoft.com/office/powerpoint/2010/main" val="2698087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482FD9-1963-699D-2775-3859D530DBE6}"/>
              </a:ext>
            </a:extLst>
          </p:cNvPr>
          <p:cNvSpPr>
            <a:spLocks noGrp="1"/>
          </p:cNvSpPr>
          <p:nvPr>
            <p:ph idx="1"/>
          </p:nvPr>
        </p:nvSpPr>
        <p:spPr>
          <a:xfrm>
            <a:off x="365760" y="467360"/>
            <a:ext cx="11287760" cy="5709603"/>
          </a:xfrm>
        </p:spPr>
        <p:txBody>
          <a:bodyPr/>
          <a:lstStyle/>
          <a:p>
            <a:pPr algn="just">
              <a:lnSpc>
                <a:spcPct val="150000"/>
              </a:lnSpc>
            </a:pPr>
            <a:r>
              <a:rPr lang="en-US" sz="2800" dirty="0">
                <a:latin typeface="Times New Roman" panose="02020603050405020304" pitchFamily="18" charset="0"/>
                <a:cs typeface="Times New Roman" panose="02020603050405020304" pitchFamily="18" charset="0"/>
              </a:rPr>
              <a:t>For example, if a frequent task requires a set of command line steps, those steps can be recorded into a file, and that file can be run just like a program.</a:t>
            </a:r>
          </a:p>
          <a:p>
            <a:pPr algn="just">
              <a:lnSpc>
                <a:spcPct val="150000"/>
              </a:lnSpc>
            </a:pPr>
            <a:r>
              <a:rPr lang="en-US" sz="2800" dirty="0">
                <a:latin typeface="Times New Roman" panose="02020603050405020304" pitchFamily="18" charset="0"/>
                <a:cs typeface="Times New Roman" panose="02020603050405020304" pitchFamily="18" charset="0"/>
              </a:rPr>
              <a:t>The program is not compiled into executable code but rather is interpreted by the command-line interface. </a:t>
            </a:r>
          </a:p>
          <a:p>
            <a:pPr algn="just">
              <a:lnSpc>
                <a:spcPct val="150000"/>
              </a:lnSpc>
            </a:pPr>
            <a:r>
              <a:rPr lang="en-US" sz="2800" dirty="0">
                <a:latin typeface="Times New Roman" panose="02020603050405020304" pitchFamily="18" charset="0"/>
                <a:cs typeface="Times New Roman" panose="02020603050405020304" pitchFamily="18" charset="0"/>
              </a:rPr>
              <a:t>These shell scripts are very common on systems that are command-line oriented, such as UNIX and Linux.</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38443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9DB16-79DF-6EE5-6395-68DFB6A267E2}"/>
              </a:ext>
            </a:extLst>
          </p:cNvPr>
          <p:cNvSpPr>
            <a:spLocks noGrp="1"/>
          </p:cNvSpPr>
          <p:nvPr>
            <p:ph idx="1"/>
          </p:nvPr>
        </p:nvSpPr>
        <p:spPr>
          <a:xfrm>
            <a:off x="355600" y="182880"/>
            <a:ext cx="11389360" cy="6502400"/>
          </a:xfrm>
        </p:spPr>
        <p:txBody>
          <a:bodyPr>
            <a:normAutofit fontScale="92500"/>
          </a:bodyPr>
          <a:lstStyle/>
          <a:p>
            <a:pPr marL="0" indent="0">
              <a:buNone/>
            </a:pPr>
            <a:r>
              <a:rPr lang="en-US" sz="3200" b="1" dirty="0">
                <a:solidFill>
                  <a:srgbClr val="FF0000"/>
                </a:solidFill>
                <a:latin typeface="Times New Roman" panose="02020603050405020304" pitchFamily="18" charset="0"/>
                <a:cs typeface="Times New Roman" panose="02020603050405020304" pitchFamily="18" charset="0"/>
              </a:rPr>
              <a:t>User interface:</a:t>
            </a:r>
          </a:p>
          <a:p>
            <a:pPr>
              <a:lnSpc>
                <a:spcPct val="150000"/>
              </a:lnSpc>
            </a:pPr>
            <a:r>
              <a:rPr lang="en-US" sz="2400" dirty="0">
                <a:latin typeface="Times New Roman" panose="02020603050405020304" pitchFamily="18" charset="0"/>
                <a:cs typeface="Times New Roman" panose="02020603050405020304" pitchFamily="18" charset="0"/>
              </a:rPr>
              <a:t>The user interface is something that allows the user to interact with the operating system.</a:t>
            </a:r>
          </a:p>
          <a:p>
            <a:pPr>
              <a:lnSpc>
                <a:spcPct val="150000"/>
              </a:lnSpc>
            </a:pPr>
            <a:r>
              <a:rPr lang="en-US" sz="2400" dirty="0">
                <a:latin typeface="Times New Roman" panose="02020603050405020304" pitchFamily="18" charset="0"/>
                <a:cs typeface="Times New Roman" panose="02020603050405020304" pitchFamily="18" charset="0"/>
              </a:rPr>
              <a:t>Almost all operating system have user interface and the user interface can take several forms.</a:t>
            </a:r>
          </a:p>
          <a:p>
            <a:pPr algn="just">
              <a:lnSpc>
                <a:spcPct val="150000"/>
              </a:lnSpc>
            </a:pPr>
            <a:r>
              <a:rPr lang="en-US" sz="2400" dirty="0">
                <a:latin typeface="Times New Roman" panose="02020603050405020304" pitchFamily="18" charset="0"/>
                <a:cs typeface="Times New Roman" panose="02020603050405020304" pitchFamily="18" charset="0"/>
              </a:rPr>
              <a:t>Most commonly, a graphical user interface (GUI) is used. </a:t>
            </a:r>
          </a:p>
          <a:p>
            <a:pPr algn="just">
              <a:lnSpc>
                <a:spcPct val="150000"/>
              </a:lnSpc>
            </a:pPr>
            <a:r>
              <a:rPr lang="en-US" sz="2400" dirty="0">
                <a:latin typeface="Times New Roman" panose="02020603050405020304" pitchFamily="18" charset="0"/>
                <a:cs typeface="Times New Roman" panose="02020603050405020304" pitchFamily="18" charset="0"/>
              </a:rPr>
              <a:t>Here, the interface is a window system with a mouse that serves as a pointing device to direct I/O, choose from menus, and make selections and a keyboard to enter text. </a:t>
            </a:r>
          </a:p>
          <a:p>
            <a:pPr algn="just">
              <a:lnSpc>
                <a:spcPct val="150000"/>
              </a:lnSpc>
            </a:pPr>
            <a:r>
              <a:rPr lang="en-US" sz="2400" dirty="0">
                <a:latin typeface="Times New Roman" panose="02020603050405020304" pitchFamily="18" charset="0"/>
                <a:cs typeface="Times New Roman" panose="02020603050405020304" pitchFamily="18" charset="0"/>
              </a:rPr>
              <a:t>Mobile systems such as phones and tablets provide a touch-screen interface, enabling users to slide their fingers across the screen or press buttons on the screen to select choices. </a:t>
            </a:r>
          </a:p>
          <a:p>
            <a:pPr algn="just">
              <a:lnSpc>
                <a:spcPct val="150000"/>
              </a:lnSpc>
            </a:pPr>
            <a:r>
              <a:rPr lang="en-US" sz="2400" dirty="0">
                <a:latin typeface="Times New Roman" panose="02020603050405020304" pitchFamily="18" charset="0"/>
                <a:cs typeface="Times New Roman" panose="02020603050405020304" pitchFamily="18" charset="0"/>
              </a:rPr>
              <a:t>Another option is a command-line interface (CLI), which uses text commands and a method for entering them (say, a keyboard for typing in commands in a specific format with specific options). </a:t>
            </a:r>
          </a:p>
        </p:txBody>
      </p:sp>
    </p:spTree>
    <p:extLst>
      <p:ext uri="{BB962C8B-B14F-4D97-AF65-F5344CB8AC3E}">
        <p14:creationId xmlns:p14="http://schemas.microsoft.com/office/powerpoint/2010/main" val="388101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78090D-46EC-3C76-7B4D-7A5AB936E312}"/>
              </a:ext>
            </a:extLst>
          </p:cNvPr>
          <p:cNvSpPr>
            <a:spLocks noGrp="1"/>
          </p:cNvSpPr>
          <p:nvPr>
            <p:ph idx="1"/>
          </p:nvPr>
        </p:nvSpPr>
        <p:spPr>
          <a:xfrm>
            <a:off x="284480" y="182880"/>
            <a:ext cx="11704320" cy="6532880"/>
          </a:xfrm>
        </p:spPr>
        <p:txBody>
          <a:bodyPr/>
          <a:lstStyle/>
          <a:p>
            <a:pPr marL="0" indent="0" algn="just">
              <a:buNone/>
            </a:pPr>
            <a:r>
              <a:rPr lang="en-US" b="1" dirty="0">
                <a:solidFill>
                  <a:srgbClr val="FF0000"/>
                </a:solidFill>
                <a:latin typeface="Times New Roman" panose="02020603050405020304" pitchFamily="18" charset="0"/>
                <a:cs typeface="Times New Roman" panose="02020603050405020304" pitchFamily="18" charset="0"/>
              </a:rPr>
              <a:t>Program execution: </a:t>
            </a:r>
          </a:p>
          <a:p>
            <a:pPr algn="just">
              <a:lnSpc>
                <a:spcPct val="150000"/>
              </a:lnSpc>
            </a:pPr>
            <a:r>
              <a:rPr lang="en-US" sz="2400" dirty="0">
                <a:latin typeface="Times New Roman" panose="02020603050405020304" pitchFamily="18" charset="0"/>
                <a:cs typeface="Times New Roman" panose="02020603050405020304" pitchFamily="18" charset="0"/>
              </a:rPr>
              <a:t>The system must be able to </a:t>
            </a:r>
            <a:r>
              <a:rPr lang="en-US" sz="2400" b="1" dirty="0">
                <a:latin typeface="Times New Roman" panose="02020603050405020304" pitchFamily="18" charset="0"/>
                <a:cs typeface="Times New Roman" panose="02020603050405020304" pitchFamily="18" charset="0"/>
              </a:rPr>
              <a:t>load a program into memory </a:t>
            </a:r>
            <a:r>
              <a:rPr lang="en-US" sz="2400" dirty="0">
                <a:latin typeface="Times New Roman" panose="02020603050405020304" pitchFamily="18" charset="0"/>
                <a:cs typeface="Times New Roman" panose="02020603050405020304" pitchFamily="18" charset="0"/>
              </a:rPr>
              <a:t>and to run that program. </a:t>
            </a:r>
          </a:p>
          <a:p>
            <a:pPr algn="just">
              <a:lnSpc>
                <a:spcPct val="150000"/>
              </a:lnSpc>
            </a:pPr>
            <a:r>
              <a:rPr lang="en-US" sz="2400" dirty="0">
                <a:latin typeface="Times New Roman" panose="02020603050405020304" pitchFamily="18" charset="0"/>
                <a:cs typeface="Times New Roman" panose="02020603050405020304" pitchFamily="18" charset="0"/>
              </a:rPr>
              <a:t>The program must be able </a:t>
            </a:r>
            <a:r>
              <a:rPr lang="en-US" sz="2400" b="1" dirty="0">
                <a:latin typeface="Times New Roman" panose="02020603050405020304" pitchFamily="18" charset="0"/>
                <a:cs typeface="Times New Roman" panose="02020603050405020304" pitchFamily="18" charset="0"/>
              </a:rPr>
              <a:t>to end its execution</a:t>
            </a:r>
            <a:r>
              <a:rPr lang="en-US" sz="2400" dirty="0">
                <a:latin typeface="Times New Roman" panose="02020603050405020304" pitchFamily="18" charset="0"/>
                <a:cs typeface="Times New Roman" panose="02020603050405020304" pitchFamily="18" charset="0"/>
              </a:rPr>
              <a:t>, either normally or abnormally (indicating error). </a:t>
            </a:r>
          </a:p>
          <a:p>
            <a:pPr marL="0" indent="0" algn="just">
              <a:buNone/>
            </a:pPr>
            <a:r>
              <a:rPr lang="en-US" b="1" dirty="0">
                <a:solidFill>
                  <a:srgbClr val="FF0000"/>
                </a:solidFill>
                <a:latin typeface="Times New Roman" panose="02020603050405020304" pitchFamily="18" charset="0"/>
                <a:cs typeface="Times New Roman" panose="02020603050405020304" pitchFamily="18" charset="0"/>
              </a:rPr>
              <a:t>I/O operations: </a:t>
            </a:r>
          </a:p>
          <a:p>
            <a:pPr algn="just">
              <a:lnSpc>
                <a:spcPct val="150000"/>
              </a:lnSpc>
            </a:pPr>
            <a:r>
              <a:rPr lang="en-US" sz="2400" dirty="0">
                <a:latin typeface="Times New Roman" panose="02020603050405020304" pitchFamily="18" charset="0"/>
                <a:cs typeface="Times New Roman" panose="02020603050405020304" pitchFamily="18" charset="0"/>
              </a:rPr>
              <a:t>A running program may require I/O, which may involve a file or an I/O device.</a:t>
            </a:r>
          </a:p>
          <a:p>
            <a:pPr algn="just">
              <a:lnSpc>
                <a:spcPct val="150000"/>
              </a:lnSpc>
            </a:pPr>
            <a:r>
              <a:rPr lang="en-US" sz="2400" dirty="0">
                <a:latin typeface="Times New Roman" panose="02020603050405020304" pitchFamily="18" charset="0"/>
                <a:cs typeface="Times New Roman" panose="02020603050405020304" pitchFamily="18" charset="0"/>
              </a:rPr>
              <a:t>For specific devices, special functions may be desired (such as reading from a network interface or writing to a file system). </a:t>
            </a:r>
          </a:p>
          <a:p>
            <a:pPr algn="just">
              <a:lnSpc>
                <a:spcPct val="150000"/>
              </a:lnSpc>
            </a:pPr>
            <a:r>
              <a:rPr lang="en-US" sz="2400" dirty="0">
                <a:latin typeface="Times New Roman" panose="02020603050405020304" pitchFamily="18" charset="0"/>
                <a:cs typeface="Times New Roman" panose="02020603050405020304" pitchFamily="18" charset="0"/>
              </a:rPr>
              <a:t>For efficiency and protection, users usually cannot control I/O devices directly.</a:t>
            </a:r>
          </a:p>
          <a:p>
            <a:pPr algn="just">
              <a:lnSpc>
                <a:spcPct val="150000"/>
              </a:lnSpc>
            </a:pPr>
            <a:r>
              <a:rPr lang="en-US" sz="2400" dirty="0">
                <a:latin typeface="Times New Roman" panose="02020603050405020304" pitchFamily="18" charset="0"/>
                <a:cs typeface="Times New Roman" panose="02020603050405020304" pitchFamily="18" charset="0"/>
              </a:rPr>
              <a:t>Therefore, the operating system must provide a means to do I/O.</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735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8684B1-E8B5-6889-924A-94DC5C9EDFDE}"/>
              </a:ext>
            </a:extLst>
          </p:cNvPr>
          <p:cNvSpPr>
            <a:spLocks noGrp="1"/>
          </p:cNvSpPr>
          <p:nvPr>
            <p:ph idx="1"/>
          </p:nvPr>
        </p:nvSpPr>
        <p:spPr>
          <a:xfrm>
            <a:off x="274320" y="203200"/>
            <a:ext cx="11541760" cy="6390640"/>
          </a:xfrm>
        </p:spPr>
        <p:txBody>
          <a:bodyPr/>
          <a:lstStyle/>
          <a:p>
            <a:pPr marL="0" indent="0" algn="just">
              <a:buNone/>
            </a:pPr>
            <a:r>
              <a:rPr lang="en-US" b="1" dirty="0">
                <a:solidFill>
                  <a:srgbClr val="FF0000"/>
                </a:solidFill>
                <a:latin typeface="Times New Roman" panose="02020603050405020304" pitchFamily="18" charset="0"/>
                <a:cs typeface="Times New Roman" panose="02020603050405020304" pitchFamily="18" charset="0"/>
              </a:rPr>
              <a:t>File-system manipulation:</a:t>
            </a:r>
          </a:p>
          <a:p>
            <a:pPr algn="just">
              <a:lnSpc>
                <a:spcPct val="150000"/>
              </a:lnSpc>
            </a:pPr>
            <a:r>
              <a:rPr lang="en-US" sz="2400" dirty="0">
                <a:latin typeface="Times New Roman" panose="02020603050405020304" pitchFamily="18" charset="0"/>
                <a:cs typeface="Times New Roman" panose="02020603050405020304" pitchFamily="18" charset="0"/>
              </a:rPr>
              <a:t>The file system is of particular interest. </a:t>
            </a:r>
          </a:p>
          <a:p>
            <a:pPr algn="just">
              <a:lnSpc>
                <a:spcPct val="150000"/>
              </a:lnSpc>
            </a:pPr>
            <a:r>
              <a:rPr lang="en-US" sz="2400" dirty="0">
                <a:latin typeface="Times New Roman" panose="02020603050405020304" pitchFamily="18" charset="0"/>
                <a:cs typeface="Times New Roman" panose="02020603050405020304" pitchFamily="18" charset="0"/>
              </a:rPr>
              <a:t>Obviously, programs need to read and write files and directories. </a:t>
            </a:r>
          </a:p>
          <a:p>
            <a:pPr algn="just">
              <a:lnSpc>
                <a:spcPct val="150000"/>
              </a:lnSpc>
            </a:pPr>
            <a:r>
              <a:rPr lang="en-US" sz="2400" dirty="0">
                <a:latin typeface="Times New Roman" panose="02020603050405020304" pitchFamily="18" charset="0"/>
                <a:cs typeface="Times New Roman" panose="02020603050405020304" pitchFamily="18" charset="0"/>
              </a:rPr>
              <a:t>They also need to create and delete them by name, search for a given file, and list file information. </a:t>
            </a:r>
          </a:p>
          <a:p>
            <a:pPr algn="just">
              <a:lnSpc>
                <a:spcPct val="150000"/>
              </a:lnSpc>
            </a:pPr>
            <a:r>
              <a:rPr lang="en-US" sz="2400" dirty="0">
                <a:latin typeface="Times New Roman" panose="02020603050405020304" pitchFamily="18" charset="0"/>
                <a:cs typeface="Times New Roman" panose="02020603050405020304" pitchFamily="18" charset="0"/>
              </a:rPr>
              <a:t>Finally, some operating systems include permissions management to allow or deny access to files or directories based on file ownership. </a:t>
            </a:r>
          </a:p>
          <a:p>
            <a:pPr algn="just">
              <a:lnSpc>
                <a:spcPct val="150000"/>
              </a:lnSpc>
            </a:pPr>
            <a:r>
              <a:rPr lang="en-US" sz="2400" dirty="0">
                <a:latin typeface="Times New Roman" panose="02020603050405020304" pitchFamily="18" charset="0"/>
                <a:cs typeface="Times New Roman" panose="02020603050405020304" pitchFamily="18" charset="0"/>
              </a:rPr>
              <a:t>Many operating systems provide a variety of file systems, sometimes to allow personal choice and sometimes to provide specific features or performance characteristics.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171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A2BBF3-2E14-D346-59D3-1925BBCA08A7}"/>
              </a:ext>
            </a:extLst>
          </p:cNvPr>
          <p:cNvSpPr>
            <a:spLocks noGrp="1"/>
          </p:cNvSpPr>
          <p:nvPr>
            <p:ph idx="1"/>
          </p:nvPr>
        </p:nvSpPr>
        <p:spPr>
          <a:xfrm>
            <a:off x="345440" y="121920"/>
            <a:ext cx="11592560" cy="6353525"/>
          </a:xfrm>
        </p:spPr>
        <p:txBody>
          <a:bodyPr>
            <a:normAutofit/>
          </a:bodyPr>
          <a:lstStyle/>
          <a:p>
            <a:pPr marL="0" indent="0" algn="just">
              <a:buNone/>
            </a:pPr>
            <a:r>
              <a:rPr lang="en-US" b="1" dirty="0">
                <a:solidFill>
                  <a:srgbClr val="FF0000"/>
                </a:solidFill>
                <a:latin typeface="Times New Roman" panose="02020603050405020304" pitchFamily="18" charset="0"/>
                <a:cs typeface="Times New Roman" panose="02020603050405020304" pitchFamily="18" charset="0"/>
              </a:rPr>
              <a:t>Communications:</a:t>
            </a:r>
          </a:p>
          <a:p>
            <a:pPr algn="just">
              <a:lnSpc>
                <a:spcPct val="160000"/>
              </a:lnSpc>
            </a:pPr>
            <a:r>
              <a:rPr lang="en-US" sz="2400" dirty="0">
                <a:latin typeface="Times New Roman" panose="02020603050405020304" pitchFamily="18" charset="0"/>
                <a:cs typeface="Times New Roman" panose="02020603050405020304" pitchFamily="18" charset="0"/>
              </a:rPr>
              <a:t>There are many circumstances in which one process needs to exchange information with another process. </a:t>
            </a:r>
          </a:p>
          <a:p>
            <a:pPr algn="just">
              <a:lnSpc>
                <a:spcPct val="160000"/>
              </a:lnSpc>
            </a:pPr>
            <a:r>
              <a:rPr lang="en-US" sz="2400" dirty="0">
                <a:latin typeface="Times New Roman" panose="02020603050405020304" pitchFamily="18" charset="0"/>
                <a:cs typeface="Times New Roman" panose="02020603050405020304" pitchFamily="18" charset="0"/>
              </a:rPr>
              <a:t>Such communication may occur between processes that are executing on the same computer or between processes that are executing on different computer systems tied together by a network. </a:t>
            </a:r>
          </a:p>
          <a:p>
            <a:pPr algn="just">
              <a:lnSpc>
                <a:spcPct val="160000"/>
              </a:lnSpc>
            </a:pPr>
            <a:r>
              <a:rPr lang="en-US" sz="2400" dirty="0">
                <a:latin typeface="Times New Roman" panose="02020603050405020304" pitchFamily="18" charset="0"/>
                <a:cs typeface="Times New Roman" panose="02020603050405020304" pitchFamily="18" charset="0"/>
              </a:rPr>
              <a:t>Communications may be implemented via shared memory, in which two or more processes read and write to a shared section of memory, or message passing, in which packets of information in predefined formats are moved between processes by the operating system.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5871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1164A8-88E4-6F3A-9190-8ED3C4750DE1}"/>
              </a:ext>
            </a:extLst>
          </p:cNvPr>
          <p:cNvSpPr>
            <a:spLocks noGrp="1"/>
          </p:cNvSpPr>
          <p:nvPr>
            <p:ph idx="1"/>
          </p:nvPr>
        </p:nvSpPr>
        <p:spPr>
          <a:xfrm>
            <a:off x="314960" y="284480"/>
            <a:ext cx="11643360" cy="6238240"/>
          </a:xfrm>
        </p:spPr>
        <p:txBody>
          <a:bodyPr>
            <a:normAutofit fontScale="92500" lnSpcReduction="20000"/>
          </a:bodyPr>
          <a:lstStyle/>
          <a:p>
            <a:pPr marL="0" indent="0" algn="just">
              <a:buNone/>
            </a:pPr>
            <a:r>
              <a:rPr lang="en-US" sz="3200" b="1" dirty="0">
                <a:solidFill>
                  <a:srgbClr val="FF0000"/>
                </a:solidFill>
                <a:latin typeface="Times New Roman" panose="02020603050405020304" pitchFamily="18" charset="0"/>
                <a:cs typeface="Times New Roman" panose="02020603050405020304" pitchFamily="18" charset="0"/>
              </a:rPr>
              <a:t>Error detection:</a:t>
            </a:r>
          </a:p>
          <a:p>
            <a:pPr algn="just">
              <a:lnSpc>
                <a:spcPct val="160000"/>
              </a:lnSpc>
            </a:pPr>
            <a:r>
              <a:rPr lang="en-US" sz="2600" dirty="0">
                <a:latin typeface="Times New Roman" panose="02020603050405020304" pitchFamily="18" charset="0"/>
                <a:cs typeface="Times New Roman" panose="02020603050405020304" pitchFamily="18" charset="0"/>
              </a:rPr>
              <a:t>The operating system needs to be detecting and correcting errors constantly.</a:t>
            </a:r>
          </a:p>
          <a:p>
            <a:pPr algn="just">
              <a:lnSpc>
                <a:spcPct val="160000"/>
              </a:lnSpc>
            </a:pPr>
            <a:r>
              <a:rPr lang="en-US" sz="2600" dirty="0">
                <a:latin typeface="Times New Roman" panose="02020603050405020304" pitchFamily="18" charset="0"/>
                <a:cs typeface="Times New Roman" panose="02020603050405020304" pitchFamily="18" charset="0"/>
              </a:rPr>
              <a:t>Errors may occur in the CPU and memory hardware (such as a memory error or a power failure), in I/O devices (such as a parity error on disk, a connection failure on a network, or lack of paper in the printer), and in the user program (such as an arithmetic overflow or an attempt to access an illegal memory location). </a:t>
            </a:r>
          </a:p>
          <a:p>
            <a:pPr algn="just">
              <a:lnSpc>
                <a:spcPct val="160000"/>
              </a:lnSpc>
            </a:pPr>
            <a:r>
              <a:rPr lang="en-US" sz="2600" dirty="0">
                <a:latin typeface="Times New Roman" panose="02020603050405020304" pitchFamily="18" charset="0"/>
                <a:cs typeface="Times New Roman" panose="02020603050405020304" pitchFamily="18" charset="0"/>
              </a:rPr>
              <a:t>For each type of error, the operating system should take the appropriate action to ensure correct and consistent computing. </a:t>
            </a:r>
          </a:p>
          <a:p>
            <a:pPr algn="just">
              <a:lnSpc>
                <a:spcPct val="160000"/>
              </a:lnSpc>
            </a:pPr>
            <a:r>
              <a:rPr lang="en-US" sz="2600" dirty="0">
                <a:latin typeface="Times New Roman" panose="02020603050405020304" pitchFamily="18" charset="0"/>
                <a:cs typeface="Times New Roman" panose="02020603050405020304" pitchFamily="18" charset="0"/>
              </a:rPr>
              <a:t>Sometimes, it has no choice but to halt the system. </a:t>
            </a:r>
          </a:p>
          <a:p>
            <a:pPr algn="just">
              <a:lnSpc>
                <a:spcPct val="160000"/>
              </a:lnSpc>
            </a:pPr>
            <a:r>
              <a:rPr lang="en-US" sz="2600" dirty="0">
                <a:latin typeface="Times New Roman" panose="02020603050405020304" pitchFamily="18" charset="0"/>
                <a:cs typeface="Times New Roman" panose="02020603050405020304" pitchFamily="18" charset="0"/>
              </a:rPr>
              <a:t>At other times, it might terminate an error-causing process or return an error code to a process for the process to detect and possibly correct.</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444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B343F6-7A26-8CDB-458D-F048B4721181}"/>
              </a:ext>
            </a:extLst>
          </p:cNvPr>
          <p:cNvSpPr>
            <a:spLocks noGrp="1"/>
          </p:cNvSpPr>
          <p:nvPr>
            <p:ph idx="1"/>
          </p:nvPr>
        </p:nvSpPr>
        <p:spPr>
          <a:xfrm>
            <a:off x="264160" y="172720"/>
            <a:ext cx="11602720" cy="6293394"/>
          </a:xfrm>
        </p:spPr>
        <p:txBody>
          <a:bodyPr>
            <a:normAutofit fontScale="85000" lnSpcReduction="20000"/>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Resource allocation:</a:t>
            </a:r>
          </a:p>
          <a:p>
            <a:pPr algn="just">
              <a:lnSpc>
                <a:spcPct val="160000"/>
              </a:lnSpc>
            </a:pPr>
            <a:r>
              <a:rPr lang="en-US" dirty="0">
                <a:latin typeface="Times New Roman" panose="02020603050405020304" pitchFamily="18" charset="0"/>
                <a:cs typeface="Times New Roman" panose="02020603050405020304" pitchFamily="18" charset="0"/>
              </a:rPr>
              <a:t>When there are multiple processes running at the same time, resources must be allocated to each of them. </a:t>
            </a:r>
          </a:p>
          <a:p>
            <a:pPr algn="just">
              <a:lnSpc>
                <a:spcPct val="160000"/>
              </a:lnSpc>
            </a:pPr>
            <a:r>
              <a:rPr lang="en-US" dirty="0">
                <a:latin typeface="Times New Roman" panose="02020603050405020304" pitchFamily="18" charset="0"/>
                <a:cs typeface="Times New Roman" panose="02020603050405020304" pitchFamily="18" charset="0"/>
              </a:rPr>
              <a:t>The operating system manages many different types of resources. Some (such as CPU cycles, main memory, and file storage) may have special allocation code, whereas others (such as I/O devices) may have much more general request and release code. </a:t>
            </a:r>
          </a:p>
          <a:p>
            <a:pPr algn="just">
              <a:lnSpc>
                <a:spcPct val="160000"/>
              </a:lnSpc>
            </a:pPr>
            <a:r>
              <a:rPr lang="en-US" dirty="0">
                <a:latin typeface="Times New Roman" panose="02020603050405020304" pitchFamily="18" charset="0"/>
                <a:cs typeface="Times New Roman" panose="02020603050405020304" pitchFamily="18" charset="0"/>
              </a:rPr>
              <a:t>For instance, in determining how best to use the CPU, operating systems have CPU-scheduling routines that take into account the speed of the CPU, the process that must be executed, the number of processing cores on the CPU, and other factors. </a:t>
            </a:r>
          </a:p>
          <a:p>
            <a:pPr algn="just">
              <a:lnSpc>
                <a:spcPct val="160000"/>
              </a:lnSpc>
            </a:pPr>
            <a:r>
              <a:rPr lang="en-US" dirty="0">
                <a:latin typeface="Times New Roman" panose="02020603050405020304" pitchFamily="18" charset="0"/>
                <a:cs typeface="Times New Roman" panose="02020603050405020304" pitchFamily="18" charset="0"/>
              </a:rPr>
              <a:t>There may also be routines to allocate printers, USB storage drives, and other peripheral devices.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9270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BC56E-8DA3-40ED-7445-BC21E6E9CFBC}"/>
              </a:ext>
            </a:extLst>
          </p:cNvPr>
          <p:cNvSpPr>
            <a:spLocks noGrp="1"/>
          </p:cNvSpPr>
          <p:nvPr>
            <p:ph idx="1"/>
          </p:nvPr>
        </p:nvSpPr>
        <p:spPr>
          <a:xfrm>
            <a:off x="386080" y="193040"/>
            <a:ext cx="11348720" cy="5983923"/>
          </a:xfrm>
        </p:spPr>
        <p:txBody>
          <a:bodyPr/>
          <a:lstStyle/>
          <a:p>
            <a:pPr marL="0" indent="0" algn="just">
              <a:buNone/>
            </a:pPr>
            <a:r>
              <a:rPr lang="en-US" sz="3200" b="1" dirty="0">
                <a:solidFill>
                  <a:srgbClr val="FF0000"/>
                </a:solidFill>
                <a:latin typeface="Times New Roman" panose="02020603050405020304" pitchFamily="18" charset="0"/>
                <a:cs typeface="Times New Roman" panose="02020603050405020304" pitchFamily="18" charset="0"/>
              </a:rPr>
              <a:t>Logging: </a:t>
            </a:r>
          </a:p>
          <a:p>
            <a:pPr algn="just">
              <a:lnSpc>
                <a:spcPct val="150000"/>
              </a:lnSpc>
            </a:pPr>
            <a:r>
              <a:rPr lang="en-US" sz="2400" dirty="0">
                <a:latin typeface="Times New Roman" panose="02020603050405020304" pitchFamily="18" charset="0"/>
                <a:cs typeface="Times New Roman" panose="02020603050405020304" pitchFamily="18" charset="0"/>
              </a:rPr>
              <a:t>We want to keep track of which programs use how much and what kinds of computer resources. </a:t>
            </a:r>
          </a:p>
          <a:p>
            <a:pPr algn="just">
              <a:lnSpc>
                <a:spcPct val="150000"/>
              </a:lnSpc>
            </a:pPr>
            <a:r>
              <a:rPr lang="en-US" sz="2400" dirty="0">
                <a:latin typeface="Times New Roman" panose="02020603050405020304" pitchFamily="18" charset="0"/>
                <a:cs typeface="Times New Roman" panose="02020603050405020304" pitchFamily="18" charset="0"/>
              </a:rPr>
              <a:t>This record keeping may be used for accounting (so that users can be billed) or simply for accumulating usage statistics. </a:t>
            </a:r>
          </a:p>
          <a:p>
            <a:pPr algn="just">
              <a:lnSpc>
                <a:spcPct val="150000"/>
              </a:lnSpc>
            </a:pPr>
            <a:r>
              <a:rPr lang="en-US" sz="2400" dirty="0">
                <a:latin typeface="Times New Roman" panose="02020603050405020304" pitchFamily="18" charset="0"/>
                <a:cs typeface="Times New Roman" panose="02020603050405020304" pitchFamily="18" charset="0"/>
              </a:rPr>
              <a:t>Usage statistics may be a valuable tool for system administrators who wish to reconfigure the system to improve computing services.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7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A03501-11C2-BFBE-60B5-AA6AFA223E75}"/>
              </a:ext>
            </a:extLst>
          </p:cNvPr>
          <p:cNvSpPr>
            <a:spLocks noGrp="1"/>
          </p:cNvSpPr>
          <p:nvPr>
            <p:ph idx="1"/>
          </p:nvPr>
        </p:nvSpPr>
        <p:spPr>
          <a:xfrm>
            <a:off x="182880" y="193040"/>
            <a:ext cx="11653520" cy="6512560"/>
          </a:xfrm>
        </p:spPr>
        <p:txBody>
          <a:bodyPr>
            <a:normAutofit fontScale="62500" lnSpcReduction="20000"/>
          </a:bodyPr>
          <a:lstStyle/>
          <a:p>
            <a:pPr marL="0" indent="0">
              <a:buNone/>
            </a:pPr>
            <a:r>
              <a:rPr lang="en-US" sz="3500" b="1" dirty="0">
                <a:solidFill>
                  <a:srgbClr val="FF0000"/>
                </a:solidFill>
                <a:latin typeface="Times New Roman" panose="02020603050405020304" pitchFamily="18" charset="0"/>
                <a:cs typeface="Times New Roman" panose="02020603050405020304" pitchFamily="18" charset="0"/>
              </a:rPr>
              <a:t>Protection and security:</a:t>
            </a:r>
          </a:p>
          <a:p>
            <a:pPr algn="just">
              <a:lnSpc>
                <a:spcPct val="170000"/>
              </a:lnSpc>
            </a:pPr>
            <a:r>
              <a:rPr lang="en-US" dirty="0">
                <a:latin typeface="Times New Roman" panose="02020603050405020304" pitchFamily="18" charset="0"/>
                <a:cs typeface="Times New Roman" panose="02020603050405020304" pitchFamily="18" charset="0"/>
              </a:rPr>
              <a:t>The owners of information stored in a multiuser or networked computer system may want to control use of that information. </a:t>
            </a:r>
          </a:p>
          <a:p>
            <a:pPr algn="just">
              <a:lnSpc>
                <a:spcPct val="170000"/>
              </a:lnSpc>
            </a:pPr>
            <a:r>
              <a:rPr lang="en-US" dirty="0">
                <a:latin typeface="Times New Roman" panose="02020603050405020304" pitchFamily="18" charset="0"/>
                <a:cs typeface="Times New Roman" panose="02020603050405020304" pitchFamily="18" charset="0"/>
              </a:rPr>
              <a:t>When several separate processes execute concurrently, it should not be possible for one process to interfere with the others or with the operating system itself. </a:t>
            </a:r>
          </a:p>
          <a:p>
            <a:pPr algn="just">
              <a:lnSpc>
                <a:spcPct val="170000"/>
              </a:lnSpc>
            </a:pPr>
            <a:r>
              <a:rPr lang="en-US" dirty="0">
                <a:latin typeface="Times New Roman" panose="02020603050405020304" pitchFamily="18" charset="0"/>
                <a:cs typeface="Times New Roman" panose="02020603050405020304" pitchFamily="18" charset="0"/>
              </a:rPr>
              <a:t>Protection involves ensuring that all access to system resources is controlled. Security of the system from outsiders is also important. </a:t>
            </a:r>
          </a:p>
          <a:p>
            <a:pPr algn="just">
              <a:lnSpc>
                <a:spcPct val="170000"/>
              </a:lnSpc>
            </a:pPr>
            <a:r>
              <a:rPr lang="en-US" dirty="0">
                <a:latin typeface="Times New Roman" panose="02020603050405020304" pitchFamily="18" charset="0"/>
                <a:cs typeface="Times New Roman" panose="02020603050405020304" pitchFamily="18" charset="0"/>
              </a:rPr>
              <a:t>Such security starts with requiring each user to authenticate himself or herself to the system, usually by means of a password, to gain access to system resources. </a:t>
            </a:r>
          </a:p>
          <a:p>
            <a:pPr algn="just">
              <a:lnSpc>
                <a:spcPct val="170000"/>
              </a:lnSpc>
            </a:pPr>
            <a:r>
              <a:rPr lang="en-US" dirty="0">
                <a:latin typeface="Times New Roman" panose="02020603050405020304" pitchFamily="18" charset="0"/>
                <a:cs typeface="Times New Roman" panose="02020603050405020304" pitchFamily="18" charset="0"/>
              </a:rPr>
              <a:t>It extends to defending external I/O devices, including network adapters, from invalid access attempts and recording all such connections for detection of break-ins. </a:t>
            </a:r>
          </a:p>
          <a:p>
            <a:pPr algn="just">
              <a:lnSpc>
                <a:spcPct val="170000"/>
              </a:lnSpc>
            </a:pPr>
            <a:r>
              <a:rPr lang="en-US" dirty="0">
                <a:latin typeface="Times New Roman" panose="02020603050405020304" pitchFamily="18" charset="0"/>
                <a:cs typeface="Times New Roman" panose="02020603050405020304" pitchFamily="18" charset="0"/>
              </a:rPr>
              <a:t>If a system is to be protected and secure, precautions must be instituted throughout it. </a:t>
            </a:r>
          </a:p>
          <a:p>
            <a:pPr algn="just">
              <a:lnSpc>
                <a:spcPct val="170000"/>
              </a:lnSpc>
            </a:pPr>
            <a:r>
              <a:rPr lang="en-US" dirty="0">
                <a:latin typeface="Times New Roman" panose="02020603050405020304" pitchFamily="18" charset="0"/>
                <a:cs typeface="Times New Roman" panose="02020603050405020304" pitchFamily="18" charset="0"/>
              </a:rPr>
              <a:t>A chain is only as strong as its weakest link.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9567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1807</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Operating System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and Operating-System Interface</vt:lpstr>
      <vt:lpstr>Command interpreter</vt:lpstr>
      <vt:lpstr>PowerPoint Presentation</vt:lpstr>
      <vt:lpstr>PowerPoint Presentation</vt:lpstr>
      <vt:lpstr>PowerPoint Presentation</vt:lpstr>
      <vt:lpstr>Graphical User Interface</vt:lpstr>
      <vt:lpstr>Touch-Screen Interface</vt:lpstr>
      <vt:lpstr>PowerPoint Presentation</vt:lpstr>
      <vt:lpstr>Choice of Interface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Services</dc:title>
  <dc:creator>Akash Kadao</dc:creator>
  <cp:lastModifiedBy>Akash Kadao</cp:lastModifiedBy>
  <cp:revision>2</cp:revision>
  <dcterms:created xsi:type="dcterms:W3CDTF">2023-10-12T08:06:11Z</dcterms:created>
  <dcterms:modified xsi:type="dcterms:W3CDTF">2023-10-27T16:55:21Z</dcterms:modified>
</cp:coreProperties>
</file>