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72" r:id="rId2"/>
    <p:sldId id="373" r:id="rId3"/>
    <p:sldId id="317" r:id="rId4"/>
    <p:sldId id="374" r:id="rId5"/>
    <p:sldId id="375" r:id="rId6"/>
    <p:sldId id="376" r:id="rId7"/>
    <p:sldId id="377" r:id="rId8"/>
    <p:sldId id="378" r:id="rId9"/>
    <p:sldId id="379" r:id="rId10"/>
    <p:sldId id="394" r:id="rId11"/>
    <p:sldId id="395" r:id="rId12"/>
    <p:sldId id="396" r:id="rId13"/>
    <p:sldId id="397" r:id="rId14"/>
    <p:sldId id="398" r:id="rId15"/>
    <p:sldId id="399" r:id="rId16"/>
    <p:sldId id="400" r:id="rId17"/>
    <p:sldId id="401" r:id="rId18"/>
    <p:sldId id="402" r:id="rId19"/>
    <p:sldId id="403" r:id="rId20"/>
    <p:sldId id="404" r:id="rId21"/>
    <p:sldId id="405" r:id="rId22"/>
    <p:sldId id="381" r:id="rId23"/>
    <p:sldId id="382" r:id="rId24"/>
    <p:sldId id="383" r:id="rId25"/>
    <p:sldId id="384" r:id="rId26"/>
    <p:sldId id="385" r:id="rId27"/>
    <p:sldId id="42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948F0-9B30-993F-33AE-4F7E6291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3A5E0FF-FA76-59C5-47B5-6185F879C3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915B68D-F9DC-D119-C935-1FBE542E3770}"/>
              </a:ext>
            </a:extLst>
          </p:cNvPr>
          <p:cNvSpPr>
            <a:spLocks noGrp="1"/>
          </p:cNvSpPr>
          <p:nvPr>
            <p:ph type="dt" sz="half" idx="10"/>
          </p:nvPr>
        </p:nvSpPr>
        <p:spPr/>
        <p:txBody>
          <a:bodyPr/>
          <a:lstStyle/>
          <a:p>
            <a:fld id="{FCB5E88C-AA56-45D0-AB7A-DB3742B91270}" type="datetimeFigureOut">
              <a:rPr lang="en-IN" smtClean="0"/>
              <a:t>31-10-2023</a:t>
            </a:fld>
            <a:endParaRPr lang="en-IN"/>
          </a:p>
        </p:txBody>
      </p:sp>
      <p:sp>
        <p:nvSpPr>
          <p:cNvPr id="5" name="Footer Placeholder 4">
            <a:extLst>
              <a:ext uri="{FF2B5EF4-FFF2-40B4-BE49-F238E27FC236}">
                <a16:creationId xmlns:a16="http://schemas.microsoft.com/office/drawing/2014/main" id="{D1B9252B-5A8B-4EBF-218D-DA7CEF3E38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5EFB54-CB35-2CA1-3B86-EB6F6D5E3497}"/>
              </a:ext>
            </a:extLst>
          </p:cNvPr>
          <p:cNvSpPr>
            <a:spLocks noGrp="1"/>
          </p:cNvSpPr>
          <p:nvPr>
            <p:ph type="sldNum" sz="quarter" idx="12"/>
          </p:nvPr>
        </p:nvSpPr>
        <p:spPr/>
        <p:txBody>
          <a:bodyPr/>
          <a:lstStyle/>
          <a:p>
            <a:fld id="{DF11B2DE-BFCE-41B2-8950-6D622AC86D00}" type="slidenum">
              <a:rPr lang="en-IN" smtClean="0"/>
              <a:t>‹#›</a:t>
            </a:fld>
            <a:endParaRPr lang="en-IN"/>
          </a:p>
        </p:txBody>
      </p:sp>
    </p:spTree>
    <p:extLst>
      <p:ext uri="{BB962C8B-B14F-4D97-AF65-F5344CB8AC3E}">
        <p14:creationId xmlns:p14="http://schemas.microsoft.com/office/powerpoint/2010/main" val="1687005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2D2DA-50EC-438D-D825-B879CE3592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490EE5-9508-5824-046B-872AAD6510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DA86D0-65FA-412B-6FC1-B99F588B4023}"/>
              </a:ext>
            </a:extLst>
          </p:cNvPr>
          <p:cNvSpPr>
            <a:spLocks noGrp="1"/>
          </p:cNvSpPr>
          <p:nvPr>
            <p:ph type="dt" sz="half" idx="10"/>
          </p:nvPr>
        </p:nvSpPr>
        <p:spPr/>
        <p:txBody>
          <a:bodyPr/>
          <a:lstStyle/>
          <a:p>
            <a:fld id="{FCB5E88C-AA56-45D0-AB7A-DB3742B91270}" type="datetimeFigureOut">
              <a:rPr lang="en-IN" smtClean="0"/>
              <a:t>31-10-2023</a:t>
            </a:fld>
            <a:endParaRPr lang="en-IN"/>
          </a:p>
        </p:txBody>
      </p:sp>
      <p:sp>
        <p:nvSpPr>
          <p:cNvPr id="5" name="Footer Placeholder 4">
            <a:extLst>
              <a:ext uri="{FF2B5EF4-FFF2-40B4-BE49-F238E27FC236}">
                <a16:creationId xmlns:a16="http://schemas.microsoft.com/office/drawing/2014/main" id="{D65A35A6-6BA4-A04F-E444-77FAC3F927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7AF1C2-7886-330E-7055-2BB33D518376}"/>
              </a:ext>
            </a:extLst>
          </p:cNvPr>
          <p:cNvSpPr>
            <a:spLocks noGrp="1"/>
          </p:cNvSpPr>
          <p:nvPr>
            <p:ph type="sldNum" sz="quarter" idx="12"/>
          </p:nvPr>
        </p:nvSpPr>
        <p:spPr/>
        <p:txBody>
          <a:bodyPr/>
          <a:lstStyle/>
          <a:p>
            <a:fld id="{DF11B2DE-BFCE-41B2-8950-6D622AC86D00}" type="slidenum">
              <a:rPr lang="en-IN" smtClean="0"/>
              <a:t>‹#›</a:t>
            </a:fld>
            <a:endParaRPr lang="en-IN"/>
          </a:p>
        </p:txBody>
      </p:sp>
    </p:spTree>
    <p:extLst>
      <p:ext uri="{BB962C8B-B14F-4D97-AF65-F5344CB8AC3E}">
        <p14:creationId xmlns:p14="http://schemas.microsoft.com/office/powerpoint/2010/main" val="2399225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47171C-8E10-BA08-3F0E-36DBC34920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ED9222-2B86-690B-0103-8C900C32C4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3C59CF-4146-74DE-26C9-3F3545FB46BC}"/>
              </a:ext>
            </a:extLst>
          </p:cNvPr>
          <p:cNvSpPr>
            <a:spLocks noGrp="1"/>
          </p:cNvSpPr>
          <p:nvPr>
            <p:ph type="dt" sz="half" idx="10"/>
          </p:nvPr>
        </p:nvSpPr>
        <p:spPr/>
        <p:txBody>
          <a:bodyPr/>
          <a:lstStyle/>
          <a:p>
            <a:fld id="{FCB5E88C-AA56-45D0-AB7A-DB3742B91270}" type="datetimeFigureOut">
              <a:rPr lang="en-IN" smtClean="0"/>
              <a:t>31-10-2023</a:t>
            </a:fld>
            <a:endParaRPr lang="en-IN"/>
          </a:p>
        </p:txBody>
      </p:sp>
      <p:sp>
        <p:nvSpPr>
          <p:cNvPr id="5" name="Footer Placeholder 4">
            <a:extLst>
              <a:ext uri="{FF2B5EF4-FFF2-40B4-BE49-F238E27FC236}">
                <a16:creationId xmlns:a16="http://schemas.microsoft.com/office/drawing/2014/main" id="{E6036FAD-BDAE-BB12-AC5D-EC243CE1BA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DD3FA7-B880-1B9D-D619-6A667BB0D69F}"/>
              </a:ext>
            </a:extLst>
          </p:cNvPr>
          <p:cNvSpPr>
            <a:spLocks noGrp="1"/>
          </p:cNvSpPr>
          <p:nvPr>
            <p:ph type="sldNum" sz="quarter" idx="12"/>
          </p:nvPr>
        </p:nvSpPr>
        <p:spPr/>
        <p:txBody>
          <a:bodyPr/>
          <a:lstStyle/>
          <a:p>
            <a:fld id="{DF11B2DE-BFCE-41B2-8950-6D622AC86D00}" type="slidenum">
              <a:rPr lang="en-IN" smtClean="0"/>
              <a:t>‹#›</a:t>
            </a:fld>
            <a:endParaRPr lang="en-IN"/>
          </a:p>
        </p:txBody>
      </p:sp>
    </p:spTree>
    <p:extLst>
      <p:ext uri="{BB962C8B-B14F-4D97-AF65-F5344CB8AC3E}">
        <p14:creationId xmlns:p14="http://schemas.microsoft.com/office/powerpoint/2010/main" val="2932503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58E72-D688-AE22-9B2F-E75FCA809F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BEE3ED-51AA-A296-CCA6-A84FCE580F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086FBD-904E-8AB5-203B-A010794D4089}"/>
              </a:ext>
            </a:extLst>
          </p:cNvPr>
          <p:cNvSpPr>
            <a:spLocks noGrp="1"/>
          </p:cNvSpPr>
          <p:nvPr>
            <p:ph type="dt" sz="half" idx="10"/>
          </p:nvPr>
        </p:nvSpPr>
        <p:spPr/>
        <p:txBody>
          <a:bodyPr/>
          <a:lstStyle/>
          <a:p>
            <a:fld id="{FCB5E88C-AA56-45D0-AB7A-DB3742B91270}" type="datetimeFigureOut">
              <a:rPr lang="en-IN" smtClean="0"/>
              <a:t>31-10-2023</a:t>
            </a:fld>
            <a:endParaRPr lang="en-IN"/>
          </a:p>
        </p:txBody>
      </p:sp>
      <p:sp>
        <p:nvSpPr>
          <p:cNvPr id="5" name="Footer Placeholder 4">
            <a:extLst>
              <a:ext uri="{FF2B5EF4-FFF2-40B4-BE49-F238E27FC236}">
                <a16:creationId xmlns:a16="http://schemas.microsoft.com/office/drawing/2014/main" id="{4A97BAD3-BBDD-6623-F1D3-C1A30E9FA5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9F2B97-0EC0-9B08-5038-49BC6A121E2E}"/>
              </a:ext>
            </a:extLst>
          </p:cNvPr>
          <p:cNvSpPr>
            <a:spLocks noGrp="1"/>
          </p:cNvSpPr>
          <p:nvPr>
            <p:ph type="sldNum" sz="quarter" idx="12"/>
          </p:nvPr>
        </p:nvSpPr>
        <p:spPr/>
        <p:txBody>
          <a:bodyPr/>
          <a:lstStyle/>
          <a:p>
            <a:fld id="{DF11B2DE-BFCE-41B2-8950-6D622AC86D00}" type="slidenum">
              <a:rPr lang="en-IN" smtClean="0"/>
              <a:t>‹#›</a:t>
            </a:fld>
            <a:endParaRPr lang="en-IN"/>
          </a:p>
        </p:txBody>
      </p:sp>
    </p:spTree>
    <p:extLst>
      <p:ext uri="{BB962C8B-B14F-4D97-AF65-F5344CB8AC3E}">
        <p14:creationId xmlns:p14="http://schemas.microsoft.com/office/powerpoint/2010/main" val="2037634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263F4-A8A4-2E7C-FA28-0894E2FC2F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11B6AFF-F594-5BB8-C44B-DF653F1418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172E4B-DF1E-E52F-87EA-FD4052E86220}"/>
              </a:ext>
            </a:extLst>
          </p:cNvPr>
          <p:cNvSpPr>
            <a:spLocks noGrp="1"/>
          </p:cNvSpPr>
          <p:nvPr>
            <p:ph type="dt" sz="half" idx="10"/>
          </p:nvPr>
        </p:nvSpPr>
        <p:spPr/>
        <p:txBody>
          <a:bodyPr/>
          <a:lstStyle/>
          <a:p>
            <a:fld id="{FCB5E88C-AA56-45D0-AB7A-DB3742B91270}" type="datetimeFigureOut">
              <a:rPr lang="en-IN" smtClean="0"/>
              <a:t>31-10-2023</a:t>
            </a:fld>
            <a:endParaRPr lang="en-IN"/>
          </a:p>
        </p:txBody>
      </p:sp>
      <p:sp>
        <p:nvSpPr>
          <p:cNvPr id="5" name="Footer Placeholder 4">
            <a:extLst>
              <a:ext uri="{FF2B5EF4-FFF2-40B4-BE49-F238E27FC236}">
                <a16:creationId xmlns:a16="http://schemas.microsoft.com/office/drawing/2014/main" id="{E98BDE8E-E36B-31AE-1C0C-E8EA2D1742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36EE82-2F88-85EC-5D6D-3D1EEA4F0310}"/>
              </a:ext>
            </a:extLst>
          </p:cNvPr>
          <p:cNvSpPr>
            <a:spLocks noGrp="1"/>
          </p:cNvSpPr>
          <p:nvPr>
            <p:ph type="sldNum" sz="quarter" idx="12"/>
          </p:nvPr>
        </p:nvSpPr>
        <p:spPr/>
        <p:txBody>
          <a:bodyPr/>
          <a:lstStyle/>
          <a:p>
            <a:fld id="{DF11B2DE-BFCE-41B2-8950-6D622AC86D00}" type="slidenum">
              <a:rPr lang="en-IN" smtClean="0"/>
              <a:t>‹#›</a:t>
            </a:fld>
            <a:endParaRPr lang="en-IN"/>
          </a:p>
        </p:txBody>
      </p:sp>
    </p:spTree>
    <p:extLst>
      <p:ext uri="{BB962C8B-B14F-4D97-AF65-F5344CB8AC3E}">
        <p14:creationId xmlns:p14="http://schemas.microsoft.com/office/powerpoint/2010/main" val="3243733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79472-74DF-1A9F-AFF0-1E783B1EE1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4F5AB5-3E62-F67C-7DF0-7765E18E4F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4643625-9B16-6A90-76E0-C67D064D39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2EEF87B-086B-63DC-741B-1D398A89C919}"/>
              </a:ext>
            </a:extLst>
          </p:cNvPr>
          <p:cNvSpPr>
            <a:spLocks noGrp="1"/>
          </p:cNvSpPr>
          <p:nvPr>
            <p:ph type="dt" sz="half" idx="10"/>
          </p:nvPr>
        </p:nvSpPr>
        <p:spPr/>
        <p:txBody>
          <a:bodyPr/>
          <a:lstStyle/>
          <a:p>
            <a:fld id="{FCB5E88C-AA56-45D0-AB7A-DB3742B91270}" type="datetimeFigureOut">
              <a:rPr lang="en-IN" smtClean="0"/>
              <a:t>31-10-2023</a:t>
            </a:fld>
            <a:endParaRPr lang="en-IN"/>
          </a:p>
        </p:txBody>
      </p:sp>
      <p:sp>
        <p:nvSpPr>
          <p:cNvPr id="6" name="Footer Placeholder 5">
            <a:extLst>
              <a:ext uri="{FF2B5EF4-FFF2-40B4-BE49-F238E27FC236}">
                <a16:creationId xmlns:a16="http://schemas.microsoft.com/office/drawing/2014/main" id="{72B1E578-D301-B347-F2CA-69F09751B7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EA643E-C040-692F-FD51-11D3AE976316}"/>
              </a:ext>
            </a:extLst>
          </p:cNvPr>
          <p:cNvSpPr>
            <a:spLocks noGrp="1"/>
          </p:cNvSpPr>
          <p:nvPr>
            <p:ph type="sldNum" sz="quarter" idx="12"/>
          </p:nvPr>
        </p:nvSpPr>
        <p:spPr/>
        <p:txBody>
          <a:bodyPr/>
          <a:lstStyle/>
          <a:p>
            <a:fld id="{DF11B2DE-BFCE-41B2-8950-6D622AC86D00}" type="slidenum">
              <a:rPr lang="en-IN" smtClean="0"/>
              <a:t>‹#›</a:t>
            </a:fld>
            <a:endParaRPr lang="en-IN"/>
          </a:p>
        </p:txBody>
      </p:sp>
    </p:spTree>
    <p:extLst>
      <p:ext uri="{BB962C8B-B14F-4D97-AF65-F5344CB8AC3E}">
        <p14:creationId xmlns:p14="http://schemas.microsoft.com/office/powerpoint/2010/main" val="2009065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3D93B-298B-0F25-2E0B-406CF754E52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4126F9-EB70-7B78-12A8-FCF7EBBA2C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6D5654-7039-9267-786E-3C67D25D9F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08E84E-992C-E0BA-DC00-6A9042E1D4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5F31C6-1430-CA70-67EA-F4EB6C4BD1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5810E0-90E6-B09C-5972-D7E848C54298}"/>
              </a:ext>
            </a:extLst>
          </p:cNvPr>
          <p:cNvSpPr>
            <a:spLocks noGrp="1"/>
          </p:cNvSpPr>
          <p:nvPr>
            <p:ph type="dt" sz="half" idx="10"/>
          </p:nvPr>
        </p:nvSpPr>
        <p:spPr/>
        <p:txBody>
          <a:bodyPr/>
          <a:lstStyle/>
          <a:p>
            <a:fld id="{FCB5E88C-AA56-45D0-AB7A-DB3742B91270}" type="datetimeFigureOut">
              <a:rPr lang="en-IN" smtClean="0"/>
              <a:t>31-10-2023</a:t>
            </a:fld>
            <a:endParaRPr lang="en-IN"/>
          </a:p>
        </p:txBody>
      </p:sp>
      <p:sp>
        <p:nvSpPr>
          <p:cNvPr id="8" name="Footer Placeholder 7">
            <a:extLst>
              <a:ext uri="{FF2B5EF4-FFF2-40B4-BE49-F238E27FC236}">
                <a16:creationId xmlns:a16="http://schemas.microsoft.com/office/drawing/2014/main" id="{22F69501-C2F8-9C05-2044-88C2928A5AD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172085D-4CE8-EDCB-E31D-B3E0F30F3840}"/>
              </a:ext>
            </a:extLst>
          </p:cNvPr>
          <p:cNvSpPr>
            <a:spLocks noGrp="1"/>
          </p:cNvSpPr>
          <p:nvPr>
            <p:ph type="sldNum" sz="quarter" idx="12"/>
          </p:nvPr>
        </p:nvSpPr>
        <p:spPr/>
        <p:txBody>
          <a:bodyPr/>
          <a:lstStyle/>
          <a:p>
            <a:fld id="{DF11B2DE-BFCE-41B2-8950-6D622AC86D00}" type="slidenum">
              <a:rPr lang="en-IN" smtClean="0"/>
              <a:t>‹#›</a:t>
            </a:fld>
            <a:endParaRPr lang="en-IN"/>
          </a:p>
        </p:txBody>
      </p:sp>
    </p:spTree>
    <p:extLst>
      <p:ext uri="{BB962C8B-B14F-4D97-AF65-F5344CB8AC3E}">
        <p14:creationId xmlns:p14="http://schemas.microsoft.com/office/powerpoint/2010/main" val="53750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9C8DC-BE84-54C5-C74B-DB78064A7EB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E1373F-0039-F3BF-C06F-D038A7840247}"/>
              </a:ext>
            </a:extLst>
          </p:cNvPr>
          <p:cNvSpPr>
            <a:spLocks noGrp="1"/>
          </p:cNvSpPr>
          <p:nvPr>
            <p:ph type="dt" sz="half" idx="10"/>
          </p:nvPr>
        </p:nvSpPr>
        <p:spPr/>
        <p:txBody>
          <a:bodyPr/>
          <a:lstStyle/>
          <a:p>
            <a:fld id="{FCB5E88C-AA56-45D0-AB7A-DB3742B91270}" type="datetimeFigureOut">
              <a:rPr lang="en-IN" smtClean="0"/>
              <a:t>31-10-2023</a:t>
            </a:fld>
            <a:endParaRPr lang="en-IN"/>
          </a:p>
        </p:txBody>
      </p:sp>
      <p:sp>
        <p:nvSpPr>
          <p:cNvPr id="4" name="Footer Placeholder 3">
            <a:extLst>
              <a:ext uri="{FF2B5EF4-FFF2-40B4-BE49-F238E27FC236}">
                <a16:creationId xmlns:a16="http://schemas.microsoft.com/office/drawing/2014/main" id="{BC92EB5A-9B91-199C-B58D-8476BD3DDC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7709CBE-8261-3C95-4F0A-47299F334FFC}"/>
              </a:ext>
            </a:extLst>
          </p:cNvPr>
          <p:cNvSpPr>
            <a:spLocks noGrp="1"/>
          </p:cNvSpPr>
          <p:nvPr>
            <p:ph type="sldNum" sz="quarter" idx="12"/>
          </p:nvPr>
        </p:nvSpPr>
        <p:spPr/>
        <p:txBody>
          <a:bodyPr/>
          <a:lstStyle/>
          <a:p>
            <a:fld id="{DF11B2DE-BFCE-41B2-8950-6D622AC86D00}" type="slidenum">
              <a:rPr lang="en-IN" smtClean="0"/>
              <a:t>‹#›</a:t>
            </a:fld>
            <a:endParaRPr lang="en-IN"/>
          </a:p>
        </p:txBody>
      </p:sp>
    </p:spTree>
    <p:extLst>
      <p:ext uri="{BB962C8B-B14F-4D97-AF65-F5344CB8AC3E}">
        <p14:creationId xmlns:p14="http://schemas.microsoft.com/office/powerpoint/2010/main" val="2157193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538CA9-FF00-D2EB-352F-6FAE1307C530}"/>
              </a:ext>
            </a:extLst>
          </p:cNvPr>
          <p:cNvSpPr>
            <a:spLocks noGrp="1"/>
          </p:cNvSpPr>
          <p:nvPr>
            <p:ph type="dt" sz="half" idx="10"/>
          </p:nvPr>
        </p:nvSpPr>
        <p:spPr/>
        <p:txBody>
          <a:bodyPr/>
          <a:lstStyle/>
          <a:p>
            <a:fld id="{FCB5E88C-AA56-45D0-AB7A-DB3742B91270}" type="datetimeFigureOut">
              <a:rPr lang="en-IN" smtClean="0"/>
              <a:t>31-10-2023</a:t>
            </a:fld>
            <a:endParaRPr lang="en-IN"/>
          </a:p>
        </p:txBody>
      </p:sp>
      <p:sp>
        <p:nvSpPr>
          <p:cNvPr id="3" name="Footer Placeholder 2">
            <a:extLst>
              <a:ext uri="{FF2B5EF4-FFF2-40B4-BE49-F238E27FC236}">
                <a16:creationId xmlns:a16="http://schemas.microsoft.com/office/drawing/2014/main" id="{CFA30E2E-4711-2A63-76D4-D223406069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6F9527-357E-6E9A-2B8F-4E04F999DC20}"/>
              </a:ext>
            </a:extLst>
          </p:cNvPr>
          <p:cNvSpPr>
            <a:spLocks noGrp="1"/>
          </p:cNvSpPr>
          <p:nvPr>
            <p:ph type="sldNum" sz="quarter" idx="12"/>
          </p:nvPr>
        </p:nvSpPr>
        <p:spPr/>
        <p:txBody>
          <a:bodyPr/>
          <a:lstStyle/>
          <a:p>
            <a:fld id="{DF11B2DE-BFCE-41B2-8950-6D622AC86D00}" type="slidenum">
              <a:rPr lang="en-IN" smtClean="0"/>
              <a:t>‹#›</a:t>
            </a:fld>
            <a:endParaRPr lang="en-IN"/>
          </a:p>
        </p:txBody>
      </p:sp>
    </p:spTree>
    <p:extLst>
      <p:ext uri="{BB962C8B-B14F-4D97-AF65-F5344CB8AC3E}">
        <p14:creationId xmlns:p14="http://schemas.microsoft.com/office/powerpoint/2010/main" val="2836214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8222-4CBB-7761-A4C2-8448C2BB82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3A3D4B8-5E15-12B4-1CC1-74BEA526F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5AF74F3-ED1D-C05D-FC2F-1B1DD3324E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050A9C-2DF5-7F96-BEA7-931B5CF86FF8}"/>
              </a:ext>
            </a:extLst>
          </p:cNvPr>
          <p:cNvSpPr>
            <a:spLocks noGrp="1"/>
          </p:cNvSpPr>
          <p:nvPr>
            <p:ph type="dt" sz="half" idx="10"/>
          </p:nvPr>
        </p:nvSpPr>
        <p:spPr/>
        <p:txBody>
          <a:bodyPr/>
          <a:lstStyle/>
          <a:p>
            <a:fld id="{FCB5E88C-AA56-45D0-AB7A-DB3742B91270}" type="datetimeFigureOut">
              <a:rPr lang="en-IN" smtClean="0"/>
              <a:t>31-10-2023</a:t>
            </a:fld>
            <a:endParaRPr lang="en-IN"/>
          </a:p>
        </p:txBody>
      </p:sp>
      <p:sp>
        <p:nvSpPr>
          <p:cNvPr id="6" name="Footer Placeholder 5">
            <a:extLst>
              <a:ext uri="{FF2B5EF4-FFF2-40B4-BE49-F238E27FC236}">
                <a16:creationId xmlns:a16="http://schemas.microsoft.com/office/drawing/2014/main" id="{667E9205-AB15-E411-1555-F2A29FC7A4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987DC9-732E-5E9A-153F-649EA63DF7F0}"/>
              </a:ext>
            </a:extLst>
          </p:cNvPr>
          <p:cNvSpPr>
            <a:spLocks noGrp="1"/>
          </p:cNvSpPr>
          <p:nvPr>
            <p:ph type="sldNum" sz="quarter" idx="12"/>
          </p:nvPr>
        </p:nvSpPr>
        <p:spPr/>
        <p:txBody>
          <a:bodyPr/>
          <a:lstStyle/>
          <a:p>
            <a:fld id="{DF11B2DE-BFCE-41B2-8950-6D622AC86D00}" type="slidenum">
              <a:rPr lang="en-IN" smtClean="0"/>
              <a:t>‹#›</a:t>
            </a:fld>
            <a:endParaRPr lang="en-IN"/>
          </a:p>
        </p:txBody>
      </p:sp>
    </p:spTree>
    <p:extLst>
      <p:ext uri="{BB962C8B-B14F-4D97-AF65-F5344CB8AC3E}">
        <p14:creationId xmlns:p14="http://schemas.microsoft.com/office/powerpoint/2010/main" val="3929180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B6AC9-7079-F70E-8F22-4917300CDD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191112-8231-985D-03CC-601A8181CA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46E7C5C-D622-11D8-318F-3A99F0970C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3630E9-4CB5-A434-E5E4-4442B96C8B53}"/>
              </a:ext>
            </a:extLst>
          </p:cNvPr>
          <p:cNvSpPr>
            <a:spLocks noGrp="1"/>
          </p:cNvSpPr>
          <p:nvPr>
            <p:ph type="dt" sz="half" idx="10"/>
          </p:nvPr>
        </p:nvSpPr>
        <p:spPr/>
        <p:txBody>
          <a:bodyPr/>
          <a:lstStyle/>
          <a:p>
            <a:fld id="{FCB5E88C-AA56-45D0-AB7A-DB3742B91270}" type="datetimeFigureOut">
              <a:rPr lang="en-IN" smtClean="0"/>
              <a:t>31-10-2023</a:t>
            </a:fld>
            <a:endParaRPr lang="en-IN"/>
          </a:p>
        </p:txBody>
      </p:sp>
      <p:sp>
        <p:nvSpPr>
          <p:cNvPr id="6" name="Footer Placeholder 5">
            <a:extLst>
              <a:ext uri="{FF2B5EF4-FFF2-40B4-BE49-F238E27FC236}">
                <a16:creationId xmlns:a16="http://schemas.microsoft.com/office/drawing/2014/main" id="{A944E968-DBB9-F98C-84B2-42E31A8054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875ACC-A73B-B2E8-D94C-769AC5689BC2}"/>
              </a:ext>
            </a:extLst>
          </p:cNvPr>
          <p:cNvSpPr>
            <a:spLocks noGrp="1"/>
          </p:cNvSpPr>
          <p:nvPr>
            <p:ph type="sldNum" sz="quarter" idx="12"/>
          </p:nvPr>
        </p:nvSpPr>
        <p:spPr/>
        <p:txBody>
          <a:bodyPr/>
          <a:lstStyle/>
          <a:p>
            <a:fld id="{DF11B2DE-BFCE-41B2-8950-6D622AC86D00}" type="slidenum">
              <a:rPr lang="en-IN" smtClean="0"/>
              <a:t>‹#›</a:t>
            </a:fld>
            <a:endParaRPr lang="en-IN"/>
          </a:p>
        </p:txBody>
      </p:sp>
    </p:spTree>
    <p:extLst>
      <p:ext uri="{BB962C8B-B14F-4D97-AF65-F5344CB8AC3E}">
        <p14:creationId xmlns:p14="http://schemas.microsoft.com/office/powerpoint/2010/main" val="1647561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135F82-0409-2647-1038-3EE6EF0259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90BCC7-AFBB-8FF6-BBF0-26DF16C91C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81010E-DFBF-2DBB-57D9-FFCDE0249F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5E88C-AA56-45D0-AB7A-DB3742B91270}" type="datetimeFigureOut">
              <a:rPr lang="en-IN" smtClean="0"/>
              <a:t>31-10-2023</a:t>
            </a:fld>
            <a:endParaRPr lang="en-IN"/>
          </a:p>
        </p:txBody>
      </p:sp>
      <p:sp>
        <p:nvSpPr>
          <p:cNvPr id="5" name="Footer Placeholder 4">
            <a:extLst>
              <a:ext uri="{FF2B5EF4-FFF2-40B4-BE49-F238E27FC236}">
                <a16:creationId xmlns:a16="http://schemas.microsoft.com/office/drawing/2014/main" id="{93460000-9096-1565-8E82-4537206D7E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0F8249-9C81-7738-5EEF-AB543B4130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11B2DE-BFCE-41B2-8950-6D622AC86D00}" type="slidenum">
              <a:rPr lang="en-IN" smtClean="0"/>
              <a:t>‹#›</a:t>
            </a:fld>
            <a:endParaRPr lang="en-IN"/>
          </a:p>
        </p:txBody>
      </p:sp>
    </p:spTree>
    <p:extLst>
      <p:ext uri="{BB962C8B-B14F-4D97-AF65-F5344CB8AC3E}">
        <p14:creationId xmlns:p14="http://schemas.microsoft.com/office/powerpoint/2010/main" val="2787213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javatpoint.com/os-tutorial"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1C96FE-12D3-86A6-B414-555F2EE9FA8B}"/>
              </a:ext>
            </a:extLst>
          </p:cNvPr>
          <p:cNvSpPr>
            <a:spLocks noGrp="1"/>
          </p:cNvSpPr>
          <p:nvPr>
            <p:ph idx="1"/>
          </p:nvPr>
        </p:nvSpPr>
        <p:spPr>
          <a:xfrm>
            <a:off x="233680" y="325120"/>
            <a:ext cx="11490960" cy="6380480"/>
          </a:xfrm>
        </p:spPr>
        <p:txBody>
          <a:bodyPr>
            <a:normAutofit lnSpcReduction="10000"/>
          </a:bodyPr>
          <a:lstStyle/>
          <a:p>
            <a:pPr marL="0" indent="0">
              <a:buNone/>
            </a:pPr>
            <a:r>
              <a:rPr lang="en-IN" sz="3200" b="1" dirty="0">
                <a:latin typeface="Times New Roman" panose="02020603050405020304" pitchFamily="18" charset="0"/>
                <a:cs typeface="Times New Roman" panose="02020603050405020304" pitchFamily="18" charset="0"/>
              </a:rPr>
              <a:t>System Calls:</a:t>
            </a:r>
          </a:p>
          <a:p>
            <a:pPr>
              <a:lnSpc>
                <a:spcPct val="150000"/>
              </a:lnSpc>
            </a:pPr>
            <a:r>
              <a:rPr lang="en-US" sz="2600" b="0" i="0" dirty="0">
                <a:effectLst/>
                <a:latin typeface="Times New Roman" panose="02020603050405020304" pitchFamily="18" charset="0"/>
                <a:cs typeface="Times New Roman" panose="02020603050405020304" pitchFamily="18" charset="0"/>
              </a:rPr>
              <a:t>A system call is a way for a </a:t>
            </a:r>
            <a:r>
              <a:rPr lang="en-US" sz="2600" b="1" i="0" dirty="0">
                <a:effectLst/>
                <a:latin typeface="Times New Roman" panose="02020603050405020304" pitchFamily="18" charset="0"/>
                <a:cs typeface="Times New Roman" panose="02020603050405020304" pitchFamily="18" charset="0"/>
              </a:rPr>
              <a:t>user program to interface </a:t>
            </a:r>
            <a:r>
              <a:rPr lang="en-US" sz="2600" b="0" i="0" dirty="0">
                <a:effectLst/>
                <a:latin typeface="Times New Roman" panose="02020603050405020304" pitchFamily="18" charset="0"/>
                <a:cs typeface="Times New Roman" panose="02020603050405020304" pitchFamily="18" charset="0"/>
              </a:rPr>
              <a:t>with the operating system. </a:t>
            </a:r>
          </a:p>
          <a:p>
            <a:pPr>
              <a:lnSpc>
                <a:spcPct val="150000"/>
              </a:lnSpc>
            </a:pPr>
            <a:r>
              <a:rPr lang="en-US" sz="2600" b="0" i="0" dirty="0">
                <a:effectLst/>
                <a:latin typeface="Times New Roman" panose="02020603050405020304" pitchFamily="18" charset="0"/>
                <a:cs typeface="Times New Roman" panose="02020603050405020304" pitchFamily="18" charset="0"/>
              </a:rPr>
              <a:t>The program requests several services, and the OS responds by invoking a series of system calls to satisfy the request. </a:t>
            </a:r>
          </a:p>
          <a:p>
            <a:pPr>
              <a:lnSpc>
                <a:spcPct val="150000"/>
              </a:lnSpc>
            </a:pPr>
            <a:r>
              <a:rPr lang="en-US" sz="2600" b="0" i="0" dirty="0">
                <a:effectLst/>
                <a:latin typeface="Times New Roman" panose="02020603050405020304" pitchFamily="18" charset="0"/>
                <a:cs typeface="Times New Roman" panose="02020603050405020304" pitchFamily="18" charset="0"/>
              </a:rPr>
              <a:t>A system call can be written in assembly language or a high-level language like </a:t>
            </a:r>
            <a:r>
              <a:rPr lang="en-US" sz="2600" b="1" i="0" dirty="0">
                <a:effectLst/>
                <a:latin typeface="Times New Roman" panose="02020603050405020304" pitchFamily="18" charset="0"/>
                <a:cs typeface="Times New Roman" panose="02020603050405020304" pitchFamily="18" charset="0"/>
              </a:rPr>
              <a:t>C</a:t>
            </a:r>
            <a:r>
              <a:rPr lang="en-US" sz="2600" b="0" i="0" dirty="0">
                <a:effectLst/>
                <a:latin typeface="Times New Roman" panose="02020603050405020304" pitchFamily="18" charset="0"/>
                <a:cs typeface="Times New Roman" panose="02020603050405020304" pitchFamily="18" charset="0"/>
              </a:rPr>
              <a:t> or </a:t>
            </a:r>
            <a:r>
              <a:rPr lang="en-US" sz="2600" b="1" i="0" dirty="0">
                <a:effectLst/>
                <a:latin typeface="Times New Roman" panose="02020603050405020304" pitchFamily="18" charset="0"/>
                <a:cs typeface="Times New Roman" panose="02020603050405020304" pitchFamily="18" charset="0"/>
              </a:rPr>
              <a:t>Pascal</a:t>
            </a:r>
            <a:r>
              <a:rPr lang="en-US" sz="2600" b="0" i="0" dirty="0">
                <a:effectLst/>
                <a:latin typeface="Times New Roman" panose="02020603050405020304" pitchFamily="18" charset="0"/>
                <a:cs typeface="Times New Roman" panose="02020603050405020304" pitchFamily="18" charset="0"/>
              </a:rPr>
              <a:t>. </a:t>
            </a:r>
          </a:p>
          <a:p>
            <a:pPr>
              <a:lnSpc>
                <a:spcPct val="150000"/>
              </a:lnSpc>
            </a:pPr>
            <a:r>
              <a:rPr lang="en-US" sz="2600" b="0" i="0" dirty="0">
                <a:effectLst/>
                <a:latin typeface="Times New Roman" panose="02020603050405020304" pitchFamily="18" charset="0"/>
                <a:cs typeface="Times New Roman" panose="02020603050405020304" pitchFamily="18" charset="0"/>
              </a:rPr>
              <a:t>System calls are </a:t>
            </a:r>
            <a:r>
              <a:rPr lang="en-US" sz="2600" b="1" i="0" dirty="0">
                <a:effectLst/>
                <a:latin typeface="Times New Roman" panose="02020603050405020304" pitchFamily="18" charset="0"/>
                <a:cs typeface="Times New Roman" panose="02020603050405020304" pitchFamily="18" charset="0"/>
              </a:rPr>
              <a:t>predefined functions </a:t>
            </a:r>
            <a:r>
              <a:rPr lang="en-US" sz="2600" b="0" i="0" dirty="0">
                <a:effectLst/>
                <a:latin typeface="Times New Roman" panose="02020603050405020304" pitchFamily="18" charset="0"/>
                <a:cs typeface="Times New Roman" panose="02020603050405020304" pitchFamily="18" charset="0"/>
              </a:rPr>
              <a:t>that the operating system may directly </a:t>
            </a:r>
            <a:r>
              <a:rPr lang="en-US" sz="2600" b="1" i="0" dirty="0">
                <a:effectLst/>
                <a:latin typeface="Times New Roman" panose="02020603050405020304" pitchFamily="18" charset="0"/>
                <a:cs typeface="Times New Roman" panose="02020603050405020304" pitchFamily="18" charset="0"/>
              </a:rPr>
              <a:t>invoke</a:t>
            </a:r>
            <a:r>
              <a:rPr lang="en-US" sz="2600" b="0" i="0" dirty="0">
                <a:effectLst/>
                <a:latin typeface="Times New Roman" panose="02020603050405020304" pitchFamily="18" charset="0"/>
                <a:cs typeface="Times New Roman" panose="02020603050405020304" pitchFamily="18" charset="0"/>
              </a:rPr>
              <a:t> if a high-level language is used.</a:t>
            </a:r>
            <a:endParaRPr lang="en-IN" sz="2600" b="1" i="0" dirty="0">
              <a:effectLst/>
              <a:latin typeface="Times New Roman" panose="02020603050405020304" pitchFamily="18" charset="0"/>
              <a:cs typeface="Times New Roman" panose="02020603050405020304" pitchFamily="18" charset="0"/>
            </a:endParaRPr>
          </a:p>
          <a:p>
            <a:pPr algn="just">
              <a:lnSpc>
                <a:spcPct val="150000"/>
              </a:lnSpc>
            </a:pPr>
            <a:r>
              <a:rPr lang="en-US" sz="2600" b="0" i="0" dirty="0">
                <a:effectLst/>
                <a:latin typeface="Times New Roman" panose="02020603050405020304" pitchFamily="18" charset="0"/>
                <a:cs typeface="Times New Roman" panose="02020603050405020304" pitchFamily="18" charset="0"/>
              </a:rPr>
              <a:t>A system call is a method for a computer program </a:t>
            </a:r>
            <a:r>
              <a:rPr lang="en-US" sz="2600" b="1" i="0" dirty="0">
                <a:effectLst/>
                <a:latin typeface="Times New Roman" panose="02020603050405020304" pitchFamily="18" charset="0"/>
                <a:cs typeface="Times New Roman" panose="02020603050405020304" pitchFamily="18" charset="0"/>
              </a:rPr>
              <a:t>to request a service </a:t>
            </a:r>
            <a:r>
              <a:rPr lang="en-US" sz="2600" b="0" i="0" dirty="0">
                <a:effectLst/>
                <a:latin typeface="Times New Roman" panose="02020603050405020304" pitchFamily="18" charset="0"/>
                <a:cs typeface="Times New Roman" panose="02020603050405020304" pitchFamily="18" charset="0"/>
              </a:rPr>
              <a:t>from the kernel of the </a:t>
            </a:r>
            <a:r>
              <a:rPr lang="en-US" sz="26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operating system</a:t>
            </a:r>
            <a:r>
              <a:rPr lang="en-US" sz="2600" b="0" i="0" dirty="0">
                <a:effectLst/>
                <a:latin typeface="Times New Roman" panose="02020603050405020304" pitchFamily="18" charset="0"/>
                <a:cs typeface="Times New Roman" panose="02020603050405020304" pitchFamily="18" charset="0"/>
              </a:rPr>
              <a:t> on which it is running. </a:t>
            </a:r>
          </a:p>
          <a:p>
            <a:pPr marL="0" indent="0">
              <a:buNone/>
            </a:pP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502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5318A-039A-ACB9-F8FD-F021DD7B398C}"/>
              </a:ext>
            </a:extLst>
          </p:cNvPr>
          <p:cNvSpPr>
            <a:spLocks noGrp="1"/>
          </p:cNvSpPr>
          <p:nvPr>
            <p:ph type="title"/>
          </p:nvPr>
        </p:nvSpPr>
        <p:spPr>
          <a:xfrm>
            <a:off x="199675" y="202882"/>
            <a:ext cx="11079480" cy="478155"/>
          </a:xfrm>
        </p:spPr>
        <p:txBody>
          <a:bodyPr>
            <a:normAutofit fontScale="90000"/>
          </a:bodyPr>
          <a:lstStyle/>
          <a:p>
            <a:r>
              <a:rPr lang="fr-FR" b="1" i="0" dirty="0">
                <a:solidFill>
                  <a:srgbClr val="000000"/>
                </a:solidFill>
                <a:effectLst/>
                <a:latin typeface="Times New Roman" panose="02020603050405020304" pitchFamily="18" charset="0"/>
                <a:cs typeface="Times New Roman" panose="02020603050405020304" pitchFamily="18" charset="0"/>
              </a:rPr>
              <a:t>Process Control</a:t>
            </a:r>
            <a:endParaRPr lang="en-IN" dirty="0"/>
          </a:p>
        </p:txBody>
      </p:sp>
      <p:sp>
        <p:nvSpPr>
          <p:cNvPr id="3" name="Content Placeholder 2">
            <a:extLst>
              <a:ext uri="{FF2B5EF4-FFF2-40B4-BE49-F238E27FC236}">
                <a16:creationId xmlns:a16="http://schemas.microsoft.com/office/drawing/2014/main" id="{63C1D143-BC3C-5701-9AD7-CFC4CB4376DC}"/>
              </a:ext>
            </a:extLst>
          </p:cNvPr>
          <p:cNvSpPr>
            <a:spLocks noGrp="1"/>
          </p:cNvSpPr>
          <p:nvPr>
            <p:ph idx="1"/>
          </p:nvPr>
        </p:nvSpPr>
        <p:spPr>
          <a:xfrm>
            <a:off x="355600" y="861942"/>
            <a:ext cx="11460480" cy="5811838"/>
          </a:xfrm>
        </p:spPr>
        <p:txBody>
          <a:bodyPr>
            <a:normAutofit fontScale="92500" lnSpcReduction="100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Process control is the system call that is used </a:t>
            </a:r>
            <a:r>
              <a:rPr lang="en-US" sz="2400" b="1" i="0" dirty="0">
                <a:effectLst/>
                <a:latin typeface="Times New Roman" panose="02020603050405020304" pitchFamily="18" charset="0"/>
                <a:cs typeface="Times New Roman" panose="02020603050405020304" pitchFamily="18" charset="0"/>
              </a:rPr>
              <a:t>to direct the processes.</a:t>
            </a:r>
          </a:p>
          <a:p>
            <a:pPr algn="just">
              <a:lnSpc>
                <a:spcPct val="150000"/>
              </a:lnSpc>
            </a:pPr>
            <a:r>
              <a:rPr lang="en-US" sz="2400" b="0" i="0" dirty="0">
                <a:effectLst/>
                <a:latin typeface="Times New Roman" panose="02020603050405020304" pitchFamily="18" charset="0"/>
                <a:cs typeface="Times New Roman" panose="02020603050405020304" pitchFamily="18" charset="0"/>
              </a:rPr>
              <a:t>Some process control examples include creating, load, abort, end, execute, process, terminate the process, etc.</a:t>
            </a:r>
          </a:p>
          <a:p>
            <a:pPr algn="just">
              <a:lnSpc>
                <a:spcPct val="150000"/>
              </a:lnSpc>
            </a:pPr>
            <a:r>
              <a:rPr lang="en-US" sz="2400" dirty="0">
                <a:latin typeface="Times New Roman" panose="02020603050405020304" pitchFamily="18" charset="0"/>
                <a:cs typeface="Times New Roman" panose="02020603050405020304" pitchFamily="18" charset="0"/>
              </a:rPr>
              <a:t>A running program needs to be able to halt its execution either normally (end()) or abnormally (abort()). </a:t>
            </a:r>
          </a:p>
          <a:p>
            <a:pPr algn="just">
              <a:lnSpc>
                <a:spcPct val="150000"/>
              </a:lnSpc>
            </a:pPr>
            <a:r>
              <a:rPr lang="en-US" sz="2400" dirty="0">
                <a:latin typeface="Times New Roman" panose="02020603050405020304" pitchFamily="18" charset="0"/>
                <a:cs typeface="Times New Roman" panose="02020603050405020304" pitchFamily="18" charset="0"/>
              </a:rPr>
              <a:t>If a system call is made to terminate the currently running program abnormally, or if the program runs into a problem and causes an error trap, a dump of memory is sometimes taken and an error message generated. </a:t>
            </a:r>
          </a:p>
          <a:p>
            <a:pPr algn="just">
              <a:lnSpc>
                <a:spcPct val="150000"/>
              </a:lnSpc>
            </a:pPr>
            <a:r>
              <a:rPr lang="en-US" sz="2400" dirty="0">
                <a:latin typeface="Times New Roman" panose="02020603050405020304" pitchFamily="18" charset="0"/>
                <a:cs typeface="Times New Roman" panose="02020603050405020304" pitchFamily="18" charset="0"/>
              </a:rPr>
              <a:t>The dump is written to a special log file on disk and may be examined by a debugger—a system program designed to aid the programmer in finding and correcting errors, or bugs— to determine the cause of the problem.</a:t>
            </a:r>
            <a:endParaRPr lang="en-US" sz="2400" b="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6440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5B9163-A66C-3EFF-FEA2-63497019469C}"/>
              </a:ext>
            </a:extLst>
          </p:cNvPr>
          <p:cNvSpPr>
            <a:spLocks noGrp="1"/>
          </p:cNvSpPr>
          <p:nvPr>
            <p:ph idx="1"/>
          </p:nvPr>
        </p:nvSpPr>
        <p:spPr>
          <a:xfrm>
            <a:off x="528320" y="457200"/>
            <a:ext cx="10825480" cy="5719763"/>
          </a:xfrm>
        </p:spPr>
        <p:txBody>
          <a:bodyPr/>
          <a:lstStyle/>
          <a:p>
            <a:pPr marL="0" indent="0">
              <a:lnSpc>
                <a:spcPct val="150000"/>
              </a:lnSpc>
              <a:buNone/>
            </a:pPr>
            <a:r>
              <a:rPr lang="en-US" b="1" dirty="0">
                <a:solidFill>
                  <a:srgbClr val="FF0000"/>
                </a:solidFill>
                <a:latin typeface="Times New Roman" panose="02020603050405020304" pitchFamily="18" charset="0"/>
                <a:cs typeface="Times New Roman" panose="02020603050405020304" pitchFamily="18" charset="0"/>
              </a:rPr>
              <a:t>Process control </a:t>
            </a:r>
          </a:p>
          <a:p>
            <a:pPr marL="0" indent="0">
              <a:lnSpc>
                <a:spcPct val="150000"/>
              </a:lnSpc>
              <a:buNone/>
            </a:pP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create process, terminate process </a:t>
            </a:r>
          </a:p>
          <a:p>
            <a:pPr marL="0" indent="0">
              <a:lnSpc>
                <a:spcPct val="150000"/>
              </a:lnSpc>
              <a:buNone/>
            </a:pPr>
            <a:r>
              <a:rPr lang="en-US" sz="2400" dirty="0">
                <a:latin typeface="Times New Roman" panose="02020603050405020304" pitchFamily="18" charset="0"/>
                <a:cs typeface="Times New Roman" panose="02020603050405020304" pitchFamily="18" charset="0"/>
              </a:rPr>
              <a:t>◦ load, execute </a:t>
            </a:r>
          </a:p>
          <a:p>
            <a:pPr marL="0" indent="0">
              <a:lnSpc>
                <a:spcPct val="150000"/>
              </a:lnSpc>
              <a:buNone/>
            </a:pPr>
            <a:r>
              <a:rPr lang="en-US" sz="2400" dirty="0">
                <a:latin typeface="Times New Roman" panose="02020603050405020304" pitchFamily="18" charset="0"/>
                <a:cs typeface="Times New Roman" panose="02020603050405020304" pitchFamily="18" charset="0"/>
              </a:rPr>
              <a:t>◦ get process attributes, set process attributes </a:t>
            </a:r>
          </a:p>
          <a:p>
            <a:pPr marL="0" indent="0">
              <a:lnSpc>
                <a:spcPct val="150000"/>
              </a:lnSpc>
              <a:buNone/>
            </a:pPr>
            <a:r>
              <a:rPr lang="en-US" sz="2400" dirty="0">
                <a:latin typeface="Times New Roman" panose="02020603050405020304" pitchFamily="18" charset="0"/>
                <a:cs typeface="Times New Roman" panose="02020603050405020304" pitchFamily="18" charset="0"/>
              </a:rPr>
              <a:t>◦ wait event, signal event </a:t>
            </a:r>
          </a:p>
          <a:p>
            <a:pPr marL="0" indent="0">
              <a:lnSpc>
                <a:spcPct val="150000"/>
              </a:lnSpc>
              <a:buNone/>
            </a:pPr>
            <a:r>
              <a:rPr lang="en-US" sz="2400" dirty="0">
                <a:latin typeface="Times New Roman" panose="02020603050405020304" pitchFamily="18" charset="0"/>
                <a:cs typeface="Times New Roman" panose="02020603050405020304" pitchFamily="18" charset="0"/>
              </a:rPr>
              <a:t>◦ allocate and free memory</a:t>
            </a:r>
          </a:p>
          <a:p>
            <a:pPr>
              <a:lnSpc>
                <a:spcPct val="15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abort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283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96B37-C787-E934-C067-7D49C9613729}"/>
              </a:ext>
            </a:extLst>
          </p:cNvPr>
          <p:cNvSpPr>
            <a:spLocks noGrp="1"/>
          </p:cNvSpPr>
          <p:nvPr>
            <p:ph type="title"/>
          </p:nvPr>
        </p:nvSpPr>
        <p:spPr>
          <a:xfrm>
            <a:off x="279400" y="131445"/>
            <a:ext cx="10515600" cy="437515"/>
          </a:xfrm>
        </p:spPr>
        <p:txBody>
          <a:bodyPr>
            <a:noAutofit/>
          </a:bodyPr>
          <a:lstStyle/>
          <a:p>
            <a:r>
              <a:rPr lang="fr-FR" sz="3600" b="1" i="0" dirty="0">
                <a:solidFill>
                  <a:srgbClr val="000000"/>
                </a:solidFill>
                <a:effectLst/>
                <a:latin typeface="Times New Roman" panose="02020603050405020304" pitchFamily="18" charset="0"/>
                <a:cs typeface="Times New Roman" panose="02020603050405020304" pitchFamily="18" charset="0"/>
              </a:rPr>
              <a:t>File Management</a:t>
            </a:r>
            <a:endParaRPr lang="en-IN" sz="3600" dirty="0"/>
          </a:p>
        </p:txBody>
      </p:sp>
      <p:sp>
        <p:nvSpPr>
          <p:cNvPr id="3" name="Content Placeholder 2">
            <a:extLst>
              <a:ext uri="{FF2B5EF4-FFF2-40B4-BE49-F238E27FC236}">
                <a16:creationId xmlns:a16="http://schemas.microsoft.com/office/drawing/2014/main" id="{99E16A6D-709A-29D7-995D-AD7AB75EB2EB}"/>
              </a:ext>
            </a:extLst>
          </p:cNvPr>
          <p:cNvSpPr>
            <a:spLocks noGrp="1"/>
          </p:cNvSpPr>
          <p:nvPr>
            <p:ph idx="1"/>
          </p:nvPr>
        </p:nvSpPr>
        <p:spPr>
          <a:xfrm>
            <a:off x="193040" y="578291"/>
            <a:ext cx="11719560" cy="6157595"/>
          </a:xfrm>
        </p:spPr>
        <p:txBody>
          <a:bodyPr>
            <a:normAutofit/>
          </a:bodyPr>
          <a:lstStyle/>
          <a:p>
            <a:pPr algn="just">
              <a:lnSpc>
                <a:spcPct val="150000"/>
              </a:lnSpc>
            </a:pPr>
            <a:r>
              <a:rPr lang="en-US" sz="2000" b="0" i="0" dirty="0">
                <a:effectLst/>
                <a:latin typeface="Times New Roman" panose="02020603050405020304" pitchFamily="18" charset="0"/>
                <a:cs typeface="Times New Roman" panose="02020603050405020304" pitchFamily="18" charset="0"/>
              </a:rPr>
              <a:t>File management is a system call that is used </a:t>
            </a:r>
            <a:r>
              <a:rPr lang="en-US" sz="2000" b="1" i="0" dirty="0">
                <a:effectLst/>
                <a:latin typeface="Times New Roman" panose="02020603050405020304" pitchFamily="18" charset="0"/>
                <a:cs typeface="Times New Roman" panose="02020603050405020304" pitchFamily="18" charset="0"/>
              </a:rPr>
              <a:t>to handle the files</a:t>
            </a:r>
            <a:r>
              <a:rPr lang="en-US" sz="2000" b="0" i="0" dirty="0">
                <a:effectLst/>
                <a:latin typeface="Times New Roman" panose="02020603050405020304" pitchFamily="18" charset="0"/>
                <a:cs typeface="Times New Roman" panose="02020603050405020304" pitchFamily="18" charset="0"/>
              </a:rPr>
              <a:t>. Some file management examples include creating files, delete files, open, close, read, write, etc.</a:t>
            </a:r>
          </a:p>
          <a:p>
            <a:pPr algn="just">
              <a:lnSpc>
                <a:spcPct val="150000"/>
              </a:lnSpc>
            </a:pPr>
            <a:r>
              <a:rPr lang="en-US" sz="2000" dirty="0">
                <a:latin typeface="Times New Roman" panose="02020603050405020304" pitchFamily="18" charset="0"/>
                <a:cs typeface="Times New Roman" panose="02020603050405020304" pitchFamily="18" charset="0"/>
              </a:rPr>
              <a:t>We first need to be able to create() and delete() files. Either system call requires the name of the file and perhaps some of the file’s attributes.</a:t>
            </a:r>
          </a:p>
          <a:p>
            <a:pPr algn="just">
              <a:lnSpc>
                <a:spcPct val="150000"/>
              </a:lnSpc>
            </a:pPr>
            <a:r>
              <a:rPr lang="en-US" sz="2000" dirty="0">
                <a:latin typeface="Times New Roman" panose="02020603050405020304" pitchFamily="18" charset="0"/>
                <a:cs typeface="Times New Roman" panose="02020603050405020304" pitchFamily="18" charset="0"/>
              </a:rPr>
              <a:t>Once the file is created, we need to open() it and to use it. We may also read(), write(), or reposition() (rewind or skip to the end of the file, for example). </a:t>
            </a:r>
          </a:p>
          <a:p>
            <a:pPr algn="just">
              <a:lnSpc>
                <a:spcPct val="150000"/>
              </a:lnSpc>
            </a:pPr>
            <a:r>
              <a:rPr lang="en-US" sz="2000" dirty="0">
                <a:latin typeface="Times New Roman" panose="02020603050405020304" pitchFamily="18" charset="0"/>
                <a:cs typeface="Times New Roman" panose="02020603050405020304" pitchFamily="18" charset="0"/>
              </a:rPr>
              <a:t>Finally, we need to close() the file, indicating that we are no longer using it. </a:t>
            </a:r>
          </a:p>
          <a:p>
            <a:pPr algn="just">
              <a:lnSpc>
                <a:spcPct val="150000"/>
              </a:lnSpc>
            </a:pPr>
            <a:r>
              <a:rPr lang="en-US" sz="2000" dirty="0">
                <a:latin typeface="Times New Roman" panose="02020603050405020304" pitchFamily="18" charset="0"/>
                <a:cs typeface="Times New Roman" panose="02020603050405020304" pitchFamily="18" charset="0"/>
              </a:rPr>
              <a:t>File attributes include the file name, file type, protection codes, accounting information, and so on. </a:t>
            </a:r>
          </a:p>
          <a:p>
            <a:pPr algn="just">
              <a:lnSpc>
                <a:spcPct val="150000"/>
              </a:lnSpc>
            </a:pPr>
            <a:r>
              <a:rPr lang="en-US" sz="2000" dirty="0">
                <a:latin typeface="Times New Roman" panose="02020603050405020304" pitchFamily="18" charset="0"/>
                <a:cs typeface="Times New Roman" panose="02020603050405020304" pitchFamily="18" charset="0"/>
              </a:rPr>
              <a:t>At least two system calls, </a:t>
            </a:r>
            <a:r>
              <a:rPr lang="en-US" sz="2000" b="1" dirty="0">
                <a:latin typeface="Times New Roman" panose="02020603050405020304" pitchFamily="18" charset="0"/>
                <a:cs typeface="Times New Roman" panose="02020603050405020304" pitchFamily="18" charset="0"/>
              </a:rPr>
              <a:t>get file attributes() </a:t>
            </a:r>
            <a:r>
              <a:rPr lang="en-US" sz="2000" dirty="0">
                <a:latin typeface="Times New Roman" panose="02020603050405020304" pitchFamily="18" charset="0"/>
                <a:cs typeface="Times New Roman" panose="02020603050405020304" pitchFamily="18" charset="0"/>
              </a:rPr>
              <a:t>and </a:t>
            </a:r>
            <a:r>
              <a:rPr lang="en-US" sz="2000" b="1" dirty="0">
                <a:latin typeface="Times New Roman" panose="02020603050405020304" pitchFamily="18" charset="0"/>
                <a:cs typeface="Times New Roman" panose="02020603050405020304" pitchFamily="18" charset="0"/>
              </a:rPr>
              <a:t>set file attributes(), </a:t>
            </a:r>
            <a:r>
              <a:rPr lang="en-US" sz="2000" dirty="0">
                <a:latin typeface="Times New Roman" panose="02020603050405020304" pitchFamily="18" charset="0"/>
                <a:cs typeface="Times New Roman" panose="02020603050405020304" pitchFamily="18" charset="0"/>
              </a:rPr>
              <a:t>are required for this function. </a:t>
            </a:r>
          </a:p>
          <a:p>
            <a:pPr algn="just">
              <a:lnSpc>
                <a:spcPct val="150000"/>
              </a:lnSpc>
            </a:pPr>
            <a:r>
              <a:rPr lang="en-US" sz="2000" dirty="0">
                <a:latin typeface="Times New Roman" panose="02020603050405020304" pitchFamily="18" charset="0"/>
                <a:cs typeface="Times New Roman" panose="02020603050405020304" pitchFamily="18" charset="0"/>
              </a:rPr>
              <a:t>Some operating systems provide many more calls, such as calls for file move() and copy().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262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9BADC3-36EA-6A30-90C4-674BFCD6BB65}"/>
              </a:ext>
            </a:extLst>
          </p:cNvPr>
          <p:cNvSpPr>
            <a:spLocks noGrp="1"/>
          </p:cNvSpPr>
          <p:nvPr>
            <p:ph idx="1"/>
          </p:nvPr>
        </p:nvSpPr>
        <p:spPr>
          <a:xfrm>
            <a:off x="497840" y="508000"/>
            <a:ext cx="10855960" cy="5668963"/>
          </a:xfrm>
        </p:spPr>
        <p:txBody>
          <a:bodyPr/>
          <a:lstStyle/>
          <a:p>
            <a:pPr marL="0" indent="0">
              <a:lnSpc>
                <a:spcPct val="150000"/>
              </a:lnSpc>
              <a:buNone/>
            </a:pPr>
            <a:r>
              <a:rPr lang="en-US" b="1" dirty="0">
                <a:solidFill>
                  <a:srgbClr val="FF0000"/>
                </a:solidFill>
                <a:latin typeface="Times New Roman" panose="02020603050405020304" pitchFamily="18" charset="0"/>
                <a:cs typeface="Times New Roman" panose="02020603050405020304" pitchFamily="18" charset="0"/>
              </a:rPr>
              <a:t>File management </a:t>
            </a:r>
          </a:p>
          <a:p>
            <a:pPr marL="0" indent="0">
              <a:lnSpc>
                <a:spcPct val="150000"/>
              </a:lnSpc>
              <a:buNone/>
            </a:pPr>
            <a:r>
              <a:rPr lang="en-US" dirty="0">
                <a:latin typeface="Times New Roman" panose="02020603050405020304" pitchFamily="18" charset="0"/>
                <a:cs typeface="Times New Roman" panose="02020603050405020304" pitchFamily="18" charset="0"/>
              </a:rPr>
              <a:t>◦ create file, delete file </a:t>
            </a:r>
          </a:p>
          <a:p>
            <a:pPr marL="0" indent="0">
              <a:lnSpc>
                <a:spcPct val="150000"/>
              </a:lnSpc>
              <a:buNone/>
            </a:pPr>
            <a:r>
              <a:rPr lang="en-US" dirty="0">
                <a:latin typeface="Times New Roman" panose="02020603050405020304" pitchFamily="18" charset="0"/>
                <a:cs typeface="Times New Roman" panose="02020603050405020304" pitchFamily="18" charset="0"/>
              </a:rPr>
              <a:t>◦ open, close </a:t>
            </a:r>
          </a:p>
          <a:p>
            <a:pPr marL="0" indent="0">
              <a:lnSpc>
                <a:spcPct val="150000"/>
              </a:lnSpc>
              <a:buNone/>
            </a:pPr>
            <a:r>
              <a:rPr lang="en-US" dirty="0">
                <a:latin typeface="Times New Roman" panose="02020603050405020304" pitchFamily="18" charset="0"/>
                <a:cs typeface="Times New Roman" panose="02020603050405020304" pitchFamily="18" charset="0"/>
              </a:rPr>
              <a:t>◦ read, write, reposition </a:t>
            </a:r>
          </a:p>
          <a:p>
            <a:pPr marL="0" indent="0">
              <a:lnSpc>
                <a:spcPct val="150000"/>
              </a:lnSpc>
              <a:buNone/>
            </a:pPr>
            <a:r>
              <a:rPr lang="en-US" dirty="0">
                <a:latin typeface="Times New Roman" panose="02020603050405020304" pitchFamily="18" charset="0"/>
                <a:cs typeface="Times New Roman" panose="02020603050405020304" pitchFamily="18" charset="0"/>
              </a:rPr>
              <a:t>◦ get file attributes, set file attributes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3007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A2F1-C28C-861F-F20B-12D4B441EED3}"/>
              </a:ext>
            </a:extLst>
          </p:cNvPr>
          <p:cNvSpPr>
            <a:spLocks noGrp="1"/>
          </p:cNvSpPr>
          <p:nvPr>
            <p:ph type="title"/>
          </p:nvPr>
        </p:nvSpPr>
        <p:spPr>
          <a:xfrm>
            <a:off x="137056" y="131860"/>
            <a:ext cx="11816080" cy="498475"/>
          </a:xfrm>
        </p:spPr>
        <p:txBody>
          <a:bodyPr>
            <a:normAutofit fontScale="90000"/>
          </a:bodyPr>
          <a:lstStyle/>
          <a:p>
            <a:r>
              <a:rPr lang="en-IN" sz="4000" b="1" dirty="0">
                <a:latin typeface="Times New Roman" panose="02020603050405020304" pitchFamily="18" charset="0"/>
                <a:cs typeface="Times New Roman" panose="02020603050405020304" pitchFamily="18" charset="0"/>
              </a:rPr>
              <a:t>Device management</a:t>
            </a:r>
          </a:p>
        </p:txBody>
      </p:sp>
      <p:sp>
        <p:nvSpPr>
          <p:cNvPr id="3" name="Content Placeholder 2">
            <a:extLst>
              <a:ext uri="{FF2B5EF4-FFF2-40B4-BE49-F238E27FC236}">
                <a16:creationId xmlns:a16="http://schemas.microsoft.com/office/drawing/2014/main" id="{962B34B9-9B83-C1A8-134C-50A63A8321AC}"/>
              </a:ext>
            </a:extLst>
          </p:cNvPr>
          <p:cNvSpPr>
            <a:spLocks noGrp="1"/>
          </p:cNvSpPr>
          <p:nvPr>
            <p:ph idx="1"/>
          </p:nvPr>
        </p:nvSpPr>
        <p:spPr>
          <a:xfrm>
            <a:off x="189308" y="630335"/>
            <a:ext cx="11763828" cy="6003730"/>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A process may need several resources to execute—main memory, disk drives, access to files, and so on. </a:t>
            </a:r>
          </a:p>
          <a:p>
            <a:pPr algn="just">
              <a:lnSpc>
                <a:spcPct val="150000"/>
              </a:lnSpc>
            </a:pPr>
            <a:r>
              <a:rPr lang="en-US" sz="2000" dirty="0">
                <a:latin typeface="Times New Roman" panose="02020603050405020304" pitchFamily="18" charset="0"/>
                <a:cs typeface="Times New Roman" panose="02020603050405020304" pitchFamily="18" charset="0"/>
              </a:rPr>
              <a:t>If the resources are available, they can be granted, and control can be returned to the user process. </a:t>
            </a:r>
          </a:p>
          <a:p>
            <a:pPr algn="just">
              <a:lnSpc>
                <a:spcPct val="150000"/>
              </a:lnSpc>
            </a:pPr>
            <a:r>
              <a:rPr lang="en-US" sz="2000" dirty="0">
                <a:latin typeface="Times New Roman" panose="02020603050405020304" pitchFamily="18" charset="0"/>
                <a:cs typeface="Times New Roman" panose="02020603050405020304" pitchFamily="18" charset="0"/>
              </a:rPr>
              <a:t>Otherwise, the process will have to wait until sufficient resources are available</a:t>
            </a:r>
          </a:p>
          <a:p>
            <a:pPr algn="just">
              <a:lnSpc>
                <a:spcPct val="150000"/>
              </a:lnSpc>
            </a:pPr>
            <a:r>
              <a:rPr lang="en-US" sz="2000" dirty="0">
                <a:latin typeface="Times New Roman" panose="02020603050405020304" pitchFamily="18" charset="0"/>
                <a:cs typeface="Times New Roman" panose="02020603050405020304" pitchFamily="18" charset="0"/>
              </a:rPr>
              <a:t>The various resources controlled by the operating system can be thought of as devices. </a:t>
            </a:r>
          </a:p>
          <a:p>
            <a:pPr algn="just">
              <a:lnSpc>
                <a:spcPct val="150000"/>
              </a:lnSpc>
            </a:pPr>
            <a:r>
              <a:rPr lang="en-US" sz="2000" dirty="0">
                <a:latin typeface="Times New Roman" panose="02020603050405020304" pitchFamily="18" charset="0"/>
                <a:cs typeface="Times New Roman" panose="02020603050405020304" pitchFamily="18" charset="0"/>
              </a:rPr>
              <a:t>Some of these devices are physical devices (for example, disk drives), while others can be thought of as abstract or virtual devices (for example, files). </a:t>
            </a:r>
          </a:p>
          <a:p>
            <a:pPr algn="just">
              <a:lnSpc>
                <a:spcPct val="150000"/>
              </a:lnSpc>
            </a:pPr>
            <a:r>
              <a:rPr lang="en-US" sz="2000" dirty="0">
                <a:latin typeface="Times New Roman" panose="02020603050405020304" pitchFamily="18" charset="0"/>
                <a:cs typeface="Times New Roman" panose="02020603050405020304" pitchFamily="18" charset="0"/>
              </a:rPr>
              <a:t>A system with multiple users may require us to first </a:t>
            </a:r>
            <a:r>
              <a:rPr lang="en-US" sz="2000" b="1" dirty="0">
                <a:latin typeface="Times New Roman" panose="02020603050405020304" pitchFamily="18" charset="0"/>
                <a:cs typeface="Times New Roman" panose="02020603050405020304" pitchFamily="18" charset="0"/>
              </a:rPr>
              <a:t>request() </a:t>
            </a:r>
            <a:r>
              <a:rPr lang="en-US" sz="2000" dirty="0">
                <a:latin typeface="Times New Roman" panose="02020603050405020304" pitchFamily="18" charset="0"/>
                <a:cs typeface="Times New Roman" panose="02020603050405020304" pitchFamily="18" charset="0"/>
              </a:rPr>
              <a:t>a device, to ensure exclusive use of it. </a:t>
            </a:r>
          </a:p>
          <a:p>
            <a:pPr algn="just">
              <a:lnSpc>
                <a:spcPct val="150000"/>
              </a:lnSpc>
            </a:pPr>
            <a:r>
              <a:rPr lang="en-US" sz="2000" dirty="0">
                <a:latin typeface="Times New Roman" panose="02020603050405020304" pitchFamily="18" charset="0"/>
                <a:cs typeface="Times New Roman" panose="02020603050405020304" pitchFamily="18" charset="0"/>
              </a:rPr>
              <a:t>After we are finished with the device, we </a:t>
            </a:r>
            <a:r>
              <a:rPr lang="en-US" sz="2000" b="1" dirty="0">
                <a:latin typeface="Times New Roman" panose="02020603050405020304" pitchFamily="18" charset="0"/>
                <a:cs typeface="Times New Roman" panose="02020603050405020304" pitchFamily="18" charset="0"/>
              </a:rPr>
              <a:t>release() </a:t>
            </a:r>
            <a:r>
              <a:rPr lang="en-US" sz="2000" dirty="0">
                <a:latin typeface="Times New Roman" panose="02020603050405020304" pitchFamily="18" charset="0"/>
                <a:cs typeface="Times New Roman" panose="02020603050405020304" pitchFamily="18" charset="0"/>
              </a:rPr>
              <a:t>it. </a:t>
            </a:r>
          </a:p>
          <a:p>
            <a:pPr algn="just">
              <a:lnSpc>
                <a:spcPct val="150000"/>
              </a:lnSpc>
            </a:pPr>
            <a:r>
              <a:rPr lang="en-US" sz="2000" dirty="0">
                <a:latin typeface="Times New Roman" panose="02020603050405020304" pitchFamily="18" charset="0"/>
                <a:cs typeface="Times New Roman" panose="02020603050405020304" pitchFamily="18" charset="0"/>
              </a:rPr>
              <a:t>These functions are similar to the open() and close() system calls for files.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5545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3F6D14-5BEC-64B5-3628-4F3E4789DE49}"/>
              </a:ext>
            </a:extLst>
          </p:cNvPr>
          <p:cNvSpPr>
            <a:spLocks noGrp="1"/>
          </p:cNvSpPr>
          <p:nvPr>
            <p:ph idx="1"/>
          </p:nvPr>
        </p:nvSpPr>
        <p:spPr>
          <a:xfrm>
            <a:off x="457200" y="314960"/>
            <a:ext cx="10896600" cy="5862003"/>
          </a:xfrm>
        </p:spPr>
        <p:txBody>
          <a:bodyPr/>
          <a:lstStyle/>
          <a:p>
            <a:pPr marL="0" indent="0">
              <a:lnSpc>
                <a:spcPct val="150000"/>
              </a:lnSpc>
              <a:buNone/>
            </a:pPr>
            <a:r>
              <a:rPr lang="en-IN" b="1" dirty="0">
                <a:solidFill>
                  <a:srgbClr val="FF0000"/>
                </a:solidFill>
                <a:latin typeface="Times New Roman" panose="02020603050405020304" pitchFamily="18" charset="0"/>
                <a:cs typeface="Times New Roman" panose="02020603050405020304" pitchFamily="18" charset="0"/>
              </a:rPr>
              <a:t>Device management </a:t>
            </a:r>
          </a:p>
          <a:p>
            <a:pPr marL="0" indent="0">
              <a:lnSpc>
                <a:spcPct val="150000"/>
              </a:lnSpc>
              <a:buNone/>
            </a:pPr>
            <a:r>
              <a:rPr lang="en-IN" dirty="0">
                <a:latin typeface="Times New Roman" panose="02020603050405020304" pitchFamily="18" charset="0"/>
                <a:cs typeface="Times New Roman" panose="02020603050405020304" pitchFamily="18" charset="0"/>
              </a:rPr>
              <a:t>◦ request device, release device </a:t>
            </a:r>
          </a:p>
          <a:p>
            <a:pPr marL="0" indent="0">
              <a:lnSpc>
                <a:spcPct val="150000"/>
              </a:lnSpc>
              <a:buNone/>
            </a:pPr>
            <a:r>
              <a:rPr lang="en-IN" dirty="0">
                <a:latin typeface="Times New Roman" panose="02020603050405020304" pitchFamily="18" charset="0"/>
                <a:cs typeface="Times New Roman" panose="02020603050405020304" pitchFamily="18" charset="0"/>
              </a:rPr>
              <a:t>◦ read, write, reposition </a:t>
            </a:r>
          </a:p>
          <a:p>
            <a:pPr marL="0" indent="0">
              <a:lnSpc>
                <a:spcPct val="150000"/>
              </a:lnSpc>
              <a:buNone/>
            </a:pPr>
            <a:r>
              <a:rPr lang="en-IN" dirty="0">
                <a:latin typeface="Times New Roman" panose="02020603050405020304" pitchFamily="18" charset="0"/>
                <a:cs typeface="Times New Roman" panose="02020603050405020304" pitchFamily="18" charset="0"/>
              </a:rPr>
              <a:t>◦ get device attributes, set device attributes </a:t>
            </a:r>
          </a:p>
          <a:p>
            <a:pPr marL="0" indent="0">
              <a:lnSpc>
                <a:spcPct val="150000"/>
              </a:lnSpc>
              <a:buNone/>
            </a:pPr>
            <a:r>
              <a:rPr lang="en-IN" dirty="0">
                <a:latin typeface="Times New Roman" panose="02020603050405020304" pitchFamily="18" charset="0"/>
                <a:cs typeface="Times New Roman" panose="02020603050405020304" pitchFamily="18" charset="0"/>
              </a:rPr>
              <a:t>◦ logically attach or detach devices</a:t>
            </a:r>
          </a:p>
        </p:txBody>
      </p:sp>
    </p:spTree>
    <p:extLst>
      <p:ext uri="{BB962C8B-B14F-4D97-AF65-F5344CB8AC3E}">
        <p14:creationId xmlns:p14="http://schemas.microsoft.com/office/powerpoint/2010/main" val="3417162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87E5C-6517-807C-43BB-FFA375BD9AF5}"/>
              </a:ext>
            </a:extLst>
          </p:cNvPr>
          <p:cNvSpPr>
            <a:spLocks noGrp="1"/>
          </p:cNvSpPr>
          <p:nvPr>
            <p:ph type="title"/>
          </p:nvPr>
        </p:nvSpPr>
        <p:spPr>
          <a:xfrm>
            <a:off x="223520" y="141605"/>
            <a:ext cx="11130280" cy="492877"/>
          </a:xfrm>
        </p:spPr>
        <p:txBody>
          <a:bodyPr>
            <a:normAutofit fontScale="90000"/>
          </a:bodyPr>
          <a:lstStyle/>
          <a:p>
            <a:r>
              <a:rPr lang="en-IN" sz="3600" b="1" dirty="0">
                <a:latin typeface="Times New Roman" panose="02020603050405020304" pitchFamily="18" charset="0"/>
                <a:cs typeface="Times New Roman" panose="02020603050405020304" pitchFamily="18" charset="0"/>
              </a:rPr>
              <a:t>Information Maintenance</a:t>
            </a:r>
          </a:p>
        </p:txBody>
      </p:sp>
      <p:sp>
        <p:nvSpPr>
          <p:cNvPr id="3" name="Content Placeholder 2">
            <a:extLst>
              <a:ext uri="{FF2B5EF4-FFF2-40B4-BE49-F238E27FC236}">
                <a16:creationId xmlns:a16="http://schemas.microsoft.com/office/drawing/2014/main" id="{93814946-6DA6-82E9-B791-75F76C2C7E47}"/>
              </a:ext>
            </a:extLst>
          </p:cNvPr>
          <p:cNvSpPr>
            <a:spLocks noGrp="1"/>
          </p:cNvSpPr>
          <p:nvPr>
            <p:ph idx="1"/>
          </p:nvPr>
        </p:nvSpPr>
        <p:spPr>
          <a:xfrm>
            <a:off x="223520" y="755780"/>
            <a:ext cx="11607696" cy="5960615"/>
          </a:xfrm>
        </p:spPr>
        <p:txBody>
          <a:bodyPr>
            <a:normAutofit/>
          </a:bodyPr>
          <a:lstStyle/>
          <a:p>
            <a:pPr algn="just">
              <a:lnSpc>
                <a:spcPct val="150000"/>
              </a:lnSpc>
            </a:pPr>
            <a:r>
              <a:rPr lang="en-US" sz="2200" b="0" i="0" dirty="0">
                <a:effectLst/>
                <a:latin typeface="Times New Roman" panose="02020603050405020304" pitchFamily="18" charset="0"/>
                <a:cs typeface="Times New Roman" panose="02020603050405020304" pitchFamily="18" charset="0"/>
              </a:rPr>
              <a:t>Information maintenance is a system call that is used </a:t>
            </a:r>
            <a:r>
              <a:rPr lang="en-US" sz="2200" b="1" i="0" dirty="0">
                <a:effectLst/>
                <a:latin typeface="Times New Roman" panose="02020603050405020304" pitchFamily="18" charset="0"/>
                <a:cs typeface="Times New Roman" panose="02020603050405020304" pitchFamily="18" charset="0"/>
              </a:rPr>
              <a:t>to maintain information</a:t>
            </a:r>
            <a:r>
              <a:rPr lang="en-US" sz="2200" b="0" i="0" dirty="0">
                <a:effectLst/>
                <a:latin typeface="Times New Roman" panose="02020603050405020304" pitchFamily="18" charset="0"/>
                <a:cs typeface="Times New Roman" panose="02020603050405020304" pitchFamily="18" charset="0"/>
              </a:rPr>
              <a:t>.</a:t>
            </a:r>
          </a:p>
          <a:p>
            <a:pPr algn="just">
              <a:lnSpc>
                <a:spcPct val="150000"/>
              </a:lnSpc>
            </a:pPr>
            <a:r>
              <a:rPr lang="en-US" sz="2200" b="0" i="0" dirty="0">
                <a:effectLst/>
                <a:latin typeface="Times New Roman" panose="02020603050405020304" pitchFamily="18" charset="0"/>
                <a:cs typeface="Times New Roman" panose="02020603050405020304" pitchFamily="18" charset="0"/>
              </a:rPr>
              <a:t>There are some examples of information maintenance, including </a:t>
            </a:r>
            <a:r>
              <a:rPr lang="en-US" sz="2200" b="1" i="0" dirty="0">
                <a:effectLst/>
                <a:latin typeface="Times New Roman" panose="02020603050405020304" pitchFamily="18" charset="0"/>
                <a:cs typeface="Times New Roman" panose="02020603050405020304" pitchFamily="18" charset="0"/>
              </a:rPr>
              <a:t>getting system data, set time </a:t>
            </a:r>
            <a:r>
              <a:rPr lang="en-US" sz="2200" b="0" i="0" dirty="0">
                <a:effectLst/>
                <a:latin typeface="Times New Roman" panose="02020603050405020304" pitchFamily="18" charset="0"/>
                <a:cs typeface="Times New Roman" panose="02020603050405020304" pitchFamily="18" charset="0"/>
              </a:rPr>
              <a:t>or </a:t>
            </a:r>
            <a:r>
              <a:rPr lang="en-US" sz="2200" b="1" i="0" dirty="0">
                <a:effectLst/>
                <a:latin typeface="Times New Roman" panose="02020603050405020304" pitchFamily="18" charset="0"/>
                <a:cs typeface="Times New Roman" panose="02020603050405020304" pitchFamily="18" charset="0"/>
              </a:rPr>
              <a:t>date, get time or date, set system data</a:t>
            </a:r>
            <a:r>
              <a:rPr lang="en-US" sz="2200" b="0" i="0" dirty="0">
                <a:effectLst/>
                <a:latin typeface="Times New Roman" panose="02020603050405020304" pitchFamily="18" charset="0"/>
                <a:cs typeface="Times New Roman" panose="02020603050405020304" pitchFamily="18" charset="0"/>
              </a:rPr>
              <a:t>, etc.</a:t>
            </a:r>
          </a:p>
          <a:p>
            <a:pPr algn="just">
              <a:lnSpc>
                <a:spcPct val="150000"/>
              </a:lnSpc>
            </a:pPr>
            <a:r>
              <a:rPr lang="en-US" sz="2200" dirty="0">
                <a:latin typeface="Times New Roman" panose="02020603050405020304" pitchFamily="18" charset="0"/>
                <a:cs typeface="Times New Roman" panose="02020603050405020304" pitchFamily="18" charset="0"/>
              </a:rPr>
              <a:t>Many system calls exist simply for the </a:t>
            </a:r>
            <a:r>
              <a:rPr lang="en-US" sz="2200" b="1" dirty="0">
                <a:latin typeface="Times New Roman" panose="02020603050405020304" pitchFamily="18" charset="0"/>
                <a:cs typeface="Times New Roman" panose="02020603050405020304" pitchFamily="18" charset="0"/>
              </a:rPr>
              <a:t>purpose of transferring information</a:t>
            </a:r>
            <a:r>
              <a:rPr lang="en-US" sz="2200" dirty="0">
                <a:latin typeface="Times New Roman" panose="02020603050405020304" pitchFamily="18" charset="0"/>
                <a:cs typeface="Times New Roman" panose="02020603050405020304" pitchFamily="18" charset="0"/>
              </a:rPr>
              <a:t> between the user program and the operating system. </a:t>
            </a:r>
          </a:p>
          <a:p>
            <a:pPr algn="just">
              <a:lnSpc>
                <a:spcPct val="150000"/>
              </a:lnSpc>
            </a:pPr>
            <a:r>
              <a:rPr lang="en-US" sz="2200" dirty="0">
                <a:latin typeface="Times New Roman" panose="02020603050405020304" pitchFamily="18" charset="0"/>
                <a:cs typeface="Times New Roman" panose="02020603050405020304" pitchFamily="18" charset="0"/>
              </a:rPr>
              <a:t>For example, most systems have a system call to return the </a:t>
            </a:r>
            <a:r>
              <a:rPr lang="en-US" sz="2200" b="1" dirty="0">
                <a:latin typeface="Times New Roman" panose="02020603050405020304" pitchFamily="18" charset="0"/>
                <a:cs typeface="Times New Roman" panose="02020603050405020304" pitchFamily="18" charset="0"/>
              </a:rPr>
              <a:t>current time() and date(). </a:t>
            </a:r>
          </a:p>
          <a:p>
            <a:pPr algn="just">
              <a:lnSpc>
                <a:spcPct val="150000"/>
              </a:lnSpc>
            </a:pPr>
            <a:r>
              <a:rPr lang="en-US" sz="2200" dirty="0">
                <a:latin typeface="Times New Roman" panose="02020603050405020304" pitchFamily="18" charset="0"/>
                <a:cs typeface="Times New Roman" panose="02020603050405020304" pitchFamily="18" charset="0"/>
              </a:rPr>
              <a:t>Other system calls may return information about the system, such as the version number of the operating system, the amount of free memory or disk space, and so on. </a:t>
            </a:r>
          </a:p>
          <a:p>
            <a:pPr algn="just">
              <a:lnSpc>
                <a:spcPct val="150000"/>
              </a:lnSpc>
            </a:pPr>
            <a:r>
              <a:rPr lang="en-US" sz="2200" dirty="0">
                <a:latin typeface="Times New Roman" panose="02020603050405020304" pitchFamily="18" charset="0"/>
                <a:cs typeface="Times New Roman" panose="02020603050405020304" pitchFamily="18" charset="0"/>
              </a:rPr>
              <a:t>Another set of system calls is helpful in debugging a program. Many systems provide system calls to dump() memory. This provision is useful for debugging.</a:t>
            </a:r>
          </a:p>
        </p:txBody>
      </p:sp>
    </p:spTree>
    <p:extLst>
      <p:ext uri="{BB962C8B-B14F-4D97-AF65-F5344CB8AC3E}">
        <p14:creationId xmlns:p14="http://schemas.microsoft.com/office/powerpoint/2010/main" val="1338671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834B68-1C38-262A-1A7F-DFF4D5E8C15D}"/>
              </a:ext>
            </a:extLst>
          </p:cNvPr>
          <p:cNvSpPr>
            <a:spLocks noGrp="1"/>
          </p:cNvSpPr>
          <p:nvPr>
            <p:ph idx="1"/>
          </p:nvPr>
        </p:nvSpPr>
        <p:spPr>
          <a:xfrm>
            <a:off x="386080" y="406400"/>
            <a:ext cx="10967720" cy="6167120"/>
          </a:xfrm>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program </a:t>
            </a:r>
            <a:r>
              <a:rPr lang="en-US" sz="2200" dirty="0" err="1">
                <a:latin typeface="Times New Roman" panose="02020603050405020304" pitchFamily="18" charset="0"/>
                <a:cs typeface="Times New Roman" panose="02020603050405020304" pitchFamily="18" charset="0"/>
              </a:rPr>
              <a:t>strace</a:t>
            </a:r>
            <a:r>
              <a:rPr lang="en-US" sz="2200" dirty="0">
                <a:latin typeface="Times New Roman" panose="02020603050405020304" pitchFamily="18" charset="0"/>
                <a:cs typeface="Times New Roman" panose="02020603050405020304" pitchFamily="18" charset="0"/>
              </a:rPr>
              <a:t>, which is available on Linux systems, lists each system call as it is executed. </a:t>
            </a:r>
          </a:p>
          <a:p>
            <a:pPr algn="just">
              <a:lnSpc>
                <a:spcPct val="150000"/>
              </a:lnSpc>
            </a:pPr>
            <a:r>
              <a:rPr lang="en-US" sz="2200" dirty="0">
                <a:latin typeface="Times New Roman" panose="02020603050405020304" pitchFamily="18" charset="0"/>
                <a:cs typeface="Times New Roman" panose="02020603050405020304" pitchFamily="18" charset="0"/>
              </a:rPr>
              <a:t>Even microprocessors provide a CPU mode, known as single step, in which a trap is executed by the CPU after every instruction. </a:t>
            </a:r>
          </a:p>
          <a:p>
            <a:pPr algn="just">
              <a:lnSpc>
                <a:spcPct val="150000"/>
              </a:lnSpc>
            </a:pPr>
            <a:r>
              <a:rPr lang="en-US" sz="2200" dirty="0">
                <a:latin typeface="Times New Roman" panose="02020603050405020304" pitchFamily="18" charset="0"/>
                <a:cs typeface="Times New Roman" panose="02020603050405020304" pitchFamily="18" charset="0"/>
              </a:rPr>
              <a:t>The trap is usually caught by a debugger.</a:t>
            </a:r>
            <a:endParaRPr lang="en-IN" sz="22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200" b="1" dirty="0">
                <a:solidFill>
                  <a:srgbClr val="FF0000"/>
                </a:solidFill>
                <a:latin typeface="Times New Roman" panose="02020603050405020304" pitchFamily="18" charset="0"/>
                <a:cs typeface="Times New Roman" panose="02020603050405020304" pitchFamily="18" charset="0"/>
              </a:rPr>
              <a:t>Information maintenance </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get time or date, set time or date </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get system data, set system data </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get process, file, or device attributes </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 set process, file, or device attributes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4158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0FF3B-1EEA-C474-39FE-9D0B20720578}"/>
              </a:ext>
            </a:extLst>
          </p:cNvPr>
          <p:cNvSpPr>
            <a:spLocks noGrp="1"/>
          </p:cNvSpPr>
          <p:nvPr>
            <p:ph type="title"/>
          </p:nvPr>
        </p:nvSpPr>
        <p:spPr>
          <a:xfrm>
            <a:off x="176659" y="90488"/>
            <a:ext cx="11018520" cy="549275"/>
          </a:xfrm>
        </p:spPr>
        <p:txBody>
          <a:bodyPr>
            <a:noAutofit/>
          </a:bodyPr>
          <a:lstStyle/>
          <a:p>
            <a:r>
              <a:rPr lang="en-US" sz="3600" b="1" i="0" dirty="0">
                <a:effectLst/>
                <a:latin typeface="Times New Roman" panose="02020603050405020304" pitchFamily="18" charset="0"/>
                <a:cs typeface="Times New Roman" panose="02020603050405020304" pitchFamily="18" charset="0"/>
              </a:rPr>
              <a:t>Communication</a:t>
            </a:r>
            <a:endParaRPr lang="en-IN" sz="3600" dirty="0"/>
          </a:p>
        </p:txBody>
      </p:sp>
      <p:sp>
        <p:nvSpPr>
          <p:cNvPr id="3" name="Content Placeholder 2">
            <a:extLst>
              <a:ext uri="{FF2B5EF4-FFF2-40B4-BE49-F238E27FC236}">
                <a16:creationId xmlns:a16="http://schemas.microsoft.com/office/drawing/2014/main" id="{90C9606F-8481-0FEE-520F-71A8BC469620}"/>
              </a:ext>
            </a:extLst>
          </p:cNvPr>
          <p:cNvSpPr>
            <a:spLocks noGrp="1"/>
          </p:cNvSpPr>
          <p:nvPr>
            <p:ph idx="1"/>
          </p:nvPr>
        </p:nvSpPr>
        <p:spPr>
          <a:xfrm>
            <a:off x="242596" y="765111"/>
            <a:ext cx="11614124" cy="5924938"/>
          </a:xfrm>
        </p:spPr>
        <p:txBody>
          <a:bodyPr>
            <a:normAutofit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There are two common models of inter-process communication: the message passing model and the shared-memory model. </a:t>
            </a:r>
          </a:p>
          <a:p>
            <a:pPr algn="just">
              <a:lnSpc>
                <a:spcPct val="150000"/>
              </a:lnSpc>
            </a:pPr>
            <a:r>
              <a:rPr lang="en-US" sz="2400" dirty="0">
                <a:latin typeface="Times New Roman" panose="02020603050405020304" pitchFamily="18" charset="0"/>
                <a:cs typeface="Times New Roman" panose="02020603050405020304" pitchFamily="18" charset="0"/>
              </a:rPr>
              <a:t>In the message-passing model, the communicating processes exchange messages with one another to transfer information. </a:t>
            </a:r>
          </a:p>
          <a:p>
            <a:pPr algn="just">
              <a:lnSpc>
                <a:spcPct val="150000"/>
              </a:lnSpc>
            </a:pPr>
            <a:r>
              <a:rPr lang="en-US" sz="2400" dirty="0">
                <a:latin typeface="Times New Roman" panose="02020603050405020304" pitchFamily="18" charset="0"/>
                <a:cs typeface="Times New Roman" panose="02020603050405020304" pitchFamily="18" charset="0"/>
              </a:rPr>
              <a:t>Messages can be exchanged between the processes either directly or indirectly through a common mailbox. </a:t>
            </a:r>
          </a:p>
          <a:p>
            <a:pPr algn="just">
              <a:lnSpc>
                <a:spcPct val="150000"/>
              </a:lnSpc>
            </a:pPr>
            <a:r>
              <a:rPr lang="en-US" sz="2400" dirty="0">
                <a:latin typeface="Times New Roman" panose="02020603050405020304" pitchFamily="18" charset="0"/>
                <a:cs typeface="Times New Roman" panose="02020603050405020304" pitchFamily="18" charset="0"/>
              </a:rPr>
              <a:t>Before communication can take place, a connection must be opened. </a:t>
            </a:r>
          </a:p>
          <a:p>
            <a:pPr algn="just">
              <a:lnSpc>
                <a:spcPct val="150000"/>
              </a:lnSpc>
            </a:pPr>
            <a:r>
              <a:rPr lang="en-US" sz="2400" dirty="0">
                <a:latin typeface="Times New Roman" panose="02020603050405020304" pitchFamily="18" charset="0"/>
                <a:cs typeface="Times New Roman" panose="02020603050405020304" pitchFamily="18" charset="0"/>
              </a:rPr>
              <a:t>The name of the other communicator must be known, be it another process on the same system or a process on another computer connected by a communications network. </a:t>
            </a:r>
          </a:p>
          <a:p>
            <a:pPr algn="just">
              <a:lnSpc>
                <a:spcPct val="150000"/>
              </a:lnSpc>
            </a:pPr>
            <a:r>
              <a:rPr lang="en-US" sz="2400" dirty="0">
                <a:latin typeface="Times New Roman" panose="02020603050405020304" pitchFamily="18" charset="0"/>
                <a:cs typeface="Times New Roman" panose="02020603050405020304" pitchFamily="18" charset="0"/>
              </a:rPr>
              <a:t>Each computer in a network has a host name by which it is commonly known. </a:t>
            </a:r>
          </a:p>
        </p:txBody>
      </p:sp>
    </p:spTree>
    <p:extLst>
      <p:ext uri="{BB962C8B-B14F-4D97-AF65-F5344CB8AC3E}">
        <p14:creationId xmlns:p14="http://schemas.microsoft.com/office/powerpoint/2010/main" val="3527550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0A8DC8-CF35-F4A6-8E5F-5190FDB4BCB3}"/>
              </a:ext>
            </a:extLst>
          </p:cNvPr>
          <p:cNvSpPr>
            <a:spLocks noGrp="1"/>
          </p:cNvSpPr>
          <p:nvPr>
            <p:ph idx="1"/>
          </p:nvPr>
        </p:nvSpPr>
        <p:spPr>
          <a:xfrm>
            <a:off x="274320" y="233680"/>
            <a:ext cx="11582400" cy="6492240"/>
          </a:xfrm>
        </p:spPr>
        <p:txBody>
          <a:bodyPr>
            <a:normAutofit fontScale="92500" lnSpcReduction="20000"/>
          </a:bodyPr>
          <a:lstStyle/>
          <a:p>
            <a:pPr algn="just">
              <a:lnSpc>
                <a:spcPct val="150000"/>
              </a:lnSpc>
            </a:pPr>
            <a:r>
              <a:rPr lang="en-US" sz="2400" dirty="0">
                <a:latin typeface="Times New Roman" panose="02020603050405020304" pitchFamily="18" charset="0"/>
                <a:cs typeface="Times New Roman" panose="02020603050405020304" pitchFamily="18" charset="0"/>
              </a:rPr>
              <a:t>A host also has a network identifier, such as an IP address. </a:t>
            </a:r>
          </a:p>
          <a:p>
            <a:pPr algn="just">
              <a:lnSpc>
                <a:spcPct val="150000"/>
              </a:lnSpc>
            </a:pPr>
            <a:r>
              <a:rPr lang="en-US" sz="2400" dirty="0">
                <a:latin typeface="Times New Roman" panose="02020603050405020304" pitchFamily="18" charset="0"/>
                <a:cs typeface="Times New Roman" panose="02020603050405020304" pitchFamily="18" charset="0"/>
              </a:rPr>
              <a:t>Similarly, each process has a process name, and this name is translated into an identifier by which the operating system can refer to the process. </a:t>
            </a:r>
          </a:p>
          <a:p>
            <a:pPr algn="just">
              <a:lnSpc>
                <a:spcPct val="150000"/>
              </a:lnSpc>
            </a:pPr>
            <a:r>
              <a:rPr lang="en-US" sz="2400" dirty="0">
                <a:latin typeface="Times New Roman" panose="02020603050405020304" pitchFamily="18" charset="0"/>
                <a:cs typeface="Times New Roman" panose="02020603050405020304" pitchFamily="18" charset="0"/>
              </a:rPr>
              <a:t>The</a:t>
            </a:r>
            <a:r>
              <a:rPr lang="en-US" sz="2400" b="1" dirty="0">
                <a:latin typeface="Times New Roman" panose="02020603050405020304" pitchFamily="18" charset="0"/>
                <a:cs typeface="Times New Roman" panose="02020603050405020304" pitchFamily="18" charset="0"/>
              </a:rPr>
              <a:t> get </a:t>
            </a:r>
            <a:r>
              <a:rPr lang="en-US" sz="2400" b="1" dirty="0" err="1">
                <a:latin typeface="Times New Roman" panose="02020603050405020304" pitchFamily="18" charset="0"/>
                <a:cs typeface="Times New Roman" panose="02020603050405020304" pitchFamily="18" charset="0"/>
              </a:rPr>
              <a:t>hostid</a:t>
            </a:r>
            <a:r>
              <a:rPr lang="en-US" sz="2400" b="1" dirty="0">
                <a:latin typeface="Times New Roman" panose="02020603050405020304" pitchFamily="18" charset="0"/>
                <a:cs typeface="Times New Roman" panose="02020603050405020304" pitchFamily="18" charset="0"/>
              </a:rPr>
              <a:t>() and get </a:t>
            </a:r>
            <a:r>
              <a:rPr lang="en-US" sz="2400" b="1" dirty="0" err="1">
                <a:latin typeface="Times New Roman" panose="02020603050405020304" pitchFamily="18" charset="0"/>
                <a:cs typeface="Times New Roman" panose="02020603050405020304" pitchFamily="18" charset="0"/>
              </a:rPr>
              <a:t>processid</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system calls do this translation. </a:t>
            </a:r>
          </a:p>
          <a:p>
            <a:pPr algn="just">
              <a:lnSpc>
                <a:spcPct val="150000"/>
              </a:lnSpc>
            </a:pPr>
            <a:r>
              <a:rPr lang="en-US" sz="2400" dirty="0">
                <a:latin typeface="Times New Roman" panose="02020603050405020304" pitchFamily="18" charset="0"/>
                <a:cs typeface="Times New Roman" panose="02020603050405020304" pitchFamily="18" charset="0"/>
              </a:rPr>
              <a:t>The identifiers are then passed to the general purpose open() and close() calls provided by the file system or to specific open connection() and close connection() system calls, depending on the system’s model of communication.</a:t>
            </a:r>
          </a:p>
          <a:p>
            <a:pPr marL="0" indent="0" algn="just">
              <a:lnSpc>
                <a:spcPct val="150000"/>
              </a:lnSpc>
              <a:buNone/>
            </a:pPr>
            <a:r>
              <a:rPr lang="en-IN" sz="2400" b="1" dirty="0">
                <a:solidFill>
                  <a:srgbClr val="FF0000"/>
                </a:solidFill>
                <a:latin typeface="Times New Roman" panose="02020603050405020304" pitchFamily="18" charset="0"/>
                <a:cs typeface="Times New Roman" panose="02020603050405020304" pitchFamily="18" charset="0"/>
              </a:rPr>
              <a:t>Communications </a:t>
            </a:r>
          </a:p>
          <a:p>
            <a:pPr marL="0" indent="0" algn="just">
              <a:lnSpc>
                <a:spcPct val="150000"/>
              </a:lnSpc>
              <a:buNone/>
            </a:pPr>
            <a:r>
              <a:rPr lang="en-IN" sz="2400" dirty="0">
                <a:latin typeface="Times New Roman" panose="02020603050405020304" pitchFamily="18" charset="0"/>
                <a:cs typeface="Times New Roman" panose="02020603050405020304" pitchFamily="18" charset="0"/>
              </a:rPr>
              <a:t>◦ create, delete communication connection </a:t>
            </a:r>
          </a:p>
          <a:p>
            <a:pPr marL="0" indent="0" algn="just">
              <a:lnSpc>
                <a:spcPct val="150000"/>
              </a:lnSpc>
              <a:buNone/>
            </a:pPr>
            <a:r>
              <a:rPr lang="en-IN" sz="2400" dirty="0">
                <a:latin typeface="Times New Roman" panose="02020603050405020304" pitchFamily="18" charset="0"/>
                <a:cs typeface="Times New Roman" panose="02020603050405020304" pitchFamily="18" charset="0"/>
              </a:rPr>
              <a:t>◦ send, receive messages </a:t>
            </a:r>
          </a:p>
          <a:p>
            <a:pPr marL="0" indent="0" algn="just">
              <a:lnSpc>
                <a:spcPct val="150000"/>
              </a:lnSpc>
              <a:buNone/>
            </a:pPr>
            <a:r>
              <a:rPr lang="en-IN" sz="2400" dirty="0">
                <a:latin typeface="Times New Roman" panose="02020603050405020304" pitchFamily="18" charset="0"/>
                <a:cs typeface="Times New Roman" panose="02020603050405020304" pitchFamily="18" charset="0"/>
              </a:rPr>
              <a:t>◦ transfer status information </a:t>
            </a:r>
          </a:p>
          <a:p>
            <a:pPr marL="0" indent="0" algn="just">
              <a:lnSpc>
                <a:spcPct val="150000"/>
              </a:lnSpc>
              <a:buNone/>
            </a:pPr>
            <a:r>
              <a:rPr lang="en-IN" sz="2400" dirty="0">
                <a:latin typeface="Times New Roman" panose="02020603050405020304" pitchFamily="18" charset="0"/>
                <a:cs typeface="Times New Roman" panose="02020603050405020304" pitchFamily="18" charset="0"/>
              </a:rPr>
              <a:t>◦ attach or detach remote devices</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0393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56C335-53B9-5C27-7933-2EBDCA48762A}"/>
              </a:ext>
            </a:extLst>
          </p:cNvPr>
          <p:cNvSpPr>
            <a:spLocks noGrp="1"/>
          </p:cNvSpPr>
          <p:nvPr>
            <p:ph idx="1"/>
          </p:nvPr>
        </p:nvSpPr>
        <p:spPr>
          <a:xfrm>
            <a:off x="386080" y="223520"/>
            <a:ext cx="11369040" cy="6242594"/>
          </a:xfrm>
        </p:spPr>
        <p:txBody>
          <a:bodyPr>
            <a:normAutofit/>
          </a:bodyPr>
          <a:lstStyle/>
          <a:p>
            <a:pPr algn="just">
              <a:lnSpc>
                <a:spcPct val="150000"/>
              </a:lnSpc>
            </a:pPr>
            <a:r>
              <a:rPr lang="en-US" sz="2800" b="0" i="0" dirty="0">
                <a:effectLst/>
                <a:latin typeface="Times New Roman" panose="02020603050405020304" pitchFamily="18" charset="0"/>
                <a:cs typeface="Times New Roman" panose="02020603050405020304" pitchFamily="18" charset="0"/>
              </a:rPr>
              <a:t>A system call is a method of interacting with the operating system via programs</a:t>
            </a:r>
            <a:r>
              <a:rPr lang="en-US" dirty="0">
                <a:latin typeface="Times New Roman" panose="02020603050405020304" pitchFamily="18" charset="0"/>
                <a:cs typeface="Times New Roman" panose="02020603050405020304" pitchFamily="18" charset="0"/>
              </a:rPr>
              <a:t> and it is</a:t>
            </a:r>
            <a:r>
              <a:rPr lang="en-US" sz="2800" b="0" i="0" dirty="0">
                <a:effectLst/>
                <a:latin typeface="Times New Roman" panose="02020603050405020304" pitchFamily="18" charset="0"/>
                <a:cs typeface="Times New Roman" panose="02020603050405020304" pitchFamily="18" charset="0"/>
              </a:rPr>
              <a:t> a request from computer software to an operating system's kernel.</a:t>
            </a:r>
          </a:p>
          <a:p>
            <a:pPr algn="just">
              <a:lnSpc>
                <a:spcPct val="150000"/>
              </a:lnSpc>
            </a:pPr>
            <a:r>
              <a:rPr lang="en-US" sz="2800" b="0" i="0" dirty="0">
                <a:effectLst/>
                <a:latin typeface="Times New Roman" panose="02020603050405020304" pitchFamily="18" charset="0"/>
                <a:cs typeface="Times New Roman" panose="02020603050405020304" pitchFamily="18" charset="0"/>
              </a:rPr>
              <a:t>The </a:t>
            </a:r>
            <a:r>
              <a:rPr lang="en-US" sz="2800" b="1" i="0" dirty="0">
                <a:effectLst/>
                <a:latin typeface="Times New Roman" panose="02020603050405020304" pitchFamily="18" charset="0"/>
                <a:cs typeface="Times New Roman" panose="02020603050405020304" pitchFamily="18" charset="0"/>
              </a:rPr>
              <a:t>Application Program Interface (API)</a:t>
            </a:r>
            <a:r>
              <a:rPr lang="en-US" sz="2800" b="0" i="0" dirty="0">
                <a:effectLst/>
                <a:latin typeface="Times New Roman" panose="02020603050405020304" pitchFamily="18" charset="0"/>
                <a:cs typeface="Times New Roman" panose="02020603050405020304" pitchFamily="18" charset="0"/>
              </a:rPr>
              <a:t> connects the operating system's functions to user programs. </a:t>
            </a:r>
          </a:p>
          <a:p>
            <a:pPr algn="just">
              <a:lnSpc>
                <a:spcPct val="150000"/>
              </a:lnSpc>
            </a:pPr>
            <a:r>
              <a:rPr lang="en-US" sz="2800" b="0" i="0" dirty="0">
                <a:effectLst/>
                <a:latin typeface="Times New Roman" panose="02020603050405020304" pitchFamily="18" charset="0"/>
                <a:cs typeface="Times New Roman" panose="02020603050405020304" pitchFamily="18" charset="0"/>
              </a:rPr>
              <a:t>It acts as a link between the operating system and a process, allowing user-level programs to request operating system services. </a:t>
            </a:r>
          </a:p>
          <a:p>
            <a:pPr algn="just">
              <a:lnSpc>
                <a:spcPct val="150000"/>
              </a:lnSpc>
            </a:pPr>
            <a:r>
              <a:rPr lang="en-US" sz="2800" b="0" i="0" dirty="0">
                <a:effectLst/>
                <a:latin typeface="Times New Roman" panose="02020603050405020304" pitchFamily="18" charset="0"/>
                <a:cs typeface="Times New Roman" panose="02020603050405020304" pitchFamily="18" charset="0"/>
              </a:rPr>
              <a:t>The kernel system can only be accessed using system calls. System calls are required for any programs that use resources.</a:t>
            </a:r>
          </a:p>
          <a:p>
            <a:endParaRPr lang="en-IN" dirty="0"/>
          </a:p>
        </p:txBody>
      </p:sp>
    </p:spTree>
    <p:extLst>
      <p:ext uri="{BB962C8B-B14F-4D97-AF65-F5344CB8AC3E}">
        <p14:creationId xmlns:p14="http://schemas.microsoft.com/office/powerpoint/2010/main" val="1646970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A1A2E-0AE9-B170-D8B9-8187BCE28E3B}"/>
              </a:ext>
            </a:extLst>
          </p:cNvPr>
          <p:cNvSpPr>
            <a:spLocks noGrp="1"/>
          </p:cNvSpPr>
          <p:nvPr>
            <p:ph type="title"/>
          </p:nvPr>
        </p:nvSpPr>
        <p:spPr>
          <a:xfrm>
            <a:off x="223312" y="91440"/>
            <a:ext cx="11018520" cy="559435"/>
          </a:xfrm>
        </p:spPr>
        <p:txBody>
          <a:bodyPr>
            <a:normAutofit fontScale="90000"/>
          </a:bodyPr>
          <a:lstStyle/>
          <a:p>
            <a:r>
              <a:rPr lang="en-IN" b="1" dirty="0">
                <a:solidFill>
                  <a:srgbClr val="FF0000"/>
                </a:solidFill>
                <a:latin typeface="Times New Roman" panose="02020603050405020304" pitchFamily="18" charset="0"/>
                <a:cs typeface="Times New Roman" panose="02020603050405020304" pitchFamily="18" charset="0"/>
              </a:rPr>
              <a:t>Protection</a:t>
            </a:r>
          </a:p>
        </p:txBody>
      </p:sp>
      <p:sp>
        <p:nvSpPr>
          <p:cNvPr id="3" name="Content Placeholder 2">
            <a:extLst>
              <a:ext uri="{FF2B5EF4-FFF2-40B4-BE49-F238E27FC236}">
                <a16:creationId xmlns:a16="http://schemas.microsoft.com/office/drawing/2014/main" id="{DDD3E9AB-336C-4E17-CF19-C423EE3014B9}"/>
              </a:ext>
            </a:extLst>
          </p:cNvPr>
          <p:cNvSpPr>
            <a:spLocks noGrp="1"/>
          </p:cNvSpPr>
          <p:nvPr>
            <p:ph idx="1"/>
          </p:nvPr>
        </p:nvSpPr>
        <p:spPr>
          <a:xfrm>
            <a:off x="223312" y="740228"/>
            <a:ext cx="11570582" cy="5931160"/>
          </a:xfrm>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Protection provides a mechanism for controlling access to the resources provided by a computer system. </a:t>
            </a:r>
          </a:p>
          <a:p>
            <a:pPr algn="just">
              <a:lnSpc>
                <a:spcPct val="150000"/>
              </a:lnSpc>
            </a:pPr>
            <a:r>
              <a:rPr lang="en-US" sz="2200" dirty="0">
                <a:latin typeface="Times New Roman" panose="02020603050405020304" pitchFamily="18" charset="0"/>
                <a:cs typeface="Times New Roman" panose="02020603050405020304" pitchFamily="18" charset="0"/>
              </a:rPr>
              <a:t>Historically, protection was a concern only on multi-programmed computer systems with several users. </a:t>
            </a:r>
          </a:p>
          <a:p>
            <a:pPr algn="just">
              <a:lnSpc>
                <a:spcPct val="150000"/>
              </a:lnSpc>
            </a:pPr>
            <a:r>
              <a:rPr lang="en-US" sz="2200" dirty="0">
                <a:latin typeface="Times New Roman" panose="02020603050405020304" pitchFamily="18" charset="0"/>
                <a:cs typeface="Times New Roman" panose="02020603050405020304" pitchFamily="18" charset="0"/>
              </a:rPr>
              <a:t>However, with the advent of networking and the Internet, all computer systems, from servers to mobile handheld devices, must be concerned with protection. </a:t>
            </a:r>
          </a:p>
          <a:p>
            <a:pPr algn="just">
              <a:lnSpc>
                <a:spcPct val="150000"/>
              </a:lnSpc>
            </a:pPr>
            <a:r>
              <a:rPr lang="en-US" sz="2200" dirty="0">
                <a:latin typeface="Times New Roman" panose="02020603050405020304" pitchFamily="18" charset="0"/>
                <a:cs typeface="Times New Roman" panose="02020603050405020304" pitchFamily="18" charset="0"/>
              </a:rPr>
              <a:t>Typically, system calls providing protection include </a:t>
            </a:r>
            <a:r>
              <a:rPr lang="en-US" sz="2200" b="1" dirty="0">
                <a:latin typeface="Times New Roman" panose="02020603050405020304" pitchFamily="18" charset="0"/>
                <a:cs typeface="Times New Roman" panose="02020603050405020304" pitchFamily="18" charset="0"/>
              </a:rPr>
              <a:t>set permission() </a:t>
            </a:r>
            <a:r>
              <a:rPr lang="en-US" sz="2200" dirty="0">
                <a:latin typeface="Times New Roman" panose="02020603050405020304" pitchFamily="18" charset="0"/>
                <a:cs typeface="Times New Roman" panose="02020603050405020304" pitchFamily="18" charset="0"/>
              </a:rPr>
              <a:t>and </a:t>
            </a:r>
            <a:r>
              <a:rPr lang="en-US" sz="2200" b="1" dirty="0">
                <a:latin typeface="Times New Roman" panose="02020603050405020304" pitchFamily="18" charset="0"/>
                <a:cs typeface="Times New Roman" panose="02020603050405020304" pitchFamily="18" charset="0"/>
              </a:rPr>
              <a:t>get permission()</a:t>
            </a:r>
            <a:r>
              <a:rPr lang="en-US" sz="2200" dirty="0">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which manipulate the permission settings of resources such as files and disks. </a:t>
            </a:r>
          </a:p>
          <a:p>
            <a:pPr algn="just">
              <a:lnSpc>
                <a:spcPct val="150000"/>
              </a:lnSpc>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allow user()</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deny user() </a:t>
            </a:r>
            <a:r>
              <a:rPr lang="en-US" sz="2200" dirty="0">
                <a:latin typeface="Times New Roman" panose="02020603050405020304" pitchFamily="18" charset="0"/>
                <a:cs typeface="Times New Roman" panose="02020603050405020304" pitchFamily="18" charset="0"/>
              </a:rPr>
              <a:t>system calls specify whether particular users can—or cannot—be allowed access to certain resources.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4371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DCE9C8-0328-61F4-A9AF-9FEFBD060F4E}"/>
              </a:ext>
            </a:extLst>
          </p:cNvPr>
          <p:cNvSpPr>
            <a:spLocks noGrp="1"/>
          </p:cNvSpPr>
          <p:nvPr>
            <p:ph idx="1"/>
          </p:nvPr>
        </p:nvSpPr>
        <p:spPr>
          <a:xfrm>
            <a:off x="396240" y="386080"/>
            <a:ext cx="10957560" cy="5790883"/>
          </a:xfrm>
        </p:spPr>
        <p:txBody>
          <a:bodyPr/>
          <a:lstStyle/>
          <a:p>
            <a:pPr marL="0" indent="0">
              <a:lnSpc>
                <a:spcPct val="200000"/>
              </a:lnSpc>
              <a:buNone/>
            </a:pPr>
            <a:r>
              <a:rPr lang="en-IN" sz="3200" b="1" dirty="0">
                <a:solidFill>
                  <a:srgbClr val="FF0000"/>
                </a:solidFill>
                <a:latin typeface="Times New Roman" panose="02020603050405020304" pitchFamily="18" charset="0"/>
                <a:cs typeface="Times New Roman" panose="02020603050405020304" pitchFamily="18" charset="0"/>
              </a:rPr>
              <a:t>Protection </a:t>
            </a:r>
          </a:p>
          <a:p>
            <a:pPr marL="0" indent="0">
              <a:lnSpc>
                <a:spcPct val="200000"/>
              </a:lnSpc>
              <a:buNone/>
            </a:pPr>
            <a:r>
              <a:rPr lang="en-IN" dirty="0">
                <a:latin typeface="Times New Roman" panose="02020603050405020304" pitchFamily="18" charset="0"/>
                <a:cs typeface="Times New Roman" panose="02020603050405020304" pitchFamily="18" charset="0"/>
              </a:rPr>
              <a:t>◦ get file permissions </a:t>
            </a:r>
          </a:p>
          <a:p>
            <a:pPr marL="0" indent="0">
              <a:lnSpc>
                <a:spcPct val="200000"/>
              </a:lnSpc>
              <a:buNone/>
            </a:pPr>
            <a:r>
              <a:rPr lang="en-IN" dirty="0">
                <a:latin typeface="Times New Roman" panose="02020603050405020304" pitchFamily="18" charset="0"/>
                <a:cs typeface="Times New Roman" panose="02020603050405020304" pitchFamily="18" charset="0"/>
              </a:rPr>
              <a:t>◦ set file permissions</a:t>
            </a:r>
          </a:p>
        </p:txBody>
      </p:sp>
    </p:spTree>
    <p:extLst>
      <p:ext uri="{BB962C8B-B14F-4D97-AF65-F5344CB8AC3E}">
        <p14:creationId xmlns:p14="http://schemas.microsoft.com/office/powerpoint/2010/main" val="2280357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5EE74A-6DAA-0347-AFDE-21D76F5727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120" y="140970"/>
            <a:ext cx="10353040" cy="6576060"/>
          </a:xfrm>
          <a:prstGeom prst="rect">
            <a:avLst/>
          </a:prstGeom>
        </p:spPr>
      </p:pic>
    </p:spTree>
    <p:extLst>
      <p:ext uri="{BB962C8B-B14F-4D97-AF65-F5344CB8AC3E}">
        <p14:creationId xmlns:p14="http://schemas.microsoft.com/office/powerpoint/2010/main" val="1109217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5E44CD-16E7-1174-08A5-BBB38650FAEA}"/>
              </a:ext>
            </a:extLst>
          </p:cNvPr>
          <p:cNvSpPr>
            <a:spLocks noGrp="1"/>
          </p:cNvSpPr>
          <p:nvPr>
            <p:ph idx="1"/>
          </p:nvPr>
        </p:nvSpPr>
        <p:spPr>
          <a:xfrm>
            <a:off x="203200" y="213360"/>
            <a:ext cx="11744960" cy="6492240"/>
          </a:xfrm>
        </p:spPr>
        <p:txBody>
          <a:bodyPr>
            <a:normAutofit fontScale="92500" lnSpcReduction="10000"/>
          </a:bodyPr>
          <a:lstStyle/>
          <a:p>
            <a:pPr algn="just">
              <a:lnSpc>
                <a:spcPct val="150000"/>
              </a:lnSpc>
            </a:pPr>
            <a:r>
              <a:rPr lang="en-US" sz="2400" b="1" i="0" dirty="0">
                <a:solidFill>
                  <a:srgbClr val="C00000"/>
                </a:solidFill>
                <a:effectLst/>
                <a:latin typeface="Times New Roman" panose="02020603050405020304" pitchFamily="18" charset="0"/>
                <a:cs typeface="Times New Roman" panose="02020603050405020304" pitchFamily="18" charset="0"/>
              </a:rPr>
              <a:t>open()</a:t>
            </a:r>
          </a:p>
          <a:p>
            <a:pPr algn="just">
              <a:lnSpc>
                <a:spcPct val="150000"/>
              </a:lnSpc>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The </a:t>
            </a:r>
            <a:r>
              <a:rPr lang="en-US" sz="2400" b="1" i="0" dirty="0">
                <a:effectLst/>
                <a:latin typeface="Times New Roman" panose="02020603050405020304" pitchFamily="18" charset="0"/>
                <a:cs typeface="Times New Roman" panose="02020603050405020304" pitchFamily="18" charset="0"/>
              </a:rPr>
              <a:t>open()</a:t>
            </a:r>
            <a:r>
              <a:rPr lang="en-US" sz="2400" b="0" i="0" dirty="0">
                <a:effectLst/>
                <a:latin typeface="Times New Roman" panose="02020603050405020304" pitchFamily="18" charset="0"/>
                <a:cs typeface="Times New Roman" panose="02020603050405020304" pitchFamily="18" charset="0"/>
              </a:rPr>
              <a:t> system call allows you to access a file on a file system. It allocates resources to the file and provides a handle that the process may refer to. Many processes can open a file at once or by a single process only. It's all based on the file system and structure.</a:t>
            </a:r>
          </a:p>
          <a:p>
            <a:pPr algn="just">
              <a:lnSpc>
                <a:spcPct val="150000"/>
              </a:lnSpc>
            </a:pPr>
            <a:r>
              <a:rPr lang="en-US" sz="2400" b="1" i="0" dirty="0">
                <a:solidFill>
                  <a:srgbClr val="C00000"/>
                </a:solidFill>
                <a:effectLst/>
                <a:latin typeface="Times New Roman" panose="02020603050405020304" pitchFamily="18" charset="0"/>
                <a:cs typeface="Times New Roman" panose="02020603050405020304" pitchFamily="18" charset="0"/>
              </a:rPr>
              <a:t>read()</a:t>
            </a:r>
          </a:p>
          <a:p>
            <a:pPr algn="just">
              <a:lnSpc>
                <a:spcPct val="150000"/>
              </a:lnSpc>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It is used to obtain data from a file on the file system. It accepts three arguments in general:</a:t>
            </a:r>
          </a:p>
          <a:p>
            <a:pPr algn="just">
              <a:lnSpc>
                <a:spcPct val="150000"/>
              </a:lnSpc>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A file descriptor.</a:t>
            </a:r>
          </a:p>
          <a:p>
            <a:pPr algn="just">
              <a:lnSpc>
                <a:spcPct val="150000"/>
              </a:lnSpc>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A buffer to store read data.</a:t>
            </a:r>
          </a:p>
          <a:p>
            <a:pPr algn="just">
              <a:lnSpc>
                <a:spcPct val="150000"/>
              </a:lnSpc>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The number of bytes to read from the file.</a:t>
            </a:r>
          </a:p>
          <a:p>
            <a:pPr algn="just">
              <a:lnSpc>
                <a:spcPct val="150000"/>
              </a:lnSpc>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The file descriptor of the file to be read could be used to identify it and open it using </a:t>
            </a:r>
            <a:r>
              <a:rPr lang="en-US" sz="2400" b="1" i="0" dirty="0">
                <a:effectLst/>
                <a:latin typeface="Times New Roman" panose="02020603050405020304" pitchFamily="18" charset="0"/>
                <a:cs typeface="Times New Roman" panose="02020603050405020304" pitchFamily="18" charset="0"/>
              </a:rPr>
              <a:t>open()</a:t>
            </a:r>
            <a:r>
              <a:rPr lang="en-US" sz="2400" b="0" i="0" dirty="0">
                <a:effectLst/>
                <a:latin typeface="Times New Roman" panose="02020603050405020304" pitchFamily="18" charset="0"/>
                <a:cs typeface="Times New Roman" panose="02020603050405020304" pitchFamily="18" charset="0"/>
              </a:rPr>
              <a:t> before reading.</a:t>
            </a:r>
          </a:p>
          <a:p>
            <a:endParaRPr lang="en-IN" dirty="0"/>
          </a:p>
        </p:txBody>
      </p:sp>
    </p:spTree>
    <p:extLst>
      <p:ext uri="{BB962C8B-B14F-4D97-AF65-F5344CB8AC3E}">
        <p14:creationId xmlns:p14="http://schemas.microsoft.com/office/powerpoint/2010/main" val="3048516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6C9BB4-7E65-5F5A-C6E9-1BA615E09DB9}"/>
              </a:ext>
            </a:extLst>
          </p:cNvPr>
          <p:cNvSpPr>
            <a:spLocks noGrp="1"/>
          </p:cNvSpPr>
          <p:nvPr>
            <p:ph idx="1"/>
          </p:nvPr>
        </p:nvSpPr>
        <p:spPr>
          <a:xfrm>
            <a:off x="158621" y="177282"/>
            <a:ext cx="11803224" cy="6457198"/>
          </a:xfrm>
        </p:spPr>
        <p:txBody>
          <a:bodyPr>
            <a:normAutofit fontScale="70000" lnSpcReduction="20000"/>
          </a:bodyPr>
          <a:lstStyle/>
          <a:p>
            <a:pPr algn="just">
              <a:lnSpc>
                <a:spcPct val="160000"/>
              </a:lnSpc>
            </a:pPr>
            <a:r>
              <a:rPr lang="en-US" sz="2600" b="1" i="0" dirty="0">
                <a:solidFill>
                  <a:srgbClr val="C00000"/>
                </a:solidFill>
                <a:effectLst/>
                <a:latin typeface="Times New Roman" panose="02020603050405020304" pitchFamily="18" charset="0"/>
                <a:cs typeface="Times New Roman" panose="02020603050405020304" pitchFamily="18" charset="0"/>
              </a:rPr>
              <a:t>wait()</a:t>
            </a:r>
          </a:p>
          <a:p>
            <a:pPr algn="just">
              <a:lnSpc>
                <a:spcPct val="160000"/>
              </a:lnSpc>
              <a:buFont typeface="Wingdings" panose="05000000000000000000" pitchFamily="2" charset="2"/>
              <a:buChar char="Ø"/>
            </a:pPr>
            <a:r>
              <a:rPr lang="en-US" sz="2600" b="0" i="0" dirty="0">
                <a:effectLst/>
                <a:latin typeface="Times New Roman" panose="02020603050405020304" pitchFamily="18" charset="0"/>
                <a:cs typeface="Times New Roman" panose="02020603050405020304" pitchFamily="18" charset="0"/>
              </a:rPr>
              <a:t>In some systems, a process may have to wait for another process to complete its execution before proceeding. </a:t>
            </a:r>
          </a:p>
          <a:p>
            <a:pPr algn="just">
              <a:lnSpc>
                <a:spcPct val="160000"/>
              </a:lnSpc>
              <a:buFont typeface="Wingdings" panose="05000000000000000000" pitchFamily="2" charset="2"/>
              <a:buChar char="Ø"/>
            </a:pPr>
            <a:r>
              <a:rPr lang="en-US" sz="2600" b="0" i="0" dirty="0">
                <a:effectLst/>
                <a:latin typeface="Times New Roman" panose="02020603050405020304" pitchFamily="18" charset="0"/>
                <a:cs typeface="Times New Roman" panose="02020603050405020304" pitchFamily="18" charset="0"/>
              </a:rPr>
              <a:t>When a parent process makes a child process, the parent process execution is suspended until the child process is finished. </a:t>
            </a:r>
          </a:p>
          <a:p>
            <a:pPr algn="just">
              <a:lnSpc>
                <a:spcPct val="160000"/>
              </a:lnSpc>
              <a:buFont typeface="Wingdings" panose="05000000000000000000" pitchFamily="2" charset="2"/>
              <a:buChar char="Ø"/>
            </a:pPr>
            <a:r>
              <a:rPr lang="en-US" sz="2600" b="0" i="0" dirty="0">
                <a:effectLst/>
                <a:latin typeface="Times New Roman" panose="02020603050405020304" pitchFamily="18" charset="0"/>
                <a:cs typeface="Times New Roman" panose="02020603050405020304" pitchFamily="18" charset="0"/>
              </a:rPr>
              <a:t>The </a:t>
            </a:r>
            <a:r>
              <a:rPr lang="en-US" sz="2600" b="1" i="0" dirty="0">
                <a:effectLst/>
                <a:latin typeface="Times New Roman" panose="02020603050405020304" pitchFamily="18" charset="0"/>
                <a:cs typeface="Times New Roman" panose="02020603050405020304" pitchFamily="18" charset="0"/>
              </a:rPr>
              <a:t>wait()</a:t>
            </a:r>
            <a:r>
              <a:rPr lang="en-US" sz="2600" b="0" i="0" dirty="0">
                <a:effectLst/>
                <a:latin typeface="Times New Roman" panose="02020603050405020304" pitchFamily="18" charset="0"/>
                <a:cs typeface="Times New Roman" panose="02020603050405020304" pitchFamily="18" charset="0"/>
              </a:rPr>
              <a:t> system call is used to suspend the parent process. </a:t>
            </a:r>
          </a:p>
          <a:p>
            <a:pPr algn="just">
              <a:lnSpc>
                <a:spcPct val="160000"/>
              </a:lnSpc>
              <a:buFont typeface="Wingdings" panose="05000000000000000000" pitchFamily="2" charset="2"/>
              <a:buChar char="Ø"/>
            </a:pPr>
            <a:r>
              <a:rPr lang="en-US" sz="2600" b="0" i="0" dirty="0">
                <a:effectLst/>
                <a:latin typeface="Times New Roman" panose="02020603050405020304" pitchFamily="18" charset="0"/>
                <a:cs typeface="Times New Roman" panose="02020603050405020304" pitchFamily="18" charset="0"/>
              </a:rPr>
              <a:t>Once the child process has completed its execution, control is returned to the parent process.</a:t>
            </a:r>
          </a:p>
          <a:p>
            <a:pPr algn="just">
              <a:lnSpc>
                <a:spcPct val="160000"/>
              </a:lnSpc>
            </a:pPr>
            <a:r>
              <a:rPr lang="en-US" sz="2600" b="1" i="0" dirty="0">
                <a:solidFill>
                  <a:srgbClr val="C00000"/>
                </a:solidFill>
                <a:effectLst/>
                <a:latin typeface="Times New Roman" panose="02020603050405020304" pitchFamily="18" charset="0"/>
                <a:cs typeface="Times New Roman" panose="02020603050405020304" pitchFamily="18" charset="0"/>
              </a:rPr>
              <a:t>write()</a:t>
            </a:r>
          </a:p>
          <a:p>
            <a:pPr algn="just">
              <a:lnSpc>
                <a:spcPct val="160000"/>
              </a:lnSpc>
              <a:buFont typeface="Wingdings" panose="05000000000000000000" pitchFamily="2" charset="2"/>
              <a:buChar char="Ø"/>
            </a:pPr>
            <a:r>
              <a:rPr lang="en-US" sz="2600" b="0" i="0" dirty="0">
                <a:effectLst/>
                <a:latin typeface="Times New Roman" panose="02020603050405020304" pitchFamily="18" charset="0"/>
                <a:cs typeface="Times New Roman" panose="02020603050405020304" pitchFamily="18" charset="0"/>
              </a:rPr>
              <a:t>It is used to write data from a user buffer to a device like a file. </a:t>
            </a:r>
          </a:p>
          <a:p>
            <a:pPr algn="just">
              <a:lnSpc>
                <a:spcPct val="160000"/>
              </a:lnSpc>
              <a:buFont typeface="Wingdings" panose="05000000000000000000" pitchFamily="2" charset="2"/>
              <a:buChar char="Ø"/>
            </a:pPr>
            <a:r>
              <a:rPr lang="en-US" sz="2600" b="0" i="0" dirty="0">
                <a:effectLst/>
                <a:latin typeface="Times New Roman" panose="02020603050405020304" pitchFamily="18" charset="0"/>
                <a:cs typeface="Times New Roman" panose="02020603050405020304" pitchFamily="18" charset="0"/>
              </a:rPr>
              <a:t>This system call is one way for a program to generate data. </a:t>
            </a:r>
          </a:p>
          <a:p>
            <a:pPr algn="just">
              <a:lnSpc>
                <a:spcPct val="160000"/>
              </a:lnSpc>
              <a:buFont typeface="Wingdings" panose="05000000000000000000" pitchFamily="2" charset="2"/>
              <a:buChar char="Ø"/>
            </a:pPr>
            <a:r>
              <a:rPr lang="en-US" sz="2600" b="0" i="0" dirty="0">
                <a:effectLst/>
                <a:latin typeface="Times New Roman" panose="02020603050405020304" pitchFamily="18" charset="0"/>
                <a:cs typeface="Times New Roman" panose="02020603050405020304" pitchFamily="18" charset="0"/>
              </a:rPr>
              <a:t>It takes three arguments in general:</a:t>
            </a:r>
          </a:p>
          <a:p>
            <a:pPr algn="just">
              <a:lnSpc>
                <a:spcPct val="160000"/>
              </a:lnSpc>
              <a:buFont typeface="Wingdings" panose="05000000000000000000" pitchFamily="2" charset="2"/>
              <a:buChar char="q"/>
            </a:pPr>
            <a:r>
              <a:rPr lang="en-US" sz="2600" b="0" i="0" dirty="0">
                <a:effectLst/>
                <a:latin typeface="Times New Roman" panose="02020603050405020304" pitchFamily="18" charset="0"/>
                <a:cs typeface="Times New Roman" panose="02020603050405020304" pitchFamily="18" charset="0"/>
              </a:rPr>
              <a:t>A file descriptor.</a:t>
            </a:r>
          </a:p>
          <a:p>
            <a:pPr algn="just">
              <a:lnSpc>
                <a:spcPct val="160000"/>
              </a:lnSpc>
              <a:buFont typeface="Wingdings" panose="05000000000000000000" pitchFamily="2" charset="2"/>
              <a:buChar char="q"/>
            </a:pPr>
            <a:r>
              <a:rPr lang="en-US" sz="2600" b="0" i="0" dirty="0">
                <a:effectLst/>
                <a:latin typeface="Times New Roman" panose="02020603050405020304" pitchFamily="18" charset="0"/>
                <a:cs typeface="Times New Roman" panose="02020603050405020304" pitchFamily="18" charset="0"/>
              </a:rPr>
              <a:t>A pointer to the buffer in which data is saved.</a:t>
            </a:r>
          </a:p>
          <a:p>
            <a:pPr algn="just">
              <a:lnSpc>
                <a:spcPct val="160000"/>
              </a:lnSpc>
              <a:buFont typeface="Wingdings" panose="05000000000000000000" pitchFamily="2" charset="2"/>
              <a:buChar char="q"/>
            </a:pPr>
            <a:r>
              <a:rPr lang="en-US" sz="2600" b="0" i="0" dirty="0">
                <a:effectLst/>
                <a:latin typeface="Times New Roman" panose="02020603050405020304" pitchFamily="18" charset="0"/>
                <a:cs typeface="Times New Roman" panose="02020603050405020304" pitchFamily="18" charset="0"/>
              </a:rPr>
              <a:t>The number of bytes to be written from the buffer.</a:t>
            </a:r>
          </a:p>
          <a:p>
            <a:endParaRPr lang="en-IN" dirty="0"/>
          </a:p>
        </p:txBody>
      </p:sp>
    </p:spTree>
    <p:extLst>
      <p:ext uri="{BB962C8B-B14F-4D97-AF65-F5344CB8AC3E}">
        <p14:creationId xmlns:p14="http://schemas.microsoft.com/office/powerpoint/2010/main" val="1067535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067FF1-D78F-9A29-B03E-CB788CA60506}"/>
              </a:ext>
            </a:extLst>
          </p:cNvPr>
          <p:cNvSpPr>
            <a:spLocks noGrp="1"/>
          </p:cNvSpPr>
          <p:nvPr>
            <p:ph idx="1"/>
          </p:nvPr>
        </p:nvSpPr>
        <p:spPr>
          <a:xfrm>
            <a:off x="326571" y="243840"/>
            <a:ext cx="11580949" cy="6289040"/>
          </a:xfrm>
        </p:spPr>
        <p:txBody>
          <a:bodyPr>
            <a:normAutofit fontScale="92500"/>
          </a:bodyPr>
          <a:lstStyle/>
          <a:p>
            <a:pPr algn="just">
              <a:lnSpc>
                <a:spcPct val="150000"/>
              </a:lnSpc>
            </a:pPr>
            <a:r>
              <a:rPr lang="en-US" sz="2400" b="1" i="0" dirty="0">
                <a:solidFill>
                  <a:srgbClr val="C00000"/>
                </a:solidFill>
                <a:effectLst/>
                <a:latin typeface="Times New Roman" panose="02020603050405020304" pitchFamily="18" charset="0"/>
                <a:cs typeface="Times New Roman" panose="02020603050405020304" pitchFamily="18" charset="0"/>
              </a:rPr>
              <a:t>fork()</a:t>
            </a:r>
          </a:p>
          <a:p>
            <a:pPr algn="just">
              <a:lnSpc>
                <a:spcPct val="150000"/>
              </a:lnSpc>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Processes generate clones of themselves using the </a:t>
            </a:r>
            <a:r>
              <a:rPr lang="en-US" sz="2400" b="1" i="0" dirty="0">
                <a:effectLst/>
                <a:latin typeface="Times New Roman" panose="02020603050405020304" pitchFamily="18" charset="0"/>
                <a:cs typeface="Times New Roman" panose="02020603050405020304" pitchFamily="18" charset="0"/>
              </a:rPr>
              <a:t>fork()</a:t>
            </a:r>
            <a:r>
              <a:rPr lang="en-US" sz="2400" b="0" i="0" dirty="0">
                <a:effectLst/>
                <a:latin typeface="Times New Roman" panose="02020603050405020304" pitchFamily="18" charset="0"/>
                <a:cs typeface="Times New Roman" panose="02020603050405020304" pitchFamily="18" charset="0"/>
              </a:rPr>
              <a:t> system call. </a:t>
            </a:r>
          </a:p>
          <a:p>
            <a:pPr algn="just">
              <a:lnSpc>
                <a:spcPct val="150000"/>
              </a:lnSpc>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It is one of the most common ways to create processes in operating systems. </a:t>
            </a:r>
          </a:p>
          <a:p>
            <a:pPr algn="just">
              <a:lnSpc>
                <a:spcPct val="150000"/>
              </a:lnSpc>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When </a:t>
            </a:r>
            <a:r>
              <a:rPr lang="en-US" sz="2400" b="1" i="0" dirty="0">
                <a:effectLst/>
                <a:latin typeface="Times New Roman" panose="02020603050405020304" pitchFamily="18" charset="0"/>
                <a:cs typeface="Times New Roman" panose="02020603050405020304" pitchFamily="18" charset="0"/>
              </a:rPr>
              <a:t>a parent process spawns a child process</a:t>
            </a:r>
            <a:r>
              <a:rPr lang="en-US" sz="2400" b="0" i="0" dirty="0">
                <a:effectLst/>
                <a:latin typeface="Times New Roman" panose="02020603050405020304" pitchFamily="18" charset="0"/>
                <a:cs typeface="Times New Roman" panose="02020603050405020304" pitchFamily="18" charset="0"/>
              </a:rPr>
              <a:t>, execution of the parent process is interrupted until the child process completes. </a:t>
            </a:r>
          </a:p>
          <a:p>
            <a:pPr algn="just">
              <a:lnSpc>
                <a:spcPct val="150000"/>
              </a:lnSpc>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Once the child process has </a:t>
            </a:r>
            <a:r>
              <a:rPr lang="en-US" sz="2400" b="1" i="0" dirty="0">
                <a:effectLst/>
                <a:latin typeface="Times New Roman" panose="02020603050405020304" pitchFamily="18" charset="0"/>
                <a:cs typeface="Times New Roman" panose="02020603050405020304" pitchFamily="18" charset="0"/>
              </a:rPr>
              <a:t>completed its execution</a:t>
            </a:r>
            <a:r>
              <a:rPr lang="en-US" sz="2400" b="0" i="0" dirty="0">
                <a:effectLst/>
                <a:latin typeface="Times New Roman" panose="02020603050405020304" pitchFamily="18" charset="0"/>
                <a:cs typeface="Times New Roman" panose="02020603050405020304" pitchFamily="18" charset="0"/>
              </a:rPr>
              <a:t>, control is returned to the parent process.</a:t>
            </a:r>
          </a:p>
          <a:p>
            <a:pPr algn="just">
              <a:lnSpc>
                <a:spcPct val="150000"/>
              </a:lnSpc>
            </a:pPr>
            <a:r>
              <a:rPr lang="en-US" sz="2400" b="1" i="0" dirty="0">
                <a:solidFill>
                  <a:srgbClr val="C00000"/>
                </a:solidFill>
                <a:effectLst/>
                <a:latin typeface="Times New Roman" panose="02020603050405020304" pitchFamily="18" charset="0"/>
                <a:cs typeface="Times New Roman" panose="02020603050405020304" pitchFamily="18" charset="0"/>
              </a:rPr>
              <a:t>close()</a:t>
            </a:r>
          </a:p>
          <a:p>
            <a:pPr algn="just">
              <a:lnSpc>
                <a:spcPct val="150000"/>
              </a:lnSpc>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It is used to end file system access. </a:t>
            </a:r>
          </a:p>
          <a:p>
            <a:pPr algn="just">
              <a:lnSpc>
                <a:spcPct val="150000"/>
              </a:lnSpc>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When this system call is invoked, it signifies that the program no longer requires the file, and the buffers are flushed, the file information is altered, and the file resources are de-allocated as a result.</a:t>
            </a:r>
          </a:p>
          <a:p>
            <a:endParaRPr lang="en-IN" dirty="0"/>
          </a:p>
        </p:txBody>
      </p:sp>
    </p:spTree>
    <p:extLst>
      <p:ext uri="{BB962C8B-B14F-4D97-AF65-F5344CB8AC3E}">
        <p14:creationId xmlns:p14="http://schemas.microsoft.com/office/powerpoint/2010/main" val="2663715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F23C5C-B952-308D-554A-E5B40AF998B7}"/>
              </a:ext>
            </a:extLst>
          </p:cNvPr>
          <p:cNvSpPr>
            <a:spLocks noGrp="1"/>
          </p:cNvSpPr>
          <p:nvPr>
            <p:ph idx="1"/>
          </p:nvPr>
        </p:nvSpPr>
        <p:spPr>
          <a:xfrm>
            <a:off x="223935" y="149290"/>
            <a:ext cx="11653105" cy="6522098"/>
          </a:xfrm>
        </p:spPr>
        <p:txBody>
          <a:bodyPr>
            <a:normAutofit lnSpcReduction="10000"/>
          </a:bodyPr>
          <a:lstStyle/>
          <a:p>
            <a:pPr algn="just">
              <a:lnSpc>
                <a:spcPct val="150000"/>
              </a:lnSpc>
            </a:pPr>
            <a:r>
              <a:rPr lang="en-US" sz="2400" b="1" i="0" dirty="0">
                <a:solidFill>
                  <a:srgbClr val="C00000"/>
                </a:solidFill>
                <a:effectLst/>
                <a:latin typeface="Times New Roman" panose="02020603050405020304" pitchFamily="18" charset="0"/>
                <a:cs typeface="Times New Roman" panose="02020603050405020304" pitchFamily="18" charset="0"/>
              </a:rPr>
              <a:t>exec()</a:t>
            </a:r>
          </a:p>
          <a:p>
            <a:pPr algn="just">
              <a:lnSpc>
                <a:spcPct val="150000"/>
              </a:lnSpc>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When an executable file replaces an earlier executable file in an already executing process, this system function is invoked.</a:t>
            </a:r>
          </a:p>
          <a:p>
            <a:pPr algn="just">
              <a:lnSpc>
                <a:spcPct val="150000"/>
              </a:lnSpc>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As a new process is not built, the old process identification stays, but the new process replaces data, stack, data, head, etc.</a:t>
            </a:r>
          </a:p>
          <a:p>
            <a:pPr algn="just">
              <a:lnSpc>
                <a:spcPct val="150000"/>
              </a:lnSpc>
            </a:pPr>
            <a:r>
              <a:rPr lang="en-US" sz="2400" b="1" i="0" dirty="0">
                <a:solidFill>
                  <a:srgbClr val="C00000"/>
                </a:solidFill>
                <a:effectLst/>
                <a:latin typeface="Times New Roman" panose="02020603050405020304" pitchFamily="18" charset="0"/>
                <a:cs typeface="Times New Roman" panose="02020603050405020304" pitchFamily="18" charset="0"/>
              </a:rPr>
              <a:t>exit()</a:t>
            </a:r>
          </a:p>
          <a:p>
            <a:pPr algn="just">
              <a:lnSpc>
                <a:spcPct val="150000"/>
              </a:lnSpc>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The </a:t>
            </a:r>
            <a:r>
              <a:rPr lang="en-US" sz="2400" b="1" i="0" dirty="0">
                <a:effectLst/>
                <a:latin typeface="Times New Roman" panose="02020603050405020304" pitchFamily="18" charset="0"/>
                <a:cs typeface="Times New Roman" panose="02020603050405020304" pitchFamily="18" charset="0"/>
              </a:rPr>
              <a:t>exit()</a:t>
            </a:r>
            <a:r>
              <a:rPr lang="en-US" sz="2400" b="0" i="0" dirty="0">
                <a:effectLst/>
                <a:latin typeface="Times New Roman" panose="02020603050405020304" pitchFamily="18" charset="0"/>
                <a:cs typeface="Times New Roman" panose="02020603050405020304" pitchFamily="18" charset="0"/>
              </a:rPr>
              <a:t> is a system call that is used to end program execution.</a:t>
            </a:r>
          </a:p>
          <a:p>
            <a:pPr algn="just">
              <a:lnSpc>
                <a:spcPct val="150000"/>
              </a:lnSpc>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This call indicates that the thread execution is complete, which is especially useful in multi-threaded environments. </a:t>
            </a:r>
          </a:p>
          <a:p>
            <a:pPr algn="just">
              <a:lnSpc>
                <a:spcPct val="150000"/>
              </a:lnSpc>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The operating system reclaims resources spent by the process following the use of the </a:t>
            </a:r>
            <a:r>
              <a:rPr lang="en-US" sz="2400" b="1" i="0" dirty="0">
                <a:effectLst/>
                <a:latin typeface="Times New Roman" panose="02020603050405020304" pitchFamily="18" charset="0"/>
                <a:cs typeface="Times New Roman" panose="02020603050405020304" pitchFamily="18" charset="0"/>
              </a:rPr>
              <a:t>exit()</a:t>
            </a:r>
            <a:r>
              <a:rPr lang="en-US" sz="2400" b="0" i="0" dirty="0">
                <a:effectLst/>
                <a:latin typeface="Times New Roman" panose="02020603050405020304" pitchFamily="18" charset="0"/>
                <a:cs typeface="Times New Roman" panose="02020603050405020304" pitchFamily="18" charset="0"/>
              </a:rPr>
              <a:t> system function.</a:t>
            </a:r>
          </a:p>
          <a:p>
            <a:endParaRPr lang="en-IN" dirty="0"/>
          </a:p>
        </p:txBody>
      </p:sp>
    </p:spTree>
    <p:extLst>
      <p:ext uri="{BB962C8B-B14F-4D97-AF65-F5344CB8AC3E}">
        <p14:creationId xmlns:p14="http://schemas.microsoft.com/office/powerpoint/2010/main" val="1239281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9B567-6F34-D77A-3EE3-FF5F5F7F25B1}"/>
              </a:ext>
            </a:extLst>
          </p:cNvPr>
          <p:cNvSpPr>
            <a:spLocks noGrp="1"/>
          </p:cNvSpPr>
          <p:nvPr>
            <p:ph type="title"/>
          </p:nvPr>
        </p:nvSpPr>
        <p:spPr>
          <a:xfrm>
            <a:off x="182880" y="182245"/>
            <a:ext cx="10866120" cy="427355"/>
          </a:xfrm>
        </p:spPr>
        <p:txBody>
          <a:bodyPr>
            <a:normAutofit fontScale="90000"/>
          </a:bodyPr>
          <a:lstStyle/>
          <a:p>
            <a:r>
              <a:rPr lang="en-IN" b="1" dirty="0">
                <a:latin typeface="Times New Roman" panose="02020603050405020304" pitchFamily="18" charset="0"/>
                <a:cs typeface="Times New Roman" panose="02020603050405020304" pitchFamily="18" charset="0"/>
              </a:rPr>
              <a:t>System calls in short</a:t>
            </a:r>
          </a:p>
        </p:txBody>
      </p:sp>
      <p:sp>
        <p:nvSpPr>
          <p:cNvPr id="3" name="Content Placeholder 2">
            <a:extLst>
              <a:ext uri="{FF2B5EF4-FFF2-40B4-BE49-F238E27FC236}">
                <a16:creationId xmlns:a16="http://schemas.microsoft.com/office/drawing/2014/main" id="{9073B753-F23C-9683-ABCC-F63CEBCC0872}"/>
              </a:ext>
            </a:extLst>
          </p:cNvPr>
          <p:cNvSpPr>
            <a:spLocks noGrp="1"/>
          </p:cNvSpPr>
          <p:nvPr>
            <p:ph idx="1"/>
          </p:nvPr>
        </p:nvSpPr>
        <p:spPr>
          <a:xfrm>
            <a:off x="111760" y="721359"/>
            <a:ext cx="11968480" cy="5954395"/>
          </a:xfrm>
        </p:spPr>
        <p:txBody>
          <a:bodyPr>
            <a:normAutofit fontScale="70000" lnSpcReduction="20000"/>
          </a:bodyPr>
          <a:lstStyle/>
          <a:p>
            <a:pPr marL="0" indent="0" algn="just">
              <a:lnSpc>
                <a:spcPct val="120000"/>
              </a:lnSpc>
              <a:buNone/>
            </a:pPr>
            <a:r>
              <a:rPr lang="en-US" b="1" i="0" dirty="0">
                <a:solidFill>
                  <a:srgbClr val="333333"/>
                </a:solidFill>
                <a:effectLst/>
                <a:latin typeface="Times New Roman" panose="02020603050405020304" pitchFamily="18" charset="0"/>
                <a:cs typeface="Times New Roman" panose="02020603050405020304" pitchFamily="18" charset="0"/>
              </a:rPr>
              <a:t>Process Control</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lnSpc>
                <a:spcPct val="120000"/>
              </a:lnSpc>
            </a:pPr>
            <a:r>
              <a:rPr lang="en-US" b="0" i="0" dirty="0">
                <a:solidFill>
                  <a:srgbClr val="333333"/>
                </a:solidFill>
                <a:effectLst/>
                <a:latin typeface="Times New Roman" panose="02020603050405020304" pitchFamily="18" charset="0"/>
                <a:cs typeface="Times New Roman" panose="02020603050405020304" pitchFamily="18" charset="0"/>
              </a:rPr>
              <a:t>It is responsible for file manipulation jobs, including creating files, deleting files, reading, opening, writing, closing, etc.</a:t>
            </a:r>
          </a:p>
          <a:p>
            <a:pPr marL="0" indent="0" algn="just">
              <a:lnSpc>
                <a:spcPct val="120000"/>
              </a:lnSpc>
              <a:buNone/>
            </a:pPr>
            <a:r>
              <a:rPr lang="en-US" b="1" i="0" dirty="0">
                <a:solidFill>
                  <a:srgbClr val="333333"/>
                </a:solidFill>
                <a:effectLst/>
                <a:latin typeface="Times New Roman" panose="02020603050405020304" pitchFamily="18" charset="0"/>
                <a:cs typeface="Times New Roman" panose="02020603050405020304" pitchFamily="18" charset="0"/>
              </a:rPr>
              <a:t>File Management</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lnSpc>
                <a:spcPct val="120000"/>
              </a:lnSpc>
            </a:pPr>
            <a:r>
              <a:rPr lang="en-US" b="0" i="0" dirty="0">
                <a:solidFill>
                  <a:srgbClr val="333333"/>
                </a:solidFill>
                <a:effectLst/>
                <a:latin typeface="Times New Roman" panose="02020603050405020304" pitchFamily="18" charset="0"/>
                <a:cs typeface="Times New Roman" panose="02020603050405020304" pitchFamily="18" charset="0"/>
              </a:rPr>
              <a:t>It is responsible for file manipulation jobs, including creating files, opening files, deleting files, closing files, etc.</a:t>
            </a:r>
          </a:p>
          <a:p>
            <a:pPr marL="0" indent="0" algn="just">
              <a:lnSpc>
                <a:spcPct val="120000"/>
              </a:lnSpc>
              <a:buNone/>
            </a:pPr>
            <a:r>
              <a:rPr lang="en-US" b="1" i="0" dirty="0">
                <a:solidFill>
                  <a:srgbClr val="333333"/>
                </a:solidFill>
                <a:effectLst/>
                <a:latin typeface="Times New Roman" panose="02020603050405020304" pitchFamily="18" charset="0"/>
                <a:cs typeface="Times New Roman" panose="02020603050405020304" pitchFamily="18" charset="0"/>
              </a:rPr>
              <a:t>Device Management</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lnSpc>
                <a:spcPct val="120000"/>
              </a:lnSpc>
            </a:pPr>
            <a:r>
              <a:rPr lang="en-US" b="0" i="0" dirty="0">
                <a:solidFill>
                  <a:srgbClr val="333333"/>
                </a:solidFill>
                <a:effectLst/>
                <a:latin typeface="Times New Roman" panose="02020603050405020304" pitchFamily="18" charset="0"/>
                <a:cs typeface="Times New Roman" panose="02020603050405020304" pitchFamily="18" charset="0"/>
              </a:rPr>
              <a:t>These are responsible for device manipulation, including reading from device buffers, writing into device buffers, etc.</a:t>
            </a:r>
          </a:p>
          <a:p>
            <a:pPr marL="0" indent="0" algn="just">
              <a:lnSpc>
                <a:spcPct val="120000"/>
              </a:lnSpc>
              <a:buNone/>
            </a:pPr>
            <a:r>
              <a:rPr lang="en-US" b="1" i="0" dirty="0">
                <a:solidFill>
                  <a:srgbClr val="333333"/>
                </a:solidFill>
                <a:effectLst/>
                <a:latin typeface="Times New Roman" panose="02020603050405020304" pitchFamily="18" charset="0"/>
                <a:cs typeface="Times New Roman" panose="02020603050405020304" pitchFamily="18" charset="0"/>
              </a:rPr>
              <a:t>Information Maintenance</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lnSpc>
                <a:spcPct val="120000"/>
              </a:lnSpc>
            </a:pPr>
            <a:r>
              <a:rPr lang="en-US" b="0" i="0" dirty="0">
                <a:solidFill>
                  <a:srgbClr val="333333"/>
                </a:solidFill>
                <a:effectLst/>
                <a:latin typeface="Times New Roman" panose="02020603050405020304" pitchFamily="18" charset="0"/>
                <a:cs typeface="Times New Roman" panose="02020603050405020304" pitchFamily="18" charset="0"/>
              </a:rPr>
              <a:t>These are used to manage the data and its share between the OS and the user program. Some common instances of information maintenance are getting time or date, getting system data, setting time or date, setting system data, etc.</a:t>
            </a:r>
          </a:p>
          <a:p>
            <a:pPr marL="0" indent="0" algn="just">
              <a:lnSpc>
                <a:spcPct val="120000"/>
              </a:lnSpc>
              <a:buNone/>
            </a:pPr>
            <a:r>
              <a:rPr lang="en-US" b="1" i="0" dirty="0">
                <a:solidFill>
                  <a:srgbClr val="333333"/>
                </a:solidFill>
                <a:effectLst/>
                <a:latin typeface="Times New Roman" panose="02020603050405020304" pitchFamily="18" charset="0"/>
                <a:cs typeface="Times New Roman" panose="02020603050405020304" pitchFamily="18" charset="0"/>
              </a:rPr>
              <a:t>Communication</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lnSpc>
                <a:spcPct val="120000"/>
              </a:lnSpc>
            </a:pPr>
            <a:r>
              <a:rPr lang="en-US" b="0" i="0" dirty="0">
                <a:solidFill>
                  <a:srgbClr val="333333"/>
                </a:solidFill>
                <a:effectLst/>
                <a:latin typeface="Times New Roman" panose="02020603050405020304" pitchFamily="18" charset="0"/>
                <a:cs typeface="Times New Roman" panose="02020603050405020304" pitchFamily="18" charset="0"/>
              </a:rPr>
              <a:t>These are used for inter process communication (IPC). Some examples of IPC are creating, sending, receiving messages, deleting communication connections, etc.</a:t>
            </a:r>
          </a:p>
          <a:p>
            <a:pPr algn="just">
              <a:lnSpc>
                <a:spcPct val="120000"/>
              </a:lnSpc>
            </a:pPr>
            <a:endParaRPr lang="en-US" b="0" i="0" dirty="0">
              <a:solidFill>
                <a:srgbClr val="333333"/>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11815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77A325-EF9C-F755-3477-0570D447426B}"/>
              </a:ext>
            </a:extLst>
          </p:cNvPr>
          <p:cNvSpPr txBox="1"/>
          <p:nvPr/>
        </p:nvSpPr>
        <p:spPr>
          <a:xfrm>
            <a:off x="1866123" y="4958080"/>
            <a:ext cx="6553200"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Fig. Calling System Call</a:t>
            </a:r>
          </a:p>
        </p:txBody>
      </p:sp>
      <p:pic>
        <p:nvPicPr>
          <p:cNvPr id="1028" name="Picture 4" descr="Dual Mode &amp; Multimode Operation. Since the operating system and users… | by  Samir Shah | Medium">
            <a:extLst>
              <a:ext uri="{FF2B5EF4-FFF2-40B4-BE49-F238E27FC236}">
                <a16:creationId xmlns:a16="http://schemas.microsoft.com/office/drawing/2014/main" id="{4C78B32F-A4E7-7EFE-F800-FA339C94F7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0" y="440690"/>
            <a:ext cx="11430000" cy="4517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190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D4FC-5313-CBCA-589A-788E13C85541}"/>
              </a:ext>
            </a:extLst>
          </p:cNvPr>
          <p:cNvSpPr>
            <a:spLocks noGrp="1"/>
          </p:cNvSpPr>
          <p:nvPr>
            <p:ph type="title"/>
          </p:nvPr>
        </p:nvSpPr>
        <p:spPr>
          <a:xfrm>
            <a:off x="436880" y="365125"/>
            <a:ext cx="10916920" cy="518795"/>
          </a:xfrm>
        </p:spPr>
        <p:txBody>
          <a:bodyPr>
            <a:normAutofit fontScale="90000"/>
          </a:bodyPr>
          <a:lstStyle/>
          <a:p>
            <a:r>
              <a:rPr lang="en-US" b="1" i="0" dirty="0">
                <a:solidFill>
                  <a:srgbClr val="610B38"/>
                </a:solidFill>
                <a:effectLst/>
                <a:latin typeface="Times New Roman" panose="02020603050405020304" pitchFamily="18" charset="0"/>
                <a:cs typeface="Times New Roman" panose="02020603050405020304" pitchFamily="18" charset="0"/>
              </a:rPr>
              <a:t>How are system calls made?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9FA935-3EC8-CB02-B475-6D8184E82F6F}"/>
              </a:ext>
            </a:extLst>
          </p:cNvPr>
          <p:cNvSpPr>
            <a:spLocks noGrp="1"/>
          </p:cNvSpPr>
          <p:nvPr>
            <p:ph idx="1"/>
          </p:nvPr>
        </p:nvSpPr>
        <p:spPr>
          <a:xfrm>
            <a:off x="233680" y="1036320"/>
            <a:ext cx="11531600" cy="5618480"/>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When a computer software needs </a:t>
            </a:r>
            <a:r>
              <a:rPr lang="en-US" sz="2400" b="1" i="0" dirty="0">
                <a:effectLst/>
                <a:latin typeface="Times New Roman" panose="02020603050405020304" pitchFamily="18" charset="0"/>
                <a:cs typeface="Times New Roman" panose="02020603050405020304" pitchFamily="18" charset="0"/>
              </a:rPr>
              <a:t>to access the operating system's kernel</a:t>
            </a:r>
            <a:r>
              <a:rPr lang="en-US" sz="2400" b="0" i="0" dirty="0">
                <a:effectLst/>
                <a:latin typeface="Times New Roman" panose="02020603050405020304" pitchFamily="18" charset="0"/>
                <a:cs typeface="Times New Roman" panose="02020603050405020304" pitchFamily="18" charset="0"/>
              </a:rPr>
              <a:t>, it makes a system call.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system call uses an API to expose the operating system's services to user programs.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is the only method to access the kernel system. </a:t>
            </a:r>
          </a:p>
          <a:p>
            <a:pPr algn="just">
              <a:lnSpc>
                <a:spcPct val="150000"/>
              </a:lnSpc>
            </a:pPr>
            <a:r>
              <a:rPr lang="en-US" sz="2400" b="0" i="0" dirty="0">
                <a:effectLst/>
                <a:latin typeface="Times New Roman" panose="02020603050405020304" pitchFamily="18" charset="0"/>
                <a:cs typeface="Times New Roman" panose="02020603050405020304" pitchFamily="18" charset="0"/>
              </a:rPr>
              <a:t>All programs or processes that require resources </a:t>
            </a:r>
            <a:r>
              <a:rPr lang="en-US" sz="2400" b="1" i="0" dirty="0">
                <a:effectLst/>
                <a:latin typeface="Times New Roman" panose="02020603050405020304" pitchFamily="18" charset="0"/>
                <a:cs typeface="Times New Roman" panose="02020603050405020304" pitchFamily="18" charset="0"/>
              </a:rPr>
              <a:t>for execution must use system calls</a:t>
            </a:r>
            <a:r>
              <a:rPr lang="en-US" sz="2400" b="0" i="0" dirty="0">
                <a:effectLst/>
                <a:latin typeface="Times New Roman" panose="02020603050405020304" pitchFamily="18" charset="0"/>
                <a:cs typeface="Times New Roman" panose="02020603050405020304" pitchFamily="18" charset="0"/>
              </a:rPr>
              <a:t>, as they serve as an interface between the </a:t>
            </a:r>
            <a:r>
              <a:rPr lang="en-US" sz="2400" b="1" i="0" dirty="0">
                <a:effectLst/>
                <a:latin typeface="Times New Roman" panose="02020603050405020304" pitchFamily="18" charset="0"/>
                <a:cs typeface="Times New Roman" panose="02020603050405020304" pitchFamily="18" charset="0"/>
              </a:rPr>
              <a:t>operating system and user programs</a:t>
            </a:r>
            <a:r>
              <a:rPr lang="en-US" sz="2400" b="0" i="0" dirty="0">
                <a:effectLst/>
                <a:latin typeface="Times New Roman" panose="02020603050405020304" pitchFamily="18" charset="0"/>
                <a:cs typeface="Times New Roman" panose="02020603050405020304" pitchFamily="18" charset="0"/>
              </a:rPr>
              <a:t>.</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Below are some examples of how a system call varies from a user function</a:t>
            </a:r>
            <a:r>
              <a:rPr lang="en-US" sz="2400" b="0" i="0" dirty="0">
                <a:solidFill>
                  <a:srgbClr val="333333"/>
                </a:solidFill>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6145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7BA2E3-73DC-EC04-4271-F9FE09251B63}"/>
              </a:ext>
            </a:extLst>
          </p:cNvPr>
          <p:cNvSpPr>
            <a:spLocks noGrp="1"/>
          </p:cNvSpPr>
          <p:nvPr>
            <p:ph idx="1"/>
          </p:nvPr>
        </p:nvSpPr>
        <p:spPr>
          <a:xfrm>
            <a:off x="386080" y="436880"/>
            <a:ext cx="11338560" cy="6075887"/>
          </a:xfrm>
        </p:spPr>
        <p:txBody>
          <a:bodyPr/>
          <a:lstStyle/>
          <a:p>
            <a:pPr algn="just">
              <a:lnSpc>
                <a:spcPct val="150000"/>
              </a:lnSpc>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A system call function may create and use kernel processes </a:t>
            </a:r>
            <a:r>
              <a:rPr lang="en-US" b="1" i="0" dirty="0">
                <a:solidFill>
                  <a:srgbClr val="000000"/>
                </a:solidFill>
                <a:effectLst/>
                <a:latin typeface="Times New Roman" panose="02020603050405020304" pitchFamily="18" charset="0"/>
                <a:cs typeface="Times New Roman" panose="02020603050405020304" pitchFamily="18" charset="0"/>
              </a:rPr>
              <a:t>to execute the asynchronous processing.</a:t>
            </a:r>
          </a:p>
          <a:p>
            <a:pPr algn="just">
              <a:lnSpc>
                <a:spcPct val="150000"/>
              </a:lnSpc>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A system call has greater authority than a standard subroutine. </a:t>
            </a:r>
          </a:p>
          <a:p>
            <a:pPr algn="just">
              <a:lnSpc>
                <a:spcPct val="150000"/>
              </a:lnSpc>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A system call with kernel-mode privilege </a:t>
            </a:r>
            <a:r>
              <a:rPr lang="en-US" b="1" i="0" dirty="0">
                <a:solidFill>
                  <a:srgbClr val="000000"/>
                </a:solidFill>
                <a:effectLst/>
                <a:latin typeface="Times New Roman" panose="02020603050405020304" pitchFamily="18" charset="0"/>
                <a:cs typeface="Times New Roman" panose="02020603050405020304" pitchFamily="18" charset="0"/>
              </a:rPr>
              <a:t>executes in the kernel protection domain.</a:t>
            </a:r>
          </a:p>
          <a:p>
            <a:pPr algn="just">
              <a:lnSpc>
                <a:spcPct val="150000"/>
              </a:lnSpc>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System calls are not permitted </a:t>
            </a:r>
            <a:r>
              <a:rPr lang="en-US" b="1" i="0" dirty="0">
                <a:solidFill>
                  <a:srgbClr val="000000"/>
                </a:solidFill>
                <a:effectLst/>
                <a:latin typeface="Times New Roman" panose="02020603050405020304" pitchFamily="18" charset="0"/>
                <a:cs typeface="Times New Roman" panose="02020603050405020304" pitchFamily="18" charset="0"/>
              </a:rPr>
              <a:t>to use shared libraries </a:t>
            </a:r>
            <a:r>
              <a:rPr lang="en-US" b="0" i="0" dirty="0">
                <a:solidFill>
                  <a:srgbClr val="000000"/>
                </a:solidFill>
                <a:effectLst/>
                <a:latin typeface="Times New Roman" panose="02020603050405020304" pitchFamily="18" charset="0"/>
                <a:cs typeface="Times New Roman" panose="02020603050405020304" pitchFamily="18" charset="0"/>
              </a:rPr>
              <a:t>or any symbols that are not present in the kernel protection domain.</a:t>
            </a:r>
          </a:p>
          <a:p>
            <a:pPr algn="just">
              <a:lnSpc>
                <a:spcPct val="150000"/>
              </a:lnSpc>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The code and data for system calls are stored in global kernel memory.</a:t>
            </a:r>
          </a:p>
          <a:p>
            <a:endParaRPr lang="en-IN" dirty="0"/>
          </a:p>
        </p:txBody>
      </p:sp>
    </p:spTree>
    <p:extLst>
      <p:ext uri="{BB962C8B-B14F-4D97-AF65-F5344CB8AC3E}">
        <p14:creationId xmlns:p14="http://schemas.microsoft.com/office/powerpoint/2010/main" val="1861482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8B622-D397-5555-AA54-AC976D42A6A5}"/>
              </a:ext>
            </a:extLst>
          </p:cNvPr>
          <p:cNvSpPr>
            <a:spLocks noGrp="1"/>
          </p:cNvSpPr>
          <p:nvPr>
            <p:ph type="title"/>
          </p:nvPr>
        </p:nvSpPr>
        <p:spPr>
          <a:xfrm>
            <a:off x="294640" y="131762"/>
            <a:ext cx="11059160" cy="549275"/>
          </a:xfrm>
        </p:spPr>
        <p:txBody>
          <a:bodyPr>
            <a:normAutofit fontScale="90000"/>
          </a:bodyPr>
          <a:lstStyle/>
          <a:p>
            <a:r>
              <a:rPr lang="en-US" sz="3600" b="1" i="0" dirty="0">
                <a:solidFill>
                  <a:srgbClr val="FF0000"/>
                </a:solidFill>
                <a:effectLst/>
                <a:latin typeface="Times New Roman" panose="02020603050405020304" pitchFamily="18" charset="0"/>
                <a:cs typeface="Times New Roman" panose="02020603050405020304" pitchFamily="18" charset="0"/>
              </a:rPr>
              <a:t>Why do you need system calls in Operating System?</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77C2E2-48CD-1647-C5F7-88D746F35849}"/>
              </a:ext>
            </a:extLst>
          </p:cNvPr>
          <p:cNvSpPr>
            <a:spLocks noGrp="1"/>
          </p:cNvSpPr>
          <p:nvPr>
            <p:ph idx="1"/>
          </p:nvPr>
        </p:nvSpPr>
        <p:spPr>
          <a:xfrm>
            <a:off x="294640" y="829944"/>
            <a:ext cx="11490960" cy="5611495"/>
          </a:xfrm>
        </p:spPr>
        <p:txBody>
          <a:bodyPr>
            <a:normAutofit fontScale="92500" lnSpcReduction="20000"/>
          </a:bodyPr>
          <a:lstStyle/>
          <a:p>
            <a:pPr marL="0" indent="0" algn="just">
              <a:lnSpc>
                <a:spcPct val="150000"/>
              </a:lnSpc>
              <a:buNone/>
            </a:pPr>
            <a:r>
              <a:rPr lang="en-US" b="0" i="0" dirty="0">
                <a:solidFill>
                  <a:srgbClr val="333333"/>
                </a:solidFill>
                <a:effectLst/>
                <a:latin typeface="Times New Roman" panose="02020603050405020304" pitchFamily="18" charset="0"/>
                <a:cs typeface="Times New Roman" panose="02020603050405020304" pitchFamily="18" charset="0"/>
              </a:rPr>
              <a:t>There are various situations where you must require system calls in the operating system. Following of the situations are as follows:</a:t>
            </a:r>
          </a:p>
          <a:p>
            <a:pPr algn="just">
              <a:lnSpc>
                <a:spcPct val="150000"/>
              </a:lnSpc>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It is must require when a file system wants to create or delete a file.</a:t>
            </a:r>
          </a:p>
          <a:p>
            <a:pPr algn="just">
              <a:lnSpc>
                <a:spcPct val="150000"/>
              </a:lnSpc>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Network connections require the system calls to sending and receiving data packets.</a:t>
            </a:r>
          </a:p>
          <a:p>
            <a:pPr algn="just">
              <a:lnSpc>
                <a:spcPct val="150000"/>
              </a:lnSpc>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If you want to read or write a file, you need to system calls.</a:t>
            </a:r>
          </a:p>
          <a:p>
            <a:pPr algn="just">
              <a:lnSpc>
                <a:spcPct val="150000"/>
              </a:lnSpc>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If you want to access hardware devices, including a printer, scanner, you need a system call.</a:t>
            </a:r>
          </a:p>
          <a:p>
            <a:pPr algn="just">
              <a:lnSpc>
                <a:spcPct val="150000"/>
              </a:lnSpc>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System calls are used to create and manage new processes.</a:t>
            </a:r>
          </a:p>
          <a:p>
            <a:endParaRPr lang="en-IN" dirty="0"/>
          </a:p>
        </p:txBody>
      </p:sp>
    </p:spTree>
    <p:extLst>
      <p:ext uri="{BB962C8B-B14F-4D97-AF65-F5344CB8AC3E}">
        <p14:creationId xmlns:p14="http://schemas.microsoft.com/office/powerpoint/2010/main" val="1804720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A8473-1892-2B11-1184-3EE0BF4E4C02}"/>
              </a:ext>
            </a:extLst>
          </p:cNvPr>
          <p:cNvSpPr>
            <a:spLocks noGrp="1"/>
          </p:cNvSpPr>
          <p:nvPr>
            <p:ph type="title"/>
          </p:nvPr>
        </p:nvSpPr>
        <p:spPr>
          <a:xfrm>
            <a:off x="131043" y="132080"/>
            <a:ext cx="11120120" cy="610235"/>
          </a:xfrm>
        </p:spPr>
        <p:txBody>
          <a:bodyPr>
            <a:normAutofit/>
          </a:bodyPr>
          <a:lstStyle/>
          <a:p>
            <a:r>
              <a:rPr lang="en-IN" sz="3600" b="1" i="0" dirty="0">
                <a:solidFill>
                  <a:srgbClr val="FF0000"/>
                </a:solidFill>
                <a:effectLst/>
                <a:latin typeface="Times New Roman" panose="02020603050405020304" pitchFamily="18" charset="0"/>
                <a:cs typeface="Times New Roman" panose="02020603050405020304" pitchFamily="18" charset="0"/>
              </a:rPr>
              <a:t>How System Calls Work</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DE9321-2DE0-9D95-5850-B22A2EC521E8}"/>
              </a:ext>
            </a:extLst>
          </p:cNvPr>
          <p:cNvSpPr>
            <a:spLocks noGrp="1"/>
          </p:cNvSpPr>
          <p:nvPr>
            <p:ph idx="1"/>
          </p:nvPr>
        </p:nvSpPr>
        <p:spPr>
          <a:xfrm>
            <a:off x="131043" y="742315"/>
            <a:ext cx="11634237" cy="5983605"/>
          </a:xfrm>
        </p:spPr>
        <p:txBody>
          <a:bodyPr>
            <a:normAutofit/>
          </a:bodyPr>
          <a:lstStyle/>
          <a:p>
            <a:pPr algn="just">
              <a:lnSpc>
                <a:spcPct val="150000"/>
              </a:lnSpc>
            </a:pPr>
            <a:r>
              <a:rPr lang="en-US" sz="2000" b="0" i="0" dirty="0">
                <a:effectLst/>
                <a:latin typeface="Times New Roman" panose="02020603050405020304" pitchFamily="18" charset="0"/>
                <a:cs typeface="Times New Roman" panose="02020603050405020304" pitchFamily="18" charset="0"/>
              </a:rPr>
              <a:t>The Applications </a:t>
            </a:r>
            <a:r>
              <a:rPr lang="en-US" sz="2000" b="1" i="0" dirty="0">
                <a:effectLst/>
                <a:latin typeface="Times New Roman" panose="02020603050405020304" pitchFamily="18" charset="0"/>
                <a:cs typeface="Times New Roman" panose="02020603050405020304" pitchFamily="18" charset="0"/>
              </a:rPr>
              <a:t>run</a:t>
            </a:r>
            <a:r>
              <a:rPr lang="en-US" sz="2000" b="0" i="0" dirty="0">
                <a:effectLst/>
                <a:latin typeface="Times New Roman" panose="02020603050405020304" pitchFamily="18" charset="0"/>
                <a:cs typeface="Times New Roman" panose="02020603050405020304" pitchFamily="18" charset="0"/>
              </a:rPr>
              <a:t> in an area of memory known as </a:t>
            </a:r>
            <a:r>
              <a:rPr lang="en-US" sz="2000" b="1" i="0" dirty="0">
                <a:effectLst/>
                <a:latin typeface="Times New Roman" panose="02020603050405020304" pitchFamily="18" charset="0"/>
                <a:cs typeface="Times New Roman" panose="02020603050405020304" pitchFamily="18" charset="0"/>
              </a:rPr>
              <a:t>user space</a:t>
            </a:r>
            <a:r>
              <a:rPr lang="en-US" sz="2000" b="0" i="0" dirty="0">
                <a:effectLst/>
                <a:latin typeface="Times New Roman" panose="02020603050405020304" pitchFamily="18" charset="0"/>
                <a:cs typeface="Times New Roman" panose="02020603050405020304" pitchFamily="18" charset="0"/>
              </a:rPr>
              <a:t>. </a:t>
            </a:r>
          </a:p>
          <a:p>
            <a:pPr algn="just">
              <a:lnSpc>
                <a:spcPct val="150000"/>
              </a:lnSpc>
            </a:pPr>
            <a:r>
              <a:rPr lang="en-US" sz="2000" b="0" i="0" dirty="0">
                <a:effectLst/>
                <a:latin typeface="Times New Roman" panose="02020603050405020304" pitchFamily="18" charset="0"/>
                <a:cs typeface="Times New Roman" panose="02020603050405020304" pitchFamily="18" charset="0"/>
              </a:rPr>
              <a:t>A system call </a:t>
            </a:r>
            <a:r>
              <a:rPr lang="en-US" sz="2000" b="1" i="0" dirty="0">
                <a:effectLst/>
                <a:latin typeface="Times New Roman" panose="02020603050405020304" pitchFamily="18" charset="0"/>
                <a:cs typeface="Times New Roman" panose="02020603050405020304" pitchFamily="18" charset="0"/>
              </a:rPr>
              <a:t>connects</a:t>
            </a:r>
            <a:r>
              <a:rPr lang="en-US" sz="2000" b="0" i="0" dirty="0">
                <a:effectLst/>
                <a:latin typeface="Times New Roman" panose="02020603050405020304" pitchFamily="18" charset="0"/>
                <a:cs typeface="Times New Roman" panose="02020603050405020304" pitchFamily="18" charset="0"/>
              </a:rPr>
              <a:t> to the </a:t>
            </a:r>
            <a:r>
              <a:rPr lang="en-US" sz="2000" b="1" i="0" dirty="0">
                <a:effectLst/>
                <a:latin typeface="Times New Roman" panose="02020603050405020304" pitchFamily="18" charset="0"/>
                <a:cs typeface="Times New Roman" panose="02020603050405020304" pitchFamily="18" charset="0"/>
              </a:rPr>
              <a:t>operating system's kernel</a:t>
            </a:r>
            <a:r>
              <a:rPr lang="en-US" sz="2000" b="0" i="0" dirty="0">
                <a:effectLst/>
                <a:latin typeface="Times New Roman" panose="02020603050405020304" pitchFamily="18" charset="0"/>
                <a:cs typeface="Times New Roman" panose="02020603050405020304" pitchFamily="18" charset="0"/>
              </a:rPr>
              <a:t>, which executes in kernel space. </a:t>
            </a:r>
          </a:p>
          <a:p>
            <a:pPr algn="just">
              <a:lnSpc>
                <a:spcPct val="150000"/>
              </a:lnSpc>
            </a:pPr>
            <a:r>
              <a:rPr lang="en-US" sz="2000" b="0" i="0" dirty="0">
                <a:effectLst/>
                <a:latin typeface="Times New Roman" panose="02020603050405020304" pitchFamily="18" charset="0"/>
                <a:cs typeface="Times New Roman" panose="02020603050405020304" pitchFamily="18" charset="0"/>
              </a:rPr>
              <a:t>When an application creates a system call, it must first obtain </a:t>
            </a:r>
            <a:r>
              <a:rPr lang="en-US" sz="2000" b="1" i="0" dirty="0">
                <a:effectLst/>
                <a:latin typeface="Times New Roman" panose="02020603050405020304" pitchFamily="18" charset="0"/>
                <a:cs typeface="Times New Roman" panose="02020603050405020304" pitchFamily="18" charset="0"/>
              </a:rPr>
              <a:t>permission from the kernel</a:t>
            </a:r>
            <a:r>
              <a:rPr lang="en-US" sz="2000" b="0" i="0" dirty="0">
                <a:effectLst/>
                <a:latin typeface="Times New Roman" panose="02020603050405020304" pitchFamily="18" charset="0"/>
                <a:cs typeface="Times New Roman" panose="02020603050405020304" pitchFamily="18" charset="0"/>
              </a:rPr>
              <a:t>. </a:t>
            </a:r>
          </a:p>
          <a:p>
            <a:pPr algn="just">
              <a:lnSpc>
                <a:spcPct val="150000"/>
              </a:lnSpc>
            </a:pPr>
            <a:r>
              <a:rPr lang="en-US" sz="2000" b="0" i="0" dirty="0">
                <a:effectLst/>
                <a:latin typeface="Times New Roman" panose="02020603050405020304" pitchFamily="18" charset="0"/>
                <a:cs typeface="Times New Roman" panose="02020603050405020304" pitchFamily="18" charset="0"/>
              </a:rPr>
              <a:t>It achieves this using an </a:t>
            </a:r>
            <a:r>
              <a:rPr lang="en-US" sz="2000" b="1" i="0" dirty="0">
                <a:effectLst/>
                <a:latin typeface="Times New Roman" panose="02020603050405020304" pitchFamily="18" charset="0"/>
                <a:cs typeface="Times New Roman" panose="02020603050405020304" pitchFamily="18" charset="0"/>
              </a:rPr>
              <a:t>interrupt request</a:t>
            </a:r>
            <a:r>
              <a:rPr lang="en-US" sz="2000" b="0" i="0" dirty="0">
                <a:effectLst/>
                <a:latin typeface="Times New Roman" panose="02020603050405020304" pitchFamily="18" charset="0"/>
                <a:cs typeface="Times New Roman" panose="02020603050405020304" pitchFamily="18" charset="0"/>
              </a:rPr>
              <a:t>, which pauses the current process and </a:t>
            </a:r>
            <a:r>
              <a:rPr lang="en-US" sz="2000" b="1" i="0" dirty="0">
                <a:effectLst/>
                <a:latin typeface="Times New Roman" panose="02020603050405020304" pitchFamily="18" charset="0"/>
                <a:cs typeface="Times New Roman" panose="02020603050405020304" pitchFamily="18" charset="0"/>
              </a:rPr>
              <a:t>transfers control to the kernel.</a:t>
            </a:r>
          </a:p>
          <a:p>
            <a:pPr algn="just">
              <a:lnSpc>
                <a:spcPct val="150000"/>
              </a:lnSpc>
            </a:pPr>
            <a:r>
              <a:rPr lang="en-US" sz="2000" b="0" i="0" dirty="0">
                <a:effectLst/>
                <a:latin typeface="Times New Roman" panose="02020603050405020304" pitchFamily="18" charset="0"/>
                <a:cs typeface="Times New Roman" panose="02020603050405020304" pitchFamily="18" charset="0"/>
              </a:rPr>
              <a:t>If the request is </a:t>
            </a:r>
            <a:r>
              <a:rPr lang="en-US" sz="2000" b="1" i="0" dirty="0">
                <a:effectLst/>
                <a:latin typeface="Times New Roman" panose="02020603050405020304" pitchFamily="18" charset="0"/>
                <a:cs typeface="Times New Roman" panose="02020603050405020304" pitchFamily="18" charset="0"/>
              </a:rPr>
              <a:t>permitted</a:t>
            </a:r>
            <a:r>
              <a:rPr lang="en-US" sz="2000" b="0" i="0" dirty="0">
                <a:effectLst/>
                <a:latin typeface="Times New Roman" panose="02020603050405020304" pitchFamily="18" charset="0"/>
                <a:cs typeface="Times New Roman" panose="02020603050405020304" pitchFamily="18" charset="0"/>
              </a:rPr>
              <a:t>, the kernel </a:t>
            </a:r>
            <a:r>
              <a:rPr lang="en-US" sz="2000" b="1" i="0" dirty="0">
                <a:effectLst/>
                <a:latin typeface="Times New Roman" panose="02020603050405020304" pitchFamily="18" charset="0"/>
                <a:cs typeface="Times New Roman" panose="02020603050405020304" pitchFamily="18" charset="0"/>
              </a:rPr>
              <a:t>performs the requested action</a:t>
            </a:r>
            <a:r>
              <a:rPr lang="en-US" sz="2000" b="0" i="0" dirty="0">
                <a:effectLst/>
                <a:latin typeface="Times New Roman" panose="02020603050405020304" pitchFamily="18" charset="0"/>
                <a:cs typeface="Times New Roman" panose="02020603050405020304" pitchFamily="18" charset="0"/>
              </a:rPr>
              <a:t>, like creating or deleting a file. </a:t>
            </a:r>
          </a:p>
          <a:p>
            <a:pPr algn="just">
              <a:lnSpc>
                <a:spcPct val="150000"/>
              </a:lnSpc>
            </a:pPr>
            <a:r>
              <a:rPr lang="en-US" sz="2000" b="0" i="0" dirty="0">
                <a:effectLst/>
                <a:latin typeface="Times New Roman" panose="02020603050405020304" pitchFamily="18" charset="0"/>
                <a:cs typeface="Times New Roman" panose="02020603050405020304" pitchFamily="18" charset="0"/>
              </a:rPr>
              <a:t>As input, the application receives the </a:t>
            </a:r>
            <a:r>
              <a:rPr lang="en-US" sz="2000" b="1" i="0" dirty="0">
                <a:effectLst/>
                <a:latin typeface="Times New Roman" panose="02020603050405020304" pitchFamily="18" charset="0"/>
                <a:cs typeface="Times New Roman" panose="02020603050405020304" pitchFamily="18" charset="0"/>
              </a:rPr>
              <a:t>kernel's output</a:t>
            </a:r>
            <a:r>
              <a:rPr lang="en-US" sz="2000" b="0" i="0" dirty="0">
                <a:effectLst/>
                <a:latin typeface="Times New Roman" panose="02020603050405020304" pitchFamily="18" charset="0"/>
                <a:cs typeface="Times New Roman" panose="02020603050405020304" pitchFamily="18" charset="0"/>
              </a:rPr>
              <a:t>. </a:t>
            </a:r>
          </a:p>
          <a:p>
            <a:pPr algn="just">
              <a:lnSpc>
                <a:spcPct val="150000"/>
              </a:lnSpc>
            </a:pPr>
            <a:r>
              <a:rPr lang="en-US" sz="2000" b="0" i="0" dirty="0">
                <a:effectLst/>
                <a:latin typeface="Times New Roman" panose="02020603050405020304" pitchFamily="18" charset="0"/>
                <a:cs typeface="Times New Roman" panose="02020603050405020304" pitchFamily="18" charset="0"/>
              </a:rPr>
              <a:t>The application resumes the procedure after </a:t>
            </a:r>
            <a:r>
              <a:rPr lang="en-US" sz="2000" b="1" i="0" dirty="0">
                <a:effectLst/>
                <a:latin typeface="Times New Roman" panose="02020603050405020304" pitchFamily="18" charset="0"/>
                <a:cs typeface="Times New Roman" panose="02020603050405020304" pitchFamily="18" charset="0"/>
              </a:rPr>
              <a:t>the input is received</a:t>
            </a:r>
            <a:r>
              <a:rPr lang="en-US" sz="2000" b="0" i="0" dirty="0">
                <a:effectLst/>
                <a:latin typeface="Times New Roman" panose="02020603050405020304" pitchFamily="18" charset="0"/>
                <a:cs typeface="Times New Roman" panose="02020603050405020304" pitchFamily="18" charset="0"/>
              </a:rPr>
              <a:t>. </a:t>
            </a:r>
          </a:p>
          <a:p>
            <a:pPr algn="just">
              <a:lnSpc>
                <a:spcPct val="150000"/>
              </a:lnSpc>
            </a:pPr>
            <a:r>
              <a:rPr lang="en-US" sz="2000" b="0" i="0" dirty="0">
                <a:effectLst/>
                <a:latin typeface="Times New Roman" panose="02020603050405020304" pitchFamily="18" charset="0"/>
                <a:cs typeface="Times New Roman" panose="02020603050405020304" pitchFamily="18" charset="0"/>
              </a:rPr>
              <a:t>When the operation is finished, the kernel returns the results to the application and then </a:t>
            </a:r>
            <a:r>
              <a:rPr lang="en-US" sz="2000" b="1" i="0" dirty="0">
                <a:effectLst/>
                <a:latin typeface="Times New Roman" panose="02020603050405020304" pitchFamily="18" charset="0"/>
                <a:cs typeface="Times New Roman" panose="02020603050405020304" pitchFamily="18" charset="0"/>
              </a:rPr>
              <a:t>moves data from kernel space to user space in memory</a:t>
            </a:r>
            <a:r>
              <a:rPr lang="en-US" sz="2000" b="0" i="0" dirty="0">
                <a:effectLst/>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2633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9E0AD6-1BA0-35F8-E413-0EF1A0C1269A}"/>
              </a:ext>
            </a:extLst>
          </p:cNvPr>
          <p:cNvSpPr>
            <a:spLocks noGrp="1"/>
          </p:cNvSpPr>
          <p:nvPr>
            <p:ph idx="1"/>
          </p:nvPr>
        </p:nvSpPr>
        <p:spPr>
          <a:xfrm>
            <a:off x="477520" y="304800"/>
            <a:ext cx="11470640" cy="5872163"/>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A </a:t>
            </a:r>
            <a:r>
              <a:rPr lang="en-US" sz="2400" b="1" i="0" dirty="0">
                <a:effectLst/>
                <a:latin typeface="Times New Roman" panose="02020603050405020304" pitchFamily="18" charset="0"/>
                <a:cs typeface="Times New Roman" panose="02020603050405020304" pitchFamily="18" charset="0"/>
              </a:rPr>
              <a:t>simple</a:t>
            </a:r>
            <a:r>
              <a:rPr lang="en-US" sz="2400" b="0" i="0" dirty="0">
                <a:effectLst/>
                <a:latin typeface="Times New Roman" panose="02020603050405020304" pitchFamily="18" charset="0"/>
                <a:cs typeface="Times New Roman" panose="02020603050405020304" pitchFamily="18" charset="0"/>
              </a:rPr>
              <a:t> system call may take few nanoseconds to provide the result, like retrieving the system date and time. </a:t>
            </a:r>
          </a:p>
          <a:p>
            <a:pPr algn="just">
              <a:lnSpc>
                <a:spcPct val="150000"/>
              </a:lnSpc>
            </a:pPr>
            <a:r>
              <a:rPr lang="en-US" sz="2400" b="0" i="0" dirty="0">
                <a:effectLst/>
                <a:latin typeface="Times New Roman" panose="02020603050405020304" pitchFamily="18" charset="0"/>
                <a:cs typeface="Times New Roman" panose="02020603050405020304" pitchFamily="18" charset="0"/>
              </a:rPr>
              <a:t>A more </a:t>
            </a:r>
            <a:r>
              <a:rPr lang="en-US" sz="2400" b="1" i="0" dirty="0">
                <a:effectLst/>
                <a:latin typeface="Times New Roman" panose="02020603050405020304" pitchFamily="18" charset="0"/>
                <a:cs typeface="Times New Roman" panose="02020603050405020304" pitchFamily="18" charset="0"/>
              </a:rPr>
              <a:t>complicated </a:t>
            </a:r>
            <a:r>
              <a:rPr lang="en-US" sz="2400" b="0" i="0" dirty="0">
                <a:effectLst/>
                <a:latin typeface="Times New Roman" panose="02020603050405020304" pitchFamily="18" charset="0"/>
                <a:cs typeface="Times New Roman" panose="02020603050405020304" pitchFamily="18" charset="0"/>
              </a:rPr>
              <a:t>system call, such as connecting to a network device, may take a few seconds. </a:t>
            </a:r>
          </a:p>
          <a:p>
            <a:pPr algn="just">
              <a:lnSpc>
                <a:spcPct val="150000"/>
              </a:lnSpc>
            </a:pPr>
            <a:r>
              <a:rPr lang="en-US" sz="2400" b="0" i="0" dirty="0">
                <a:effectLst/>
                <a:latin typeface="Times New Roman" panose="02020603050405020304" pitchFamily="18" charset="0"/>
                <a:cs typeface="Times New Roman" panose="02020603050405020304" pitchFamily="18" charset="0"/>
              </a:rPr>
              <a:t>Most operating systems launch a distinct kernel thread for each system call </a:t>
            </a:r>
            <a:r>
              <a:rPr lang="en-US" sz="2400" b="1" i="0" dirty="0">
                <a:effectLst/>
                <a:latin typeface="Times New Roman" panose="02020603050405020304" pitchFamily="18" charset="0"/>
                <a:cs typeface="Times New Roman" panose="02020603050405020304" pitchFamily="18" charset="0"/>
              </a:rPr>
              <a:t>to avoid bottlenecks. </a:t>
            </a:r>
          </a:p>
          <a:p>
            <a:pPr algn="just">
              <a:lnSpc>
                <a:spcPct val="150000"/>
              </a:lnSpc>
            </a:pPr>
            <a:r>
              <a:rPr lang="en-US" sz="2400" b="0" i="0" dirty="0">
                <a:effectLst/>
                <a:latin typeface="Times New Roman" panose="02020603050405020304" pitchFamily="18" charset="0"/>
                <a:cs typeface="Times New Roman" panose="02020603050405020304" pitchFamily="18" charset="0"/>
              </a:rPr>
              <a:t>Modern operating systems are </a:t>
            </a:r>
            <a:r>
              <a:rPr lang="en-US" sz="2400" b="1" i="0" dirty="0">
                <a:effectLst/>
                <a:latin typeface="Times New Roman" panose="02020603050405020304" pitchFamily="18" charset="0"/>
                <a:cs typeface="Times New Roman" panose="02020603050405020304" pitchFamily="18" charset="0"/>
              </a:rPr>
              <a:t>multi-threaded</a:t>
            </a:r>
            <a:r>
              <a:rPr lang="en-US" sz="2400" b="0" i="0" dirty="0">
                <a:effectLst/>
                <a:latin typeface="Times New Roman" panose="02020603050405020304" pitchFamily="18" charset="0"/>
                <a:cs typeface="Times New Roman" panose="02020603050405020304" pitchFamily="18" charset="0"/>
              </a:rPr>
              <a:t>, which means they can handle various </a:t>
            </a:r>
            <a:r>
              <a:rPr lang="en-US" sz="2400" b="1" i="0" dirty="0">
                <a:effectLst/>
                <a:latin typeface="Times New Roman" panose="02020603050405020304" pitchFamily="18" charset="0"/>
                <a:cs typeface="Times New Roman" panose="02020603050405020304" pitchFamily="18" charset="0"/>
              </a:rPr>
              <a:t>system calls at the same time</a:t>
            </a:r>
            <a:r>
              <a:rPr lang="en-US" sz="2400" b="0" i="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42130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FB9FE-1B77-A3D4-D027-884449A3136B}"/>
              </a:ext>
            </a:extLst>
          </p:cNvPr>
          <p:cNvSpPr>
            <a:spLocks noGrp="1"/>
          </p:cNvSpPr>
          <p:nvPr>
            <p:ph type="title"/>
          </p:nvPr>
        </p:nvSpPr>
        <p:spPr>
          <a:xfrm>
            <a:off x="250372" y="182880"/>
            <a:ext cx="10515600" cy="559435"/>
          </a:xfrm>
        </p:spPr>
        <p:txBody>
          <a:bodyPr>
            <a:normAutofit fontScale="90000"/>
          </a:bodyPr>
          <a:lstStyle/>
          <a:p>
            <a:r>
              <a:rPr lang="en-IN" b="1" i="0" dirty="0">
                <a:effectLst/>
                <a:latin typeface="Times New Roman" panose="02020603050405020304" pitchFamily="18" charset="0"/>
                <a:cs typeface="Times New Roman" panose="02020603050405020304" pitchFamily="18" charset="0"/>
              </a:rPr>
              <a:t>Types of System Calls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75CB30-3B66-1894-C1E6-85DDB1E59E89}"/>
              </a:ext>
            </a:extLst>
          </p:cNvPr>
          <p:cNvSpPr>
            <a:spLocks noGrp="1"/>
          </p:cNvSpPr>
          <p:nvPr>
            <p:ph idx="1"/>
          </p:nvPr>
        </p:nvSpPr>
        <p:spPr>
          <a:xfrm>
            <a:off x="426720" y="1016000"/>
            <a:ext cx="10927080" cy="5659120"/>
          </a:xfrm>
        </p:spPr>
        <p:txBody>
          <a:bodyPr>
            <a:normAutofit/>
          </a:bodyPr>
          <a:lstStyle/>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There are commonly five types of system calls. These are as follows:</a:t>
            </a:r>
          </a:p>
          <a:p>
            <a:pPr algn="just">
              <a:lnSpc>
                <a:spcPct val="150000"/>
              </a:lnSpc>
              <a:buFont typeface="+mj-lt"/>
              <a:buAutoNum type="arabicPeriod"/>
            </a:pPr>
            <a:r>
              <a:rPr lang="fr-FR" sz="2400" b="1" i="0" dirty="0">
                <a:effectLst/>
                <a:latin typeface="Times New Roman" panose="02020603050405020304" pitchFamily="18" charset="0"/>
                <a:cs typeface="Times New Roman" panose="02020603050405020304" pitchFamily="18" charset="0"/>
              </a:rPr>
              <a:t> Process Control</a:t>
            </a:r>
          </a:p>
          <a:p>
            <a:pPr algn="just">
              <a:lnSpc>
                <a:spcPct val="150000"/>
              </a:lnSpc>
              <a:buFont typeface="+mj-lt"/>
              <a:buAutoNum type="arabicPeriod"/>
            </a:pPr>
            <a:r>
              <a:rPr lang="fr-FR" sz="2400" b="1" i="0" dirty="0">
                <a:effectLst/>
                <a:latin typeface="Times New Roman" panose="02020603050405020304" pitchFamily="18" charset="0"/>
                <a:cs typeface="Times New Roman" panose="02020603050405020304" pitchFamily="18" charset="0"/>
              </a:rPr>
              <a:t> File Management</a:t>
            </a:r>
          </a:p>
          <a:p>
            <a:pPr algn="just">
              <a:lnSpc>
                <a:spcPct val="150000"/>
              </a:lnSpc>
              <a:buFont typeface="+mj-lt"/>
              <a:buAutoNum type="arabicPeriod"/>
            </a:pPr>
            <a:r>
              <a:rPr lang="fr-FR" sz="2400" b="1" i="0" dirty="0">
                <a:effectLst/>
                <a:latin typeface="Times New Roman" panose="02020603050405020304" pitchFamily="18" charset="0"/>
                <a:cs typeface="Times New Roman" panose="02020603050405020304" pitchFamily="18" charset="0"/>
              </a:rPr>
              <a:t> Device Management</a:t>
            </a:r>
          </a:p>
          <a:p>
            <a:pPr algn="just">
              <a:lnSpc>
                <a:spcPct val="150000"/>
              </a:lnSpc>
              <a:buFont typeface="+mj-lt"/>
              <a:buAutoNum type="arabicPeriod"/>
            </a:pPr>
            <a:r>
              <a:rPr lang="fr-FR" sz="2400" b="1" i="0" dirty="0">
                <a:effectLst/>
                <a:latin typeface="Times New Roman" panose="02020603050405020304" pitchFamily="18" charset="0"/>
                <a:cs typeface="Times New Roman" panose="02020603050405020304" pitchFamily="18" charset="0"/>
              </a:rPr>
              <a:t> Information Maintenance</a:t>
            </a:r>
          </a:p>
          <a:p>
            <a:pPr algn="just">
              <a:lnSpc>
                <a:spcPct val="150000"/>
              </a:lnSpc>
              <a:buFont typeface="+mj-lt"/>
              <a:buAutoNum type="arabicPeriod"/>
            </a:pPr>
            <a:r>
              <a:rPr lang="fr-FR" sz="2400" b="1" i="0" dirty="0">
                <a:effectLst/>
                <a:latin typeface="Times New Roman" panose="02020603050405020304" pitchFamily="18" charset="0"/>
                <a:cs typeface="Times New Roman" panose="02020603050405020304" pitchFamily="18" charset="0"/>
              </a:rPr>
              <a:t> Communication</a:t>
            </a:r>
          </a:p>
          <a:p>
            <a:pPr algn="just">
              <a:lnSpc>
                <a:spcPct val="150000"/>
              </a:lnSpc>
              <a:buFont typeface="+mj-lt"/>
              <a:buAutoNum type="arabicPeriod"/>
            </a:pPr>
            <a:r>
              <a:rPr lang="fr-FR" sz="2400" b="1" i="0" dirty="0">
                <a:effectLst/>
                <a:latin typeface="Times New Roman" panose="02020603050405020304" pitchFamily="18" charset="0"/>
                <a:cs typeface="Times New Roman" panose="02020603050405020304" pitchFamily="18" charset="0"/>
              </a:rPr>
              <a:t> Protection</a:t>
            </a:r>
          </a:p>
          <a:p>
            <a:pPr marL="0" indent="0" algn="just">
              <a:lnSpc>
                <a:spcPct val="150000"/>
              </a:lnSpc>
              <a:buNone/>
            </a:pPr>
            <a:endParaRPr lang="en-US" sz="2400" b="1"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43553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2534</Words>
  <Application>Microsoft Office PowerPoint</Application>
  <PresentationFormat>Widescreen</PresentationFormat>
  <Paragraphs>176</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Courier New</vt:lpstr>
      <vt:lpstr>Times New Roman</vt:lpstr>
      <vt:lpstr>Wingdings</vt:lpstr>
      <vt:lpstr>Office Theme</vt:lpstr>
      <vt:lpstr>PowerPoint Presentation</vt:lpstr>
      <vt:lpstr>PowerPoint Presentation</vt:lpstr>
      <vt:lpstr>PowerPoint Presentation</vt:lpstr>
      <vt:lpstr>How are system calls made?</vt:lpstr>
      <vt:lpstr>PowerPoint Presentation</vt:lpstr>
      <vt:lpstr>Why do you need system calls in Operating System?</vt:lpstr>
      <vt:lpstr>How System Calls Work</vt:lpstr>
      <vt:lpstr>PowerPoint Presentation</vt:lpstr>
      <vt:lpstr>Types of System Calls</vt:lpstr>
      <vt:lpstr>Process Control</vt:lpstr>
      <vt:lpstr>PowerPoint Presentation</vt:lpstr>
      <vt:lpstr>File Management</vt:lpstr>
      <vt:lpstr>PowerPoint Presentation</vt:lpstr>
      <vt:lpstr>Device management</vt:lpstr>
      <vt:lpstr>PowerPoint Presentation</vt:lpstr>
      <vt:lpstr>Information Maintenance</vt:lpstr>
      <vt:lpstr>PowerPoint Presentation</vt:lpstr>
      <vt:lpstr>Communication</vt:lpstr>
      <vt:lpstr>PowerPoint Presentation</vt:lpstr>
      <vt:lpstr>Protection</vt:lpstr>
      <vt:lpstr>PowerPoint Presentation</vt:lpstr>
      <vt:lpstr>PowerPoint Presentation</vt:lpstr>
      <vt:lpstr>PowerPoint Presentation</vt:lpstr>
      <vt:lpstr>PowerPoint Presentation</vt:lpstr>
      <vt:lpstr>PowerPoint Presentation</vt:lpstr>
      <vt:lpstr>PowerPoint Presentation</vt:lpstr>
      <vt:lpstr>System calls in short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Kadao</dc:creator>
  <cp:lastModifiedBy>Akash Kadao</cp:lastModifiedBy>
  <cp:revision>5</cp:revision>
  <dcterms:created xsi:type="dcterms:W3CDTF">2023-10-12T08:16:31Z</dcterms:created>
  <dcterms:modified xsi:type="dcterms:W3CDTF">2023-10-31T04:15:51Z</dcterms:modified>
</cp:coreProperties>
</file>