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89" r:id="rId8"/>
    <p:sldId id="290" r:id="rId9"/>
    <p:sldId id="291" r:id="rId10"/>
    <p:sldId id="400" r:id="rId11"/>
    <p:sldId id="266" r:id="rId12"/>
    <p:sldId id="267" r:id="rId13"/>
    <p:sldId id="268" r:id="rId14"/>
    <p:sldId id="286" r:id="rId15"/>
    <p:sldId id="287" r:id="rId16"/>
    <p:sldId id="28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FCA1C-FF7D-1727-4369-48C8FB35F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F105D6C-7E51-D632-C2B1-F1A9E18B017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81A63E3-B284-8A48-86C2-EEF1DC22B3F8}"/>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5" name="Footer Placeholder 4">
            <a:extLst>
              <a:ext uri="{FF2B5EF4-FFF2-40B4-BE49-F238E27FC236}">
                <a16:creationId xmlns:a16="http://schemas.microsoft.com/office/drawing/2014/main" id="{EEE1202A-8256-1790-853A-8E3F24B37A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C78D124-4427-62F2-155D-B5B439985BF9}"/>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3492673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2C7530-8FD1-9198-D080-80E0FDB427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02B1201-CF5B-411A-AA53-4CCF0B2B85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63B2239-07CC-072F-DB1A-C0447FCBB5AF}"/>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5" name="Footer Placeholder 4">
            <a:extLst>
              <a:ext uri="{FF2B5EF4-FFF2-40B4-BE49-F238E27FC236}">
                <a16:creationId xmlns:a16="http://schemas.microsoft.com/office/drawing/2014/main" id="{7DAEBB5B-934E-6661-C637-E303FFD4A58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977D216-391A-5CB7-1B85-9BC5FB2267C3}"/>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3138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514B727-C923-BAC0-0D2A-0583221691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9A0B1E-CB10-9201-321A-791686254F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0EB1CC-5025-5F80-3134-C21BF154C3C5}"/>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5" name="Footer Placeholder 4">
            <a:extLst>
              <a:ext uri="{FF2B5EF4-FFF2-40B4-BE49-F238E27FC236}">
                <a16:creationId xmlns:a16="http://schemas.microsoft.com/office/drawing/2014/main" id="{5477E009-FD4F-F84B-5A2B-D8442F685A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C0D8A3-6360-FA80-EFE0-A8C5C1752E90}"/>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3375760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F85F5-735D-61BD-2993-87A67C61CD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D4BFF6E-45A4-872D-286F-15AB4D0636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F428121-FB5E-520E-A93B-BB07C9AD3184}"/>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5" name="Footer Placeholder 4">
            <a:extLst>
              <a:ext uri="{FF2B5EF4-FFF2-40B4-BE49-F238E27FC236}">
                <a16:creationId xmlns:a16="http://schemas.microsoft.com/office/drawing/2014/main" id="{69CE04BA-5D99-739D-4C75-9CCE60CEF60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DA4F9E-6645-A590-6991-60F0C0E945CF}"/>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3500158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BCB31-6BF0-D16A-DFC2-4A91CE909F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4759773-43BF-63CD-DEDB-13FEDF5EC4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2E68EA0-3511-DBEF-50D9-AEA149902A44}"/>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5" name="Footer Placeholder 4">
            <a:extLst>
              <a:ext uri="{FF2B5EF4-FFF2-40B4-BE49-F238E27FC236}">
                <a16:creationId xmlns:a16="http://schemas.microsoft.com/office/drawing/2014/main" id="{862A7FFE-C1FA-12F5-97B8-5AA00DA913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ED413DE-73D5-7713-8FA3-32AE04E373CA}"/>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301282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666D-E4F0-E793-DDB2-D8D6F246674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D982F9-CF45-20BF-81B9-7B9C186799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F24267F-7059-D818-0F6E-95AA0E85351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900C164-8191-F67D-E390-72FD2FC9DD38}"/>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6" name="Footer Placeholder 5">
            <a:extLst>
              <a:ext uri="{FF2B5EF4-FFF2-40B4-BE49-F238E27FC236}">
                <a16:creationId xmlns:a16="http://schemas.microsoft.com/office/drawing/2014/main" id="{1B67C1BB-296E-C5DD-C810-EACB7268075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6C03BC6-F1C4-C4B9-A14B-7C6D7FD9BC36}"/>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970115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81427-5F34-7331-6FA2-63BF4E0D831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7FED54E-8DC1-22E6-E702-51E5CBC27D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34C28B-406D-10CC-8A43-62C9B63039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5B661C-CCE8-6333-B137-70161D339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086E15-54F9-30AA-76CF-2B7A35D23A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2A6A5A-0C61-79E9-7CE5-7827C1AAA2A2}"/>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8" name="Footer Placeholder 7">
            <a:extLst>
              <a:ext uri="{FF2B5EF4-FFF2-40B4-BE49-F238E27FC236}">
                <a16:creationId xmlns:a16="http://schemas.microsoft.com/office/drawing/2014/main" id="{098CC48A-4ADA-C53B-F85F-7E6C9A3FC1A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6C3F35C-A8AB-514C-8DC7-26AE6AADEE09}"/>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23842643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D22C1F-33C7-D104-C5AE-14E8B813419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37D52D4-3D94-8ECF-9DB5-B2A0BCBBBAF0}"/>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4" name="Footer Placeholder 3">
            <a:extLst>
              <a:ext uri="{FF2B5EF4-FFF2-40B4-BE49-F238E27FC236}">
                <a16:creationId xmlns:a16="http://schemas.microsoft.com/office/drawing/2014/main" id="{901C4AC8-F791-DBBA-6146-BA1A7888469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805143D-BD3B-4E06-59B7-693F0E6CFDF1}"/>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2522688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EC30E1-737E-9E61-725C-B0F0CBB7696E}"/>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3" name="Footer Placeholder 2">
            <a:extLst>
              <a:ext uri="{FF2B5EF4-FFF2-40B4-BE49-F238E27FC236}">
                <a16:creationId xmlns:a16="http://schemas.microsoft.com/office/drawing/2014/main" id="{9701C68A-633C-82B5-76D2-84FE5AD9007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12BA50B4-FCE1-CF83-2040-5FD58550E260}"/>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28750018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694E-8D34-7A12-0DB0-C0ED3ED61F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E86929B-EA95-568D-64A2-B1784AA061B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FF597A8-488B-9AB3-09CB-D91EF3CCBF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06F5D2-7007-3CBF-C03A-37928A5B532C}"/>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6" name="Footer Placeholder 5">
            <a:extLst>
              <a:ext uri="{FF2B5EF4-FFF2-40B4-BE49-F238E27FC236}">
                <a16:creationId xmlns:a16="http://schemas.microsoft.com/office/drawing/2014/main" id="{C152ED02-D087-6C3F-24B1-4C2D723CB8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9DAD37C-D44E-0F1E-6F4F-663541FB3268}"/>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42548706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B61F-C7B1-9370-785C-5F313304BD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05A3EA8-60CA-A945-977D-CD5FE9E815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3CFACFC-B2F4-F996-50EA-D2170E1174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AB1B6F-B089-4D9B-B36E-16934AA30399}"/>
              </a:ext>
            </a:extLst>
          </p:cNvPr>
          <p:cNvSpPr>
            <a:spLocks noGrp="1"/>
          </p:cNvSpPr>
          <p:nvPr>
            <p:ph type="dt" sz="half" idx="10"/>
          </p:nvPr>
        </p:nvSpPr>
        <p:spPr/>
        <p:txBody>
          <a:bodyPr/>
          <a:lstStyle/>
          <a:p>
            <a:fld id="{AB7661C9-B06B-400B-AA4E-00CAC087FCD9}" type="datetimeFigureOut">
              <a:rPr lang="en-IN" smtClean="0"/>
              <a:t>24-11-2023</a:t>
            </a:fld>
            <a:endParaRPr lang="en-IN"/>
          </a:p>
        </p:txBody>
      </p:sp>
      <p:sp>
        <p:nvSpPr>
          <p:cNvPr id="6" name="Footer Placeholder 5">
            <a:extLst>
              <a:ext uri="{FF2B5EF4-FFF2-40B4-BE49-F238E27FC236}">
                <a16:creationId xmlns:a16="http://schemas.microsoft.com/office/drawing/2014/main" id="{1FA11F0B-E4D9-1789-910C-661071CC1E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907A2D5-1148-BDE4-ADBF-4A9FE24CC20E}"/>
              </a:ext>
            </a:extLst>
          </p:cNvPr>
          <p:cNvSpPr>
            <a:spLocks noGrp="1"/>
          </p:cNvSpPr>
          <p:nvPr>
            <p:ph type="sldNum" sz="quarter" idx="12"/>
          </p:nvPr>
        </p:nvSpPr>
        <p:spPr/>
        <p:txBody>
          <a:bodyPr/>
          <a:lstStyle/>
          <a:p>
            <a:fld id="{2B59C265-05DA-4DE7-8FD6-E37F09F6A8D8}" type="slidenum">
              <a:rPr lang="en-IN" smtClean="0"/>
              <a:t>‹#›</a:t>
            </a:fld>
            <a:endParaRPr lang="en-IN"/>
          </a:p>
        </p:txBody>
      </p:sp>
    </p:spTree>
    <p:extLst>
      <p:ext uri="{BB962C8B-B14F-4D97-AF65-F5344CB8AC3E}">
        <p14:creationId xmlns:p14="http://schemas.microsoft.com/office/powerpoint/2010/main" val="2333684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D031B1-8779-67C3-5105-139AC6DCBF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CB1BAB5-C41E-BA8B-215A-91BC4E6783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A0ECF2-4F4D-D84E-3725-E902A7432A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7661C9-B06B-400B-AA4E-00CAC087FCD9}" type="datetimeFigureOut">
              <a:rPr lang="en-IN" smtClean="0"/>
              <a:t>24-11-2023</a:t>
            </a:fld>
            <a:endParaRPr lang="en-IN"/>
          </a:p>
        </p:txBody>
      </p:sp>
      <p:sp>
        <p:nvSpPr>
          <p:cNvPr id="5" name="Footer Placeholder 4">
            <a:extLst>
              <a:ext uri="{FF2B5EF4-FFF2-40B4-BE49-F238E27FC236}">
                <a16:creationId xmlns:a16="http://schemas.microsoft.com/office/drawing/2014/main" id="{DCC5D512-D0DD-9C33-AB5B-079C63E0D6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4560E29-D2C7-CBA9-7DBD-DD6401D57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59C265-05DA-4DE7-8FD6-E37F09F6A8D8}" type="slidenum">
              <a:rPr lang="en-IN" smtClean="0"/>
              <a:t>‹#›</a:t>
            </a:fld>
            <a:endParaRPr lang="en-IN"/>
          </a:p>
        </p:txBody>
      </p:sp>
    </p:spTree>
    <p:extLst>
      <p:ext uri="{BB962C8B-B14F-4D97-AF65-F5344CB8AC3E}">
        <p14:creationId xmlns:p14="http://schemas.microsoft.com/office/powerpoint/2010/main" val="66177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F2E24-B2DE-BDFD-F73D-C2BB81CE3F0F}"/>
              </a:ext>
            </a:extLst>
          </p:cNvPr>
          <p:cNvSpPr>
            <a:spLocks noGrp="1"/>
          </p:cNvSpPr>
          <p:nvPr>
            <p:ph type="ctrTitle"/>
          </p:nvPr>
        </p:nvSpPr>
        <p:spPr>
          <a:xfrm>
            <a:off x="1903444" y="1922106"/>
            <a:ext cx="8969829" cy="3295359"/>
          </a:xfrm>
        </p:spPr>
        <p:txBody>
          <a:bodyPr>
            <a:normAutofit fontScale="90000"/>
          </a:bodyPr>
          <a:lstStyle/>
          <a:p>
            <a:pPr>
              <a:lnSpc>
                <a:spcPct val="150000"/>
              </a:lnSpc>
            </a:pPr>
            <a:r>
              <a:rPr lang="en-US" b="1" dirty="0">
                <a:solidFill>
                  <a:srgbClr val="FF0000"/>
                </a:solidFill>
                <a:latin typeface="Times New Roman" panose="02020603050405020304" pitchFamily="18" charset="0"/>
                <a:cs typeface="Times New Roman" panose="02020603050405020304" pitchFamily="18" charset="0"/>
              </a:rPr>
              <a:t>PROCESS AND CPU SCHEDULING, PROCESS COORDINATION</a:t>
            </a:r>
            <a:endParaRPr lang="en-IN"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28814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C57B8B-08E9-5FD3-DF05-1893D82335BF}"/>
              </a:ext>
            </a:extLst>
          </p:cNvPr>
          <p:cNvSpPr>
            <a:spLocks noGrp="1"/>
          </p:cNvSpPr>
          <p:nvPr>
            <p:ph idx="1"/>
          </p:nvPr>
        </p:nvSpPr>
        <p:spPr>
          <a:xfrm>
            <a:off x="287693" y="351388"/>
            <a:ext cx="11431555" cy="4351338"/>
          </a:xfrm>
        </p:spPr>
        <p:txBody>
          <a:bodyPr/>
          <a:lstStyle/>
          <a:p>
            <a:pPr algn="l">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Parent and Child Process Relationship:</a:t>
            </a:r>
            <a:r>
              <a:rPr lang="en-US" sz="2400" b="0" i="0" dirty="0">
                <a:effectLst/>
                <a:latin typeface="Times New Roman" panose="02020603050405020304" pitchFamily="18" charset="0"/>
                <a:cs typeface="Times New Roman" panose="02020603050405020304" pitchFamily="18" charset="0"/>
              </a:rPr>
              <a:t> Information about the parent process (creator) and any child processes created by this process.</a:t>
            </a:r>
          </a:p>
          <a:p>
            <a:pPr algn="l">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File Descriptors:</a:t>
            </a:r>
            <a:r>
              <a:rPr lang="en-US" sz="2400" b="0" i="0" dirty="0">
                <a:effectLst/>
                <a:latin typeface="Times New Roman" panose="02020603050405020304" pitchFamily="18" charset="0"/>
                <a:cs typeface="Times New Roman" panose="02020603050405020304" pitchFamily="18" charset="0"/>
              </a:rPr>
              <a:t> A list of open files associated with the process, allowing the process to access files and perform I/O operations.</a:t>
            </a:r>
          </a:p>
          <a:p>
            <a:pPr algn="l">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Accounting Information:</a:t>
            </a:r>
            <a:r>
              <a:rPr lang="en-US" sz="2400" b="0" i="0" dirty="0">
                <a:effectLst/>
                <a:latin typeface="Times New Roman" panose="02020603050405020304" pitchFamily="18" charset="0"/>
                <a:cs typeface="Times New Roman" panose="02020603050405020304" pitchFamily="18" charset="0"/>
              </a:rPr>
              <a:t> Statistics and accounting data, such as CPU time used, time of process creation, and resource usage, for monitoring and resource management purposes.</a:t>
            </a:r>
          </a:p>
          <a:p>
            <a:endParaRPr lang="en-IN" dirty="0"/>
          </a:p>
        </p:txBody>
      </p:sp>
    </p:spTree>
    <p:extLst>
      <p:ext uri="{BB962C8B-B14F-4D97-AF65-F5344CB8AC3E}">
        <p14:creationId xmlns:p14="http://schemas.microsoft.com/office/powerpoint/2010/main" val="3181549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A3F2A-15C9-80A0-D604-478E67E5D583}"/>
              </a:ext>
            </a:extLst>
          </p:cNvPr>
          <p:cNvSpPr>
            <a:spLocks noGrp="1"/>
          </p:cNvSpPr>
          <p:nvPr>
            <p:ph type="title"/>
          </p:nvPr>
        </p:nvSpPr>
        <p:spPr>
          <a:xfrm>
            <a:off x="167951" y="113199"/>
            <a:ext cx="11588620" cy="623920"/>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Threads</a:t>
            </a:r>
          </a:p>
        </p:txBody>
      </p:sp>
      <p:sp>
        <p:nvSpPr>
          <p:cNvPr id="3" name="Content Placeholder 2">
            <a:extLst>
              <a:ext uri="{FF2B5EF4-FFF2-40B4-BE49-F238E27FC236}">
                <a16:creationId xmlns:a16="http://schemas.microsoft.com/office/drawing/2014/main" id="{C094977F-1DD5-58C4-EDFE-2656423D001B}"/>
              </a:ext>
            </a:extLst>
          </p:cNvPr>
          <p:cNvSpPr>
            <a:spLocks noGrp="1"/>
          </p:cNvSpPr>
          <p:nvPr>
            <p:ph idx="1"/>
          </p:nvPr>
        </p:nvSpPr>
        <p:spPr>
          <a:xfrm>
            <a:off x="167951" y="737119"/>
            <a:ext cx="11691257" cy="5906277"/>
          </a:xfrm>
        </p:spPr>
        <p:txBody>
          <a:bodyPr>
            <a:normAutofit/>
          </a:bodyPr>
          <a:lstStyle/>
          <a:p>
            <a:pPr algn="just">
              <a:lnSpc>
                <a:spcPct val="150000"/>
              </a:lnSpc>
            </a:pPr>
            <a:r>
              <a:rPr lang="en-US" sz="2600" b="1" i="0" dirty="0">
                <a:effectLst/>
                <a:latin typeface="Times New Roman" panose="02020603050405020304" pitchFamily="18" charset="0"/>
                <a:cs typeface="Times New Roman" panose="02020603050405020304" pitchFamily="18" charset="0"/>
              </a:rPr>
              <a:t>Thread</a:t>
            </a:r>
            <a:r>
              <a:rPr lang="en-US" sz="2600" b="0" i="0" dirty="0">
                <a:effectLst/>
                <a:latin typeface="Times New Roman" panose="02020603050405020304" pitchFamily="18" charset="0"/>
                <a:cs typeface="Times New Roman" panose="02020603050405020304" pitchFamily="18" charset="0"/>
              </a:rPr>
              <a:t> is an execution unit that consists of its own program counter, a stack, and a set of registers where the </a:t>
            </a:r>
            <a:r>
              <a:rPr lang="en-US" sz="2600" b="1" i="0" dirty="0">
                <a:effectLst/>
                <a:latin typeface="Times New Roman" panose="02020603050405020304" pitchFamily="18" charset="0"/>
                <a:cs typeface="Times New Roman" panose="02020603050405020304" pitchFamily="18" charset="0"/>
              </a:rPr>
              <a:t>program counter </a:t>
            </a:r>
            <a:r>
              <a:rPr lang="en-US" sz="2600" b="0" i="0" dirty="0">
                <a:effectLst/>
                <a:latin typeface="Times New Roman" panose="02020603050405020304" pitchFamily="18" charset="0"/>
                <a:cs typeface="Times New Roman" panose="02020603050405020304" pitchFamily="18" charset="0"/>
              </a:rPr>
              <a:t>mainly keeps track of which instruction to execute next, </a:t>
            </a:r>
            <a:r>
              <a:rPr lang="en-US" sz="2600" b="1" i="0" dirty="0">
                <a:effectLst/>
                <a:latin typeface="Times New Roman" panose="02020603050405020304" pitchFamily="18" charset="0"/>
                <a:cs typeface="Times New Roman" panose="02020603050405020304" pitchFamily="18" charset="0"/>
              </a:rPr>
              <a:t>a set of registers </a:t>
            </a:r>
            <a:r>
              <a:rPr lang="en-US" sz="2600" b="0" i="0" dirty="0">
                <a:effectLst/>
                <a:latin typeface="Times New Roman" panose="02020603050405020304" pitchFamily="18" charset="0"/>
                <a:cs typeface="Times New Roman" panose="02020603050405020304" pitchFamily="18" charset="0"/>
              </a:rPr>
              <a:t>mainly hold its current working variables, and a </a:t>
            </a:r>
            <a:r>
              <a:rPr lang="en-US" sz="2600" b="1" i="0" dirty="0">
                <a:effectLst/>
                <a:latin typeface="Times New Roman" panose="02020603050405020304" pitchFamily="18" charset="0"/>
                <a:cs typeface="Times New Roman" panose="02020603050405020304" pitchFamily="18" charset="0"/>
              </a:rPr>
              <a:t>stack</a:t>
            </a:r>
            <a:r>
              <a:rPr lang="en-US" sz="2600" b="0" i="0" dirty="0">
                <a:effectLst/>
                <a:latin typeface="Times New Roman" panose="02020603050405020304" pitchFamily="18" charset="0"/>
                <a:cs typeface="Times New Roman" panose="02020603050405020304" pitchFamily="18" charset="0"/>
              </a:rPr>
              <a:t> mainly contains the history of execution.</a:t>
            </a:r>
          </a:p>
          <a:p>
            <a:pPr algn="just">
              <a:lnSpc>
                <a:spcPct val="150000"/>
              </a:lnSpc>
            </a:pPr>
            <a:r>
              <a:rPr lang="en-US" sz="2600" b="0" i="0" dirty="0">
                <a:effectLst/>
                <a:latin typeface="Times New Roman" panose="02020603050405020304" pitchFamily="18" charset="0"/>
                <a:cs typeface="Times New Roman" panose="02020603050405020304" pitchFamily="18" charset="0"/>
              </a:rPr>
              <a:t>Threads are </a:t>
            </a:r>
            <a:r>
              <a:rPr lang="en-US" sz="2600" i="0" dirty="0">
                <a:effectLst/>
                <a:latin typeface="Times New Roman" panose="02020603050405020304" pitchFamily="18" charset="0"/>
                <a:cs typeface="Times New Roman" panose="02020603050405020304" pitchFamily="18" charset="0"/>
              </a:rPr>
              <a:t>also termed as </a:t>
            </a:r>
            <a:r>
              <a:rPr lang="en-US" sz="2600" b="1" i="0" dirty="0">
                <a:effectLst/>
                <a:latin typeface="Times New Roman" panose="02020603050405020304" pitchFamily="18" charset="0"/>
                <a:cs typeface="Times New Roman" panose="02020603050405020304" pitchFamily="18" charset="0"/>
              </a:rPr>
              <a:t>lightweight processes </a:t>
            </a:r>
            <a:r>
              <a:rPr lang="en-US" sz="2600" i="0" dirty="0">
                <a:effectLst/>
                <a:latin typeface="Times New Roman" panose="02020603050405020304" pitchFamily="18" charset="0"/>
                <a:cs typeface="Times New Roman" panose="02020603050405020304" pitchFamily="18" charset="0"/>
              </a:rPr>
              <a:t>as they share common resources. </a:t>
            </a:r>
          </a:p>
          <a:p>
            <a:pPr algn="just">
              <a:lnSpc>
                <a:spcPct val="150000"/>
              </a:lnSpc>
            </a:pPr>
            <a:r>
              <a:rPr lang="en-US" sz="2600" b="0" i="0" dirty="0">
                <a:effectLst/>
                <a:latin typeface="Times New Roman" panose="02020603050405020304" pitchFamily="18" charset="0"/>
                <a:cs typeface="Times New Roman" panose="02020603050405020304" pitchFamily="18" charset="0"/>
              </a:rPr>
              <a:t>Threads are a popular way to </a:t>
            </a:r>
            <a:r>
              <a:rPr lang="en-US" sz="2600" b="1" i="0" dirty="0">
                <a:effectLst/>
                <a:latin typeface="Times New Roman" panose="02020603050405020304" pitchFamily="18" charset="0"/>
                <a:cs typeface="Times New Roman" panose="02020603050405020304" pitchFamily="18" charset="0"/>
              </a:rPr>
              <a:t>improve the performance</a:t>
            </a:r>
            <a:r>
              <a:rPr lang="en-US" sz="2600" b="0" i="0" dirty="0">
                <a:effectLst/>
                <a:latin typeface="Times New Roman" panose="02020603050405020304" pitchFamily="18" charset="0"/>
                <a:cs typeface="Times New Roman" panose="02020603050405020304" pitchFamily="18" charset="0"/>
              </a:rPr>
              <a:t> of an application.</a:t>
            </a:r>
          </a:p>
          <a:p>
            <a:pPr algn="just">
              <a:lnSpc>
                <a:spcPct val="150000"/>
              </a:lnSpc>
            </a:pPr>
            <a:r>
              <a:rPr lang="en-US" sz="2600" b="0" i="0" dirty="0">
                <a:effectLst/>
                <a:latin typeface="Times New Roman" panose="02020603050405020304" pitchFamily="18" charset="0"/>
                <a:cs typeface="Times New Roman" panose="02020603050405020304" pitchFamily="18" charset="0"/>
              </a:rPr>
              <a:t>Threads are mainly used to represent a software approach in order to improve the performance of an operating system just by reducing the overhead thread that is mainly equivalent to a classical process.</a:t>
            </a:r>
          </a:p>
          <a:p>
            <a:endParaRPr lang="en-IN" dirty="0"/>
          </a:p>
        </p:txBody>
      </p:sp>
    </p:spTree>
    <p:extLst>
      <p:ext uri="{BB962C8B-B14F-4D97-AF65-F5344CB8AC3E}">
        <p14:creationId xmlns:p14="http://schemas.microsoft.com/office/powerpoint/2010/main" val="21197604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39B73-1EF7-8F5F-3C05-D81D2FB731EA}"/>
              </a:ext>
            </a:extLst>
          </p:cNvPr>
          <p:cNvSpPr>
            <a:spLocks noGrp="1"/>
          </p:cNvSpPr>
          <p:nvPr>
            <p:ph idx="1"/>
          </p:nvPr>
        </p:nvSpPr>
        <p:spPr>
          <a:xfrm>
            <a:off x="317241" y="279918"/>
            <a:ext cx="11560628" cy="6158204"/>
          </a:xfrm>
        </p:spPr>
        <p:txBody>
          <a:bodyPr>
            <a:normAutofit/>
          </a:bodyPr>
          <a:lstStyle/>
          <a:p>
            <a:pPr marL="0" indent="0" algn="l">
              <a:buNone/>
            </a:pPr>
            <a:r>
              <a:rPr lang="en-US" b="1" i="0" dirty="0">
                <a:effectLst/>
                <a:latin typeface="Source Sans Pro" panose="020B0503030403020204" pitchFamily="34" charset="0"/>
              </a:rPr>
              <a:t>Components of Thread</a:t>
            </a:r>
          </a:p>
          <a:p>
            <a:pPr marL="0" indent="0" algn="l">
              <a:lnSpc>
                <a:spcPct val="150000"/>
              </a:lnSpc>
              <a:buNone/>
            </a:pPr>
            <a:r>
              <a:rPr lang="en-US" b="0" i="0" dirty="0">
                <a:effectLst/>
                <a:latin typeface="Times New Roman" panose="02020603050405020304" pitchFamily="18" charset="0"/>
                <a:cs typeface="Times New Roman" panose="02020603050405020304" pitchFamily="18" charset="0"/>
              </a:rPr>
              <a:t>A thread has the following three components:</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Program Counter</a:t>
            </a:r>
          </a:p>
          <a:p>
            <a:pPr algn="l">
              <a:lnSpc>
                <a:spcPct val="150000"/>
              </a:lnSpc>
              <a:buFont typeface="+mj-lt"/>
              <a:buAutoNum type="arabicPeriod"/>
            </a:pPr>
            <a:r>
              <a:rPr lang="en-US" dirty="0">
                <a:latin typeface="Times New Roman" panose="02020603050405020304" pitchFamily="18" charset="0"/>
                <a:cs typeface="Times New Roman" panose="02020603050405020304" pitchFamily="18" charset="0"/>
              </a:rPr>
              <a:t>Thread ID</a:t>
            </a:r>
            <a:endParaRPr lang="en-US" b="0" i="0" dirty="0">
              <a:effectLst/>
              <a:latin typeface="Times New Roman" panose="02020603050405020304" pitchFamily="18" charset="0"/>
              <a:cs typeface="Times New Roman" panose="02020603050405020304" pitchFamily="18" charset="0"/>
            </a:endParaRP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Set of registers</a:t>
            </a:r>
          </a:p>
          <a:p>
            <a:pPr algn="l">
              <a:lnSpc>
                <a:spcPct val="150000"/>
              </a:lnSpc>
              <a:buFont typeface="+mj-lt"/>
              <a:buAutoNum type="arabicPeriod"/>
            </a:pPr>
            <a:r>
              <a:rPr lang="en-US" b="0" i="0" dirty="0">
                <a:effectLst/>
                <a:latin typeface="Times New Roman" panose="02020603050405020304" pitchFamily="18" charset="0"/>
                <a:cs typeface="Times New Roman" panose="02020603050405020304" pitchFamily="18" charset="0"/>
              </a:rPr>
              <a:t>Stack </a:t>
            </a:r>
          </a:p>
          <a:p>
            <a:pPr marL="0" indent="0">
              <a:buNone/>
            </a:pPr>
            <a:endParaRPr lang="en-IN" dirty="0"/>
          </a:p>
        </p:txBody>
      </p:sp>
    </p:spTree>
    <p:extLst>
      <p:ext uri="{BB962C8B-B14F-4D97-AF65-F5344CB8AC3E}">
        <p14:creationId xmlns:p14="http://schemas.microsoft.com/office/powerpoint/2010/main" val="3274967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360BC19-8752-651C-1E75-CBB069DB03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5535" y="690465"/>
            <a:ext cx="9209314" cy="5122506"/>
          </a:xfrm>
          <a:prstGeom prst="rect">
            <a:avLst/>
          </a:prstGeom>
        </p:spPr>
      </p:pic>
    </p:spTree>
    <p:extLst>
      <p:ext uri="{BB962C8B-B14F-4D97-AF65-F5344CB8AC3E}">
        <p14:creationId xmlns:p14="http://schemas.microsoft.com/office/powerpoint/2010/main" val="3154206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FDA97-0FB5-1526-57DF-DE606EC3CF84}"/>
              </a:ext>
            </a:extLst>
          </p:cNvPr>
          <p:cNvSpPr>
            <a:spLocks noGrp="1"/>
          </p:cNvSpPr>
          <p:nvPr>
            <p:ph type="title"/>
          </p:nvPr>
        </p:nvSpPr>
        <p:spPr>
          <a:xfrm>
            <a:off x="167951" y="102637"/>
            <a:ext cx="11036559" cy="642581"/>
          </a:xfrm>
        </p:spPr>
        <p:txBody>
          <a:bodyPr>
            <a:normAutofit/>
          </a:bodyPr>
          <a:lstStyle/>
          <a:p>
            <a:r>
              <a:rPr lang="en-IN" sz="3600" b="1" dirty="0">
                <a:latin typeface="Times New Roman" panose="02020603050405020304" pitchFamily="18" charset="0"/>
                <a:cs typeface="Times New Roman" panose="02020603050405020304" pitchFamily="18" charset="0"/>
              </a:rPr>
              <a:t>Types of threads</a:t>
            </a:r>
          </a:p>
        </p:txBody>
      </p:sp>
      <p:sp>
        <p:nvSpPr>
          <p:cNvPr id="3" name="Content Placeholder 2">
            <a:extLst>
              <a:ext uri="{FF2B5EF4-FFF2-40B4-BE49-F238E27FC236}">
                <a16:creationId xmlns:a16="http://schemas.microsoft.com/office/drawing/2014/main" id="{A921B949-009B-C1D5-B445-F159CDE51FCF}"/>
              </a:ext>
            </a:extLst>
          </p:cNvPr>
          <p:cNvSpPr>
            <a:spLocks noGrp="1"/>
          </p:cNvSpPr>
          <p:nvPr>
            <p:ph idx="1"/>
          </p:nvPr>
        </p:nvSpPr>
        <p:spPr>
          <a:xfrm>
            <a:off x="311020" y="745218"/>
            <a:ext cx="11569959" cy="5570376"/>
          </a:xfrm>
        </p:spPr>
        <p:txBody>
          <a:bodyPr>
            <a:normAutofit lnSpcReduction="10000"/>
          </a:bodyPr>
          <a:lstStyle/>
          <a:p>
            <a:pPr marL="0" indent="0" algn="just">
              <a:lnSpc>
                <a:spcPct val="150000"/>
              </a:lnSpc>
              <a:buNone/>
            </a:pPr>
            <a:r>
              <a:rPr lang="en-US" b="1" i="0" dirty="0">
                <a:effectLst/>
                <a:latin typeface="Times New Roman" panose="02020603050405020304" pitchFamily="18" charset="0"/>
                <a:cs typeface="Times New Roman" panose="02020603050405020304" pitchFamily="18" charset="0"/>
              </a:rPr>
              <a:t>1.</a:t>
            </a:r>
            <a:r>
              <a:rPr lang="en-US" sz="2400" b="1" i="0" dirty="0">
                <a:effectLst/>
                <a:latin typeface="Times New Roman" panose="02020603050405020304" pitchFamily="18" charset="0"/>
                <a:cs typeface="Times New Roman" panose="02020603050405020304" pitchFamily="18" charset="0"/>
              </a:rPr>
              <a:t> User Level Thread:</a:t>
            </a:r>
          </a:p>
          <a:p>
            <a:pPr algn="just">
              <a:lnSpc>
                <a:spcPct val="150000"/>
              </a:lnSpc>
            </a:pPr>
            <a:r>
              <a:rPr lang="en-US" sz="2400" b="0" i="0" dirty="0">
                <a:effectLst/>
                <a:latin typeface="Times New Roman" panose="02020603050405020304" pitchFamily="18" charset="0"/>
                <a:cs typeface="Times New Roman" panose="02020603050405020304" pitchFamily="18" charset="0"/>
              </a:rPr>
              <a:t>User-level threads are implemented and managed by the user and the kernel is not aware of it.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User-level threads are </a:t>
            </a:r>
            <a:r>
              <a:rPr lang="en-US" sz="2400" b="1" i="0" dirty="0">
                <a:effectLst/>
                <a:latin typeface="Times New Roman" panose="02020603050405020304" pitchFamily="18" charset="0"/>
                <a:cs typeface="Times New Roman" panose="02020603050405020304" pitchFamily="18" charset="0"/>
              </a:rPr>
              <a:t>implemented using user-level libraries and the OS does not recognize these threads</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User-level thread is </a:t>
            </a:r>
            <a:r>
              <a:rPr lang="en-US" sz="2400" b="1" i="0" dirty="0">
                <a:effectLst/>
                <a:latin typeface="Times New Roman" panose="02020603050405020304" pitchFamily="18" charset="0"/>
                <a:cs typeface="Times New Roman" panose="02020603050405020304" pitchFamily="18" charset="0"/>
              </a:rPr>
              <a:t>faster to create and manage compared to kernel-level thread</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Context switching in user-level threads is faster</a:t>
            </a:r>
            <a:r>
              <a:rPr lang="en-US" sz="2400"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400" b="0" i="0" dirty="0">
                <a:effectLst/>
                <a:latin typeface="Times New Roman" panose="02020603050405020304" pitchFamily="18" charset="0"/>
                <a:cs typeface="Times New Roman" panose="02020603050405020304" pitchFamily="18" charset="0"/>
              </a:rPr>
              <a:t>If one user-level thread performs a blocking operation then the entire process gets blocked. </a:t>
            </a:r>
            <a:r>
              <a:rPr lang="en-US" sz="2400" b="0" i="0" dirty="0" err="1">
                <a:effectLst/>
                <a:latin typeface="Times New Roman" panose="02020603050405020304" pitchFamily="18" charset="0"/>
                <a:cs typeface="Times New Roman" panose="02020603050405020304" pitchFamily="18" charset="0"/>
              </a:rPr>
              <a:t>Eg</a:t>
            </a:r>
            <a:r>
              <a:rPr lang="en-US" sz="2400" b="0" i="0" dirty="0">
                <a:effectLst/>
                <a:latin typeface="Times New Roman" panose="02020603050405020304" pitchFamily="18" charset="0"/>
                <a:cs typeface="Times New Roman" panose="02020603050405020304" pitchFamily="18" charset="0"/>
              </a:rPr>
              <a:t>: POSIX threads, Java threads, etc.</a:t>
            </a:r>
          </a:p>
          <a:p>
            <a:endParaRPr lang="en-IN" dirty="0"/>
          </a:p>
        </p:txBody>
      </p:sp>
    </p:spTree>
    <p:extLst>
      <p:ext uri="{BB962C8B-B14F-4D97-AF65-F5344CB8AC3E}">
        <p14:creationId xmlns:p14="http://schemas.microsoft.com/office/powerpoint/2010/main" val="43600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CBABF1-DD15-1F5B-81DA-15782B0FEC4A}"/>
              </a:ext>
            </a:extLst>
          </p:cNvPr>
          <p:cNvSpPr>
            <a:spLocks noGrp="1"/>
          </p:cNvSpPr>
          <p:nvPr>
            <p:ph idx="1"/>
          </p:nvPr>
        </p:nvSpPr>
        <p:spPr>
          <a:xfrm>
            <a:off x="289249" y="214604"/>
            <a:ext cx="11064551" cy="5962359"/>
          </a:xfrm>
        </p:spPr>
        <p:txBody>
          <a:bodyPr>
            <a:normAutofit fontScale="92500" lnSpcReduction="10000"/>
          </a:bodyPr>
          <a:lstStyle/>
          <a:p>
            <a:pPr marL="0" indent="0" algn="l">
              <a:lnSpc>
                <a:spcPct val="150000"/>
              </a:lnSpc>
              <a:buNone/>
            </a:pPr>
            <a:r>
              <a:rPr lang="en-US" b="1" i="0" dirty="0">
                <a:effectLst/>
                <a:latin typeface="Times New Roman" panose="02020603050405020304" pitchFamily="18" charset="0"/>
                <a:cs typeface="Times New Roman" panose="02020603050405020304" pitchFamily="18" charset="0"/>
              </a:rPr>
              <a:t>2. Kernel level Thread:</a:t>
            </a:r>
          </a:p>
          <a:p>
            <a:pPr algn="just">
              <a:lnSpc>
                <a:spcPct val="150000"/>
              </a:lnSpc>
            </a:pPr>
            <a:r>
              <a:rPr lang="en-US" b="1" i="0" dirty="0">
                <a:effectLst/>
                <a:latin typeface="Times New Roman" panose="02020603050405020304" pitchFamily="18" charset="0"/>
                <a:cs typeface="Times New Roman" panose="02020603050405020304" pitchFamily="18" charset="0"/>
              </a:rPr>
              <a:t>Kernel level threads are implemented and managed by the OS</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Kernel level threads are </a:t>
            </a:r>
            <a:r>
              <a:rPr lang="en-US" b="1" i="0" dirty="0">
                <a:effectLst/>
                <a:latin typeface="Times New Roman" panose="02020603050405020304" pitchFamily="18" charset="0"/>
                <a:cs typeface="Times New Roman" panose="02020603050405020304" pitchFamily="18" charset="0"/>
              </a:rPr>
              <a:t>implemented using system calls and Kernel level threads are recognized by the OS</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Kernel-level threads are </a:t>
            </a:r>
            <a:r>
              <a:rPr lang="en-US" b="1" i="0" dirty="0">
                <a:effectLst/>
                <a:latin typeface="Times New Roman" panose="02020603050405020304" pitchFamily="18" charset="0"/>
                <a:cs typeface="Times New Roman" panose="02020603050405020304" pitchFamily="18" charset="0"/>
              </a:rPr>
              <a:t>slower to create and manage compared to user-level threads</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1" i="0" dirty="0">
                <a:effectLst/>
                <a:latin typeface="Times New Roman" panose="02020603050405020304" pitchFamily="18" charset="0"/>
                <a:cs typeface="Times New Roman" panose="02020603050405020304" pitchFamily="18" charset="0"/>
              </a:rPr>
              <a:t>Context switching in a kernel-level thread is slower</a:t>
            </a:r>
            <a:r>
              <a:rPr lang="en-US" b="0" i="0" dirty="0">
                <a:effectLst/>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Even if one kernel-level thread performs a blocking operation, it does not affect other threads. </a:t>
            </a:r>
            <a:r>
              <a:rPr lang="en-US" b="0" i="0" dirty="0" err="1">
                <a:effectLst/>
                <a:latin typeface="Times New Roman" panose="02020603050405020304" pitchFamily="18" charset="0"/>
                <a:cs typeface="Times New Roman" panose="02020603050405020304" pitchFamily="18" charset="0"/>
              </a:rPr>
              <a:t>Eg</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Window Solaris</a:t>
            </a:r>
            <a:r>
              <a:rPr lang="en-US"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15245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60E3946-97BE-5561-406D-3185773113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007" y="401216"/>
            <a:ext cx="8397551" cy="5523334"/>
          </a:xfrm>
          <a:prstGeom prst="rect">
            <a:avLst/>
          </a:prstGeom>
        </p:spPr>
      </p:pic>
    </p:spTree>
    <p:extLst>
      <p:ext uri="{BB962C8B-B14F-4D97-AF65-F5344CB8AC3E}">
        <p14:creationId xmlns:p14="http://schemas.microsoft.com/office/powerpoint/2010/main" val="3828633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38DF-0C28-DF58-CDA7-C718A88FD7A8}"/>
              </a:ext>
            </a:extLst>
          </p:cNvPr>
          <p:cNvSpPr>
            <a:spLocks noGrp="1"/>
          </p:cNvSpPr>
          <p:nvPr>
            <p:ph type="title"/>
          </p:nvPr>
        </p:nvSpPr>
        <p:spPr>
          <a:xfrm>
            <a:off x="373223" y="-41372"/>
            <a:ext cx="11719249" cy="586597"/>
          </a:xfrm>
        </p:spPr>
        <p:txBody>
          <a:bodyPr>
            <a:normAutofit fontScale="90000"/>
          </a:bodyPr>
          <a:lstStyle/>
          <a:p>
            <a:r>
              <a:rPr lang="en-IN" b="1" dirty="0">
                <a:latin typeface="Times New Roman" panose="02020603050405020304" pitchFamily="18" charset="0"/>
                <a:cs typeface="Times New Roman" panose="02020603050405020304" pitchFamily="18" charset="0"/>
              </a:rPr>
              <a:t>Difference between Process and Thread</a:t>
            </a:r>
          </a:p>
        </p:txBody>
      </p:sp>
      <p:sp>
        <p:nvSpPr>
          <p:cNvPr id="3" name="Content Placeholder 2">
            <a:extLst>
              <a:ext uri="{FF2B5EF4-FFF2-40B4-BE49-F238E27FC236}">
                <a16:creationId xmlns:a16="http://schemas.microsoft.com/office/drawing/2014/main" id="{0057D7C3-8845-A74E-C8E6-279233F2963D}"/>
              </a:ext>
            </a:extLst>
          </p:cNvPr>
          <p:cNvSpPr>
            <a:spLocks noGrp="1"/>
          </p:cNvSpPr>
          <p:nvPr>
            <p:ph sz="half" idx="1"/>
          </p:nvPr>
        </p:nvSpPr>
        <p:spPr>
          <a:xfrm>
            <a:off x="278364" y="681037"/>
            <a:ext cx="5817636" cy="5654351"/>
          </a:xfrm>
        </p:spPr>
        <p:txBody>
          <a:bodyPr>
            <a:noAutofit/>
          </a:bodyPr>
          <a:lstStyle/>
          <a:p>
            <a:pPr algn="just">
              <a:lnSpc>
                <a:spcPct val="100000"/>
              </a:lnSpc>
            </a:pPr>
            <a:r>
              <a:rPr lang="en-US" sz="2400" b="1" i="0" dirty="0">
                <a:solidFill>
                  <a:srgbClr val="61738E"/>
                </a:solidFill>
                <a:effectLst/>
                <a:latin typeface="Times New Roman" panose="02020603050405020304" pitchFamily="18" charset="0"/>
                <a:cs typeface="Times New Roman" panose="02020603050405020304" pitchFamily="18" charset="0"/>
              </a:rPr>
              <a:t>Process simply means any program in execution</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use more resources and hence they are termed as heavyweight processes.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Creation and termination times of processes are slower.</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have their own code and data/file.</a:t>
            </a:r>
          </a:p>
          <a:p>
            <a:pPr algn="just">
              <a:lnSpc>
                <a:spcPct val="100000"/>
              </a:lnSpc>
            </a:pPr>
            <a:r>
              <a:rPr lang="en-US" sz="2400" dirty="0">
                <a:solidFill>
                  <a:srgbClr val="1A2C47"/>
                </a:solidFill>
                <a:latin typeface="Times New Roman" panose="02020603050405020304" pitchFamily="18" charset="0"/>
                <a:cs typeface="Times New Roman" panose="02020603050405020304" pitchFamily="18" charset="0"/>
              </a:rPr>
              <a:t>Communication between processes is slower.</a:t>
            </a:r>
          </a:p>
          <a:p>
            <a:pPr algn="just">
              <a:lnSpc>
                <a:spcPct val="100000"/>
              </a:lnSpc>
            </a:pPr>
            <a:r>
              <a:rPr lang="en-US" sz="2400" b="0" i="0" dirty="0">
                <a:effectLst/>
                <a:latin typeface="Times New Roman" panose="02020603050405020304" pitchFamily="18" charset="0"/>
                <a:cs typeface="Times New Roman" panose="02020603050405020304" pitchFamily="18" charset="0"/>
              </a:rPr>
              <a:t>Context Switching</a:t>
            </a:r>
            <a:r>
              <a:rPr lang="en-US" sz="2400" b="0" i="0" dirty="0">
                <a:solidFill>
                  <a:srgbClr val="1A2C47"/>
                </a:solidFill>
                <a:effectLst/>
                <a:latin typeface="Times New Roman" panose="02020603050405020304" pitchFamily="18" charset="0"/>
                <a:cs typeface="Times New Roman" panose="02020603050405020304" pitchFamily="18" charset="0"/>
              </a:rPr>
              <a:t> in processes is slower.</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are independent of each other.</a:t>
            </a:r>
          </a:p>
          <a:p>
            <a:pPr algn="just">
              <a:lnSpc>
                <a:spcPct val="100000"/>
              </a:lnSpc>
            </a:pPr>
            <a:r>
              <a:rPr lang="en-US" sz="2400" b="0" i="0" dirty="0" err="1">
                <a:solidFill>
                  <a:srgbClr val="1A2C47"/>
                </a:solidFill>
                <a:effectLst/>
                <a:latin typeface="Times New Roman" panose="02020603050405020304" pitchFamily="18" charset="0"/>
                <a:cs typeface="Times New Roman" panose="02020603050405020304" pitchFamily="18" charset="0"/>
              </a:rPr>
              <a:t>Eg</a:t>
            </a:r>
            <a:r>
              <a:rPr lang="en-US" sz="2400" b="0" i="0" dirty="0">
                <a:solidFill>
                  <a:srgbClr val="1A2C47"/>
                </a:solidFill>
                <a:effectLst/>
                <a:latin typeface="Times New Roman" panose="02020603050405020304" pitchFamily="18" charset="0"/>
                <a:cs typeface="Times New Roman" panose="02020603050405020304" pitchFamily="18" charset="0"/>
              </a:rPr>
              <a:t>: Opening two different browsers.</a:t>
            </a:r>
            <a:endParaRPr lang="en-IN" sz="2400"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88DF7D9F-AD25-6C07-A0E0-62935B898C4A}"/>
              </a:ext>
            </a:extLst>
          </p:cNvPr>
          <p:cNvSpPr>
            <a:spLocks noGrp="1"/>
          </p:cNvSpPr>
          <p:nvPr>
            <p:ph sz="half" idx="2"/>
          </p:nvPr>
        </p:nvSpPr>
        <p:spPr>
          <a:xfrm>
            <a:off x="6096000" y="545225"/>
            <a:ext cx="5511282" cy="6060848"/>
          </a:xfrm>
        </p:spPr>
        <p:txBody>
          <a:bodyPr>
            <a:noAutofit/>
          </a:bodyPr>
          <a:lstStyle/>
          <a:p>
            <a:pPr algn="just">
              <a:lnSpc>
                <a:spcPct val="100000"/>
              </a:lnSpc>
            </a:pPr>
            <a:r>
              <a:rPr lang="en-US" sz="2400" b="1" dirty="0">
                <a:solidFill>
                  <a:srgbClr val="61738E"/>
                </a:solidFill>
                <a:latin typeface="Times New Roman" panose="02020603050405020304" pitchFamily="18" charset="0"/>
                <a:cs typeface="Times New Roman" panose="02020603050405020304" pitchFamily="18" charset="0"/>
              </a:rPr>
              <a:t>T</a:t>
            </a:r>
            <a:r>
              <a:rPr lang="en-US" sz="2400" b="1" i="0" dirty="0">
                <a:solidFill>
                  <a:srgbClr val="61738E"/>
                </a:solidFill>
                <a:effectLst/>
                <a:latin typeface="Times New Roman" panose="02020603050405020304" pitchFamily="18" charset="0"/>
                <a:cs typeface="Times New Roman" panose="02020603050405020304" pitchFamily="18" charset="0"/>
              </a:rPr>
              <a:t>hread is a segment of a process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Threads share resources and hence they are termed as lightweight processes.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Creation and termination times of threads are faster compared to processes.</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Processes have their own code and data/file.</a:t>
            </a:r>
          </a:p>
          <a:p>
            <a:pPr algn="just">
              <a:lnSpc>
                <a:spcPct val="100000"/>
              </a:lnSpc>
            </a:pPr>
            <a:r>
              <a:rPr lang="en-US" sz="2400" dirty="0">
                <a:solidFill>
                  <a:srgbClr val="1A2C47"/>
                </a:solidFill>
                <a:latin typeface="Times New Roman" panose="02020603050405020304" pitchFamily="18" charset="0"/>
                <a:cs typeface="Times New Roman" panose="02020603050405020304" pitchFamily="18" charset="0"/>
              </a:rPr>
              <a:t>Communication between threads id faster</a:t>
            </a:r>
          </a:p>
          <a:p>
            <a:pPr algn="just">
              <a:lnSpc>
                <a:spcPct val="100000"/>
              </a:lnSpc>
            </a:pPr>
            <a:r>
              <a:rPr lang="en-US" sz="2400" b="0" i="0" dirty="0">
                <a:effectLst/>
                <a:latin typeface="Times New Roman" panose="02020603050405020304" pitchFamily="18" charset="0"/>
                <a:cs typeface="Times New Roman" panose="02020603050405020304" pitchFamily="18" charset="0"/>
              </a:rPr>
              <a:t>Context Switching</a:t>
            </a:r>
            <a:r>
              <a:rPr lang="en-US" sz="2400" b="0" i="0" dirty="0">
                <a:solidFill>
                  <a:srgbClr val="1A2C47"/>
                </a:solidFill>
                <a:effectLst/>
                <a:latin typeface="Times New Roman" panose="02020603050405020304" pitchFamily="18" charset="0"/>
                <a:cs typeface="Times New Roman" panose="02020603050405020304" pitchFamily="18" charset="0"/>
              </a:rPr>
              <a:t> in processes is slower.</a:t>
            </a:r>
          </a:p>
          <a:p>
            <a:pPr algn="just">
              <a:lnSpc>
                <a:spcPct val="100000"/>
              </a:lnSpc>
            </a:pPr>
            <a:r>
              <a:rPr lang="en-US" sz="2400" b="0" i="0" dirty="0">
                <a:solidFill>
                  <a:srgbClr val="1A2C47"/>
                </a:solidFill>
                <a:effectLst/>
                <a:latin typeface="Times New Roman" panose="02020603050405020304" pitchFamily="18" charset="0"/>
                <a:cs typeface="Times New Roman" panose="02020603050405020304" pitchFamily="18" charset="0"/>
              </a:rPr>
              <a:t>Threads, on the other hand, are interdependent. (</a:t>
            </a:r>
            <a:r>
              <a:rPr lang="en-US" sz="2400" b="0" i="0" dirty="0" err="1">
                <a:solidFill>
                  <a:srgbClr val="1A2C47"/>
                </a:solidFill>
                <a:effectLst/>
                <a:latin typeface="Times New Roman" panose="02020603050405020304" pitchFamily="18" charset="0"/>
                <a:cs typeface="Times New Roman" panose="02020603050405020304" pitchFamily="18" charset="0"/>
              </a:rPr>
              <a:t>i.e</a:t>
            </a:r>
            <a:r>
              <a:rPr lang="en-US" sz="2400" b="0" i="0" dirty="0">
                <a:solidFill>
                  <a:srgbClr val="1A2C47"/>
                </a:solidFill>
                <a:effectLst/>
                <a:latin typeface="Times New Roman" panose="02020603050405020304" pitchFamily="18" charset="0"/>
                <a:cs typeface="Times New Roman" panose="02020603050405020304" pitchFamily="18" charset="0"/>
              </a:rPr>
              <a:t> they can read, write or change another thread’s data)</a:t>
            </a:r>
          </a:p>
          <a:p>
            <a:pPr algn="just">
              <a:lnSpc>
                <a:spcPct val="100000"/>
              </a:lnSpc>
            </a:pPr>
            <a:r>
              <a:rPr lang="en-US" sz="2400" b="0" i="0" dirty="0" err="1">
                <a:solidFill>
                  <a:srgbClr val="1A2C47"/>
                </a:solidFill>
                <a:effectLst/>
                <a:latin typeface="Times New Roman" panose="02020603050405020304" pitchFamily="18" charset="0"/>
                <a:cs typeface="Times New Roman" panose="02020603050405020304" pitchFamily="18" charset="0"/>
              </a:rPr>
              <a:t>Eg</a:t>
            </a:r>
            <a:r>
              <a:rPr lang="en-US" sz="2400" b="0" i="0" dirty="0">
                <a:solidFill>
                  <a:srgbClr val="1A2C47"/>
                </a:solidFill>
                <a:effectLst/>
                <a:latin typeface="Times New Roman" panose="02020603050405020304" pitchFamily="18" charset="0"/>
                <a:cs typeface="Times New Roman" panose="02020603050405020304" pitchFamily="18" charset="0"/>
              </a:rPr>
              <a:t>: Opening two tabs in the same browser.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7756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1C327-1D9E-9DBA-BED9-4C76A6FE943A}"/>
              </a:ext>
            </a:extLst>
          </p:cNvPr>
          <p:cNvSpPr>
            <a:spLocks noGrp="1"/>
          </p:cNvSpPr>
          <p:nvPr>
            <p:ph type="title"/>
          </p:nvPr>
        </p:nvSpPr>
        <p:spPr>
          <a:xfrm>
            <a:off x="326571" y="365126"/>
            <a:ext cx="11027229" cy="773210"/>
          </a:xfrm>
        </p:spPr>
        <p:txBody>
          <a:bodyPr/>
          <a:lstStyle/>
          <a:p>
            <a:r>
              <a:rPr lang="en-IN" b="1" dirty="0">
                <a:solidFill>
                  <a:srgbClr val="FF0000"/>
                </a:solidFill>
                <a:latin typeface="Times New Roman" panose="02020603050405020304" pitchFamily="18" charset="0"/>
                <a:cs typeface="Times New Roman" panose="02020603050405020304" pitchFamily="18" charset="0"/>
              </a:rPr>
              <a:t>What is process?</a:t>
            </a:r>
          </a:p>
        </p:txBody>
      </p:sp>
      <p:sp>
        <p:nvSpPr>
          <p:cNvPr id="3" name="Content Placeholder 2">
            <a:extLst>
              <a:ext uri="{FF2B5EF4-FFF2-40B4-BE49-F238E27FC236}">
                <a16:creationId xmlns:a16="http://schemas.microsoft.com/office/drawing/2014/main" id="{8C0434CC-B970-496D-704B-3123560A55D8}"/>
              </a:ext>
            </a:extLst>
          </p:cNvPr>
          <p:cNvSpPr>
            <a:spLocks noGrp="1"/>
          </p:cNvSpPr>
          <p:nvPr>
            <p:ph idx="1"/>
          </p:nvPr>
        </p:nvSpPr>
        <p:spPr>
          <a:xfrm>
            <a:off x="326571" y="1259634"/>
            <a:ext cx="11027229" cy="4917330"/>
          </a:xfrm>
        </p:spPr>
        <p:txBody>
          <a:bodyPr>
            <a:normAutofit lnSpcReduction="10000"/>
          </a:bodyPr>
          <a:lstStyle/>
          <a:p>
            <a:pPr algn="just">
              <a:lnSpc>
                <a:spcPct val="150000"/>
              </a:lnSpc>
            </a:pPr>
            <a:r>
              <a:rPr lang="en-US" b="0" i="0" dirty="0">
                <a:effectLst/>
                <a:latin typeface="Times New Roman" panose="02020603050405020304" pitchFamily="18" charset="0"/>
                <a:cs typeface="Times New Roman" panose="02020603050405020304" pitchFamily="18" charset="0"/>
              </a:rPr>
              <a:t>A process is a program in execution which then forms the basis of all computation. </a:t>
            </a:r>
          </a:p>
          <a:p>
            <a:pPr algn="just">
              <a:lnSpc>
                <a:spcPct val="150000"/>
              </a:lnSpc>
            </a:pPr>
            <a:r>
              <a:rPr lang="en-US" b="0" i="0" dirty="0">
                <a:effectLst/>
                <a:latin typeface="Times New Roman" panose="02020603050405020304" pitchFamily="18" charset="0"/>
                <a:cs typeface="Times New Roman" panose="02020603050405020304" pitchFamily="18" charset="0"/>
              </a:rPr>
              <a:t>The process is not as same as program code but a lot more than it. </a:t>
            </a:r>
          </a:p>
          <a:p>
            <a:pPr algn="just">
              <a:lnSpc>
                <a:spcPct val="150000"/>
              </a:lnSpc>
            </a:pPr>
            <a:r>
              <a:rPr lang="en-US" b="0" i="0" dirty="0">
                <a:effectLst/>
                <a:latin typeface="Times New Roman" panose="02020603050405020304" pitchFamily="18" charset="0"/>
                <a:cs typeface="Times New Roman" panose="02020603050405020304" pitchFamily="18" charset="0"/>
              </a:rPr>
              <a:t>A process is an </a:t>
            </a:r>
            <a:r>
              <a:rPr lang="en-US" b="1" i="0" dirty="0">
                <a:effectLst/>
                <a:latin typeface="Times New Roman" panose="02020603050405020304" pitchFamily="18" charset="0"/>
                <a:cs typeface="Times New Roman" panose="02020603050405020304" pitchFamily="18" charset="0"/>
              </a:rPr>
              <a:t>'active'</a:t>
            </a:r>
            <a:r>
              <a:rPr lang="en-US" b="0" i="0" dirty="0">
                <a:effectLst/>
                <a:latin typeface="Times New Roman" panose="02020603050405020304" pitchFamily="18" charset="0"/>
                <a:cs typeface="Times New Roman" panose="02020603050405020304" pitchFamily="18" charset="0"/>
              </a:rPr>
              <a:t> entity as opposed to the program which is considered to be a </a:t>
            </a:r>
            <a:r>
              <a:rPr lang="en-US" b="1" i="0" dirty="0">
                <a:effectLst/>
                <a:latin typeface="Times New Roman" panose="02020603050405020304" pitchFamily="18" charset="0"/>
                <a:cs typeface="Times New Roman" panose="02020603050405020304" pitchFamily="18" charset="0"/>
              </a:rPr>
              <a:t>'passive</a:t>
            </a:r>
            <a:r>
              <a:rPr lang="en-US" b="0" i="0" dirty="0">
                <a:effectLst/>
                <a:latin typeface="Times New Roman" panose="02020603050405020304" pitchFamily="18" charset="0"/>
                <a:cs typeface="Times New Roman" panose="02020603050405020304" pitchFamily="18" charset="0"/>
              </a:rPr>
              <a:t>' entity. </a:t>
            </a:r>
          </a:p>
          <a:p>
            <a:pPr algn="just">
              <a:lnSpc>
                <a:spcPct val="150000"/>
              </a:lnSpc>
            </a:pPr>
            <a:r>
              <a:rPr lang="en-US" b="0" i="0" dirty="0">
                <a:effectLst/>
                <a:latin typeface="Times New Roman" panose="02020603050405020304" pitchFamily="18" charset="0"/>
                <a:cs typeface="Times New Roman" panose="02020603050405020304" pitchFamily="18" charset="0"/>
              </a:rPr>
              <a:t>Attributes held by the process include hardware state, memory, CPU, etc.</a:t>
            </a:r>
          </a:p>
          <a:p>
            <a:pPr algn="just">
              <a:lnSpc>
                <a:spcPct val="150000"/>
              </a:lnSpc>
            </a:pPr>
            <a:r>
              <a:rPr lang="en-US" b="1" i="0" dirty="0">
                <a:solidFill>
                  <a:srgbClr val="212529"/>
                </a:solidFill>
                <a:effectLst/>
                <a:latin typeface="Times New Roman" panose="02020603050405020304" pitchFamily="18" charset="0"/>
                <a:cs typeface="Times New Roman" panose="02020603050405020304" pitchFamily="18" charset="0"/>
              </a:rPr>
              <a:t>Process memory</a:t>
            </a:r>
            <a:r>
              <a:rPr lang="en-US" b="0" i="0" dirty="0">
                <a:solidFill>
                  <a:srgbClr val="212529"/>
                </a:solidFill>
                <a:effectLst/>
                <a:latin typeface="Times New Roman" panose="02020603050405020304" pitchFamily="18" charset="0"/>
                <a:cs typeface="Times New Roman" panose="02020603050405020304" pitchFamily="18" charset="0"/>
              </a:rPr>
              <a:t> is divided into four sections for efficient working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5801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B6C12-3245-4962-5970-29DBE8155920}"/>
              </a:ext>
            </a:extLst>
          </p:cNvPr>
          <p:cNvSpPr>
            <a:spLocks noGrp="1"/>
          </p:cNvSpPr>
          <p:nvPr>
            <p:ph idx="1"/>
          </p:nvPr>
        </p:nvSpPr>
        <p:spPr>
          <a:xfrm>
            <a:off x="261257" y="261257"/>
            <a:ext cx="11092543" cy="5915706"/>
          </a:xfrm>
        </p:spPr>
        <p:txBody>
          <a:bodyPr>
            <a:normAutofit lnSpcReduction="10000"/>
          </a:bodyPr>
          <a:lstStyle/>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Text section</a:t>
            </a:r>
            <a:r>
              <a:rPr lang="en-US" b="0" i="0" dirty="0">
                <a:solidFill>
                  <a:srgbClr val="C00000"/>
                </a:solidFill>
                <a:effectLst/>
                <a:latin typeface="Times New Roman" panose="02020603050405020304" pitchFamily="18" charset="0"/>
                <a:cs typeface="Times New Roman" panose="02020603050405020304" pitchFamily="18" charset="0"/>
              </a:rPr>
              <a:t> </a:t>
            </a:r>
            <a:r>
              <a:rPr lang="en-US" b="0" i="0" dirty="0">
                <a:solidFill>
                  <a:srgbClr val="212529"/>
                </a:solidFill>
                <a:effectLst/>
                <a:latin typeface="Times New Roman" panose="02020603050405020304" pitchFamily="18" charset="0"/>
                <a:cs typeface="Times New Roman" panose="02020603050405020304" pitchFamily="18" charset="0"/>
              </a:rPr>
              <a:t>is made up of the </a:t>
            </a:r>
            <a:r>
              <a:rPr lang="en-US" b="1" i="0" dirty="0">
                <a:solidFill>
                  <a:srgbClr val="212529"/>
                </a:solidFill>
                <a:effectLst/>
                <a:latin typeface="Times New Roman" panose="02020603050405020304" pitchFamily="18" charset="0"/>
                <a:cs typeface="Times New Roman" panose="02020603050405020304" pitchFamily="18" charset="0"/>
              </a:rPr>
              <a:t>compiled program code</a:t>
            </a:r>
            <a:r>
              <a:rPr lang="en-US" b="0" i="0" dirty="0">
                <a:solidFill>
                  <a:srgbClr val="212529"/>
                </a:solidFill>
                <a:effectLst/>
                <a:latin typeface="Times New Roman" panose="02020603050405020304" pitchFamily="18" charset="0"/>
                <a:cs typeface="Times New Roman" panose="02020603050405020304" pitchFamily="18" charset="0"/>
              </a:rPr>
              <a:t>, read in from non-volatile storage when the program is launched.(executable code)</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Data section</a:t>
            </a:r>
            <a:r>
              <a:rPr lang="en-US" b="0" i="0" dirty="0">
                <a:solidFill>
                  <a:srgbClr val="C00000"/>
                </a:solidFill>
                <a:effectLst/>
                <a:latin typeface="Times New Roman" panose="02020603050405020304" pitchFamily="18" charset="0"/>
                <a:cs typeface="Times New Roman" panose="02020603050405020304" pitchFamily="18" charset="0"/>
              </a:rPr>
              <a:t> </a:t>
            </a:r>
            <a:r>
              <a:rPr lang="en-US" b="0" i="0" dirty="0">
                <a:solidFill>
                  <a:srgbClr val="212529"/>
                </a:solidFill>
                <a:effectLst/>
                <a:latin typeface="Times New Roman" panose="02020603050405020304" pitchFamily="18" charset="0"/>
                <a:cs typeface="Times New Roman" panose="02020603050405020304" pitchFamily="18" charset="0"/>
              </a:rPr>
              <a:t>is made up of the </a:t>
            </a:r>
            <a:r>
              <a:rPr lang="en-US" b="1" i="0" dirty="0">
                <a:solidFill>
                  <a:srgbClr val="212529"/>
                </a:solidFill>
                <a:effectLst/>
                <a:latin typeface="Times New Roman" panose="02020603050405020304" pitchFamily="18" charset="0"/>
                <a:cs typeface="Times New Roman" panose="02020603050405020304" pitchFamily="18" charset="0"/>
              </a:rPr>
              <a:t>global and static variables</a:t>
            </a:r>
            <a:r>
              <a:rPr lang="en-US" b="0" i="0" dirty="0">
                <a:solidFill>
                  <a:srgbClr val="212529"/>
                </a:solidFill>
                <a:effectLst/>
                <a:latin typeface="Times New Roman" panose="02020603050405020304" pitchFamily="18" charset="0"/>
                <a:cs typeface="Times New Roman" panose="02020603050405020304" pitchFamily="18" charset="0"/>
              </a:rPr>
              <a:t>, allocated and initialized prior to executing the main. (Global variables)</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Heap</a:t>
            </a:r>
            <a:r>
              <a:rPr lang="en-US" b="0" i="0" dirty="0">
                <a:solidFill>
                  <a:srgbClr val="212529"/>
                </a:solidFill>
                <a:effectLst/>
                <a:latin typeface="Times New Roman" panose="02020603050405020304" pitchFamily="18" charset="0"/>
                <a:cs typeface="Times New Roman" panose="02020603050405020304" pitchFamily="18" charset="0"/>
              </a:rPr>
              <a:t> is used for the </a:t>
            </a:r>
            <a:r>
              <a:rPr lang="en-US" b="1" i="0" dirty="0">
                <a:solidFill>
                  <a:srgbClr val="212529"/>
                </a:solidFill>
                <a:effectLst/>
                <a:latin typeface="Times New Roman" panose="02020603050405020304" pitchFamily="18" charset="0"/>
                <a:cs typeface="Times New Roman" panose="02020603050405020304" pitchFamily="18" charset="0"/>
              </a:rPr>
              <a:t>dynamic memory allocation</a:t>
            </a:r>
            <a:r>
              <a:rPr lang="en-US" b="0" i="0" dirty="0">
                <a:solidFill>
                  <a:srgbClr val="212529"/>
                </a:solidFill>
                <a:effectLst/>
                <a:latin typeface="Times New Roman" panose="02020603050405020304" pitchFamily="18" charset="0"/>
                <a:cs typeface="Times New Roman" panose="02020603050405020304" pitchFamily="18" charset="0"/>
              </a:rPr>
              <a:t> and is managed via calls to new, delete, malloc, free, etc.</a:t>
            </a:r>
          </a:p>
          <a:p>
            <a:pPr algn="just">
              <a:lnSpc>
                <a:spcPct val="150000"/>
              </a:lnSpc>
              <a:buFont typeface="Arial" panose="020B0604020202020204" pitchFamily="34" charset="0"/>
              <a:buChar char="•"/>
            </a:pPr>
            <a:r>
              <a:rPr lang="en-US" b="0" i="0" dirty="0">
                <a:solidFill>
                  <a:srgbClr val="212529"/>
                </a:solidFill>
                <a:effectLst/>
                <a:latin typeface="Times New Roman" panose="02020603050405020304" pitchFamily="18" charset="0"/>
                <a:cs typeface="Times New Roman" panose="02020603050405020304" pitchFamily="18" charset="0"/>
              </a:rPr>
              <a:t>The </a:t>
            </a:r>
            <a:r>
              <a:rPr lang="en-US" b="1" i="0" dirty="0">
                <a:solidFill>
                  <a:srgbClr val="C00000"/>
                </a:solidFill>
                <a:effectLst/>
                <a:latin typeface="Times New Roman" panose="02020603050405020304" pitchFamily="18" charset="0"/>
                <a:cs typeface="Times New Roman" panose="02020603050405020304" pitchFamily="18" charset="0"/>
              </a:rPr>
              <a:t>Stack</a:t>
            </a:r>
            <a:r>
              <a:rPr lang="en-US" b="0" i="0" dirty="0">
                <a:solidFill>
                  <a:srgbClr val="212529"/>
                </a:solidFill>
                <a:effectLst/>
                <a:latin typeface="Times New Roman" panose="02020603050405020304" pitchFamily="18" charset="0"/>
                <a:cs typeface="Times New Roman" panose="02020603050405020304" pitchFamily="18" charset="0"/>
              </a:rPr>
              <a:t> is used for </a:t>
            </a:r>
            <a:r>
              <a:rPr lang="en-US" b="1" i="0" dirty="0">
                <a:solidFill>
                  <a:srgbClr val="212529"/>
                </a:solidFill>
                <a:effectLst/>
                <a:latin typeface="Times New Roman" panose="02020603050405020304" pitchFamily="18" charset="0"/>
                <a:cs typeface="Times New Roman" panose="02020603050405020304" pitchFamily="18" charset="0"/>
              </a:rPr>
              <a:t>local variables</a:t>
            </a:r>
            <a:r>
              <a:rPr lang="en-US" b="0" i="0" dirty="0">
                <a:solidFill>
                  <a:srgbClr val="212529"/>
                </a:solidFill>
                <a:effectLst/>
                <a:latin typeface="Times New Roman" panose="02020603050405020304" pitchFamily="18" charset="0"/>
                <a:cs typeface="Times New Roman" panose="02020603050405020304" pitchFamily="18" charset="0"/>
              </a:rPr>
              <a:t>. Space on the stack is reserved for local variables when they are declared. (Temporary data storage when invoking the functions)</a:t>
            </a:r>
          </a:p>
          <a:p>
            <a:pPr marL="0" indent="0" algn="just">
              <a:lnSpc>
                <a:spcPct val="150000"/>
              </a:lnSpc>
              <a:buNone/>
            </a:pPr>
            <a:endParaRPr lang="en-IN" dirty="0"/>
          </a:p>
        </p:txBody>
      </p:sp>
    </p:spTree>
    <p:extLst>
      <p:ext uri="{BB962C8B-B14F-4D97-AF65-F5344CB8AC3E}">
        <p14:creationId xmlns:p14="http://schemas.microsoft.com/office/powerpoint/2010/main" val="1485944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cess in OS">
            <a:extLst>
              <a:ext uri="{FF2B5EF4-FFF2-40B4-BE49-F238E27FC236}">
                <a16:creationId xmlns:a16="http://schemas.microsoft.com/office/drawing/2014/main" id="{13AE487C-3B22-7140-23BE-5F2D782A369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97763" y="559837"/>
            <a:ext cx="4935894" cy="55464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902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914F-DAAA-0DC4-91D6-BE5E3B1DDB6D}"/>
              </a:ext>
            </a:extLst>
          </p:cNvPr>
          <p:cNvSpPr>
            <a:spLocks noGrp="1"/>
          </p:cNvSpPr>
          <p:nvPr>
            <p:ph type="title"/>
          </p:nvPr>
        </p:nvSpPr>
        <p:spPr>
          <a:xfrm>
            <a:off x="270587" y="141192"/>
            <a:ext cx="10849947" cy="661242"/>
          </a:xfrm>
        </p:spPr>
        <p:txBody>
          <a:bodyPr>
            <a:normAutofit fontScale="90000"/>
          </a:bodyPr>
          <a:lstStyle/>
          <a:p>
            <a:r>
              <a:rPr lang="en-IN" b="1" dirty="0">
                <a:solidFill>
                  <a:srgbClr val="C00000"/>
                </a:solidFill>
                <a:latin typeface="Times New Roman" panose="02020603050405020304" pitchFamily="18" charset="0"/>
                <a:cs typeface="Times New Roman" panose="02020603050405020304" pitchFamily="18" charset="0"/>
              </a:rPr>
              <a:t>Process State</a:t>
            </a:r>
          </a:p>
        </p:txBody>
      </p:sp>
      <p:sp>
        <p:nvSpPr>
          <p:cNvPr id="3" name="Content Placeholder 2">
            <a:extLst>
              <a:ext uri="{FF2B5EF4-FFF2-40B4-BE49-F238E27FC236}">
                <a16:creationId xmlns:a16="http://schemas.microsoft.com/office/drawing/2014/main" id="{B81EA2BB-27C1-8867-1B9E-834701410618}"/>
              </a:ext>
            </a:extLst>
          </p:cNvPr>
          <p:cNvSpPr>
            <a:spLocks noGrp="1"/>
          </p:cNvSpPr>
          <p:nvPr>
            <p:ph idx="1"/>
          </p:nvPr>
        </p:nvSpPr>
        <p:spPr>
          <a:xfrm>
            <a:off x="270587" y="802433"/>
            <a:ext cx="11650826" cy="5617027"/>
          </a:xfrm>
        </p:spPr>
        <p:txBody>
          <a:bodyPr>
            <a:normAutofit fontScale="92500"/>
          </a:bodyPr>
          <a:lstStyle/>
          <a:p>
            <a:pPr algn="just">
              <a:lnSpc>
                <a:spcPct val="150000"/>
              </a:lnSpc>
            </a:pPr>
            <a:r>
              <a:rPr lang="en-US" dirty="0">
                <a:latin typeface="Times New Roman" panose="02020603050405020304" pitchFamily="18" charset="0"/>
                <a:cs typeface="Times New Roman" panose="02020603050405020304" pitchFamily="18" charset="0"/>
              </a:rPr>
              <a:t>As a process executes, it changes state. The state of a process is defined in part by the current activity of that process. A process may be in one of the following states: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New: </a:t>
            </a:r>
            <a:r>
              <a:rPr lang="en-US" dirty="0">
                <a:latin typeface="Times New Roman" panose="02020603050405020304" pitchFamily="18" charset="0"/>
                <a:cs typeface="Times New Roman" panose="02020603050405020304" pitchFamily="18" charset="0"/>
              </a:rPr>
              <a:t>The process is being created.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Running: </a:t>
            </a:r>
            <a:r>
              <a:rPr lang="en-US" dirty="0">
                <a:latin typeface="Times New Roman" panose="02020603050405020304" pitchFamily="18" charset="0"/>
                <a:cs typeface="Times New Roman" panose="02020603050405020304" pitchFamily="18" charset="0"/>
              </a:rPr>
              <a:t>Instructions are being executed.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Waiting</a:t>
            </a:r>
            <a:r>
              <a:rPr lang="en-US" dirty="0">
                <a:latin typeface="Times New Roman" panose="02020603050405020304" pitchFamily="18" charset="0"/>
                <a:cs typeface="Times New Roman" panose="02020603050405020304" pitchFamily="18" charset="0"/>
              </a:rPr>
              <a:t>: The process is waiting for some event to occur (such as an I/O completion or reception of a signal).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Ready: </a:t>
            </a:r>
            <a:r>
              <a:rPr lang="en-US" dirty="0">
                <a:latin typeface="Times New Roman" panose="02020603050405020304" pitchFamily="18" charset="0"/>
                <a:cs typeface="Times New Roman" panose="02020603050405020304" pitchFamily="18" charset="0"/>
              </a:rPr>
              <a:t>The process is waiting to be assigned to a processor. </a:t>
            </a:r>
          </a:p>
          <a:p>
            <a:pPr algn="just">
              <a:lnSpc>
                <a:spcPct val="150000"/>
              </a:lnSpc>
            </a:pPr>
            <a:r>
              <a:rPr lang="en-US" dirty="0">
                <a:solidFill>
                  <a:srgbClr val="C00000"/>
                </a:solidFill>
                <a:latin typeface="Times New Roman" panose="02020603050405020304" pitchFamily="18" charset="0"/>
                <a:cs typeface="Times New Roman" panose="02020603050405020304" pitchFamily="18" charset="0"/>
              </a:rPr>
              <a:t>Terminated: </a:t>
            </a:r>
            <a:r>
              <a:rPr lang="en-US" dirty="0">
                <a:latin typeface="Times New Roman" panose="02020603050405020304" pitchFamily="18" charset="0"/>
                <a:cs typeface="Times New Roman" panose="02020603050405020304" pitchFamily="18" charset="0"/>
              </a:rPr>
              <a:t>The process has finished execution.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3475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820C7AF-A990-53F3-2BB0-547657249E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1012" y="559838"/>
            <a:ext cx="9825134" cy="5719664"/>
          </a:xfrm>
          <a:prstGeom prst="rect">
            <a:avLst/>
          </a:prstGeom>
        </p:spPr>
      </p:pic>
    </p:spTree>
    <p:extLst>
      <p:ext uri="{BB962C8B-B14F-4D97-AF65-F5344CB8AC3E}">
        <p14:creationId xmlns:p14="http://schemas.microsoft.com/office/powerpoint/2010/main" val="2383360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650BB-085F-2A33-AB69-067535FC812C}"/>
              </a:ext>
            </a:extLst>
          </p:cNvPr>
          <p:cNvSpPr>
            <a:spLocks noGrp="1"/>
          </p:cNvSpPr>
          <p:nvPr>
            <p:ph type="title"/>
          </p:nvPr>
        </p:nvSpPr>
        <p:spPr>
          <a:xfrm>
            <a:off x="205274" y="131861"/>
            <a:ext cx="10933922" cy="288017"/>
          </a:xfrm>
        </p:spPr>
        <p:txBody>
          <a:bodyPr>
            <a:normAutofit fontScale="90000"/>
          </a:bodyPr>
          <a:lstStyle/>
          <a:p>
            <a:r>
              <a:rPr lang="en-IN" b="1" dirty="0">
                <a:latin typeface="Times New Roman" panose="02020603050405020304" pitchFamily="18" charset="0"/>
                <a:cs typeface="Times New Roman" panose="02020603050405020304" pitchFamily="18" charset="0"/>
              </a:rPr>
              <a:t>Process Control Block</a:t>
            </a:r>
          </a:p>
        </p:txBody>
      </p:sp>
      <p:sp>
        <p:nvSpPr>
          <p:cNvPr id="3" name="Content Placeholder 2">
            <a:extLst>
              <a:ext uri="{FF2B5EF4-FFF2-40B4-BE49-F238E27FC236}">
                <a16:creationId xmlns:a16="http://schemas.microsoft.com/office/drawing/2014/main" id="{0E010475-C9C8-899E-A928-F0033E7682B1}"/>
              </a:ext>
            </a:extLst>
          </p:cNvPr>
          <p:cNvSpPr>
            <a:spLocks noGrp="1"/>
          </p:cNvSpPr>
          <p:nvPr>
            <p:ph idx="1"/>
          </p:nvPr>
        </p:nvSpPr>
        <p:spPr>
          <a:xfrm>
            <a:off x="205274" y="648477"/>
            <a:ext cx="11644604" cy="5836299"/>
          </a:xfrm>
        </p:spPr>
        <p:txBody>
          <a:bodyPr>
            <a:normAutofit fontScale="92500"/>
          </a:bodyPr>
          <a:lstStyle/>
          <a:p>
            <a:pPr algn="just">
              <a:lnSpc>
                <a:spcPct val="150000"/>
              </a:lnSpc>
            </a:pPr>
            <a:r>
              <a:rPr lang="en-US" sz="2400" b="0" i="0" dirty="0">
                <a:effectLst/>
                <a:latin typeface="Times New Roman" panose="02020603050405020304" pitchFamily="18" charset="0"/>
                <a:cs typeface="Times New Roman" panose="02020603050405020304" pitchFamily="18" charset="0"/>
              </a:rPr>
              <a:t>The Process Control Block (PCB) in an operating system is a data structure that stores essential information about an individual process or task.</a:t>
            </a:r>
            <a:r>
              <a:rPr lang="en-US" sz="2400" dirty="0">
                <a:latin typeface="Times New Roman" panose="02020603050405020304" pitchFamily="18" charset="0"/>
                <a:cs typeface="Times New Roman" panose="02020603050405020304" pitchFamily="18" charset="0"/>
              </a:rPr>
              <a:t> </a:t>
            </a:r>
          </a:p>
          <a:p>
            <a:pPr algn="just">
              <a:lnSpc>
                <a:spcPct val="150000"/>
              </a:lnSpc>
            </a:pPr>
            <a:r>
              <a:rPr lang="en-US" sz="2400" b="0" i="0" dirty="0">
                <a:effectLst/>
                <a:latin typeface="Times New Roman" panose="02020603050405020304" pitchFamily="18" charset="0"/>
                <a:cs typeface="Times New Roman" panose="02020603050405020304" pitchFamily="18" charset="0"/>
              </a:rPr>
              <a:t>It is also known as the </a:t>
            </a:r>
            <a:r>
              <a:rPr lang="en-US" sz="2400" b="1" i="0" dirty="0">
                <a:effectLst/>
                <a:latin typeface="Times New Roman" panose="02020603050405020304" pitchFamily="18" charset="0"/>
                <a:cs typeface="Times New Roman" panose="02020603050405020304" pitchFamily="18" charset="0"/>
              </a:rPr>
              <a:t>Task Control Block </a:t>
            </a:r>
            <a:r>
              <a:rPr lang="en-US" sz="2400" b="0" i="0" dirty="0">
                <a:effectLst/>
                <a:latin typeface="Times New Roman" panose="02020603050405020304" pitchFamily="18" charset="0"/>
                <a:cs typeface="Times New Roman" panose="02020603050405020304" pitchFamily="18" charset="0"/>
              </a:rPr>
              <a:t>(TCB) or </a:t>
            </a:r>
            <a:r>
              <a:rPr lang="en-US" sz="2400" b="1" i="0" dirty="0">
                <a:effectLst/>
                <a:latin typeface="Times New Roman" panose="02020603050405020304" pitchFamily="18" charset="0"/>
                <a:cs typeface="Times New Roman" panose="02020603050405020304" pitchFamily="18" charset="0"/>
              </a:rPr>
              <a:t>Control Block </a:t>
            </a:r>
            <a:r>
              <a:rPr lang="en-US" sz="2400" b="0" i="0" dirty="0">
                <a:effectLst/>
                <a:latin typeface="Times New Roman" panose="02020603050405020304" pitchFamily="18" charset="0"/>
                <a:cs typeface="Times New Roman" panose="02020603050405020304" pitchFamily="18" charset="0"/>
              </a:rPr>
              <a:t>in some operating systems.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PCB is a fundamental concept in process management and plays a crucial role in enabling multitasking and coordinating the execution of multiple processes in a system.</a:t>
            </a:r>
          </a:p>
          <a:p>
            <a:pPr algn="just">
              <a:lnSpc>
                <a:spcPct val="150000"/>
              </a:lnSpc>
            </a:pPr>
            <a:r>
              <a:rPr lang="en-US" sz="2400" b="0" i="0" dirty="0">
                <a:effectLst/>
                <a:latin typeface="Times New Roman" panose="02020603050405020304" pitchFamily="18" charset="0"/>
                <a:cs typeface="Times New Roman" panose="02020603050405020304" pitchFamily="18" charset="0"/>
              </a:rPr>
              <a:t>Each process in an operating system is represented by its unique PCB. When a process is created, the operating system allocates memory for its PCB, populates it with relevant information, and keeps it in the system’s process table. </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PCB remains associated with the process throughout its lifetime, even if the process is temporarily suspended or preempted.</a:t>
            </a:r>
          </a:p>
          <a:p>
            <a:pPr algn="just">
              <a:lnSpc>
                <a:spcPct val="150000"/>
              </a:lnSpc>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10875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3681E6-103B-0DB2-D7BC-68B99805CE15}"/>
              </a:ext>
            </a:extLst>
          </p:cNvPr>
          <p:cNvSpPr>
            <a:spLocks noGrp="1"/>
          </p:cNvSpPr>
          <p:nvPr>
            <p:ph idx="1"/>
          </p:nvPr>
        </p:nvSpPr>
        <p:spPr>
          <a:xfrm>
            <a:off x="335901" y="298580"/>
            <a:ext cx="11569959" cy="6363477"/>
          </a:xfrm>
        </p:spPr>
        <p:txBody>
          <a:bodyPr>
            <a:normAutofit/>
          </a:bodyPr>
          <a:lstStyle/>
          <a:p>
            <a:pPr marL="0" indent="0" algn="just">
              <a:lnSpc>
                <a:spcPct val="150000"/>
              </a:lnSpc>
              <a:buNone/>
            </a:pPr>
            <a:r>
              <a:rPr lang="en-US" sz="2400" b="1" i="0" dirty="0">
                <a:effectLst/>
                <a:latin typeface="Times New Roman" panose="02020603050405020304" pitchFamily="18" charset="0"/>
                <a:cs typeface="Times New Roman" panose="02020603050405020304" pitchFamily="18" charset="0"/>
              </a:rPr>
              <a:t>Role of Process Control Block</a:t>
            </a:r>
          </a:p>
          <a:p>
            <a:pPr algn="just">
              <a:lnSpc>
                <a:spcPct val="150000"/>
              </a:lnSpc>
            </a:pPr>
            <a:r>
              <a:rPr lang="en-US" sz="2400" b="0" i="0" dirty="0">
                <a:effectLst/>
                <a:latin typeface="Times New Roman" panose="02020603050405020304" pitchFamily="18" charset="0"/>
                <a:cs typeface="Times New Roman" panose="02020603050405020304" pitchFamily="18" charset="0"/>
              </a:rPr>
              <a:t>The PCB contains various pieces of information related to the process, including:</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Process State:</a:t>
            </a:r>
            <a:r>
              <a:rPr lang="en-US" sz="2400" b="0" i="0" dirty="0">
                <a:effectLst/>
                <a:latin typeface="Times New Roman" panose="02020603050405020304" pitchFamily="18" charset="0"/>
                <a:cs typeface="Times New Roman" panose="02020603050405020304" pitchFamily="18" charset="0"/>
              </a:rPr>
              <a:t> The current state of the process, such as running, ready, waiting, or terminated. The operating system uses this information to schedule and manage the execution of processes effectively.</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Process Identifier (PID):</a:t>
            </a:r>
            <a:r>
              <a:rPr lang="en-US" sz="2400" b="0" i="0" dirty="0">
                <a:effectLst/>
                <a:latin typeface="Times New Roman" panose="02020603050405020304" pitchFamily="18" charset="0"/>
                <a:cs typeface="Times New Roman" panose="02020603050405020304" pitchFamily="18" charset="0"/>
              </a:rPr>
              <a:t> A unique numeric identifier assigned to each process, allowing the operating system to distinguish between different processes.</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Program Counter (PC):</a:t>
            </a:r>
            <a:r>
              <a:rPr lang="en-US" sz="2400" b="0" i="0" dirty="0">
                <a:effectLst/>
                <a:latin typeface="Times New Roman" panose="02020603050405020304" pitchFamily="18" charset="0"/>
                <a:cs typeface="Times New Roman" panose="02020603050405020304" pitchFamily="18" charset="0"/>
              </a:rPr>
              <a:t> A pointer to the address of the next instruction to be executed in the process. When the process is suspended and later resumed, the PC helps to continue execution from the last point.</a:t>
            </a:r>
          </a:p>
        </p:txBody>
      </p:sp>
    </p:spTree>
    <p:extLst>
      <p:ext uri="{BB962C8B-B14F-4D97-AF65-F5344CB8AC3E}">
        <p14:creationId xmlns:p14="http://schemas.microsoft.com/office/powerpoint/2010/main" val="2828820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E42E7F-5DE0-FC37-3F67-2AFC747F15CF}"/>
              </a:ext>
            </a:extLst>
          </p:cNvPr>
          <p:cNvSpPr>
            <a:spLocks noGrp="1"/>
          </p:cNvSpPr>
          <p:nvPr>
            <p:ph idx="1"/>
          </p:nvPr>
        </p:nvSpPr>
        <p:spPr>
          <a:xfrm>
            <a:off x="298579" y="223935"/>
            <a:ext cx="11691257" cy="6410130"/>
          </a:xfrm>
        </p:spPr>
        <p:txBody>
          <a:bodyPr>
            <a:normAutofit/>
          </a:bodyPr>
          <a:lstStyle/>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CPU Registers:</a:t>
            </a:r>
            <a:r>
              <a:rPr lang="en-US" sz="2400" b="0" i="0" dirty="0">
                <a:effectLst/>
                <a:latin typeface="Times New Roman" panose="02020603050405020304" pitchFamily="18" charset="0"/>
                <a:cs typeface="Times New Roman" panose="02020603050405020304" pitchFamily="18" charset="0"/>
              </a:rPr>
              <a:t> The contents of the CPU registers, including general-purpose registers and special-purpose registers. The operating system saves these registers in the PCB during a context switch to facilitate process switching.</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Memory Management Information:</a:t>
            </a:r>
            <a:r>
              <a:rPr lang="en-US" sz="2400" b="0" i="0" dirty="0">
                <a:effectLst/>
                <a:latin typeface="Times New Roman" panose="02020603050405020304" pitchFamily="18" charset="0"/>
                <a:cs typeface="Times New Roman" panose="02020603050405020304" pitchFamily="18" charset="0"/>
              </a:rPr>
              <a:t> Details about the memory allocated to the process, including base and limit registers or page tables, which help in memory protection and addressing.</a:t>
            </a:r>
          </a:p>
          <a:p>
            <a:pPr algn="just">
              <a:lnSpc>
                <a:spcPct val="150000"/>
              </a:lnSpc>
              <a:buFont typeface="Arial" panose="020B0604020202020204" pitchFamily="34" charset="0"/>
              <a:buChar char="•"/>
            </a:pPr>
            <a:r>
              <a:rPr lang="en-US" sz="2400" b="1" i="0" dirty="0">
                <a:effectLst/>
                <a:latin typeface="Times New Roman" panose="02020603050405020304" pitchFamily="18" charset="0"/>
                <a:cs typeface="Times New Roman" panose="02020603050405020304" pitchFamily="18" charset="0"/>
              </a:rPr>
              <a:t>Priority:</a:t>
            </a:r>
            <a:r>
              <a:rPr lang="en-US" sz="2400" b="0" i="0" dirty="0">
                <a:effectLst/>
                <a:latin typeface="Times New Roman" panose="02020603050405020304" pitchFamily="18" charset="0"/>
                <a:cs typeface="Times New Roman" panose="02020603050405020304" pitchFamily="18" charset="0"/>
              </a:rPr>
              <a:t> The priority of the process, which determines its importance and influences the process scheduling algorithm</a:t>
            </a:r>
            <a:r>
              <a:rPr lang="en-US" b="0" i="0" dirty="0">
                <a:solidFill>
                  <a:srgbClr val="282828"/>
                </a:solidFill>
                <a:effectLst/>
                <a:latin typeface="Roboto" panose="02000000000000000000" pitchFamily="2" charset="0"/>
              </a:rPr>
              <a:t>.</a:t>
            </a:r>
          </a:p>
        </p:txBody>
      </p:sp>
    </p:spTree>
    <p:extLst>
      <p:ext uri="{BB962C8B-B14F-4D97-AF65-F5344CB8AC3E}">
        <p14:creationId xmlns:p14="http://schemas.microsoft.com/office/powerpoint/2010/main" val="29555211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1187</Words>
  <Application>Microsoft Office PowerPoint</Application>
  <PresentationFormat>Widescreen</PresentationFormat>
  <Paragraphs>76</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Roboto</vt:lpstr>
      <vt:lpstr>Source Sans Pro</vt:lpstr>
      <vt:lpstr>Times New Roman</vt:lpstr>
      <vt:lpstr>Office Theme</vt:lpstr>
      <vt:lpstr>PROCESS AND CPU SCHEDULING, PROCESS COORDINATION</vt:lpstr>
      <vt:lpstr>What is process?</vt:lpstr>
      <vt:lpstr>PowerPoint Presentation</vt:lpstr>
      <vt:lpstr>PowerPoint Presentation</vt:lpstr>
      <vt:lpstr>Process State</vt:lpstr>
      <vt:lpstr>PowerPoint Presentation</vt:lpstr>
      <vt:lpstr>Process Control Block</vt:lpstr>
      <vt:lpstr>PowerPoint Presentation</vt:lpstr>
      <vt:lpstr>PowerPoint Presentation</vt:lpstr>
      <vt:lpstr>PowerPoint Presentation</vt:lpstr>
      <vt:lpstr>Threads</vt:lpstr>
      <vt:lpstr>PowerPoint Presentation</vt:lpstr>
      <vt:lpstr>PowerPoint Presentation</vt:lpstr>
      <vt:lpstr>Types of threads</vt:lpstr>
      <vt:lpstr>PowerPoint Presentation</vt:lpstr>
      <vt:lpstr>PowerPoint Presentation</vt:lpstr>
      <vt:lpstr>Difference between Process and Thread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 AND CPU SCHEDULING, PROCESS COORDINATION</dc:title>
  <dc:creator>Akash Kadao</dc:creator>
  <cp:lastModifiedBy>Akash Kadao</cp:lastModifiedBy>
  <cp:revision>5</cp:revision>
  <dcterms:created xsi:type="dcterms:W3CDTF">2023-10-12T09:35:35Z</dcterms:created>
  <dcterms:modified xsi:type="dcterms:W3CDTF">2023-11-24T16:05:51Z</dcterms:modified>
</cp:coreProperties>
</file>