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97" r:id="rId3"/>
    <p:sldId id="270" r:id="rId4"/>
    <p:sldId id="271" r:id="rId5"/>
    <p:sldId id="272" r:id="rId6"/>
    <p:sldId id="273" r:id="rId7"/>
    <p:sldId id="274" r:id="rId8"/>
    <p:sldId id="275" r:id="rId9"/>
    <p:sldId id="276" r:id="rId10"/>
    <p:sldId id="278" r:id="rId11"/>
    <p:sldId id="279" r:id="rId12"/>
    <p:sldId id="280" r:id="rId13"/>
    <p:sldId id="298" r:id="rId14"/>
    <p:sldId id="281" r:id="rId15"/>
    <p:sldId id="282" r:id="rId16"/>
    <p:sldId id="283" r:id="rId17"/>
    <p:sldId id="284" r:id="rId18"/>
    <p:sldId id="277" r:id="rId19"/>
    <p:sldId id="291" r:id="rId20"/>
    <p:sldId id="292"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5A45-A782-E861-432F-018C91D45F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063979-A40D-73F0-46AE-7A500F17C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F64E2-7826-0DC1-4D58-BE12712960AE}"/>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992E2CCB-D186-EFD0-C3E9-5CD027B2C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EE5E5-FBC6-90BB-8351-5F92FEB48CD4}"/>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39680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5C5C-9F2B-F5A9-7001-318F2ED462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0EE5A9-E11E-A5CE-21A5-6CE8B9B281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8CE77-3683-CB6C-AE61-B7BE81DF0000}"/>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C3C92D53-83A0-A5C5-31CF-D71E4AC81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0845D-BF03-86FB-4717-C46606655376}"/>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53845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BB4ED6-5A42-A3EA-01C0-9C1D5405AB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D0174-83DD-541D-0B00-3A0C9E822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A069A1-2D6C-BD49-0417-67D037140BD6}"/>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F4E53DD5-7E90-B14E-282B-6C5D5C391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2C5F2E-6C15-ADEB-B65C-F43533710CB2}"/>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66287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8DB2-4231-3A4C-DF0C-4918CC4FBD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F20C85-BE31-8486-C8D6-252271B82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2E0CB-B09D-62F8-947C-BDB6CA3818EE}"/>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8531544C-3D29-D9D9-E435-3A4372C3D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11519-32DB-75BD-245D-CF0E206994B4}"/>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170117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639F-F344-0FD4-1472-2E38C0681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F16C9B-7A89-68E2-5B98-BED6C3F3E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240A6-38CE-178B-8B87-039E24BA7A9A}"/>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DED81D49-43DE-5F67-42F6-D8C530745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C90AE-E616-C6F3-2DC6-9894924A1A53}"/>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313217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04D-2E67-0BC1-9744-94F049FBB1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C33438-1142-8CEF-A282-168B86D04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5A0B8E-75D0-54C2-784E-24AADE4F9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374FA2-7EE9-D2D7-68B9-AD704419334F}"/>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6" name="Footer Placeholder 5">
            <a:extLst>
              <a:ext uri="{FF2B5EF4-FFF2-40B4-BE49-F238E27FC236}">
                <a16:creationId xmlns:a16="http://schemas.microsoft.com/office/drawing/2014/main" id="{A8179411-3BB6-8D36-24B8-8FAC1EE3C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DF75D-4E20-4A30-BAD7-EFFCEB2EF058}"/>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86678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BEAF-9A9D-DE64-1616-86E4912523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EDF7D3-C5E5-A322-84C1-CF27B51D8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1C54F-631B-6BC4-C950-D45F425677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AA219B-ACE1-99FF-BD53-018AEFA89B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19A7C-3D5D-D584-4DA3-ABFA0DFA1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550EF2-5BBB-0911-494A-10DBD75AF0B5}"/>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8" name="Footer Placeholder 7">
            <a:extLst>
              <a:ext uri="{FF2B5EF4-FFF2-40B4-BE49-F238E27FC236}">
                <a16:creationId xmlns:a16="http://schemas.microsoft.com/office/drawing/2014/main" id="{F888FC6C-98DD-A78E-08BB-5F238C7069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CC65A2-8212-7E14-7B68-18E788339A26}"/>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33121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06B2-1795-2E32-DAFC-666F07B3D7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9F4574-992C-E2AA-14B6-EA61DC905693}"/>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4" name="Footer Placeholder 3">
            <a:extLst>
              <a:ext uri="{FF2B5EF4-FFF2-40B4-BE49-F238E27FC236}">
                <a16:creationId xmlns:a16="http://schemas.microsoft.com/office/drawing/2014/main" id="{47590512-45E4-93CE-1DAE-2C27E8AE62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F99D01-A083-0BEC-3754-369453C26932}"/>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44136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A0136-BE14-E0AF-E6F1-4696105D8AEA}"/>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3" name="Footer Placeholder 2">
            <a:extLst>
              <a:ext uri="{FF2B5EF4-FFF2-40B4-BE49-F238E27FC236}">
                <a16:creationId xmlns:a16="http://schemas.microsoft.com/office/drawing/2014/main" id="{5E0812BC-7ED7-2659-9D9A-1520754D46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E1C15B-934C-A48C-FE30-1B2962426395}"/>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627826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63B6-270E-AEE6-8E25-D554CAA1E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CCAA17-B6DB-BDE8-610D-D5A9EEA61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56070A-D5AC-5D24-1EC5-DD47B74C0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19487-8DEF-DAD6-B08D-B3DBF8D07F3E}"/>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6" name="Footer Placeholder 5">
            <a:extLst>
              <a:ext uri="{FF2B5EF4-FFF2-40B4-BE49-F238E27FC236}">
                <a16:creationId xmlns:a16="http://schemas.microsoft.com/office/drawing/2014/main" id="{18CA76AA-314C-2582-E1B3-B42FC166A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4C326-7C46-ED00-64E8-78F2B1BAC8C8}"/>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38604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107C-3884-275B-D021-DAC0BCA9B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44932A-D60B-4643-72E3-0503FA20D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F2B3AD4-B151-217F-4C1F-5D9B502A5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65B58-ED3B-861D-46AF-3880F3D02335}"/>
              </a:ext>
            </a:extLst>
          </p:cNvPr>
          <p:cNvSpPr>
            <a:spLocks noGrp="1"/>
          </p:cNvSpPr>
          <p:nvPr>
            <p:ph type="dt" sz="half" idx="10"/>
          </p:nvPr>
        </p:nvSpPr>
        <p:spPr/>
        <p:txBody>
          <a:bodyPr/>
          <a:lstStyle/>
          <a:p>
            <a:fld id="{D4217D78-5592-492E-BA5E-8A87C4DF139E}" type="datetimeFigureOut">
              <a:rPr lang="en-IN" smtClean="0"/>
              <a:t>27-11-2023</a:t>
            </a:fld>
            <a:endParaRPr lang="en-IN"/>
          </a:p>
        </p:txBody>
      </p:sp>
      <p:sp>
        <p:nvSpPr>
          <p:cNvPr id="6" name="Footer Placeholder 5">
            <a:extLst>
              <a:ext uri="{FF2B5EF4-FFF2-40B4-BE49-F238E27FC236}">
                <a16:creationId xmlns:a16="http://schemas.microsoft.com/office/drawing/2014/main" id="{9DD36FA2-0CC8-9D0E-8064-D26C423B5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163968-A04D-AF30-59A1-B89D5A63725A}"/>
              </a:ext>
            </a:extLst>
          </p:cNvPr>
          <p:cNvSpPr>
            <a:spLocks noGrp="1"/>
          </p:cNvSpPr>
          <p:nvPr>
            <p:ph type="sldNum" sz="quarter" idx="12"/>
          </p:nvPr>
        </p:nvSpPr>
        <p:spPr/>
        <p:txBody>
          <a:bodyPr/>
          <a:lstStyle/>
          <a:p>
            <a:fld id="{8BDAEAAA-0E92-4ECB-8D41-F6FB2E32B0F1}" type="slidenum">
              <a:rPr lang="en-IN" smtClean="0"/>
              <a:t>‹#›</a:t>
            </a:fld>
            <a:endParaRPr lang="en-IN"/>
          </a:p>
        </p:txBody>
      </p:sp>
    </p:spTree>
    <p:extLst>
      <p:ext uri="{BB962C8B-B14F-4D97-AF65-F5344CB8AC3E}">
        <p14:creationId xmlns:p14="http://schemas.microsoft.com/office/powerpoint/2010/main" val="2331794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0FA94-2A35-590E-D24C-CCB9A1DEC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C8C278-54A1-3682-7153-66C491813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A5FF5-E330-BBF0-DC6E-4B528F9D8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17D78-5592-492E-BA5E-8A87C4DF139E}" type="datetimeFigureOut">
              <a:rPr lang="en-IN" smtClean="0"/>
              <a:t>27-11-2023</a:t>
            </a:fld>
            <a:endParaRPr lang="en-IN"/>
          </a:p>
        </p:txBody>
      </p:sp>
      <p:sp>
        <p:nvSpPr>
          <p:cNvPr id="5" name="Footer Placeholder 4">
            <a:extLst>
              <a:ext uri="{FF2B5EF4-FFF2-40B4-BE49-F238E27FC236}">
                <a16:creationId xmlns:a16="http://schemas.microsoft.com/office/drawing/2014/main" id="{93D2B03B-F4C3-CF12-740A-F45BD706C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6975FE-5AE1-226E-15C4-2345E7BDA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AEAAA-0E92-4ECB-8D41-F6FB2E32B0F1}" type="slidenum">
              <a:rPr lang="en-IN" smtClean="0"/>
              <a:t>‹#›</a:t>
            </a:fld>
            <a:endParaRPr lang="en-IN"/>
          </a:p>
        </p:txBody>
      </p:sp>
    </p:spTree>
    <p:extLst>
      <p:ext uri="{BB962C8B-B14F-4D97-AF65-F5344CB8AC3E}">
        <p14:creationId xmlns:p14="http://schemas.microsoft.com/office/powerpoint/2010/main" val="602841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rogram-shortest-job-first-scheduling-set-2srtf-make-changesdoneplease-review/" TargetMode="External"/><Relationship Id="rId2" Type="http://schemas.openxmlformats.org/officeDocument/2006/relationships/hyperlink" Target="https://www.geeksforgeeks.org/program-round-robin-scheduling-set-1/" TargetMode="External"/><Relationship Id="rId1" Type="http://schemas.openxmlformats.org/officeDocument/2006/relationships/slideLayout" Target="../slideLayouts/slideLayout2.xml"/><Relationship Id="rId4" Type="http://schemas.openxmlformats.org/officeDocument/2006/relationships/hyperlink" Target="https://www.geeksforgeeks.org/program-for-preemptive-priority-cpu-schedul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operating-system-priority-scheduling-different-arrival-time-set-2/" TargetMode="External"/><Relationship Id="rId2" Type="http://schemas.openxmlformats.org/officeDocument/2006/relationships/hyperlink" Target="https://www.geeksforgeeks.org/program-shortest-job-first-sjf-scheduling-set-1-non-preemptiv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AF7C-8885-28D3-F16F-051FB935E6DD}"/>
              </a:ext>
            </a:extLst>
          </p:cNvPr>
          <p:cNvSpPr>
            <a:spLocks noGrp="1"/>
          </p:cNvSpPr>
          <p:nvPr>
            <p:ph type="title"/>
          </p:nvPr>
        </p:nvSpPr>
        <p:spPr>
          <a:xfrm>
            <a:off x="195939" y="248409"/>
            <a:ext cx="11120535" cy="474631"/>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Process Scheduling</a:t>
            </a:r>
          </a:p>
        </p:txBody>
      </p:sp>
      <p:sp>
        <p:nvSpPr>
          <p:cNvPr id="4" name="Rectangle 1">
            <a:extLst>
              <a:ext uri="{FF2B5EF4-FFF2-40B4-BE49-F238E27FC236}">
                <a16:creationId xmlns:a16="http://schemas.microsoft.com/office/drawing/2014/main" id="{C504C759-BD77-BFF1-9C61-F9A783EC036F}"/>
              </a:ext>
            </a:extLst>
          </p:cNvPr>
          <p:cNvSpPr>
            <a:spLocks noGrp="1" noChangeArrowheads="1"/>
          </p:cNvSpPr>
          <p:nvPr>
            <p:ph idx="1"/>
          </p:nvPr>
        </p:nvSpPr>
        <p:spPr bwMode="auto">
          <a:xfrm>
            <a:off x="195939" y="1104247"/>
            <a:ext cx="11551306" cy="44930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process scheduling </a:t>
            </a:r>
            <a:r>
              <a:rPr lang="en-US" b="0" i="0" dirty="0">
                <a:effectLst/>
                <a:latin typeface="Times New Roman" panose="02020603050405020304" pitchFamily="18" charset="0"/>
                <a:cs typeface="Times New Roman" panose="02020603050405020304" pitchFamily="18" charset="0"/>
              </a:rPr>
              <a:t>is the activity of the </a:t>
            </a:r>
            <a:r>
              <a:rPr lang="en-US" b="1" i="0" dirty="0">
                <a:effectLst/>
                <a:latin typeface="Times New Roman" panose="02020603050405020304" pitchFamily="18" charset="0"/>
                <a:cs typeface="Times New Roman" panose="02020603050405020304" pitchFamily="18" charset="0"/>
              </a:rPr>
              <a:t>process manager </a:t>
            </a:r>
            <a:r>
              <a:rPr lang="en-US" b="0" i="0" dirty="0">
                <a:effectLst/>
                <a:latin typeface="Times New Roman" panose="02020603050405020304" pitchFamily="18" charset="0"/>
                <a:cs typeface="Times New Roman" panose="02020603050405020304" pitchFamily="18" charset="0"/>
              </a:rPr>
              <a:t>that handles the </a:t>
            </a:r>
            <a:r>
              <a:rPr lang="en-US" b="1" i="0" dirty="0">
                <a:effectLst/>
                <a:latin typeface="Times New Roman" panose="02020603050405020304" pitchFamily="18" charset="0"/>
                <a:cs typeface="Times New Roman" panose="02020603050405020304" pitchFamily="18" charset="0"/>
              </a:rPr>
              <a:t>removal of the running process </a:t>
            </a:r>
            <a:r>
              <a:rPr lang="en-US" b="0" i="0" dirty="0">
                <a:effectLst/>
                <a:latin typeface="Times New Roman" panose="02020603050405020304" pitchFamily="18" charset="0"/>
                <a:cs typeface="Times New Roman" panose="02020603050405020304" pitchFamily="18" charset="0"/>
              </a:rPr>
              <a:t>from the CPU and the </a:t>
            </a:r>
            <a:r>
              <a:rPr lang="en-US" b="1" i="0" dirty="0">
                <a:effectLst/>
                <a:latin typeface="Times New Roman" panose="02020603050405020304" pitchFamily="18" charset="0"/>
                <a:cs typeface="Times New Roman" panose="02020603050405020304" pitchFamily="18" charset="0"/>
              </a:rPr>
              <a:t>selection of another process</a:t>
            </a:r>
            <a:r>
              <a:rPr lang="en-US" b="0" i="0" dirty="0">
                <a:effectLst/>
                <a:latin typeface="Times New Roman" panose="02020603050405020304" pitchFamily="18" charset="0"/>
                <a:cs typeface="Times New Roman" panose="02020603050405020304" pitchFamily="18" charset="0"/>
              </a:rPr>
              <a:t> on the basis of a particular strategy.</a:t>
            </a:r>
          </a:p>
          <a:p>
            <a:pPr algn="just">
              <a:lnSpc>
                <a:spcPct val="15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prime aim of the process scheduling system is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to keep the CPU busy all the time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and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to deliver minimum response time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for all programs.</a:t>
            </a:r>
          </a:p>
          <a:p>
            <a:pPr algn="just">
              <a:lnSpc>
                <a:spcPct val="150000"/>
              </a:lnSpc>
            </a:pPr>
            <a:r>
              <a:rPr lang="en-US" altLang="en-US" dirty="0">
                <a:latin typeface="Times New Roman" panose="02020603050405020304" pitchFamily="18" charset="0"/>
                <a:cs typeface="Times New Roman" panose="02020603050405020304" pitchFamily="18" charset="0"/>
              </a:rPr>
              <a:t>The objective of </a:t>
            </a:r>
            <a:r>
              <a:rPr lang="en-US" altLang="en-US" b="1" dirty="0">
                <a:latin typeface="Times New Roman" panose="02020603050405020304" pitchFamily="18" charset="0"/>
                <a:cs typeface="Times New Roman" panose="02020603050405020304" pitchFamily="18" charset="0"/>
              </a:rPr>
              <a:t>multiprogramming</a:t>
            </a:r>
            <a:r>
              <a:rPr lang="en-US" altLang="en-US" dirty="0">
                <a:latin typeface="Times New Roman" panose="02020603050405020304" pitchFamily="18" charset="0"/>
                <a:cs typeface="Times New Roman" panose="02020603050405020304" pitchFamily="18" charset="0"/>
              </a:rPr>
              <a:t> is to have some </a:t>
            </a:r>
            <a:r>
              <a:rPr lang="en-US" altLang="en-US" b="1" dirty="0">
                <a:latin typeface="Times New Roman" panose="02020603050405020304" pitchFamily="18" charset="0"/>
                <a:cs typeface="Times New Roman" panose="02020603050405020304" pitchFamily="18" charset="0"/>
              </a:rPr>
              <a:t>process running at all times, to maximize CPU utilization</a:t>
            </a:r>
            <a:r>
              <a:rPr lang="en-US"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30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cheduling Queues">
            <a:extLst>
              <a:ext uri="{FF2B5EF4-FFF2-40B4-BE49-F238E27FC236}">
                <a16:creationId xmlns:a16="http://schemas.microsoft.com/office/drawing/2014/main" id="{9B02149F-5E9D-536E-BD94-13F0E7268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130" y="699796"/>
            <a:ext cx="8528179" cy="43947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3BC0DB-F18B-821A-9634-0F44BE7F87AF}"/>
              </a:ext>
            </a:extLst>
          </p:cNvPr>
          <p:cNvSpPr txBox="1"/>
          <p:nvPr/>
        </p:nvSpPr>
        <p:spPr>
          <a:xfrm>
            <a:off x="1492899" y="5511873"/>
            <a:ext cx="8705460" cy="461665"/>
          </a:xfrm>
          <a:prstGeom prst="rect">
            <a:avLst/>
          </a:prstGeom>
          <a:noFill/>
        </p:spPr>
        <p:txBody>
          <a:bodyPr wrap="square">
            <a:spAutoFit/>
          </a:bodyPr>
          <a:lstStyle/>
          <a:p>
            <a:r>
              <a:rPr lang="en-US" sz="2400" b="1" i="0" dirty="0">
                <a:solidFill>
                  <a:srgbClr val="212529"/>
                </a:solidFill>
                <a:effectLst/>
                <a:latin typeface="Times New Roman" panose="02020603050405020304" pitchFamily="18" charset="0"/>
                <a:cs typeface="Times New Roman" panose="02020603050405020304" pitchFamily="18" charset="0"/>
              </a:rPr>
              <a:t>Addition of Medium-term scheduling to the queueing diagram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51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9CC2-7D80-E291-DBEF-A287FD44E2BF}"/>
              </a:ext>
            </a:extLst>
          </p:cNvPr>
          <p:cNvSpPr>
            <a:spLocks noGrp="1"/>
          </p:cNvSpPr>
          <p:nvPr>
            <p:ph type="title"/>
          </p:nvPr>
        </p:nvSpPr>
        <p:spPr>
          <a:xfrm>
            <a:off x="279918" y="178514"/>
            <a:ext cx="11064551"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Context Switch</a:t>
            </a:r>
          </a:p>
        </p:txBody>
      </p:sp>
      <p:sp>
        <p:nvSpPr>
          <p:cNvPr id="3" name="Content Placeholder 2">
            <a:extLst>
              <a:ext uri="{FF2B5EF4-FFF2-40B4-BE49-F238E27FC236}">
                <a16:creationId xmlns:a16="http://schemas.microsoft.com/office/drawing/2014/main" id="{0DE8D87F-34CF-B5B8-D082-F91E607F2F4F}"/>
              </a:ext>
            </a:extLst>
          </p:cNvPr>
          <p:cNvSpPr>
            <a:spLocks noGrp="1"/>
          </p:cNvSpPr>
          <p:nvPr>
            <p:ph idx="1"/>
          </p:nvPr>
        </p:nvSpPr>
        <p:spPr>
          <a:xfrm>
            <a:off x="289249" y="989046"/>
            <a:ext cx="11064551" cy="5187917"/>
          </a:xfrm>
        </p:spPr>
        <p:txBody>
          <a:bodyPr>
            <a:normAutofit/>
          </a:bodyPr>
          <a:lstStyle/>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Switching the CPU to another process requires </a:t>
            </a:r>
            <a:r>
              <a:rPr lang="en-US" sz="2400" b="1" i="0" dirty="0">
                <a:effectLst/>
                <a:latin typeface="Times New Roman" panose="02020603050405020304" pitchFamily="18" charset="0"/>
                <a:cs typeface="Times New Roman" panose="02020603050405020304" pitchFamily="18" charset="0"/>
              </a:rPr>
              <a:t>saving</a:t>
            </a:r>
            <a:r>
              <a:rPr lang="en-US" sz="2400" b="0" i="0" dirty="0">
                <a:effectLst/>
                <a:latin typeface="Times New Roman" panose="02020603050405020304" pitchFamily="18" charset="0"/>
                <a:cs typeface="Times New Roman" panose="02020603050405020304" pitchFamily="18" charset="0"/>
              </a:rPr>
              <a:t> the state of the old process and </a:t>
            </a:r>
            <a:r>
              <a:rPr lang="en-US" sz="2400" b="1" i="0" dirty="0">
                <a:effectLst/>
                <a:latin typeface="Times New Roman" panose="02020603050405020304" pitchFamily="18" charset="0"/>
                <a:cs typeface="Times New Roman" panose="02020603050405020304" pitchFamily="18" charset="0"/>
              </a:rPr>
              <a:t>loading</a:t>
            </a:r>
            <a:r>
              <a:rPr lang="en-US" sz="2400" b="0" i="0" dirty="0">
                <a:effectLst/>
                <a:latin typeface="Times New Roman" panose="02020603050405020304" pitchFamily="18" charset="0"/>
                <a:cs typeface="Times New Roman" panose="02020603050405020304" pitchFamily="18" charset="0"/>
              </a:rPr>
              <a:t> the saved state for the new process. This task is known as a </a:t>
            </a:r>
            <a:r>
              <a:rPr lang="en-US" sz="2400" b="1" i="0" dirty="0">
                <a:effectLst/>
                <a:latin typeface="Times New Roman" panose="02020603050405020304" pitchFamily="18" charset="0"/>
                <a:cs typeface="Times New Roman" panose="02020603050405020304" pitchFamily="18" charset="0"/>
              </a:rPr>
              <a:t>Context Switch</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context</a:t>
            </a:r>
            <a:r>
              <a:rPr lang="en-US" sz="2400" b="0" i="0" dirty="0">
                <a:effectLst/>
                <a:latin typeface="Times New Roman" panose="02020603050405020304" pitchFamily="18" charset="0"/>
                <a:cs typeface="Times New Roman" panose="02020603050405020304" pitchFamily="18" charset="0"/>
              </a:rPr>
              <a:t> of a process is represented in the </a:t>
            </a:r>
            <a:r>
              <a:rPr lang="en-US" sz="2400" b="1" i="0" dirty="0">
                <a:effectLst/>
                <a:latin typeface="Times New Roman" panose="02020603050405020304" pitchFamily="18" charset="0"/>
                <a:cs typeface="Times New Roman" panose="02020603050405020304" pitchFamily="18" charset="0"/>
              </a:rPr>
              <a:t>Process Control Block(PCB)</a:t>
            </a:r>
            <a:r>
              <a:rPr lang="en-US" sz="2400" b="0" i="0" dirty="0">
                <a:effectLst/>
                <a:latin typeface="Times New Roman" panose="02020603050405020304" pitchFamily="18" charset="0"/>
                <a:cs typeface="Times New Roman" panose="02020603050405020304" pitchFamily="18" charset="0"/>
              </a:rPr>
              <a:t> of a process; it includes the value of the CPU registers, the process state and memory-management information. </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When a context switch occurs, the Kernel saves the context of the old process in its PCB and loads the saved context of the new process scheduled to run.</a:t>
            </a:r>
          </a:p>
          <a:p>
            <a:endParaRPr lang="en-IN" dirty="0"/>
          </a:p>
        </p:txBody>
      </p:sp>
    </p:spTree>
    <p:extLst>
      <p:ext uri="{BB962C8B-B14F-4D97-AF65-F5344CB8AC3E}">
        <p14:creationId xmlns:p14="http://schemas.microsoft.com/office/powerpoint/2010/main" val="130723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3FF04-AADC-0A06-BE47-BD470691681C}"/>
              </a:ext>
            </a:extLst>
          </p:cNvPr>
          <p:cNvSpPr>
            <a:spLocks noGrp="1"/>
          </p:cNvSpPr>
          <p:nvPr>
            <p:ph idx="1"/>
          </p:nvPr>
        </p:nvSpPr>
        <p:spPr>
          <a:xfrm>
            <a:off x="503853" y="391886"/>
            <a:ext cx="10849947" cy="5785077"/>
          </a:xfrm>
        </p:spPr>
        <p:txBody>
          <a:bodyPr>
            <a:normAutofit fontScale="92500" lnSpcReduction="10000"/>
          </a:bodyPr>
          <a:lstStyle/>
          <a:p>
            <a:pPr marL="0" indent="0" algn="just">
              <a:lnSpc>
                <a:spcPct val="150000"/>
              </a:lnSpc>
              <a:buNone/>
            </a:pPr>
            <a:r>
              <a:rPr lang="en-US" b="0" i="0" dirty="0">
                <a:solidFill>
                  <a:srgbClr val="212529"/>
                </a:solidFill>
                <a:effectLst/>
                <a:latin typeface="Times New Roman" panose="02020603050405020304" pitchFamily="18" charset="0"/>
                <a:cs typeface="Times New Roman" panose="02020603050405020304" pitchFamily="18" charset="0"/>
              </a:rPr>
              <a:t>3.</a:t>
            </a:r>
            <a:r>
              <a:rPr lang="en-US" b="0" i="0" dirty="0">
                <a:effectLst/>
                <a:latin typeface="Times New Roman" panose="02020603050405020304" pitchFamily="18" charset="0"/>
                <a:cs typeface="Times New Roman" panose="02020603050405020304" pitchFamily="18" charset="0"/>
              </a:rPr>
              <a:t>Context switch time is </a:t>
            </a:r>
            <a:r>
              <a:rPr lang="en-US" b="1" i="0" dirty="0">
                <a:effectLst/>
                <a:latin typeface="Times New Roman" panose="02020603050405020304" pitchFamily="18" charset="0"/>
                <a:cs typeface="Times New Roman" panose="02020603050405020304" pitchFamily="18" charset="0"/>
              </a:rPr>
              <a:t>pure overhead</a:t>
            </a:r>
            <a:r>
              <a:rPr lang="en-US" b="0" i="0" dirty="0">
                <a:effectLst/>
                <a:latin typeface="Times New Roman" panose="02020603050405020304" pitchFamily="18" charset="0"/>
                <a:cs typeface="Times New Roman" panose="02020603050405020304" pitchFamily="18" charset="0"/>
              </a:rPr>
              <a:t>, because the </a:t>
            </a:r>
            <a:r>
              <a:rPr lang="en-US" b="1" i="0" dirty="0">
                <a:effectLst/>
                <a:latin typeface="Times New Roman" panose="02020603050405020304" pitchFamily="18" charset="0"/>
                <a:cs typeface="Times New Roman" panose="02020603050405020304" pitchFamily="18" charset="0"/>
              </a:rPr>
              <a:t>system does no useful work while switching</a:t>
            </a:r>
            <a:r>
              <a:rPr lang="en-US" b="0" i="0" dirty="0">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Its speed varies from machine to machine, depending on the memory speed, the number of registers that must be copied, and the existence of special instructions(such as a single instruction to load or store all registers).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Typical speeds range from 1 to 1000 microseconds.</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4.Context Switching has become such a performance </a:t>
            </a:r>
            <a:r>
              <a:rPr lang="en-US" b="1" i="0" dirty="0">
                <a:effectLst/>
                <a:latin typeface="Times New Roman" panose="02020603050405020304" pitchFamily="18" charset="0"/>
                <a:cs typeface="Times New Roman" panose="02020603050405020304" pitchFamily="18" charset="0"/>
              </a:rPr>
              <a:t>bottleneck</a:t>
            </a:r>
            <a:r>
              <a:rPr lang="en-US" b="0" i="0" dirty="0">
                <a:effectLst/>
                <a:latin typeface="Times New Roman" panose="02020603050405020304" pitchFamily="18" charset="0"/>
                <a:cs typeface="Times New Roman" panose="02020603050405020304" pitchFamily="18" charset="0"/>
              </a:rPr>
              <a:t> that programmers are using new structures(threads) to avoid it whenever and wherever possible.</a:t>
            </a:r>
          </a:p>
          <a:p>
            <a:endParaRPr lang="en-IN" dirty="0"/>
          </a:p>
        </p:txBody>
      </p:sp>
    </p:spTree>
    <p:extLst>
      <p:ext uri="{BB962C8B-B14F-4D97-AF65-F5344CB8AC3E}">
        <p14:creationId xmlns:p14="http://schemas.microsoft.com/office/powerpoint/2010/main" val="315585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4A477B-D9BA-78F2-B054-3972579E8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3445" y="933061"/>
            <a:ext cx="8080309" cy="5011501"/>
          </a:xfrm>
        </p:spPr>
      </p:pic>
    </p:spTree>
    <p:extLst>
      <p:ext uri="{BB962C8B-B14F-4D97-AF65-F5344CB8AC3E}">
        <p14:creationId xmlns:p14="http://schemas.microsoft.com/office/powerpoint/2010/main" val="50332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2728-F2B0-8F99-A4E3-C1950258001B}"/>
              </a:ext>
            </a:extLst>
          </p:cNvPr>
          <p:cNvSpPr>
            <a:spLocks noGrp="1"/>
          </p:cNvSpPr>
          <p:nvPr>
            <p:ph type="title"/>
          </p:nvPr>
        </p:nvSpPr>
        <p:spPr>
          <a:xfrm>
            <a:off x="838200" y="365126"/>
            <a:ext cx="10515600" cy="595928"/>
          </a:xfrm>
        </p:spPr>
        <p:txBody>
          <a:bodyPr>
            <a:normAutofit fontScale="90000"/>
          </a:bodyPr>
          <a:lstStyle/>
          <a:p>
            <a:r>
              <a:rPr lang="en-US" b="1" i="0" dirty="0">
                <a:solidFill>
                  <a:srgbClr val="273239"/>
                </a:solidFill>
                <a:effectLst/>
                <a:latin typeface="Times New Roman" panose="02020603050405020304" pitchFamily="18" charset="0"/>
                <a:cs typeface="Times New Roman" panose="02020603050405020304" pitchFamily="18" charset="0"/>
              </a:rPr>
              <a:t>1. Preemptive Scheduling:</a:t>
            </a:r>
            <a:r>
              <a:rPr lang="en-US"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94A923-4AEC-457D-EB0C-89A23F8B2D4F}"/>
              </a:ext>
            </a:extLst>
          </p:cNvPr>
          <p:cNvSpPr>
            <a:spLocks noGrp="1"/>
          </p:cNvSpPr>
          <p:nvPr>
            <p:ph idx="1"/>
          </p:nvPr>
        </p:nvSpPr>
        <p:spPr>
          <a:xfrm>
            <a:off x="261257" y="1184988"/>
            <a:ext cx="11457992" cy="5561045"/>
          </a:xfrm>
        </p:spPr>
        <p:txBody>
          <a:bodyPr>
            <a:normAutofit lnSpcReduction="10000"/>
          </a:bodyPr>
          <a:lstStyle/>
          <a:p>
            <a:pPr algn="just" fontAlgn="base">
              <a:lnSpc>
                <a:spcPct val="150000"/>
              </a:lnSpc>
            </a:pPr>
            <a:r>
              <a:rPr lang="en-US" b="0" i="0" dirty="0">
                <a:effectLst/>
                <a:latin typeface="Times New Roman" panose="02020603050405020304" pitchFamily="18" charset="0"/>
                <a:cs typeface="Times New Roman" panose="02020603050405020304" pitchFamily="18" charset="0"/>
              </a:rPr>
              <a:t>Preemptive scheduling is used when a process switches </a:t>
            </a:r>
            <a:r>
              <a:rPr lang="en-US" b="1" i="0" dirty="0">
                <a:effectLst/>
                <a:latin typeface="Times New Roman" panose="02020603050405020304" pitchFamily="18" charset="0"/>
                <a:cs typeface="Times New Roman" panose="02020603050405020304" pitchFamily="18" charset="0"/>
              </a:rPr>
              <a:t>from running state to ready state </a:t>
            </a:r>
            <a:r>
              <a:rPr lang="en-US" i="0" dirty="0">
                <a:effectLst/>
                <a:latin typeface="Times New Roman" panose="02020603050405020304" pitchFamily="18" charset="0"/>
                <a:cs typeface="Times New Roman" panose="02020603050405020304" pitchFamily="18" charset="0"/>
              </a:rPr>
              <a:t>or</a:t>
            </a:r>
            <a:r>
              <a:rPr lang="en-US" b="1" i="0" dirty="0">
                <a:effectLst/>
                <a:latin typeface="Times New Roman" panose="02020603050405020304" pitchFamily="18" charset="0"/>
                <a:cs typeface="Times New Roman" panose="02020603050405020304" pitchFamily="18" charset="0"/>
              </a:rPr>
              <a:t> from the waiting state to ready state</a:t>
            </a:r>
            <a:r>
              <a:rPr lang="en-US"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The resources (mainly CPU cycles) are allocated to the process for a limited amount of time and then taken away, and the process is again placed back in the ready queue if that process still has CPU burst time remaining.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That process stays in the ready queue till it gets its next chance to execute.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Algorithms based on preemptive scheduling are: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Round Robin (RR)</a:t>
            </a:r>
            <a:r>
              <a:rPr lang="en-US" b="0" i="0" dirty="0">
                <a:solidFill>
                  <a:srgbClr val="273239"/>
                </a:solidFill>
                <a:effectLst/>
                <a:latin typeface="Times New Roman" panose="02020603050405020304" pitchFamily="18" charset="0"/>
                <a:cs typeface="Times New Roman" panose="02020603050405020304" pitchFamily="18" charset="0"/>
              </a:rPr>
              <a:t>,</a:t>
            </a:r>
            <a:r>
              <a:rPr lang="en-US" b="0" i="0" u="sng" dirty="0">
                <a:solidFill>
                  <a:srgbClr val="273239"/>
                </a:solidFill>
                <a:effectLst/>
                <a:latin typeface="Times New Roman" panose="02020603050405020304" pitchFamily="18" charset="0"/>
                <a:cs typeface="Times New Roman" panose="02020603050405020304" pitchFamily="18" charset="0"/>
                <a:hlinkClick r:id="rId3"/>
              </a:rPr>
              <a:t>Shortest Remaining Time First (SRTF)</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Priority (preemptive version)</a:t>
            </a:r>
            <a:r>
              <a:rPr lang="en-US" b="0" i="0" dirty="0">
                <a:solidFill>
                  <a:srgbClr val="273239"/>
                </a:solidFill>
                <a:effectLst/>
                <a:latin typeface="Times New Roman" panose="02020603050405020304" pitchFamily="18" charset="0"/>
                <a:cs typeface="Times New Roman" panose="02020603050405020304" pitchFamily="18" charset="0"/>
              </a:rPr>
              <a:t>, etc. </a:t>
            </a:r>
          </a:p>
          <a:p>
            <a:endParaRPr lang="en-IN" dirty="0"/>
          </a:p>
        </p:txBody>
      </p:sp>
    </p:spTree>
    <p:extLst>
      <p:ext uri="{BB962C8B-B14F-4D97-AF65-F5344CB8AC3E}">
        <p14:creationId xmlns:p14="http://schemas.microsoft.com/office/powerpoint/2010/main" val="113288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B60F-1DAE-41A7-1402-51F7452FE985}"/>
              </a:ext>
            </a:extLst>
          </p:cNvPr>
          <p:cNvSpPr>
            <a:spLocks noGrp="1"/>
          </p:cNvSpPr>
          <p:nvPr>
            <p:ph type="title"/>
          </p:nvPr>
        </p:nvSpPr>
        <p:spPr>
          <a:xfrm>
            <a:off x="138404" y="167336"/>
            <a:ext cx="10515600" cy="728404"/>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2. Non-Preemptive Scheduling:</a:t>
            </a:r>
            <a:r>
              <a:rPr lang="en-US" b="0" i="0" dirty="0">
                <a:solidFill>
                  <a:srgbClr val="273239"/>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CC2252-F78D-B80C-8D7F-B916880E4DFF}"/>
              </a:ext>
            </a:extLst>
          </p:cNvPr>
          <p:cNvSpPr>
            <a:spLocks noGrp="1"/>
          </p:cNvSpPr>
          <p:nvPr>
            <p:ph idx="1"/>
          </p:nvPr>
        </p:nvSpPr>
        <p:spPr>
          <a:xfrm>
            <a:off x="138404" y="895740"/>
            <a:ext cx="11664819" cy="5281223"/>
          </a:xfrm>
        </p:spPr>
        <p:txBody>
          <a:bodyPr>
            <a:normAutofit fontScale="77500" lnSpcReduction="20000"/>
          </a:bodyPr>
          <a:lstStyle/>
          <a:p>
            <a:pPr algn="just" fontAlgn="base">
              <a:lnSpc>
                <a:spcPct val="150000"/>
              </a:lnSpc>
            </a:pPr>
            <a:r>
              <a:rPr lang="en-US" b="0" i="0" dirty="0">
                <a:effectLst/>
                <a:latin typeface="Times New Roman" panose="02020603050405020304" pitchFamily="18" charset="0"/>
                <a:cs typeface="Times New Roman" panose="02020603050405020304" pitchFamily="18" charset="0"/>
              </a:rPr>
              <a:t>Non-preemptive Scheduling is used </a:t>
            </a:r>
            <a:r>
              <a:rPr lang="en-US" b="1" i="0" dirty="0">
                <a:effectLst/>
                <a:latin typeface="Times New Roman" panose="02020603050405020304" pitchFamily="18" charset="0"/>
                <a:cs typeface="Times New Roman" panose="02020603050405020304" pitchFamily="18" charset="0"/>
              </a:rPr>
              <a:t>when a process terminates</a:t>
            </a:r>
            <a:r>
              <a:rPr lang="en-US" b="0" i="0" dirty="0">
                <a:effectLst/>
                <a:latin typeface="Times New Roman" panose="02020603050405020304" pitchFamily="18" charset="0"/>
                <a:cs typeface="Times New Roman" panose="02020603050405020304" pitchFamily="18" charset="0"/>
              </a:rPr>
              <a:t>, or a process switches </a:t>
            </a:r>
            <a:r>
              <a:rPr lang="en-US" b="1" i="0" dirty="0">
                <a:effectLst/>
                <a:latin typeface="Times New Roman" panose="02020603050405020304" pitchFamily="18" charset="0"/>
                <a:cs typeface="Times New Roman" panose="02020603050405020304" pitchFamily="18" charset="0"/>
              </a:rPr>
              <a:t>from running to the waiting state</a:t>
            </a:r>
            <a:r>
              <a:rPr lang="en-US"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In this scheduling, once the resources (CPU cycles) are allocated to a process, </a:t>
            </a:r>
            <a:r>
              <a:rPr lang="en-US" b="1" i="0" dirty="0">
                <a:effectLst/>
                <a:latin typeface="Times New Roman" panose="02020603050405020304" pitchFamily="18" charset="0"/>
                <a:cs typeface="Times New Roman" panose="02020603050405020304" pitchFamily="18" charset="0"/>
              </a:rPr>
              <a:t>the process holds the CPU till it gets terminated or reaches a waiting state</a:t>
            </a:r>
            <a:r>
              <a:rPr lang="en-US"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In the case of non-preemptive scheduling does not interrupt a process running CPU in the middle of the execution.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Instead, it waits till the process completes its </a:t>
            </a:r>
            <a:r>
              <a:rPr lang="en-US" b="1" i="0" dirty="0">
                <a:effectLst/>
                <a:latin typeface="Times New Roman" panose="02020603050405020304" pitchFamily="18" charset="0"/>
                <a:cs typeface="Times New Roman" panose="02020603050405020304" pitchFamily="18" charset="0"/>
              </a:rPr>
              <a:t>CPU burst time</a:t>
            </a:r>
            <a:r>
              <a:rPr lang="en-US" b="0" i="0" dirty="0">
                <a:effectLst/>
                <a:latin typeface="Times New Roman" panose="02020603050405020304" pitchFamily="18" charset="0"/>
                <a:cs typeface="Times New Roman" panose="02020603050405020304" pitchFamily="18" charset="0"/>
              </a:rPr>
              <a:t>, and then it can allocate the CPU to another process. </a:t>
            </a:r>
          </a:p>
          <a:p>
            <a:pPr algn="just" fontAlgn="base">
              <a:lnSpc>
                <a:spcPct val="150000"/>
              </a:lnSpc>
            </a:pPr>
            <a:r>
              <a:rPr lang="en-US" b="0" i="0" dirty="0">
                <a:effectLst/>
                <a:latin typeface="Times New Roman" panose="02020603050405020304" pitchFamily="18" charset="0"/>
                <a:cs typeface="Times New Roman" panose="02020603050405020304" pitchFamily="18" charset="0"/>
              </a:rPr>
              <a:t>Algorithms based on non-preemptive scheduling are:</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b="0" i="0" u="sng"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Shortest Job First (SJF basically non preemptive)</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Priority (non preemptive version)</a:t>
            </a:r>
            <a:r>
              <a:rPr lang="en-US" b="0" i="0" dirty="0">
                <a:solidFill>
                  <a:srgbClr val="273239"/>
                </a:solidFill>
                <a:effectLst/>
                <a:latin typeface="Times New Roman" panose="02020603050405020304" pitchFamily="18" charset="0"/>
                <a:cs typeface="Times New Roman" panose="02020603050405020304" pitchFamily="18" charset="0"/>
              </a:rPr>
              <a:t>, etc. </a:t>
            </a:r>
          </a:p>
          <a:p>
            <a:endParaRPr lang="en-IN" dirty="0"/>
          </a:p>
        </p:txBody>
      </p:sp>
    </p:spTree>
    <p:extLst>
      <p:ext uri="{BB962C8B-B14F-4D97-AF65-F5344CB8AC3E}">
        <p14:creationId xmlns:p14="http://schemas.microsoft.com/office/powerpoint/2010/main" val="189847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B5CD-F5E9-A0F0-3B3B-FFC5FF8DE5B3}"/>
              </a:ext>
            </a:extLst>
          </p:cNvPr>
          <p:cNvSpPr>
            <a:spLocks noGrp="1"/>
          </p:cNvSpPr>
          <p:nvPr>
            <p:ph type="title"/>
          </p:nvPr>
        </p:nvSpPr>
        <p:spPr>
          <a:xfrm>
            <a:off x="158621" y="103770"/>
            <a:ext cx="11017898" cy="577267"/>
          </a:xfrm>
        </p:spPr>
        <p:txBody>
          <a:bodyPr>
            <a:normAutofit fontScale="90000"/>
          </a:bodyPr>
          <a:lstStyle/>
          <a:p>
            <a:r>
              <a:rPr lang="en-IN" b="1" dirty="0">
                <a:latin typeface="Times New Roman" panose="02020603050405020304" pitchFamily="18" charset="0"/>
                <a:cs typeface="Times New Roman" panose="02020603050405020304" pitchFamily="18" charset="0"/>
              </a:rPr>
              <a:t>Dispatcher</a:t>
            </a:r>
          </a:p>
        </p:txBody>
      </p:sp>
      <p:sp>
        <p:nvSpPr>
          <p:cNvPr id="3" name="Content Placeholder 2">
            <a:extLst>
              <a:ext uri="{FF2B5EF4-FFF2-40B4-BE49-F238E27FC236}">
                <a16:creationId xmlns:a16="http://schemas.microsoft.com/office/drawing/2014/main" id="{7A520F22-D7DB-D454-1F75-E1C642E16CE4}"/>
              </a:ext>
            </a:extLst>
          </p:cNvPr>
          <p:cNvSpPr>
            <a:spLocks noGrp="1"/>
          </p:cNvSpPr>
          <p:nvPr>
            <p:ph idx="1"/>
          </p:nvPr>
        </p:nvSpPr>
        <p:spPr>
          <a:xfrm>
            <a:off x="158621" y="839755"/>
            <a:ext cx="11728579" cy="5635690"/>
          </a:xfrm>
        </p:spPr>
        <p:txBody>
          <a:bodyPr>
            <a:normAutofit fontScale="85000" lnSpcReduction="10000"/>
          </a:bodyPr>
          <a:lstStyle/>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dispatcher is done after the scheduler. </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It gives control of the CPU to the process selected by the short-term scheduler. </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After selecting the process, the dispatcher gives CPU to it.</a:t>
            </a:r>
          </a:p>
          <a:p>
            <a:pPr marL="0" indent="0" algn="l">
              <a:lnSpc>
                <a:spcPct val="150000"/>
              </a:lnSpc>
              <a:buNone/>
            </a:pPr>
            <a:r>
              <a:rPr lang="en-US" b="1" i="0" dirty="0">
                <a:solidFill>
                  <a:srgbClr val="FF0000"/>
                </a:solidFill>
                <a:effectLst/>
                <a:latin typeface="Times New Roman" panose="02020603050405020304" pitchFamily="18" charset="0"/>
                <a:cs typeface="Times New Roman" panose="02020603050405020304" pitchFamily="18" charset="0"/>
              </a:rPr>
              <a:t>Functions</a:t>
            </a: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Switching context.</a:t>
            </a:r>
          </a:p>
          <a:p>
            <a:pPr algn="just">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Switching to user mode.</a:t>
            </a:r>
          </a:p>
          <a:p>
            <a:pPr algn="l" fontAlgn="base">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Jumping to the proper location in the user program to reboot that program</a:t>
            </a:r>
          </a:p>
          <a:p>
            <a:pPr algn="l" fontAlgn="base">
              <a:lnSpc>
                <a:spcPct val="16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Managing dispatch latency (time consumed by dispatcher is referred as dispatch latency)</a:t>
            </a:r>
          </a:p>
          <a:p>
            <a:pPr algn="just">
              <a:lnSpc>
                <a:spcPct val="160000"/>
              </a:lnSpc>
              <a:buFont typeface="Arial" panose="020B0604020202020204" pitchFamily="34" charset="0"/>
              <a:buChar char="•"/>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116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5346175-A1C0-BDC6-982C-CA029E71B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534" y="1147665"/>
            <a:ext cx="9535886" cy="26196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98C99D-1B24-67CB-71A8-B3FEB8129741}"/>
              </a:ext>
            </a:extLst>
          </p:cNvPr>
          <p:cNvSpPr txBox="1"/>
          <p:nvPr/>
        </p:nvSpPr>
        <p:spPr>
          <a:xfrm>
            <a:off x="3256382" y="4278085"/>
            <a:ext cx="5523723"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Fig. Dispatcher</a:t>
            </a:r>
          </a:p>
        </p:txBody>
      </p:sp>
    </p:spTree>
    <p:extLst>
      <p:ext uri="{BB962C8B-B14F-4D97-AF65-F5344CB8AC3E}">
        <p14:creationId xmlns:p14="http://schemas.microsoft.com/office/powerpoint/2010/main" val="246052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082A-4B37-81A2-E632-A3D8E40D1B53}"/>
              </a:ext>
            </a:extLst>
          </p:cNvPr>
          <p:cNvSpPr>
            <a:spLocks noGrp="1"/>
          </p:cNvSpPr>
          <p:nvPr>
            <p:ph type="title"/>
          </p:nvPr>
        </p:nvSpPr>
        <p:spPr/>
        <p:txBody>
          <a:bodyPr/>
          <a:lstStyle/>
          <a:p>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C8979839-B3DE-BA2B-C4E6-A93CB1EAE3CF}"/>
              </a:ext>
            </a:extLst>
          </p:cNvPr>
          <p:cNvSpPr>
            <a:spLocks noGrp="1"/>
          </p:cNvSpPr>
          <p:nvPr>
            <p:ph idx="1"/>
          </p:nvPr>
        </p:nvSpPr>
        <p:spPr>
          <a:xfrm>
            <a:off x="335902" y="289249"/>
            <a:ext cx="11374016" cy="6372808"/>
          </a:xfrm>
        </p:spPr>
        <p:txBody>
          <a:bodyPr>
            <a:normAutofit fontScale="92500" lnSpcReduction="10000"/>
          </a:bodyPr>
          <a:lstStyle/>
          <a:p>
            <a:pPr marL="0" indent="0" algn="just" fontAlgn="base">
              <a:buNone/>
            </a:pPr>
            <a:r>
              <a:rPr lang="en-US" sz="2800" b="1" i="0" dirty="0">
                <a:solidFill>
                  <a:srgbClr val="000000"/>
                </a:solidFill>
                <a:effectLst/>
                <a:latin typeface="Times New Roman" panose="02020603050405020304" pitchFamily="18" charset="0"/>
                <a:cs typeface="Times New Roman" panose="02020603050405020304" pitchFamily="18" charset="0"/>
              </a:rPr>
              <a:t>For example,</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Suppose there are 5 processes </a:t>
            </a:r>
            <a:r>
              <a:rPr lang="en-US" sz="2400" b="1" i="0" dirty="0">
                <a:solidFill>
                  <a:srgbClr val="000000"/>
                </a:solidFill>
                <a:effectLst/>
                <a:latin typeface="Times New Roman" panose="02020603050405020304" pitchFamily="18" charset="0"/>
                <a:cs typeface="Times New Roman" panose="02020603050405020304" pitchFamily="18" charset="0"/>
              </a:rPr>
              <a:t>P1, P2, P3, P4, and P5</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arrival times of these processes are </a:t>
            </a:r>
            <a:r>
              <a:rPr lang="en-US" sz="2400" b="1" i="0" dirty="0">
                <a:solidFill>
                  <a:srgbClr val="000000"/>
                </a:solidFill>
                <a:effectLst/>
                <a:latin typeface="Times New Roman" panose="02020603050405020304" pitchFamily="18" charset="0"/>
                <a:cs typeface="Times New Roman" panose="02020603050405020304" pitchFamily="18" charset="0"/>
              </a:rPr>
              <a:t>T1, T2, T3, T4, and T5</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Here, FIFO (first in first out) algorithm is used. So, P1 comes first, and then the scheduler will choose that it is the first process that is going to execute.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will eliminate P1 from ready queue and take it to the CPU.</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Now, the scheduler will select P2, which will be executed after P1.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removes P2 from the ready queue and gives it to the CPU.</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This carries on in a similar way for processes P3, P4, and P5.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This is how a dispatcher works.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scheduler provides the dispatcher with an ordered list of processes that the dispatcher gives to the CPU. </a:t>
            </a:r>
          </a:p>
          <a:p>
            <a:pPr algn="just" fontAlgn="base">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dispatcher does many tasks such as memory mapping, context switching and setting up user registers.</a:t>
            </a:r>
          </a:p>
          <a:p>
            <a:pPr marL="0" indent="0" algn="just" fontAlgn="base">
              <a:lnSpc>
                <a:spcPct val="100000"/>
              </a:lnSpc>
              <a:buNone/>
            </a:pPr>
            <a:br>
              <a:rPr lang="en-US" sz="2400" dirty="0">
                <a:latin typeface="Times New Roman" panose="02020603050405020304" pitchFamily="18" charset="0"/>
                <a:cs typeface="Times New Roman" panose="02020603050405020304" pitchFamily="18" charset="0"/>
              </a:rPr>
            </a:b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2707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59BB-8D6D-BE28-FAFE-88DC86169486}"/>
              </a:ext>
            </a:extLst>
          </p:cNvPr>
          <p:cNvSpPr>
            <a:spLocks noGrp="1"/>
          </p:cNvSpPr>
          <p:nvPr>
            <p:ph type="title"/>
          </p:nvPr>
        </p:nvSpPr>
        <p:spPr>
          <a:xfrm>
            <a:off x="214604" y="365126"/>
            <a:ext cx="11139196"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Scheduling Criteria</a:t>
            </a:r>
          </a:p>
        </p:txBody>
      </p:sp>
      <p:sp>
        <p:nvSpPr>
          <p:cNvPr id="3" name="Content Placeholder 2">
            <a:extLst>
              <a:ext uri="{FF2B5EF4-FFF2-40B4-BE49-F238E27FC236}">
                <a16:creationId xmlns:a16="http://schemas.microsoft.com/office/drawing/2014/main" id="{F3077024-CC70-0F05-962A-6B01450B524D}"/>
              </a:ext>
            </a:extLst>
          </p:cNvPr>
          <p:cNvSpPr>
            <a:spLocks noGrp="1"/>
          </p:cNvSpPr>
          <p:nvPr>
            <p:ph idx="1"/>
          </p:nvPr>
        </p:nvSpPr>
        <p:spPr>
          <a:xfrm>
            <a:off x="149290" y="989046"/>
            <a:ext cx="11551298" cy="569167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criteria include the following:</a:t>
            </a:r>
          </a:p>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CPU utilization: </a:t>
            </a:r>
            <a:r>
              <a:rPr lang="en-US" sz="2400" dirty="0">
                <a:latin typeface="Times New Roman" panose="02020603050405020304" pitchFamily="18" charset="0"/>
                <a:cs typeface="Times New Roman" panose="02020603050405020304" pitchFamily="18" charset="0"/>
              </a:rPr>
              <a:t>We want to keep the CPU as busy as possible. Conceptually, CPU utilization can range from 0 to 100 percent. In a real system, it should range from 40 percent (for a lightly loaded system) to 90 percent (for a heavily loaded system). (CPU utilization can be obtained by using the top command on Linux, macOS, and UNIX systems.)</a:t>
            </a:r>
          </a:p>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Throughput:</a:t>
            </a:r>
            <a:r>
              <a:rPr lang="en-US" sz="2400" dirty="0">
                <a:latin typeface="Times New Roman" panose="02020603050405020304" pitchFamily="18" charset="0"/>
                <a:cs typeface="Times New Roman" panose="02020603050405020304" pitchFamily="18" charset="0"/>
              </a:rPr>
              <a:t> If the CPU is busy executing processes, then work is being done. One measure of work is the number of processes that are completed per time unit, called throughput. For long processes, this rate may be one process over several seconds; for short transactions, it may be tens of processes per second.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05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06ACE-F4A7-F4E8-2A50-2BEB98C69DAA}"/>
              </a:ext>
            </a:extLst>
          </p:cNvPr>
          <p:cNvSpPr>
            <a:spLocks noGrp="1"/>
          </p:cNvSpPr>
          <p:nvPr>
            <p:ph idx="1"/>
          </p:nvPr>
        </p:nvSpPr>
        <p:spPr>
          <a:xfrm>
            <a:off x="494522" y="569167"/>
            <a:ext cx="10859278" cy="5607796"/>
          </a:xfrm>
        </p:spPr>
        <p:txBody>
          <a:bodyPr>
            <a:normAutofit fontScale="92500" lnSpcReduction="10000"/>
          </a:bodyPr>
          <a:lstStyle/>
          <a:p>
            <a:pPr algn="just">
              <a:lnSpc>
                <a:spcPct val="150000"/>
              </a:lnSpc>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 objective of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time sharing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is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to switch the CPU among processes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so frequently that users can interact with each program while it is running.</a:t>
            </a:r>
          </a:p>
          <a:p>
            <a:pPr algn="just">
              <a:lnSpc>
                <a:spcPct val="150000"/>
              </a:lnSpc>
            </a:pPr>
            <a:r>
              <a:rPr lang="en-US" altLang="en-US" sz="2800" dirty="0">
                <a:latin typeface="Times New Roman" panose="02020603050405020304" pitchFamily="18" charset="0"/>
                <a:cs typeface="Times New Roman" panose="02020603050405020304" pitchFamily="18" charset="0"/>
              </a:rPr>
              <a:t>To meet these objectives, the process scheduler selects an available process (possibly from a set of several available processes) for program execution on the CPU.</a:t>
            </a:r>
          </a:p>
          <a:p>
            <a:pPr algn="just">
              <a:lnSpc>
                <a:spcPct val="150000"/>
              </a:lnSpc>
            </a:pPr>
            <a:r>
              <a:rPr lang="en-US" altLang="en-US" sz="2800" dirty="0">
                <a:latin typeface="Times New Roman" panose="02020603050405020304" pitchFamily="18" charset="0"/>
                <a:cs typeface="Times New Roman" panose="02020603050405020304" pitchFamily="18" charset="0"/>
              </a:rPr>
              <a:t>F</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or a single processor system, there will never be more than one running process</a:t>
            </a:r>
            <a:r>
              <a:rPr lang="en-US" altLang="en-US" sz="2800" dirty="0">
                <a:latin typeface="Times New Roman" panose="02020603050405020304" pitchFamily="18" charset="0"/>
                <a:cs typeface="Times New Roman" panose="02020603050405020304" pitchFamily="18" charset="0"/>
              </a:rPr>
              <a:t>.</a:t>
            </a:r>
          </a:p>
          <a:p>
            <a:pPr algn="just">
              <a:lnSpc>
                <a:spcPct val="150000"/>
              </a:lnSpc>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If there are more processes, the rest will have to wait until the CPU is free and can be rescheduled.</a:t>
            </a:r>
          </a:p>
          <a:p>
            <a:endParaRPr lang="en-IN" dirty="0"/>
          </a:p>
        </p:txBody>
      </p:sp>
    </p:spTree>
    <p:extLst>
      <p:ext uri="{BB962C8B-B14F-4D97-AF65-F5344CB8AC3E}">
        <p14:creationId xmlns:p14="http://schemas.microsoft.com/office/powerpoint/2010/main" val="225687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DB8A0-DE97-07DA-98BC-D9E84E8F2CDA}"/>
              </a:ext>
            </a:extLst>
          </p:cNvPr>
          <p:cNvSpPr>
            <a:spLocks noGrp="1"/>
          </p:cNvSpPr>
          <p:nvPr>
            <p:ph idx="1"/>
          </p:nvPr>
        </p:nvSpPr>
        <p:spPr>
          <a:xfrm>
            <a:off x="494521" y="373224"/>
            <a:ext cx="11290041" cy="5803739"/>
          </a:xfrm>
        </p:spPr>
        <p:txBody>
          <a:bodyPr>
            <a:norm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Turnaround time: </a:t>
            </a:r>
            <a:r>
              <a:rPr lang="en-US" sz="2400" dirty="0">
                <a:latin typeface="Times New Roman" panose="02020603050405020304" pitchFamily="18" charset="0"/>
                <a:cs typeface="Times New Roman" panose="02020603050405020304" pitchFamily="18" charset="0"/>
              </a:rPr>
              <a:t>From the point of view of a particular process, the important criterion is how long it takes to execute that process. The interval from the time of submission of a process to the time of completion is the turnaround time. Turnaround time is the sum of the periods spent waiting in the ready queue, executing on the CPU, and doing I/O.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Waiting time: </a:t>
            </a:r>
            <a:r>
              <a:rPr lang="en-US" sz="2400" dirty="0">
                <a:latin typeface="Times New Roman" panose="02020603050405020304" pitchFamily="18" charset="0"/>
                <a:cs typeface="Times New Roman" panose="02020603050405020304" pitchFamily="18" charset="0"/>
              </a:rPr>
              <a:t>The CPU-scheduling algorithm does not affect the amount of time during which a process executes or does I/O. It affects only the amount of time that a process spends waiting in the ready queue. Waiting time is the sum of the periods spent waiting in the ready queue.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05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74B99-053A-5D13-AE1C-9EE3E816572E}"/>
              </a:ext>
            </a:extLst>
          </p:cNvPr>
          <p:cNvSpPr>
            <a:spLocks noGrp="1"/>
          </p:cNvSpPr>
          <p:nvPr>
            <p:ph idx="1"/>
          </p:nvPr>
        </p:nvSpPr>
        <p:spPr>
          <a:xfrm>
            <a:off x="569167" y="326571"/>
            <a:ext cx="10784633" cy="5850392"/>
          </a:xfrm>
        </p:spPr>
        <p:txBody>
          <a:bodyPr/>
          <a:lstStyle/>
          <a:p>
            <a:pPr algn="just">
              <a:lnSpc>
                <a:spcPct val="150000"/>
              </a:lnSpc>
            </a:pPr>
            <a:r>
              <a:rPr lang="en-US" b="1" dirty="0">
                <a:solidFill>
                  <a:srgbClr val="FF0000"/>
                </a:solidFill>
                <a:latin typeface="Times New Roman" panose="02020603050405020304" pitchFamily="18" charset="0"/>
                <a:cs typeface="Times New Roman" panose="02020603050405020304" pitchFamily="18" charset="0"/>
              </a:rPr>
              <a:t>Response time: </a:t>
            </a:r>
            <a:r>
              <a:rPr lang="en-US" dirty="0">
                <a:latin typeface="Times New Roman" panose="02020603050405020304" pitchFamily="18" charset="0"/>
                <a:cs typeface="Times New Roman" panose="02020603050405020304" pitchFamily="18" charset="0"/>
              </a:rPr>
              <a:t>In an interactive system, turnaround time may not be the best criterion. Often, a process can produce some output fairly early and can continue computing new results while previous results are being output to the user. Thus, another measure is the time from the submission of a request until the first response is produced. This measure, called response time, is the time it takes to start responding, not the time it takes to output the response.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2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1BAD-0753-5290-4D46-9896C32356E5}"/>
              </a:ext>
            </a:extLst>
          </p:cNvPr>
          <p:cNvSpPr>
            <a:spLocks noGrp="1"/>
          </p:cNvSpPr>
          <p:nvPr>
            <p:ph type="title"/>
          </p:nvPr>
        </p:nvSpPr>
        <p:spPr>
          <a:xfrm>
            <a:off x="466531" y="365125"/>
            <a:ext cx="10887269" cy="698565"/>
          </a:xfrm>
        </p:spPr>
        <p:txBody>
          <a:bodyPr/>
          <a:lstStyle/>
          <a:p>
            <a:r>
              <a:rPr lang="en-IN" b="1" i="0" dirty="0">
                <a:solidFill>
                  <a:srgbClr val="C00000"/>
                </a:solidFill>
                <a:effectLst/>
                <a:latin typeface="Times New Roman" panose="02020603050405020304" pitchFamily="18" charset="0"/>
                <a:cs typeface="Times New Roman" panose="02020603050405020304" pitchFamily="18" charset="0"/>
              </a:rPr>
              <a:t>What are Scheduling Queues?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A57D0C-9C61-46A3-4056-843D215CD5B2}"/>
              </a:ext>
            </a:extLst>
          </p:cNvPr>
          <p:cNvSpPr>
            <a:spLocks noGrp="1"/>
          </p:cNvSpPr>
          <p:nvPr>
            <p:ph idx="1"/>
          </p:nvPr>
        </p:nvSpPr>
        <p:spPr>
          <a:xfrm>
            <a:off x="261257" y="1259632"/>
            <a:ext cx="11457992" cy="5439747"/>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Job Queue </a:t>
            </a:r>
            <a:r>
              <a:rPr lang="en-US" sz="2400" b="0" i="0" dirty="0">
                <a:effectLst/>
                <a:latin typeface="Times New Roman" panose="02020603050405020304" pitchFamily="18" charset="0"/>
                <a:cs typeface="Times New Roman" panose="02020603050405020304" pitchFamily="18" charset="0"/>
              </a:rPr>
              <a:t>stores all processes that are entered into the system.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Ready Queue </a:t>
            </a:r>
            <a:r>
              <a:rPr lang="en-US" sz="2400" b="0" i="0" dirty="0">
                <a:effectLst/>
                <a:latin typeface="Times New Roman" panose="02020603050405020304" pitchFamily="18" charset="0"/>
                <a:cs typeface="Times New Roman" panose="02020603050405020304" pitchFamily="18" charset="0"/>
              </a:rPr>
              <a:t>holds processes in the ready state.</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Device Queues </a:t>
            </a:r>
            <a:r>
              <a:rPr lang="en-US" sz="2400" b="0" i="0" dirty="0">
                <a:effectLst/>
                <a:latin typeface="Times New Roman" panose="02020603050405020304" pitchFamily="18" charset="0"/>
                <a:cs typeface="Times New Roman" panose="02020603050405020304" pitchFamily="18" charset="0"/>
              </a:rPr>
              <a:t>hold processes that are waiting for any device to become available. For each I/O device, there are separate device queues.</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ready queue </a:t>
            </a:r>
            <a:r>
              <a:rPr lang="en-US" sz="2400" b="0" i="0" dirty="0">
                <a:effectLst/>
                <a:latin typeface="Times New Roman" panose="02020603050405020304" pitchFamily="18" charset="0"/>
                <a:cs typeface="Times New Roman" panose="02020603050405020304" pitchFamily="18" charset="0"/>
              </a:rPr>
              <a:t>is where a new process is initially placed. It sits in the ready queue, waiting to be chosen for execution or dispatched. One of the following occurrences can happen once the process has been assigned to the CPU and is running: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68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3D02B-F7F1-AA8D-0A73-661EF2DF511B}"/>
              </a:ext>
            </a:extLst>
          </p:cNvPr>
          <p:cNvSpPr>
            <a:spLocks noGrp="1"/>
          </p:cNvSpPr>
          <p:nvPr>
            <p:ph idx="1"/>
          </p:nvPr>
        </p:nvSpPr>
        <p:spPr>
          <a:xfrm>
            <a:off x="363893" y="186612"/>
            <a:ext cx="11513975" cy="6410131"/>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process could send out an I/O request before being placed in the I/O queue.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procedure could start a new one and then wait for it to finish.</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a result of an interrupt, the process could be forcibly removed from the CPU and returned to the ready queue.</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In the first two cases, the process eventually switches from the </a:t>
            </a:r>
            <a:r>
              <a:rPr lang="en-US" sz="2400" b="1" i="0" dirty="0">
                <a:effectLst/>
                <a:latin typeface="Times New Roman" panose="02020603050405020304" pitchFamily="18" charset="0"/>
                <a:cs typeface="Times New Roman" panose="02020603050405020304" pitchFamily="18" charset="0"/>
              </a:rPr>
              <a:t>waiting state to the ready state</a:t>
            </a:r>
            <a:r>
              <a:rPr lang="en-US" sz="2400" b="0" i="0" dirty="0">
                <a:effectLst/>
                <a:latin typeface="Times New Roman" panose="02020603050405020304" pitchFamily="18" charset="0"/>
                <a:cs typeface="Times New Roman" panose="02020603050405020304" pitchFamily="18" charset="0"/>
              </a:rPr>
              <a:t>, and is then put back in the ready queue. A process continues this cycle until it terminates, at which time it is removed from all queues and has its PCB and resources deallocated.</a:t>
            </a:r>
          </a:p>
          <a:p>
            <a:endParaRPr lang="en-IN" dirty="0"/>
          </a:p>
        </p:txBody>
      </p:sp>
    </p:spTree>
    <p:extLst>
      <p:ext uri="{BB962C8B-B14F-4D97-AF65-F5344CB8AC3E}">
        <p14:creationId xmlns:p14="http://schemas.microsoft.com/office/powerpoint/2010/main" val="52946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F774BF-45F6-CC11-123A-ADF46E29A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359" y="485192"/>
            <a:ext cx="9647853" cy="5971592"/>
          </a:xfrm>
          <a:prstGeom prst="rect">
            <a:avLst/>
          </a:prstGeom>
        </p:spPr>
      </p:pic>
    </p:spTree>
    <p:extLst>
      <p:ext uri="{BB962C8B-B14F-4D97-AF65-F5344CB8AC3E}">
        <p14:creationId xmlns:p14="http://schemas.microsoft.com/office/powerpoint/2010/main" val="130440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0199-6DFA-F0C3-A6A5-0A3F48E8AB73}"/>
              </a:ext>
            </a:extLst>
          </p:cNvPr>
          <p:cNvSpPr>
            <a:spLocks noGrp="1"/>
          </p:cNvSpPr>
          <p:nvPr>
            <p:ph type="title"/>
          </p:nvPr>
        </p:nvSpPr>
        <p:spPr>
          <a:xfrm>
            <a:off x="223935" y="365125"/>
            <a:ext cx="11129865" cy="577267"/>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Types of Schedulers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A5BBE7-B1A8-6330-2138-AA01872200C2}"/>
              </a:ext>
            </a:extLst>
          </p:cNvPr>
          <p:cNvSpPr>
            <a:spLocks noGrp="1"/>
          </p:cNvSpPr>
          <p:nvPr>
            <p:ph idx="1"/>
          </p:nvPr>
        </p:nvSpPr>
        <p:spPr>
          <a:xfrm>
            <a:off x="223935" y="1110343"/>
            <a:ext cx="11616612" cy="5495730"/>
          </a:xfrm>
        </p:spPr>
        <p:txBody>
          <a:bodyPr/>
          <a:lstStyle/>
          <a:p>
            <a:pPr marL="0" indent="0" algn="l">
              <a:lnSpc>
                <a:spcPct val="150000"/>
              </a:lnSpc>
              <a:buNone/>
            </a:pPr>
            <a:r>
              <a:rPr lang="en-US" b="0" i="0" dirty="0">
                <a:effectLst/>
                <a:latin typeface="Times New Roman" panose="02020603050405020304" pitchFamily="18" charset="0"/>
                <a:cs typeface="Times New Roman" panose="02020603050405020304" pitchFamily="18" charset="0"/>
              </a:rPr>
              <a:t>There are three types of schedulers available:</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Long Term Scheduler</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Short Term Scheduler</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Medium Term Scheduler</a:t>
            </a:r>
          </a:p>
          <a:p>
            <a:endParaRPr lang="en-IN" dirty="0"/>
          </a:p>
        </p:txBody>
      </p:sp>
    </p:spTree>
    <p:extLst>
      <p:ext uri="{BB962C8B-B14F-4D97-AF65-F5344CB8AC3E}">
        <p14:creationId xmlns:p14="http://schemas.microsoft.com/office/powerpoint/2010/main" val="7636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70E7-1905-90BF-E9F8-F49B64E428EF}"/>
              </a:ext>
            </a:extLst>
          </p:cNvPr>
          <p:cNvSpPr>
            <a:spLocks noGrp="1"/>
          </p:cNvSpPr>
          <p:nvPr>
            <p:ph type="title"/>
          </p:nvPr>
        </p:nvSpPr>
        <p:spPr>
          <a:xfrm>
            <a:off x="223935" y="365126"/>
            <a:ext cx="11129865" cy="679904"/>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Long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874689-E297-788F-2938-25516F1840E9}"/>
              </a:ext>
            </a:extLst>
          </p:cNvPr>
          <p:cNvSpPr>
            <a:spLocks noGrp="1"/>
          </p:cNvSpPr>
          <p:nvPr>
            <p:ph idx="1"/>
          </p:nvPr>
        </p:nvSpPr>
        <p:spPr>
          <a:xfrm>
            <a:off x="223935" y="1054361"/>
            <a:ext cx="11744130" cy="5570374"/>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Job scheduler </a:t>
            </a:r>
            <a:r>
              <a:rPr lang="en-US" sz="2400" b="0" i="0" dirty="0">
                <a:effectLst/>
                <a:latin typeface="Times New Roman" panose="02020603050405020304" pitchFamily="18" charset="0"/>
                <a:cs typeface="Times New Roman" panose="02020603050405020304" pitchFamily="18" charset="0"/>
              </a:rPr>
              <a:t>is another name for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A long-term scheduler determines which programs are accepted for processing into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picks processes from the queue and then loads them into memory so they can be executed.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CPU scheduling, a process loads into memory</a:t>
            </a:r>
            <a:r>
              <a:rPr lang="en-US" sz="1600" b="0" i="0" dirty="0">
                <a:solidFill>
                  <a:srgbClr val="444444"/>
                </a:solidFill>
                <a:effectLst/>
                <a:latin typeface="Poppins" panose="00000500000000000000" pitchFamily="2"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84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D4F3-A2D0-307D-0EC1-0A2C6323C59F}"/>
              </a:ext>
            </a:extLst>
          </p:cNvPr>
          <p:cNvSpPr>
            <a:spLocks noGrp="1"/>
          </p:cNvSpPr>
          <p:nvPr>
            <p:ph type="title"/>
          </p:nvPr>
        </p:nvSpPr>
        <p:spPr>
          <a:xfrm>
            <a:off x="233265" y="365125"/>
            <a:ext cx="11120535" cy="633251"/>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Short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D7D58-F827-6466-5B55-9E8491788FB8}"/>
              </a:ext>
            </a:extLst>
          </p:cNvPr>
          <p:cNvSpPr>
            <a:spLocks noGrp="1"/>
          </p:cNvSpPr>
          <p:nvPr>
            <p:ph idx="1"/>
          </p:nvPr>
        </p:nvSpPr>
        <p:spPr>
          <a:xfrm>
            <a:off x="233265" y="1091682"/>
            <a:ext cx="11120535" cy="508528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CPU scheduler is another name for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Its major goal is </a:t>
            </a:r>
            <a:r>
              <a:rPr lang="en-US" sz="2400" b="1" i="0" dirty="0">
                <a:effectLst/>
                <a:latin typeface="Times New Roman" panose="02020603050405020304" pitchFamily="18" charset="0"/>
                <a:cs typeface="Times New Roman" panose="02020603050405020304" pitchFamily="18" charset="0"/>
              </a:rPr>
              <a:t>to improve system performance </a:t>
            </a:r>
            <a:r>
              <a:rPr lang="en-US" sz="2400" b="0" i="0" dirty="0">
                <a:effectLst/>
                <a:latin typeface="Times New Roman" panose="02020603050405020304" pitchFamily="18" charset="0"/>
                <a:cs typeface="Times New Roman" panose="02020603050405020304" pitchFamily="18" charset="0"/>
              </a:rPr>
              <a:t>according to the set of criteria defined.</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refers to the transition from the process’s ready state to the running stage.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CPU scheduler happens to choose a process from those that are ready to run and then allocates the CPU to 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4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1DE0-2A00-6B95-3B63-D79F61929743}"/>
              </a:ext>
            </a:extLst>
          </p:cNvPr>
          <p:cNvSpPr>
            <a:spLocks noGrp="1"/>
          </p:cNvSpPr>
          <p:nvPr>
            <p:ph type="title"/>
          </p:nvPr>
        </p:nvSpPr>
        <p:spPr>
          <a:xfrm>
            <a:off x="177282" y="177282"/>
            <a:ext cx="11129865" cy="661242"/>
          </a:xfrm>
        </p:spPr>
        <p:txBody>
          <a:bodyPr>
            <a:normAutofit fontScale="90000"/>
          </a:bodyPr>
          <a:lstStyle/>
          <a:p>
            <a:r>
              <a:rPr lang="en-IN" b="1" i="0" dirty="0">
                <a:solidFill>
                  <a:srgbClr val="C00000"/>
                </a:solidFill>
                <a:effectLst/>
                <a:latin typeface="Times New Roman" panose="02020603050405020304" pitchFamily="18" charset="0"/>
                <a:cs typeface="Times New Roman" panose="02020603050405020304" pitchFamily="18" charset="0"/>
              </a:rPr>
              <a:t>Medium Term Scheduler</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983A13-D739-2E30-A047-5037BD9922FB}"/>
              </a:ext>
            </a:extLst>
          </p:cNvPr>
          <p:cNvSpPr>
            <a:spLocks noGrp="1"/>
          </p:cNvSpPr>
          <p:nvPr>
            <p:ph idx="1"/>
          </p:nvPr>
        </p:nvSpPr>
        <p:spPr>
          <a:xfrm>
            <a:off x="223935" y="1026368"/>
            <a:ext cx="11532636" cy="5654350"/>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scheduler removes the processes from memory (and from active contention for the CPU), and thus reduces the degree of multiprogramming.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some later time, the process can be reintroduced into memory and its execution can be continued where it left off.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scheme is called </a:t>
            </a:r>
            <a:r>
              <a:rPr lang="en-US" sz="2400" b="1" i="0" dirty="0">
                <a:effectLst/>
                <a:latin typeface="Times New Roman" panose="02020603050405020304" pitchFamily="18" charset="0"/>
                <a:cs typeface="Times New Roman" panose="02020603050405020304" pitchFamily="18" charset="0"/>
              </a:rPr>
              <a:t>swapping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process is swapped out, and is later swapped in, by the medium term scheduler.</a:t>
            </a:r>
          </a:p>
          <a:p>
            <a:pPr algn="just">
              <a:lnSpc>
                <a:spcPct val="150000"/>
              </a:lnSpc>
            </a:pPr>
            <a:r>
              <a:rPr lang="en-US" sz="2400" b="0" i="0" dirty="0">
                <a:effectLst/>
                <a:latin typeface="Times New Roman" panose="02020603050405020304" pitchFamily="18" charset="0"/>
                <a:cs typeface="Times New Roman" panose="02020603050405020304" pitchFamily="18" charset="0"/>
              </a:rPr>
              <a:t>Swapping may be necessary to improve the process mix, or because a change in memory requirements has overcommitted available memory, requiring memory to be freed up.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complete process is descripted in the below diagram:</a:t>
            </a:r>
          </a:p>
          <a:p>
            <a:endParaRPr lang="en-IN" dirty="0"/>
          </a:p>
        </p:txBody>
      </p:sp>
    </p:spTree>
    <p:extLst>
      <p:ext uri="{BB962C8B-B14F-4D97-AF65-F5344CB8AC3E}">
        <p14:creationId xmlns:p14="http://schemas.microsoft.com/office/powerpoint/2010/main" val="1589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1706</Words>
  <Application>Microsoft Office PowerPoint</Application>
  <PresentationFormat>Widescreen</PresentationFormat>
  <Paragraphs>90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Poppins</vt:lpstr>
      <vt:lpstr>system-ui</vt:lpstr>
      <vt:lpstr>Times New Roman</vt:lpstr>
      <vt:lpstr>Office Theme</vt:lpstr>
      <vt:lpstr>Process Scheduling</vt:lpstr>
      <vt:lpstr>PowerPoint Presentation</vt:lpstr>
      <vt:lpstr>What are Scheduling Queues?</vt:lpstr>
      <vt:lpstr>PowerPoint Presentation</vt:lpstr>
      <vt:lpstr>PowerPoint Presentation</vt:lpstr>
      <vt:lpstr>Types of Schedulers</vt:lpstr>
      <vt:lpstr>Long Term Scheduler</vt:lpstr>
      <vt:lpstr>Short Term Scheduler</vt:lpstr>
      <vt:lpstr>Medium Term Scheduler</vt:lpstr>
      <vt:lpstr>PowerPoint Presentation</vt:lpstr>
      <vt:lpstr>Context Switch</vt:lpstr>
      <vt:lpstr>PowerPoint Presentation</vt:lpstr>
      <vt:lpstr>PowerPoint Presentation</vt:lpstr>
      <vt:lpstr>1. Preemptive Scheduling: </vt:lpstr>
      <vt:lpstr>2. Non-Preemptive Scheduling: </vt:lpstr>
      <vt:lpstr>Dispatcher</vt:lpstr>
      <vt:lpstr>PowerPoint Presentation</vt:lpstr>
      <vt:lpstr> </vt:lpstr>
      <vt:lpstr>Scheduling Criteria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Akash Kadao</dc:creator>
  <cp:lastModifiedBy>Akash Kadao</cp:lastModifiedBy>
  <cp:revision>10</cp:revision>
  <dcterms:created xsi:type="dcterms:W3CDTF">2023-10-12T09:37:43Z</dcterms:created>
  <dcterms:modified xsi:type="dcterms:W3CDTF">2023-11-27T15:54:50Z</dcterms:modified>
</cp:coreProperties>
</file>