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1" r:id="rId2"/>
    <p:sldId id="342" r:id="rId3"/>
    <p:sldId id="343" r:id="rId4"/>
    <p:sldId id="394" r:id="rId5"/>
    <p:sldId id="344" r:id="rId6"/>
    <p:sldId id="345" r:id="rId7"/>
    <p:sldId id="346" r:id="rId8"/>
    <p:sldId id="347" r:id="rId9"/>
    <p:sldId id="348" r:id="rId10"/>
    <p:sldId id="395" r:id="rId11"/>
    <p:sldId id="349" r:id="rId12"/>
    <p:sldId id="393" r:id="rId13"/>
    <p:sldId id="350" r:id="rId14"/>
    <p:sldId id="351" r:id="rId15"/>
    <p:sldId id="352" r:id="rId16"/>
    <p:sldId id="3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42:37.305"/>
    </inkml:context>
    <inkml:brush xml:id="br0">
      <inkml:brushProperty name="width" value="0.35" units="cm"/>
      <inkml:brushProperty name="height" value="0.35" units="cm"/>
      <inkml:brushProperty name="color" value="#FFFFFF"/>
    </inkml:brush>
  </inkml:definitions>
  <inkml:trace contextRef="#ctx0" brushRef="#br0">4562 136 24575,'432'0'0,"-432"0"0,0 0 0,0 0 0,0 0 0,0 0 0,0 0 0,1 0 0,-1 0 0,0 0 0,0 0 0,0 0 0,0 0 0,0 0 0,0 0 0,0 0 0,0 0 0,1 0 0,-1 0 0,0 0 0,0 0 0,0 0 0,0 0 0,0 0 0,0 0 0,0 0 0,0 0 0,1 0 0,-1 0 0,0 0 0,0 0 0,0 0 0,0 0 0,0 0 0,0 0 0,0 0 0,0 0 0,0-1 0,0 1 0,0 0 0,0 0 0,0 0 0,1 0 0,-1 0 0,0 0 0,0 0 0,0 0 0,0 0 0,0 0 0,0-1 0,0 1 0,0 0 0,0 0 0,0 0 0,0 0 0,0 0 0,0 0 0,0 0 0,0 0 0,0-1 0,0 1 0,0 0 0,0 0 0,-1 0 0,-6-7 0,-13-4 0,-149-56 0,156 62 0,-1 2 0,0 0 0,0 0 0,-1 1 0,-14 0 0,9 1 0,-38-8 0,13 1 0,-1 2 0,0 2 0,0 3 0,-59 4 0,8-1 0,-654-2 0,737 1 0,-1 1 0,1 0 0,0 1 0,0 1 0,0 0 0,-15 7 0,-39 11 0,-443 49 0,236-42 0,-1348 165 0,1512-184 0,-197 23 0,-29-6 0,260-23 0,77-4 0,-38 5 0,37-5 0,0 0 0,0 0 0,-1 1 0,1-1 0,0 0 0,0 1 0,0-1 0,0 1 0,-1-1 0,1 1 0,0-1 0,0 1 0,0 0 0,0 0 0,0 0 0,1-1 0,-1 1 0,0 0 0,0 0 0,0 0 0,1 0 0,-1 0 0,0 0 0,1 1 0,-1 1 0,1-2 0,0 0 0,1 0 0,-1 0 0,1 0 0,-1 0 0,1 0 0,-1 0 0,1-1 0,0 1 0,0 0 0,-1 0 0,1 0 0,0-1 0,0 1 0,0 0 0,0-1 0,-1 1 0,1-1 0,0 1 0,0-1 0,0 1 0,1-1 0,-1 0 0,0 1 0,0-1 0,1 0 0,38 9 0,-30-7 0,163 36 0,-65-19 0,-63-12 0,21 0 0,0-3 0,70-5 0,-57 0 0,-69 2 0,0 0 0,0 1 0,0 0 0,0 0 0,0 1 0,-1 1 0,12 5 0,-8-4 0,-1 0 0,1 0 0,21 3 0,3-3 0,40 1 0,-65-5 0,0-1 0,0-1 0,0 0 0,0-1 0,0 0 0,0-1 0,16-5 0,-18 2 0,-1 0 0,0 0 0,1-1 0,-2 0 0,1 0 0,-1-1 0,13-16 0,-10 12 0,0 0 0,24-18 0,-6 8 0,-19 13 0,1 0 0,0 1 0,0 1 0,1 0 0,0 0 0,0 1 0,1 1 0,-1 0 0,1 1 0,0 0 0,17-3 0,7 4 0,1 1 0,0 2 0,57 7 0,-72-2 0,-1 1 0,0 2 0,-1-1 0,31 17 0,-30-13 0,1-1 0,-1-1 0,43 10 0,-49-16-97,-1 1-1,0 0 1,0 1-1,0 1 1,0 0-1,-1 1 1,0 0-1,-1 1 1,1 1-1,-2 0 1,1 1-1,-1 0 0,19 22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42:41.477"/>
    </inkml:context>
    <inkml:brush xml:id="br0">
      <inkml:brushProperty name="width" value="0.35" units="cm"/>
      <inkml:brushProperty name="height" value="0.35" units="cm"/>
      <inkml:brushProperty name="color" value="#FFFFFF"/>
    </inkml:brush>
  </inkml:definitions>
  <inkml:trace contextRef="#ctx0" brushRef="#br0">0 78 24575,'37'0'0,"-2"1"0,0-1 0,1-2 0,65-13 0,-44 3 0,0 2 0,79-3 0,117 11 0,-144 3 0,-86-3 110,0 0 0,31-7 0,27-4-1805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44:22.446"/>
    </inkml:context>
    <inkml:brush xml:id="br0">
      <inkml:brushProperty name="width" value="0.35" units="cm"/>
      <inkml:brushProperty name="height" value="0.35" units="cm"/>
      <inkml:brushProperty name="color" value="#FFFFFF"/>
    </inkml:brush>
  </inkml:definitions>
  <inkml:trace contextRef="#ctx0" brushRef="#br0">1521 3690 24575,'23'2'0,"-1"0"0,28 6 0,1 1 0,92 12 0,164 15 0,-47-37 0,-189-11 0,-49 7 0,36-3 0,362 6 0,-216 4 0,-183-4 0,1 0 0,-1-1 0,0-1 0,0-1 0,0-1 0,37-17 0,-31 13 0,5 0 0,1 2 0,0 1 0,57-3 0,-50 5 0,34-3 0,-1-4 0,-1-3 0,128-44 0,40-19 0,-195 65 0,-30 8 0,-1-1 0,26-13 0,-27 11 0,1 1 0,27-9 0,-3 4 0,1 2 0,0 2 0,75-8 0,-111 16 0,1 0 0,0 1 0,-1-1 0,1 0 0,0 1 0,-1 0 0,1 0 0,-1 0 0,1 0 0,-1 1 0,0-1 0,6 4 0,-8-4 0,1 1 0,-1-1 0,1 1 0,-1-1 0,0 1 0,1 0 0,-1-1 0,0 1 0,0 0 0,-1 0 0,1 0 0,0 0 0,0 0 0,-1 0 0,1 0 0,-1 0 0,0 0 0,0 0 0,1 0 0,-1 0 0,-1 0 0,1 0 0,0 0 0,-1 2 0,1 0 0,-2 2 0,1 0 0,1-1 0,-1 1 0,1 0 0,0 0 0,1 7 0,0-12 0,-1 1 0,0-1 0,1 1 0,-1-1 0,1 0 0,0 1 0,-1-1 0,1 0 0,0 0 0,0 1 0,0-1 0,0 0 0,0 0 0,0 0 0,0 0 0,0 0 0,0 0 0,0-1 0,1 1 0,-1 0 0,0-1 0,1 1 0,-1 0 0,0-1 0,1 0 0,-1 1 0,1-1 0,-1 0 0,0 0 0,1 1 0,2-2 0,27 2 0,-1-3 0,56-8 0,-87 10 0,1 0 0,0 0 0,0 0 0,-1-1 0,1 1 0,0 0 0,-1 0 0,1-1 0,0 1 0,0 0 0,0 0 0,-1-1 0,1 1 0,0 0 0,0 0 0,0-1 0,0 1 0,-1 0 0,1-1 0,0 1 0,0 0 0,0-1 0,0 1 0,0 0 0,0-1 0,0 1 0,0 0 0,0-1 0,0 1 0,0 0 0,0-1 0,0 1 0,0 0 0,0-1 0,1 1 0,-1 0 0,0-1 0,0 1 0,0 0 0,0-1 0,1 1 0,-1 0 0,0 0 0,0-1 0,0 1 0,1 0 0,-1 0 0,0-1 0,1 1 0,-1 0 0,0 0 0,0 0 0,1 0 0,-1-1 0,0 1 0,1 0 0,-1 0 0,0 0 0,1 0 0,-1 0 0,0 0 0,1 0 0,-1 0 0,1 0 0,-28-13 0,-228-69 0,234 76 0,1 0 0,-1 1 0,-1 2 0,-37-3 0,-89 8 0,53 1 0,53-3 0,-13-1 0,-1 3 0,-82 12 0,46 0 0,54-10 0,-64 17 0,69-14 0,-1-1 0,0-1 0,1-2 0,-53-2 0,-14 1 0,-1 10 0,65-6 0,-53 2 0,32-5 0,-1 3 0,-57 14 0,-27 3 0,-14 3 0,89-15 0,42-6 0,-1 0 0,-26-1 0,6-2 0,2 0 0,0-1 0,1-2 0,-1-3 0,-69-13 0,80 6 0,0-2 0,1-1 0,-51-30 0,7 2 0,71 39 0,1 0 0,0 0 0,-1-1 0,1 0 0,0 0 0,1 0 0,-1 0 0,1 0 0,0-1 0,0 0 0,0 1 0,1-1 0,-1 0 0,1 0 0,1-1 0,-1 1 0,1 0 0,-1-1 0,1 1 0,0-7 0,1 9 0,-1-1 0,1 0 0,0 1 0,0-1 0,0 1 0,1-1 0,-1 1 0,1-1 0,0 1 0,-1-1 0,2 1 0,-1 0 0,0-1 0,1 1 0,-1 0 0,1 0 0,0 0 0,0 0 0,1 0 0,-1 0 0,0 1 0,1-1 0,0 1 0,-1 0 0,1 0 0,0 0 0,0 0 0,0 0 0,0 0 0,1 1 0,5-2 0,12-1 0,-1 1 0,1 2 0,0 0 0,0 1 0,24 3 0,10 0 0,-35-1 0,0 1 0,0 0 0,0 2 0,-1 0 0,37 16 0,-35-12 0,1-2 0,-1 0 0,2-1 0,25 3 0,29 5 0,-54-9 0,1-1 0,31 2 0,-3-5 0,-10-1 0,0 1 0,60 12 0,-59-8 0,-1-1 0,1-1 0,55-5 0,55 2 0,-78 13 0,-55-9 0,0 0 0,26 1 0,96-5 0,-71-1 0,-1 2 0,86 14 0,-84-7 0,0-3 0,113-6 0,-62-1 0,-60-2 0,-1-2 0,0-3 0,97-28 0,-46 11 0,44 3 0,1 1 0,-109 11 0,143-26 0,-158 32 0,0 2 0,0 1 0,58 6 0,-90-5 0,-1 1 0,1 0 0,0 1 0,0-1 0,0 0 0,-1 0 0,1 1 0,0-1 0,0 1 0,-1 0 0,1-1 0,0 1 0,-1 0 0,1 0 0,-1 0 0,1 0 0,-1 0 0,1 1 0,-1-1 0,0 0 0,0 1 0,0-1 0,1 1 0,-1-1 0,-1 1 0,1-1 0,0 1 0,0 0 0,0-1 0,-1 1 0,1 0 0,-1 0 0,0-1 0,1 1 0,-1 2 0,-1-1 0,1 0 0,-1-1 0,1 1 0,-1-1 0,0 1 0,0-1 0,-1 1 0,1-1 0,0 0 0,-1 1 0,1-1 0,-1 0 0,0 0 0,0 0 0,0 0 0,0-1 0,0 1 0,0 0 0,0-1 0,-1 0 0,1 1 0,0-1 0,-1 0 0,-3 1 0,-8 3 0,-1-2 0,0 1 0,-1-2 0,-29 2 0,-69-5 0,58-1 0,-575 0 0,611 1 0,0-1 0,-36-8 0,33 5 0,-36-3 0,-7 4 0,-78 8 0,118-1 0,0 2 0,1 2 0,-46 16 0,47-13 0,-1-2 0,0-1 0,-45 7 0,-3-11 0,55-4 0,1 1 0,-1 1 0,1 1 0,0 0 0,0 2 0,0 0 0,-17 6 0,6 3 0,-36 23 0,42-22 0,0-1 0,-42 16 0,22-13 0,-11 3 0,-98 23 0,125-35 0,-34 11 0,42-11 0,0-2 0,0 1 0,-1-2 0,-28 3 0,27-6 0,-1 2 0,0 0 0,1 1 0,-1 2 0,2 0 0,-1 1 0,-35 18 0,37-18 0,1 0 0,-20 5 0,23-9 0,1 2 0,-1-1 0,1 2 0,0 0 0,-13 8 0,-11 13 0,25-17 0,-1-1 0,0-1 0,0 0 0,-1 0 0,-20 7 0,10-7 0,-2-1 0,-48 7 0,55-11 0,1 2 0,-32 10 0,-26 7 0,44-18 0,31-4 0,0 0 0,-1 0 0,1 0 0,-1 0 0,1 0 0,0 0 0,-1 0 0,1 0 0,-1 0 0,1-1 0,0 1 0,-1-1 0,1 1 0,0-1 0,0 1 0,-1-1 0,1 0 0,0 1 0,-2-3 0,5 2 0,-1 0 0,1 0 0,0 0 0,-1 0 0,1 0 0,0 1 0,0-1 0,0 0 0,-1 1 0,1-1 0,0 1 0,0 0 0,0 0 0,3 0 0,64-6 0,0 4 0,0 3 0,0 2 0,124 24 0,-153-20 0,57 10 0,137 8 0,-201-23 0,0 3 0,50 12 0,33 4 0,37-10 0,-129-11 0,0-1 0,0 0 0,0-2 0,32-8 0,-32 2 0,-1-1 0,1 0 0,27-18 0,-7 4 0,22-11 0,8-4 0,104-39 0,50-13 0,-159 67 0,-56 23 0,-13 6 0,-21 9 0,-12-2 0,-2 0 0,-43 8 0,-29 9 0,-364 161 0,402-160 0,15-3 0,-61 39 0,-9 6 0,124-73 0,0 1 0,-1 0 0,1 0 0,0 1 0,-1-1 0,1 0 0,0 0 0,-1 0 0,1 0 0,0 0 0,-1 0 0,1 0 0,0 0 0,-1 1 0,1-1 0,0 0 0,-1 0 0,1 0 0,0 1 0,0-1 0,-1 0 0,1 0 0,0 1 0,0-1 0,0 0 0,-1 1 0,1-1 0,0 0 0,0 1 0,0-1 0,0 0 0,0 1 0,-1-1 0,1 0 0,0 1 0,0-1 0,0 0 0,0 1 0,0-1 0,0 0 0,0 1 0,1-1 0,17 4 0,31-6 0,-2-5 0,-1-2 0,0-1 0,58-22 0,132-64 0,-138 54 0,-97 41 0,397-171 0,-382 166 0,9-6 0,-25 12 0,0 0 0,0 0 0,0 0 0,0 0 0,0 0 0,0 0 0,0 0 0,0 0 0,1 0 0,-1 0 0,0 0 0,0 0 0,0 0 0,0 0 0,0-1 0,0 1 0,0 0 0,0 0 0,0 0 0,0 0 0,0 0 0,0 0 0,0 0 0,0 0 0,0 0 0,0-1 0,0 1 0,0 0 0,0 0 0,0 0 0,0 0 0,0 0 0,0 0 0,0 0 0,0 0 0,0 0 0,0-1 0,0 1 0,0 0 0,0 0 0,0 0 0,0 0 0,0 0 0,-1 0 0,1 0 0,0 0 0,0 0 0,0 0 0,0 0 0,0 0 0,0 0 0,0 0 0,0 0 0,0-1 0,0 1 0,-1 0 0,1 0 0,0 0 0,0 0 0,0 0 0,0 0 0,0 0 0,-19-2 0,-508 11 0,472-3 0,0 3 0,1 2 0,-75 24 0,22-4 0,56-19 0,2 3 0,0 1 0,-93 47 0,40 2 0,3 4 0,4 5 0,-113 110 0,190-168 0,1 1 0,1 0 0,0 2 0,1 0 0,-16 26 0,30-42 0,0-1 0,1 1 0,-1-1 0,0 1 0,1-1 0,-1 1 0,1-1 0,0 1 0,-1 0 0,1-1 0,1 1 0,-1 0 0,0-1 0,1 1 0,-1-1 0,1 1 0,0-1 0,0 1 0,0-1 0,0 1 0,0-1 0,0 0 0,1 0 0,-1 1 0,4 2 0,3 4 0,0-1 0,1 0 0,0 0 0,15 10 0,22 12 0,1-2 0,2-3 0,0-1 0,1-3 0,81 23 0,-30-18 0,204 25 0,-135-36-205,1-6-1,-1-8 0,0-8 0,329-55 1,-137-19 198,-3-16-1,-4-15 1,551-257 0,-863 349 16,269-141-244,-275 138 365,-2-1 0,0-1 0,-2-2 0,-1-2 0,-1-1 0,31-39 0,-48 50-107,-1-2-1,-1 0 0,-1 0 1,-1-1-1,0 0 1,-2 0-1,-1-1 1,0 0-1,-2-1 0,-1 0 1,0 1-1,-2-1 1,-1-28-1,-2 3-12,-3-1 0,-2 1 0,-2 0 0,-2 1-1,-23-68 1,-1 24-188,-5 2-1,-3 2 1,-4 1-1,-3 3 0,-4 2 1,-67-79-1,-21-4-562,-268-244 0,225 248 476,-8 8-1,-6 9 0,-6 8 0,-6 10 0,-6 9 1,-4 9-1,-5 10 0,-370-108 0,152 90-687,-474-61 1,-470 33-1094,317 55 2675,915 72-374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44:40.884"/>
    </inkml:context>
    <inkml:brush xml:id="br0">
      <inkml:brushProperty name="width" value="0.35" units="cm"/>
      <inkml:brushProperty name="height" value="0.35" units="cm"/>
      <inkml:brushProperty name="color" value="#FFFFFF"/>
    </inkml:brush>
  </inkml:definitions>
  <inkml:trace contextRef="#ctx0" brushRef="#br0">0 1 24575,'958'0'0,"-935"1"0,1 2 0,-1 1 0,0 0 0,30 11 0,-30-8 0,1-1 0,0-1 0,46 4 0,615-8 0,-310-3 0,-102 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0B32-0A65-0E33-279C-705DBF116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F7166B-83A5-C709-263B-7020B17CE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18E900-465E-49A0-883C-01C31145249F}"/>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1B64C779-CA32-844D-1EDF-B748A1668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D85B2-3ACC-6139-FE52-6257FE915207}"/>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134750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83E8-00E3-6EA3-62F0-DF59C4547B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BBDF6D-75E8-939C-15FC-934A62579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52120-9A74-6271-3BDF-21496753710B}"/>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0629823A-34AC-037F-F38A-13D3B736D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45AB3-3964-B7C5-6E6A-5250C0B7585C}"/>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76538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DD31C-3D87-531D-AB71-415E92E96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E6E2C-EABB-DCAA-C0DE-4369EDC92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13C1F-AD96-DC91-DC87-68DB3D9AFF7F}"/>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EBCE82DE-6F5D-CCCD-F97A-8F72CD802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70DBE-B293-4FEF-3D3C-3289DE667366}"/>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132809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9AEA-326B-9E7D-AECF-2F28055805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40F67-4C2A-7B84-A9BA-AC753CDC2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937C4-4D30-2449-3A6A-60F67E381A0A}"/>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1DC29D93-BE2A-5A17-D278-64180E95D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5F94B-4E89-DCA7-5C9F-220547166662}"/>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40200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1580-8F84-24E2-7DAA-73C2C25CA8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086BFD-34F8-555D-DCCE-E71E795DD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B6054-B872-C806-009F-17D3E5C2A392}"/>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ABB277F4-9DB1-E4FC-DEB7-17AEB5765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E880F8-AFAE-CAD4-241F-6F971A64F566}"/>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378608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A5A7-7455-A08F-17C7-7F2BE1BB1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5422F-B562-79EF-9788-31983EE26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FD64E3-FC61-F0A9-6760-1CC13429E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F79752-D763-0CE3-689D-E1FDAD4EC44F}"/>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6" name="Footer Placeholder 5">
            <a:extLst>
              <a:ext uri="{FF2B5EF4-FFF2-40B4-BE49-F238E27FC236}">
                <a16:creationId xmlns:a16="http://schemas.microsoft.com/office/drawing/2014/main" id="{C8837A8C-8C62-7CA6-F9C6-068612EF49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2486D-4FA4-F2B1-A2C6-DA607FE0A87C}"/>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48731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CF65-E7FE-7D1C-C089-0AC801CAB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21B16B-C31A-1E05-C0FC-A2D947388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334B7-0096-7493-F8D5-1194B7A20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F26ABF-F909-3874-D70F-696268ADA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D3309E-2950-D476-F534-24A810091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D10984-5C63-0889-E899-308205FD9785}"/>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8" name="Footer Placeholder 7">
            <a:extLst>
              <a:ext uri="{FF2B5EF4-FFF2-40B4-BE49-F238E27FC236}">
                <a16:creationId xmlns:a16="http://schemas.microsoft.com/office/drawing/2014/main" id="{B877BF73-AFE0-3519-57BC-008839344D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E8BD41-807C-68B1-E441-C318C73D5028}"/>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24818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28EA-E682-686B-4FD1-4FB444038F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FFF9FC-1F9F-B32B-056C-283BDA52E5B5}"/>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4" name="Footer Placeholder 3">
            <a:extLst>
              <a:ext uri="{FF2B5EF4-FFF2-40B4-BE49-F238E27FC236}">
                <a16:creationId xmlns:a16="http://schemas.microsoft.com/office/drawing/2014/main" id="{C4A514A1-BFB1-B3DC-5FD2-CEA1CC9538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1AE5B2-0328-2AA6-A7AA-FDA2C9F799A2}"/>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310379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8C2-A3D6-9BD0-D67A-C0DCB24BD16B}"/>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3" name="Footer Placeholder 2">
            <a:extLst>
              <a:ext uri="{FF2B5EF4-FFF2-40B4-BE49-F238E27FC236}">
                <a16:creationId xmlns:a16="http://schemas.microsoft.com/office/drawing/2014/main" id="{6B8BFD16-4E03-2BB6-1622-ED8F1DEE8D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B94368-DE0B-4C0F-14E3-63EC7F4096AB}"/>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51817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BEDF-6BFC-28DE-1308-B0571529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3F8650-EEED-9975-6177-C2EBC39B1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1248A-77BB-20C4-4614-E963E630F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02E12-FF0C-6714-FC51-C155A2F98E55}"/>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6" name="Footer Placeholder 5">
            <a:extLst>
              <a:ext uri="{FF2B5EF4-FFF2-40B4-BE49-F238E27FC236}">
                <a16:creationId xmlns:a16="http://schemas.microsoft.com/office/drawing/2014/main" id="{A66FC80D-46EA-FA66-C9A9-A294666F61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84316-1C9F-58F4-0F87-D2CA0BEA186D}"/>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286691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4149-6E73-DE6B-AEA4-17494AFDF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3D7760-6BFC-3504-E245-1E311BC67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53CE39-76EB-2D09-CE83-1E6929520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17705-C783-A74F-15F9-FA3CCDA21798}"/>
              </a:ext>
            </a:extLst>
          </p:cNvPr>
          <p:cNvSpPr>
            <a:spLocks noGrp="1"/>
          </p:cNvSpPr>
          <p:nvPr>
            <p:ph type="dt" sz="half" idx="10"/>
          </p:nvPr>
        </p:nvSpPr>
        <p:spPr/>
        <p:txBody>
          <a:bodyPr/>
          <a:lstStyle/>
          <a:p>
            <a:fld id="{AC74C6FD-6405-4B12-8F41-C99E72175030}" type="datetimeFigureOut">
              <a:rPr lang="en-IN" smtClean="0"/>
              <a:t>01-12-2023</a:t>
            </a:fld>
            <a:endParaRPr lang="en-IN"/>
          </a:p>
        </p:txBody>
      </p:sp>
      <p:sp>
        <p:nvSpPr>
          <p:cNvPr id="6" name="Footer Placeholder 5">
            <a:extLst>
              <a:ext uri="{FF2B5EF4-FFF2-40B4-BE49-F238E27FC236}">
                <a16:creationId xmlns:a16="http://schemas.microsoft.com/office/drawing/2014/main" id="{C20CFDB8-6685-B3CF-6509-D3143F5A8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EED02B-7E88-29D5-EAE9-1F1C8117BC86}"/>
              </a:ext>
            </a:extLst>
          </p:cNvPr>
          <p:cNvSpPr>
            <a:spLocks noGrp="1"/>
          </p:cNvSpPr>
          <p:nvPr>
            <p:ph type="sldNum" sz="quarter" idx="12"/>
          </p:nvPr>
        </p:nvSpPr>
        <p:spPr/>
        <p:txBody>
          <a:bodyPr/>
          <a:lstStyle/>
          <a:p>
            <a:fld id="{83840341-EE31-42D8-A16C-13503F651208}" type="slidenum">
              <a:rPr lang="en-IN" smtClean="0"/>
              <a:t>‹#›</a:t>
            </a:fld>
            <a:endParaRPr lang="en-IN"/>
          </a:p>
        </p:txBody>
      </p:sp>
    </p:spTree>
    <p:extLst>
      <p:ext uri="{BB962C8B-B14F-4D97-AF65-F5344CB8AC3E}">
        <p14:creationId xmlns:p14="http://schemas.microsoft.com/office/powerpoint/2010/main" val="51895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93F8C-1B4D-11F8-78BA-A4BBA8B2C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D370DF-344E-A391-BCBA-32D1078DB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6A31E-3074-4FF5-92F1-B9C40DCA56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4C6FD-6405-4B12-8F41-C99E72175030}" type="datetimeFigureOut">
              <a:rPr lang="en-IN" smtClean="0"/>
              <a:t>01-12-2023</a:t>
            </a:fld>
            <a:endParaRPr lang="en-IN"/>
          </a:p>
        </p:txBody>
      </p:sp>
      <p:sp>
        <p:nvSpPr>
          <p:cNvPr id="5" name="Footer Placeholder 4">
            <a:extLst>
              <a:ext uri="{FF2B5EF4-FFF2-40B4-BE49-F238E27FC236}">
                <a16:creationId xmlns:a16="http://schemas.microsoft.com/office/drawing/2014/main" id="{9331B2B1-27BD-EAB2-E2EE-581D1F57B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BC6F58-6620-2A0A-505E-FAFBD4151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40341-EE31-42D8-A16C-13503F651208}" type="slidenum">
              <a:rPr lang="en-IN" smtClean="0"/>
              <a:t>‹#›</a:t>
            </a:fld>
            <a:endParaRPr lang="en-IN"/>
          </a:p>
        </p:txBody>
      </p:sp>
    </p:spTree>
    <p:extLst>
      <p:ext uri="{BB962C8B-B14F-4D97-AF65-F5344CB8AC3E}">
        <p14:creationId xmlns:p14="http://schemas.microsoft.com/office/powerpoint/2010/main" val="396937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D87-A901-3E40-C675-7DAADD5B03FF}"/>
              </a:ext>
            </a:extLst>
          </p:cNvPr>
          <p:cNvSpPr>
            <a:spLocks noGrp="1"/>
          </p:cNvSpPr>
          <p:nvPr>
            <p:ph type="title"/>
          </p:nvPr>
        </p:nvSpPr>
        <p:spPr>
          <a:xfrm>
            <a:off x="242596" y="113199"/>
            <a:ext cx="11111204" cy="306679"/>
          </a:xfrm>
        </p:spPr>
        <p:txBody>
          <a:bodyPr>
            <a:normAutofit fontScale="90000"/>
          </a:bodyPr>
          <a:lstStyle/>
          <a:p>
            <a:r>
              <a:rPr lang="en-IN" b="1" dirty="0">
                <a:latin typeface="Times New Roman" panose="02020603050405020304" pitchFamily="18" charset="0"/>
                <a:cs typeface="Times New Roman" panose="02020603050405020304" pitchFamily="18" charset="0"/>
              </a:rPr>
              <a:t>Multiple Processor Scheduling</a:t>
            </a:r>
          </a:p>
        </p:txBody>
      </p:sp>
      <p:sp>
        <p:nvSpPr>
          <p:cNvPr id="3" name="Content Placeholder 2">
            <a:extLst>
              <a:ext uri="{FF2B5EF4-FFF2-40B4-BE49-F238E27FC236}">
                <a16:creationId xmlns:a16="http://schemas.microsoft.com/office/drawing/2014/main" id="{CB94BF07-CA82-0249-223B-205185A92EEC}"/>
              </a:ext>
            </a:extLst>
          </p:cNvPr>
          <p:cNvSpPr>
            <a:spLocks noGrp="1"/>
          </p:cNvSpPr>
          <p:nvPr>
            <p:ph idx="1"/>
          </p:nvPr>
        </p:nvSpPr>
        <p:spPr>
          <a:xfrm>
            <a:off x="242596" y="559837"/>
            <a:ext cx="11597950" cy="6018245"/>
          </a:xfrm>
        </p:spPr>
        <p:txBody>
          <a:bodyPr>
            <a:normAutofit/>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Multiple processor scheduling</a:t>
            </a:r>
            <a:r>
              <a:rPr lang="en-US" sz="2400" b="0" i="0" dirty="0">
                <a:effectLst/>
                <a:latin typeface="Times New Roman" panose="02020603050405020304" pitchFamily="18" charset="0"/>
                <a:cs typeface="Times New Roman" panose="02020603050405020304" pitchFamily="18" charset="0"/>
              </a:rPr>
              <a:t> or multiprocessor scheduling focuses on designing the system's scheduling function, which consists of </a:t>
            </a:r>
            <a:r>
              <a:rPr lang="en-US" sz="2400" b="1" i="0" dirty="0">
                <a:effectLst/>
                <a:latin typeface="Times New Roman" panose="02020603050405020304" pitchFamily="18" charset="0"/>
                <a:cs typeface="Times New Roman" panose="02020603050405020304" pitchFamily="18" charset="0"/>
              </a:rPr>
              <a:t>more than one processor</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effectLst/>
                <a:latin typeface="Times New Roman" panose="02020603050405020304" pitchFamily="18" charset="0"/>
                <a:cs typeface="Times New Roman" panose="02020603050405020304" pitchFamily="18" charset="0"/>
              </a:rPr>
              <a:t>Multiple CPUs share the </a:t>
            </a:r>
            <a:r>
              <a:rPr lang="en-US" sz="2400" b="1" i="0" dirty="0">
                <a:effectLst/>
                <a:latin typeface="Times New Roman" panose="02020603050405020304" pitchFamily="18" charset="0"/>
                <a:cs typeface="Times New Roman" panose="02020603050405020304" pitchFamily="18" charset="0"/>
              </a:rPr>
              <a:t>load</a:t>
            </a:r>
            <a:r>
              <a:rPr lang="en-US" sz="2400" b="0" i="0" dirty="0">
                <a:effectLst/>
                <a:latin typeface="Times New Roman" panose="02020603050405020304" pitchFamily="18" charset="0"/>
                <a:cs typeface="Times New Roman" panose="02020603050405020304" pitchFamily="18" charset="0"/>
              </a:rPr>
              <a:t> (load sharing) in multiprocessor scheduling so that various processes run simultaneously.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general, multiprocessor scheduling is </a:t>
            </a:r>
            <a:r>
              <a:rPr lang="en-US" sz="2400" b="1" i="0" dirty="0">
                <a:effectLst/>
                <a:latin typeface="Times New Roman" panose="02020603050405020304" pitchFamily="18" charset="0"/>
                <a:cs typeface="Times New Roman" panose="02020603050405020304" pitchFamily="18" charset="0"/>
              </a:rPr>
              <a:t>complex</a:t>
            </a:r>
            <a:r>
              <a:rPr lang="en-US" sz="2400" b="0" i="0" dirty="0">
                <a:effectLst/>
                <a:latin typeface="Times New Roman" panose="02020603050405020304" pitchFamily="18" charset="0"/>
                <a:cs typeface="Times New Roman" panose="02020603050405020304" pitchFamily="18" charset="0"/>
              </a:rPr>
              <a:t> as compared to single processor scheduling. </a:t>
            </a:r>
          </a:p>
          <a:p>
            <a:pPr algn="just">
              <a:lnSpc>
                <a:spcPct val="100000"/>
              </a:lnSpc>
            </a:pPr>
            <a:r>
              <a:rPr lang="en-US" sz="2400" b="0" i="0" dirty="0">
                <a:effectLst/>
                <a:latin typeface="Times New Roman" panose="02020603050405020304" pitchFamily="18" charset="0"/>
                <a:cs typeface="Times New Roman" panose="02020603050405020304" pitchFamily="18" charset="0"/>
              </a:rPr>
              <a:t>In the multiprocessor scheduling, there are many </a:t>
            </a:r>
            <a:r>
              <a:rPr lang="en-US" sz="2400" b="1" i="0" dirty="0">
                <a:effectLst/>
                <a:latin typeface="Times New Roman" panose="02020603050405020304" pitchFamily="18" charset="0"/>
                <a:cs typeface="Times New Roman" panose="02020603050405020304" pitchFamily="18" charset="0"/>
              </a:rPr>
              <a:t>processors</a:t>
            </a:r>
            <a:r>
              <a:rPr lang="en-US" sz="2400" b="0" i="0" dirty="0">
                <a:effectLst/>
                <a:latin typeface="Times New Roman" panose="02020603050405020304" pitchFamily="18" charset="0"/>
                <a:cs typeface="Times New Roman" panose="02020603050405020304" pitchFamily="18" charset="0"/>
              </a:rPr>
              <a:t>, and they are </a:t>
            </a:r>
            <a:r>
              <a:rPr lang="en-US" sz="2400" b="1" i="0" dirty="0">
                <a:effectLst/>
                <a:latin typeface="Times New Roman" panose="02020603050405020304" pitchFamily="18" charset="0"/>
                <a:cs typeface="Times New Roman" panose="02020603050405020304" pitchFamily="18" charset="0"/>
              </a:rPr>
              <a:t>identical</a:t>
            </a:r>
            <a:r>
              <a:rPr lang="en-US" sz="2400" b="0" i="0" dirty="0">
                <a:effectLst/>
                <a:latin typeface="Times New Roman" panose="02020603050405020304" pitchFamily="18" charset="0"/>
                <a:cs typeface="Times New Roman" panose="02020603050405020304" pitchFamily="18" charset="0"/>
              </a:rPr>
              <a:t>, and we can </a:t>
            </a:r>
            <a:r>
              <a:rPr lang="en-US" sz="2400" b="1" i="0" dirty="0">
                <a:effectLst/>
                <a:latin typeface="Times New Roman" panose="02020603050405020304" pitchFamily="18" charset="0"/>
                <a:cs typeface="Times New Roman" panose="02020603050405020304" pitchFamily="18" charset="0"/>
              </a:rPr>
              <a:t>run any process at any time</a:t>
            </a:r>
            <a:r>
              <a:rPr lang="en-US" sz="2400" b="0" i="0" dirty="0">
                <a:effectLst/>
                <a:latin typeface="Times New Roman" panose="02020603050405020304" pitchFamily="18" charset="0"/>
                <a:cs typeface="Times New Roman" panose="02020603050405020304" pitchFamily="18" charset="0"/>
              </a:rPr>
              <a:t>.</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 multiple CPUs in the system are in close communication, which </a:t>
            </a:r>
            <a:r>
              <a:rPr lang="en-US" sz="2400" b="1" i="0" dirty="0">
                <a:effectLst/>
                <a:latin typeface="Times New Roman" panose="02020603050405020304" pitchFamily="18" charset="0"/>
                <a:cs typeface="Times New Roman" panose="02020603050405020304" pitchFamily="18" charset="0"/>
              </a:rPr>
              <a:t>shares a common bus</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memory</a:t>
            </a:r>
            <a:r>
              <a:rPr lang="en-US" sz="2400" b="0" i="0" dirty="0">
                <a:effectLst/>
                <a:latin typeface="Times New Roman" panose="02020603050405020304" pitchFamily="18" charset="0"/>
                <a:cs typeface="Times New Roman" panose="02020603050405020304" pitchFamily="18" charset="0"/>
              </a:rPr>
              <a:t>, and other </a:t>
            </a:r>
            <a:r>
              <a:rPr lang="en-US" sz="2400" b="1" i="0" dirty="0">
                <a:effectLst/>
                <a:latin typeface="Times New Roman" panose="02020603050405020304" pitchFamily="18" charset="0"/>
                <a:cs typeface="Times New Roman" panose="02020603050405020304" pitchFamily="18" charset="0"/>
              </a:rPr>
              <a:t>peripheral devices</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o we can say that the system is </a:t>
            </a:r>
            <a:r>
              <a:rPr lang="en-US" sz="2400" b="1" i="0" dirty="0">
                <a:effectLst/>
                <a:latin typeface="Times New Roman" panose="02020603050405020304" pitchFamily="18" charset="0"/>
                <a:cs typeface="Times New Roman" panose="02020603050405020304" pitchFamily="18" charset="0"/>
              </a:rPr>
              <a:t>tightly coupled</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These systems are used when we want to process a bulk amount of data, and these systems are mainly used in satellite, weather forecasting, etc.</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92713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320BD-D2CD-C219-4FB9-558F6C4305F6}"/>
              </a:ext>
            </a:extLst>
          </p:cNvPr>
          <p:cNvSpPr>
            <a:spLocks noGrp="1"/>
          </p:cNvSpPr>
          <p:nvPr>
            <p:ph idx="1"/>
          </p:nvPr>
        </p:nvSpPr>
        <p:spPr>
          <a:xfrm>
            <a:off x="289249" y="289248"/>
            <a:ext cx="11569959" cy="626084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the processor accesses memory, it spends a significant amount of time waiting for the data to become available. This situation is called a</a:t>
            </a:r>
            <a:r>
              <a:rPr lang="en-US" sz="2400" b="1" i="1" dirty="0">
                <a:effectLst/>
                <a:latin typeface="Times New Roman" panose="02020603050405020304" pitchFamily="18" charset="0"/>
                <a:cs typeface="Times New Roman" panose="02020603050405020304" pitchFamily="18" charset="0"/>
              </a:rPr>
              <a:t> Memory stall</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occurs for various reasons, such as cache miss, which is accessing the data that is not in the cache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such cases, the processor can spend </a:t>
            </a:r>
            <a:r>
              <a:rPr lang="en-US" sz="2400" b="0" i="0" dirty="0" err="1">
                <a:effectLst/>
                <a:latin typeface="Times New Roman" panose="02020603050405020304" pitchFamily="18" charset="0"/>
                <a:cs typeface="Times New Roman" panose="02020603050405020304" pitchFamily="18" charset="0"/>
              </a:rPr>
              <a:t>upto</a:t>
            </a:r>
            <a:r>
              <a:rPr lang="en-US" sz="2400" b="0" i="0" dirty="0">
                <a:effectLst/>
                <a:latin typeface="Times New Roman" panose="02020603050405020304" pitchFamily="18" charset="0"/>
                <a:cs typeface="Times New Roman" panose="02020603050405020304" pitchFamily="18" charset="0"/>
              </a:rPr>
              <a:t> 50% of its time waiting for data to become available from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solve this problem, recent hardware designs have implemented </a:t>
            </a:r>
            <a:r>
              <a:rPr lang="en-US" sz="2400" b="1" i="0" dirty="0">
                <a:effectLst/>
                <a:latin typeface="Times New Roman" panose="02020603050405020304" pitchFamily="18" charset="0"/>
                <a:cs typeface="Times New Roman" panose="02020603050405020304" pitchFamily="18" charset="0"/>
              </a:rPr>
              <a:t>multithreaded processor cores </a:t>
            </a:r>
            <a:r>
              <a:rPr lang="en-US" sz="2400" b="0" i="0" dirty="0">
                <a:effectLst/>
                <a:latin typeface="Times New Roman" panose="02020603050405020304" pitchFamily="18" charset="0"/>
                <a:cs typeface="Times New Roman" panose="02020603050405020304" pitchFamily="18" charset="0"/>
              </a:rPr>
              <a:t>in which two or more hardware threads are assigned to each core.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Therefore if one thread stalls while waiting for the memory, the core can switch to another thread. There are two ways to multithread a processor:</a:t>
            </a:r>
          </a:p>
          <a:p>
            <a:endParaRPr lang="en-IN" dirty="0"/>
          </a:p>
        </p:txBody>
      </p:sp>
    </p:spTree>
    <p:extLst>
      <p:ext uri="{BB962C8B-B14F-4D97-AF65-F5344CB8AC3E}">
        <p14:creationId xmlns:p14="http://schemas.microsoft.com/office/powerpoint/2010/main" val="420706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30D9C-BA6F-7055-C624-CD031298CA70}"/>
              </a:ext>
            </a:extLst>
          </p:cNvPr>
          <p:cNvSpPr>
            <a:spLocks noGrp="1"/>
          </p:cNvSpPr>
          <p:nvPr>
            <p:ph idx="1"/>
          </p:nvPr>
        </p:nvSpPr>
        <p:spPr>
          <a:xfrm>
            <a:off x="111967" y="130628"/>
            <a:ext cx="11793894" cy="6559421"/>
          </a:xfrm>
        </p:spPr>
        <p:txBody>
          <a:bodyPr>
            <a:normAutofit/>
          </a:bodyPr>
          <a:lstStyle/>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Coarse-Grained Multithreading:</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coarse grained multithreading, a thread issues instructions until thread issuing stops. The process is also called </a:t>
            </a:r>
            <a:r>
              <a:rPr lang="en-US" sz="2400" b="1" i="0" dirty="0">
                <a:effectLst/>
                <a:latin typeface="Times New Roman" panose="02020603050405020304" pitchFamily="18" charset="0"/>
                <a:cs typeface="Times New Roman" panose="02020603050405020304" pitchFamily="18" charset="0"/>
              </a:rPr>
              <a:t>stalling</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When a stall occurs, the next thread starts issuing instructions. At this point, a cycle is lost due to this thread switching.</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Consider the same example used in fine grained multithreading.</a:t>
            </a:r>
          </a:p>
          <a:p>
            <a:pPr marL="0" indent="0">
              <a:lnSpc>
                <a:spcPct val="150000"/>
              </a:lnSpc>
              <a:buNone/>
            </a:pPr>
            <a:endParaRPr lang="en-IN" dirty="0"/>
          </a:p>
        </p:txBody>
      </p:sp>
      <p:pic>
        <p:nvPicPr>
          <p:cNvPr id="1026" name="Picture 2" descr="What is the Difference Between Fine Grained and Coarse Grained Multithreading">
            <a:extLst>
              <a:ext uri="{FF2B5EF4-FFF2-40B4-BE49-F238E27FC236}">
                <a16:creationId xmlns:a16="http://schemas.microsoft.com/office/drawing/2014/main" id="{DED7A437-72B1-2D77-EF8F-C26ABC0A2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2" y="4574863"/>
            <a:ext cx="7483151" cy="11074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82F6A95-75BE-10EF-D38F-4EA91F076782}"/>
                  </a:ext>
                </a:extLst>
              </p14:cNvPr>
              <p14:cNvContentPartPr/>
              <p14:nvPr/>
            </p14:nvContentPartPr>
            <p14:xfrm>
              <a:off x="7221688" y="5381750"/>
              <a:ext cx="1799280" cy="219240"/>
            </p14:xfrm>
          </p:contentPart>
        </mc:Choice>
        <mc:Fallback xmlns="">
          <p:pic>
            <p:nvPicPr>
              <p:cNvPr id="5" name="Ink 4">
                <a:extLst>
                  <a:ext uri="{FF2B5EF4-FFF2-40B4-BE49-F238E27FC236}">
                    <a16:creationId xmlns:a16="http://schemas.microsoft.com/office/drawing/2014/main" id="{382F6A95-75BE-10EF-D38F-4EA91F076782}"/>
                  </a:ext>
                </a:extLst>
              </p:cNvPr>
              <p:cNvPicPr/>
              <p:nvPr/>
            </p:nvPicPr>
            <p:blipFill>
              <a:blip r:embed="rId4"/>
              <a:stretch>
                <a:fillRect/>
              </a:stretch>
            </p:blipFill>
            <p:spPr>
              <a:xfrm>
                <a:off x="7159048" y="5319110"/>
                <a:ext cx="19249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8596C43-F857-6E46-6393-2868D33980D4}"/>
                  </a:ext>
                </a:extLst>
              </p14:cNvPr>
              <p14:cNvContentPartPr/>
              <p14:nvPr/>
            </p14:nvContentPartPr>
            <p14:xfrm>
              <a:off x="8043208" y="5346470"/>
              <a:ext cx="373680" cy="28800"/>
            </p14:xfrm>
          </p:contentPart>
        </mc:Choice>
        <mc:Fallback xmlns="">
          <p:pic>
            <p:nvPicPr>
              <p:cNvPr id="6" name="Ink 5">
                <a:extLst>
                  <a:ext uri="{FF2B5EF4-FFF2-40B4-BE49-F238E27FC236}">
                    <a16:creationId xmlns:a16="http://schemas.microsoft.com/office/drawing/2014/main" id="{68596C43-F857-6E46-6393-2868D33980D4}"/>
                  </a:ext>
                </a:extLst>
              </p:cNvPr>
              <p:cNvPicPr/>
              <p:nvPr/>
            </p:nvPicPr>
            <p:blipFill>
              <a:blip r:embed="rId6"/>
              <a:stretch>
                <a:fillRect/>
              </a:stretch>
            </p:blipFill>
            <p:spPr>
              <a:xfrm>
                <a:off x="7980208" y="5283470"/>
                <a:ext cx="499320" cy="154440"/>
              </a:xfrm>
              <a:prstGeom prst="rect">
                <a:avLst/>
              </a:prstGeom>
            </p:spPr>
          </p:pic>
        </mc:Fallback>
      </mc:AlternateContent>
    </p:spTree>
    <p:extLst>
      <p:ext uri="{BB962C8B-B14F-4D97-AF65-F5344CB8AC3E}">
        <p14:creationId xmlns:p14="http://schemas.microsoft.com/office/powerpoint/2010/main" val="263020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85F34-5F33-708A-CB2C-C5E05EC469B4}"/>
              </a:ext>
            </a:extLst>
          </p:cNvPr>
          <p:cNvSpPr>
            <a:spLocks noGrp="1"/>
          </p:cNvSpPr>
          <p:nvPr>
            <p:ph idx="1"/>
          </p:nvPr>
        </p:nvSpPr>
        <p:spPr>
          <a:xfrm>
            <a:off x="503853" y="475860"/>
            <a:ext cx="11243388" cy="6102221"/>
          </a:xfrm>
        </p:spPr>
        <p:txBody>
          <a:bodyPr>
            <a:normAutofit/>
          </a:bodyPr>
          <a:lstStyle/>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A issues first and second instructions.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it stops issuing instructions, the control passes to thread B, and there is one clock cycle loss.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B executes the first instructions, and it stops.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the control passes to C, and there is one clock cycle loss.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 C issues four instructions before it stops issuing instructions.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the control passes back to A. </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 clock cycle loss and thread A issues third and fourth instructions. And, this process continues.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870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D6162-1EC1-55F0-268B-337F17BCCB00}"/>
              </a:ext>
            </a:extLst>
          </p:cNvPr>
          <p:cNvSpPr>
            <a:spLocks noGrp="1"/>
          </p:cNvSpPr>
          <p:nvPr>
            <p:ph idx="1"/>
          </p:nvPr>
        </p:nvSpPr>
        <p:spPr>
          <a:xfrm>
            <a:off x="279918" y="205273"/>
            <a:ext cx="11073882" cy="6522097"/>
          </a:xfrm>
        </p:spPr>
        <p:txBody>
          <a:bodyPr/>
          <a:lstStyle/>
          <a:p>
            <a:pPr marL="0" indent="0">
              <a:buNone/>
            </a:pPr>
            <a:r>
              <a:rPr lang="en-US" sz="2800" b="1" i="0" dirty="0">
                <a:effectLst/>
                <a:latin typeface="Times New Roman" panose="02020603050405020304" pitchFamily="18" charset="0"/>
                <a:cs typeface="Times New Roman" panose="02020603050405020304" pitchFamily="18" charset="0"/>
              </a:rPr>
              <a:t>2.Fine-Grained Multithreading:</a:t>
            </a:r>
            <a:endParaRPr lang="en-US" dirty="0">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 fine grained multithreading, the threads are executed in a round-robin fashion in consecutive cycles.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assume a computer can issue one instruction per clock cycle. A, B, C are three threads.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first 12 cycles of those threads are as follows.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81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Fine Grained and Coarse Grained Multithreading">
            <a:extLst>
              <a:ext uri="{FF2B5EF4-FFF2-40B4-BE49-F238E27FC236}">
                <a16:creationId xmlns:a16="http://schemas.microsoft.com/office/drawing/2014/main" id="{47D842AD-78F9-9797-6231-97FD3D5DE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7502" y="559470"/>
            <a:ext cx="7977674" cy="32947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157A04-9A37-07F5-EC34-4098D3456F99}"/>
              </a:ext>
            </a:extLst>
          </p:cNvPr>
          <p:cNvSpPr txBox="1"/>
          <p:nvPr/>
        </p:nvSpPr>
        <p:spPr>
          <a:xfrm>
            <a:off x="4467031" y="3953460"/>
            <a:ext cx="6097554" cy="369332"/>
          </a:xfrm>
          <a:prstGeom prst="rect">
            <a:avLst/>
          </a:prstGeom>
          <a:noFill/>
        </p:spPr>
        <p:txBody>
          <a:bodyPr wrap="square">
            <a:spAutoFit/>
          </a:bodyPr>
          <a:lstStyle/>
          <a:p>
            <a:r>
              <a:rPr lang="en-IN" b="1" i="1" dirty="0">
                <a:effectLst/>
                <a:latin typeface="Times New Roman" panose="02020603050405020304" pitchFamily="18" charset="0"/>
                <a:cs typeface="Times New Roman" panose="02020603050405020304" pitchFamily="18" charset="0"/>
              </a:rPr>
              <a:t>Figure 1: Example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F6117B-9EDE-1D3F-2475-BC8117AB22A3}"/>
              </a:ext>
            </a:extLst>
          </p:cNvPr>
          <p:cNvSpPr txBox="1"/>
          <p:nvPr/>
        </p:nvSpPr>
        <p:spPr>
          <a:xfrm>
            <a:off x="587829" y="4561411"/>
            <a:ext cx="11122089" cy="1133965"/>
          </a:xfrm>
          <a:prstGeom prst="rect">
            <a:avLst/>
          </a:prstGeom>
          <a:noFill/>
        </p:spPr>
        <p:txBody>
          <a:bodyPr wrap="square">
            <a:sp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way of these threads issuing instructions according to fine grained multithreading is as follows.</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FE245B3-76D6-9A39-6CC4-C973FA7C3215}"/>
                  </a:ext>
                </a:extLst>
              </p14:cNvPr>
              <p14:cNvContentPartPr/>
              <p14:nvPr/>
            </p14:nvContentPartPr>
            <p14:xfrm>
              <a:off x="7625968" y="2497070"/>
              <a:ext cx="2596320" cy="1759680"/>
            </p14:xfrm>
          </p:contentPart>
        </mc:Choice>
        <mc:Fallback xmlns="">
          <p:pic>
            <p:nvPicPr>
              <p:cNvPr id="2" name="Ink 1">
                <a:extLst>
                  <a:ext uri="{FF2B5EF4-FFF2-40B4-BE49-F238E27FC236}">
                    <a16:creationId xmlns:a16="http://schemas.microsoft.com/office/drawing/2014/main" id="{3FE245B3-76D6-9A39-6CC4-C973FA7C3215}"/>
                  </a:ext>
                </a:extLst>
              </p:cNvPr>
              <p:cNvPicPr/>
              <p:nvPr/>
            </p:nvPicPr>
            <p:blipFill>
              <a:blip r:embed="rId4"/>
              <a:stretch>
                <a:fillRect/>
              </a:stretch>
            </p:blipFill>
            <p:spPr>
              <a:xfrm>
                <a:off x="7563328" y="2434070"/>
                <a:ext cx="2721960" cy="1885320"/>
              </a:xfrm>
              <a:prstGeom prst="rect">
                <a:avLst/>
              </a:prstGeom>
            </p:spPr>
          </p:pic>
        </mc:Fallback>
      </mc:AlternateContent>
    </p:spTree>
    <p:extLst>
      <p:ext uri="{BB962C8B-B14F-4D97-AF65-F5344CB8AC3E}">
        <p14:creationId xmlns:p14="http://schemas.microsoft.com/office/powerpoint/2010/main" val="98948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B0ABB-F419-9589-7E1F-713D5E50741D}"/>
              </a:ext>
            </a:extLst>
          </p:cNvPr>
          <p:cNvSpPr>
            <a:spLocks noGrp="1"/>
          </p:cNvSpPr>
          <p:nvPr>
            <p:ph idx="1"/>
          </p:nvPr>
        </p:nvSpPr>
        <p:spPr>
          <a:xfrm>
            <a:off x="391886" y="289249"/>
            <a:ext cx="11187404" cy="588771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thread issues their first instruction.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Thread A issues its second instruction.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should be 2 clock cycles between B1 and B2.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2 clock cycles have already passed, it is possible to issue second instruction of Thread B. </a:t>
            </a:r>
          </a:p>
          <a:p>
            <a:pPr algn="just">
              <a:lnSpc>
                <a:spcPct val="150000"/>
              </a:lnSpc>
            </a:pPr>
            <a:r>
              <a:rPr lang="en-US" sz="2400" b="0" i="0" dirty="0">
                <a:effectLst/>
                <a:latin typeface="Times New Roman" panose="02020603050405020304" pitchFamily="18" charset="0"/>
                <a:cs typeface="Times New Roman" panose="02020603050405020304" pitchFamily="18" charset="0"/>
              </a:rPr>
              <a:t>After that, thread C issues its second instruction. And, this process continues.</a:t>
            </a:r>
            <a:endParaRPr lang="en-IN" sz="2400" dirty="0">
              <a:latin typeface="Times New Roman" panose="02020603050405020304" pitchFamily="18" charset="0"/>
              <a:cs typeface="Times New Roman" panose="02020603050405020304" pitchFamily="18" charset="0"/>
            </a:endParaRPr>
          </a:p>
        </p:txBody>
      </p:sp>
      <p:pic>
        <p:nvPicPr>
          <p:cNvPr id="4098" name="Picture 2" descr="Main Difference - Fine Grained vs Coarse Grained Multithreading">
            <a:extLst>
              <a:ext uri="{FF2B5EF4-FFF2-40B4-BE49-F238E27FC236}">
                <a16:creationId xmlns:a16="http://schemas.microsoft.com/office/drawing/2014/main" id="{1D5BD98C-29D0-E8C8-EB2C-60ECE6CC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901" y="4778424"/>
            <a:ext cx="5622471" cy="9558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C83D43-FDE7-9A83-8D95-A7C787B7882C}"/>
                  </a:ext>
                </a:extLst>
              </p14:cNvPr>
              <p14:cNvContentPartPr/>
              <p14:nvPr/>
            </p14:nvContentPartPr>
            <p14:xfrm>
              <a:off x="7399168" y="5532590"/>
              <a:ext cx="928440" cy="20160"/>
            </p14:xfrm>
          </p:contentPart>
        </mc:Choice>
        <mc:Fallback xmlns="">
          <p:pic>
            <p:nvPicPr>
              <p:cNvPr id="2" name="Ink 1">
                <a:extLst>
                  <a:ext uri="{FF2B5EF4-FFF2-40B4-BE49-F238E27FC236}">
                    <a16:creationId xmlns:a16="http://schemas.microsoft.com/office/drawing/2014/main" id="{34C83D43-FDE7-9A83-8D95-A7C787B7882C}"/>
                  </a:ext>
                </a:extLst>
              </p:cNvPr>
              <p:cNvPicPr/>
              <p:nvPr/>
            </p:nvPicPr>
            <p:blipFill>
              <a:blip r:embed="rId4"/>
              <a:stretch>
                <a:fillRect/>
              </a:stretch>
            </p:blipFill>
            <p:spPr>
              <a:xfrm>
                <a:off x="7336168" y="5469950"/>
                <a:ext cx="1054080" cy="145800"/>
              </a:xfrm>
              <a:prstGeom prst="rect">
                <a:avLst/>
              </a:prstGeom>
            </p:spPr>
          </p:pic>
        </mc:Fallback>
      </mc:AlternateContent>
    </p:spTree>
    <p:extLst>
      <p:ext uri="{BB962C8B-B14F-4D97-AF65-F5344CB8AC3E}">
        <p14:creationId xmlns:p14="http://schemas.microsoft.com/office/powerpoint/2010/main" val="102254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25B2-40BD-10CF-59D4-E5A718A4352C}"/>
              </a:ext>
            </a:extLst>
          </p:cNvPr>
          <p:cNvSpPr>
            <a:spLocks noGrp="1"/>
          </p:cNvSpPr>
          <p:nvPr>
            <p:ph type="title"/>
          </p:nvPr>
        </p:nvSpPr>
        <p:spPr>
          <a:xfrm>
            <a:off x="838200" y="365126"/>
            <a:ext cx="10515600" cy="558606"/>
          </a:xfrm>
        </p:spPr>
        <p:txBody>
          <a:bodyPr>
            <a:normAutofit fontScale="90000"/>
          </a:bodyPr>
          <a:lstStyle/>
          <a:p>
            <a:r>
              <a:rPr lang="en-IN" b="1" dirty="0">
                <a:latin typeface="Times New Roman" panose="02020603050405020304" pitchFamily="18" charset="0"/>
                <a:cs typeface="Times New Roman" panose="02020603050405020304" pitchFamily="18" charset="0"/>
              </a:rPr>
              <a:t>Real time scheduling</a:t>
            </a:r>
          </a:p>
        </p:txBody>
      </p:sp>
      <p:sp>
        <p:nvSpPr>
          <p:cNvPr id="3" name="Content Placeholder 2">
            <a:extLst>
              <a:ext uri="{FF2B5EF4-FFF2-40B4-BE49-F238E27FC236}">
                <a16:creationId xmlns:a16="http://schemas.microsoft.com/office/drawing/2014/main" id="{881BEF00-70C2-92E0-C553-0C1D39C64F44}"/>
              </a:ext>
            </a:extLst>
          </p:cNvPr>
          <p:cNvSpPr>
            <a:spLocks noGrp="1"/>
          </p:cNvSpPr>
          <p:nvPr>
            <p:ph idx="1"/>
          </p:nvPr>
        </p:nvSpPr>
        <p:spPr>
          <a:xfrm>
            <a:off x="401216" y="1063690"/>
            <a:ext cx="11327364" cy="5551714"/>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Systems that carry </a:t>
            </a:r>
            <a:r>
              <a:rPr lang="en-US" sz="2400" b="1" i="0" dirty="0">
                <a:solidFill>
                  <a:srgbClr val="000000"/>
                </a:solidFill>
                <a:effectLst/>
                <a:latin typeface="Times New Roman" panose="02020603050405020304" pitchFamily="18" charset="0"/>
                <a:cs typeface="Times New Roman" panose="02020603050405020304" pitchFamily="18" charset="0"/>
              </a:rPr>
              <a:t>real-time tasks</a:t>
            </a:r>
            <a:r>
              <a:rPr lang="en-US" sz="2400" b="0" i="0" dirty="0">
                <a:solidFill>
                  <a:srgbClr val="000000"/>
                </a:solidFill>
                <a:effectLst/>
                <a:latin typeface="Times New Roman" panose="02020603050405020304" pitchFamily="18" charset="0"/>
                <a:cs typeface="Times New Roman" panose="02020603050405020304" pitchFamily="18" charset="0"/>
              </a:rPr>
              <a:t> are known as real-time systems. </a:t>
            </a:r>
          </a:p>
          <a:p>
            <a:pPr algn="just" fontAlgn="base">
              <a:lnSpc>
                <a:spcPct val="150000"/>
              </a:lnSpc>
            </a:pPr>
            <a:r>
              <a:rPr lang="en-US" sz="2400" dirty="0">
                <a:solidFill>
                  <a:srgbClr val="000000"/>
                </a:solidFill>
                <a:latin typeface="Times New Roman" panose="02020603050405020304" pitchFamily="18" charset="0"/>
                <a:cs typeface="Times New Roman" panose="02020603050405020304" pitchFamily="18" charset="0"/>
              </a:rPr>
              <a:t>It is an operating system that is used for real time applications i.e. for those applications where data processing should be done in a fixed and small measure if time.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These tasks can be divided into two categories: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Soft real-time tasks: The task can be rescheduled.</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Hard real-time tasks: The tasks need to be performed within a certain time period.</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this system, the scheduler is considered the most important component.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scheduler aims to reduce the response time for each process.</a:t>
            </a:r>
          </a:p>
        </p:txBody>
      </p:sp>
    </p:spTree>
    <p:extLst>
      <p:ext uri="{BB962C8B-B14F-4D97-AF65-F5344CB8AC3E}">
        <p14:creationId xmlns:p14="http://schemas.microsoft.com/office/powerpoint/2010/main" val="80638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892D5-DC88-CFC1-C720-190AFD4B3A29}"/>
              </a:ext>
            </a:extLst>
          </p:cNvPr>
          <p:cNvSpPr>
            <a:spLocks noGrp="1"/>
          </p:cNvSpPr>
          <p:nvPr>
            <p:ph idx="1"/>
          </p:nvPr>
        </p:nvSpPr>
        <p:spPr>
          <a:xfrm>
            <a:off x="261257" y="335902"/>
            <a:ext cx="11092543" cy="584106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cases when the </a:t>
            </a:r>
            <a:r>
              <a:rPr lang="en-US" sz="2400" b="1" i="0" dirty="0">
                <a:effectLst/>
                <a:latin typeface="Times New Roman" panose="02020603050405020304" pitchFamily="18" charset="0"/>
                <a:cs typeface="Times New Roman" panose="02020603050405020304" pitchFamily="18" charset="0"/>
              </a:rPr>
              <a:t>processors are identical</a:t>
            </a:r>
            <a:r>
              <a:rPr lang="en-US" sz="2400" b="0" i="0" dirty="0">
                <a:effectLst/>
                <a:latin typeface="Times New Roman" panose="02020603050405020304" pitchFamily="18" charset="0"/>
                <a:cs typeface="Times New Roman" panose="02020603050405020304" pitchFamily="18" charset="0"/>
              </a:rPr>
              <a:t>, i.e., homogenous, in terms of their functionality in multiple-processor scheduling.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use any processor available </a:t>
            </a:r>
            <a:r>
              <a:rPr lang="en-US" sz="2400" b="1" i="0" dirty="0">
                <a:effectLst/>
                <a:latin typeface="Times New Roman" panose="02020603050405020304" pitchFamily="18" charset="0"/>
                <a:cs typeface="Times New Roman" panose="02020603050405020304" pitchFamily="18" charset="0"/>
              </a:rPr>
              <a:t>to run any process </a:t>
            </a:r>
            <a:r>
              <a:rPr lang="en-US" sz="2400" b="0" i="0" dirty="0">
                <a:effectLst/>
                <a:latin typeface="Times New Roman" panose="02020603050405020304" pitchFamily="18" charset="0"/>
                <a:cs typeface="Times New Roman" panose="02020603050405020304" pitchFamily="18" charset="0"/>
              </a:rPr>
              <a:t>in the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may be special scheduling constraints, such as devices connected via a private bus to only one CPU.</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no policy or rule which can be declared as the best scheduling solution to a system with a single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there is no best scheduling solution for a system with multiple processors as well.</a:t>
            </a:r>
          </a:p>
          <a:p>
            <a:endParaRPr lang="en-IN" dirty="0"/>
          </a:p>
        </p:txBody>
      </p:sp>
    </p:spTree>
    <p:extLst>
      <p:ext uri="{BB962C8B-B14F-4D97-AF65-F5344CB8AC3E}">
        <p14:creationId xmlns:p14="http://schemas.microsoft.com/office/powerpoint/2010/main" val="214397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B6EF-5ACC-7CF0-F910-1744065344D9}"/>
              </a:ext>
            </a:extLst>
          </p:cNvPr>
          <p:cNvSpPr>
            <a:spLocks noGrp="1"/>
          </p:cNvSpPr>
          <p:nvPr>
            <p:ph type="title"/>
          </p:nvPr>
        </p:nvSpPr>
        <p:spPr>
          <a:xfrm>
            <a:off x="251927" y="149290"/>
            <a:ext cx="10840616" cy="661242"/>
          </a:xfrm>
        </p:spPr>
        <p:txBody>
          <a:bodyPr>
            <a:normAutofit fontScale="90000"/>
          </a:bodyPr>
          <a:lstStyle/>
          <a:p>
            <a:r>
              <a:rPr lang="en-US" b="1" i="0" dirty="0">
                <a:solidFill>
                  <a:srgbClr val="610B4B"/>
                </a:solidFill>
                <a:effectLst/>
                <a:latin typeface="Times New Roman" panose="02020603050405020304" pitchFamily="18" charset="0"/>
                <a:cs typeface="Times New Roman" panose="02020603050405020304" pitchFamily="18" charset="0"/>
              </a:rPr>
              <a:t>Approaches to Multiple Processor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F99EC-DD3A-C65A-762A-9BD572A59304}"/>
              </a:ext>
            </a:extLst>
          </p:cNvPr>
          <p:cNvSpPr>
            <a:spLocks noGrp="1"/>
          </p:cNvSpPr>
          <p:nvPr>
            <p:ph idx="1"/>
          </p:nvPr>
        </p:nvSpPr>
        <p:spPr>
          <a:xfrm>
            <a:off x="317241" y="951722"/>
            <a:ext cx="11290041" cy="5756988"/>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two approaches to multiple processor scheduling in the operating system: Symmetric Multiprocessing and Asymmetric Multiprocessing.</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Symmetric Multiprocessing:</a:t>
            </a:r>
            <a:r>
              <a:rPr lang="en-US" sz="2400" b="0" i="0" dirty="0">
                <a:effectLst/>
                <a:latin typeface="Times New Roman" panose="02020603050405020304" pitchFamily="18" charset="0"/>
                <a:cs typeface="Times New Roman" panose="02020603050405020304" pitchFamily="18" charset="0"/>
              </a:rPr>
              <a:t> It is used where each processor is </a:t>
            </a:r>
            <a:r>
              <a:rPr lang="en-US" sz="2400" b="1" i="1" dirty="0">
                <a:effectLst/>
                <a:latin typeface="Times New Roman" panose="02020603050405020304" pitchFamily="18" charset="0"/>
                <a:cs typeface="Times New Roman" panose="02020603050405020304" pitchFamily="18" charset="0"/>
              </a:rPr>
              <a:t>self-scheduling</a:t>
            </a:r>
            <a:r>
              <a:rPr lang="en-US" sz="2400" b="0" i="0" dirty="0">
                <a:effectLst/>
                <a:latin typeface="Times New Roman" panose="02020603050405020304" pitchFamily="18" charset="0"/>
                <a:cs typeface="Times New Roman" panose="02020603050405020304" pitchFamily="18" charset="0"/>
              </a:rPr>
              <a:t>. All processes may be in a common ready queue, or each processor may have its private queue for ready processes. The scheduling proceeds further by having the scheduler for each processor examine the ready queue and select a process to execute.</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Asymmetric Multiprocessing:</a:t>
            </a:r>
            <a:r>
              <a:rPr lang="en-US" sz="2400" b="0" i="0" dirty="0">
                <a:effectLst/>
                <a:latin typeface="Times New Roman" panose="02020603050405020304" pitchFamily="18" charset="0"/>
                <a:cs typeface="Times New Roman" panose="02020603050405020304" pitchFamily="18" charset="0"/>
              </a:rPr>
              <a:t> It is used when all the scheduling decisions and I/O processing are handled by a single processor called the </a:t>
            </a:r>
            <a:r>
              <a:rPr lang="en-US" sz="2400" b="1" i="1" dirty="0">
                <a:effectLst/>
                <a:latin typeface="Times New Roman" panose="02020603050405020304" pitchFamily="18" charset="0"/>
                <a:cs typeface="Times New Roman" panose="02020603050405020304" pitchFamily="18" charset="0"/>
              </a:rPr>
              <a:t>Master Server</a:t>
            </a:r>
            <a:r>
              <a:rPr lang="en-US" sz="2400" b="0" i="0" dirty="0">
                <a:effectLst/>
                <a:latin typeface="Times New Roman" panose="02020603050405020304" pitchFamily="18" charset="0"/>
                <a:cs typeface="Times New Roman" panose="02020603050405020304" pitchFamily="18" charset="0"/>
              </a:rPr>
              <a:t>. The other processors execute only the </a:t>
            </a:r>
            <a:r>
              <a:rPr lang="en-US" sz="2400" b="1" i="1" dirty="0">
                <a:effectLst/>
                <a:latin typeface="Times New Roman" panose="02020603050405020304" pitchFamily="18" charset="0"/>
                <a:cs typeface="Times New Roman" panose="02020603050405020304" pitchFamily="18" charset="0"/>
              </a:rPr>
              <a:t>user code</a:t>
            </a:r>
            <a:r>
              <a:rPr lang="en-US" sz="2400" b="0" i="0" dirty="0">
                <a:effectLst/>
                <a:latin typeface="Times New Roman" panose="02020603050405020304" pitchFamily="18" charset="0"/>
                <a:cs typeface="Times New Roman" panose="02020603050405020304" pitchFamily="18" charset="0"/>
              </a:rPr>
              <a:t>. This is simple and reduces the need for data sharing, and this entire scenario is called Asymmetric Multiprocessing.</a:t>
            </a:r>
          </a:p>
          <a:p>
            <a:endParaRPr lang="en-IN" dirty="0"/>
          </a:p>
        </p:txBody>
      </p:sp>
    </p:spTree>
    <p:extLst>
      <p:ext uri="{BB962C8B-B14F-4D97-AF65-F5344CB8AC3E}">
        <p14:creationId xmlns:p14="http://schemas.microsoft.com/office/powerpoint/2010/main" val="306143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AF623-400B-F2A2-F26B-37660C791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015" y="111967"/>
            <a:ext cx="7725747" cy="6186195"/>
          </a:xfrm>
        </p:spPr>
      </p:pic>
    </p:spTree>
    <p:extLst>
      <p:ext uri="{BB962C8B-B14F-4D97-AF65-F5344CB8AC3E}">
        <p14:creationId xmlns:p14="http://schemas.microsoft.com/office/powerpoint/2010/main" val="243894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DD1D-8491-BA5A-B5CB-FE29AD154FAB}"/>
              </a:ext>
            </a:extLst>
          </p:cNvPr>
          <p:cNvSpPr>
            <a:spLocks noGrp="1"/>
          </p:cNvSpPr>
          <p:nvPr>
            <p:ph type="title"/>
          </p:nvPr>
        </p:nvSpPr>
        <p:spPr>
          <a:xfrm>
            <a:off x="494522" y="365126"/>
            <a:ext cx="10859278" cy="530614"/>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Processor Affinity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4C576A-71B5-DB8F-AE59-0E9D91BC5F39}"/>
              </a:ext>
            </a:extLst>
          </p:cNvPr>
          <p:cNvSpPr>
            <a:spLocks noGrp="1"/>
          </p:cNvSpPr>
          <p:nvPr>
            <p:ph idx="1"/>
          </p:nvPr>
        </p:nvSpPr>
        <p:spPr>
          <a:xfrm>
            <a:off x="233265" y="1082350"/>
            <a:ext cx="11616613" cy="541052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Processor Affinity means a process has an </a:t>
            </a:r>
            <a:r>
              <a:rPr lang="en-US" sz="2400" b="1" i="1" dirty="0">
                <a:effectLst/>
                <a:latin typeface="Times New Roman" panose="02020603050405020304" pitchFamily="18" charset="0"/>
                <a:cs typeface="Times New Roman" panose="02020603050405020304" pitchFamily="18" charset="0"/>
              </a:rPr>
              <a:t>affinity</a:t>
            </a:r>
            <a:r>
              <a:rPr lang="en-US" sz="2400" b="0" i="0" dirty="0">
                <a:effectLst/>
                <a:latin typeface="Times New Roman" panose="02020603050405020304" pitchFamily="18" charset="0"/>
                <a:cs typeface="Times New Roman" panose="02020603050405020304" pitchFamily="18" charset="0"/>
              </a:rPr>
              <a:t> for the processor on which it is currently running.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 process runs on a specific processor, there are certain effects on the cache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data most recently accessed by the process populate the cache for the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successive memory access by the process is often satisfied in the cache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suppose the process migrates to another processor.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that case, the contents of the </a:t>
            </a:r>
            <a:r>
              <a:rPr lang="en-US" sz="2400" b="1" i="0" dirty="0">
                <a:effectLst/>
                <a:latin typeface="Times New Roman" panose="02020603050405020304" pitchFamily="18" charset="0"/>
                <a:cs typeface="Times New Roman" panose="02020603050405020304" pitchFamily="18" charset="0"/>
              </a:rPr>
              <a:t>cache memory </a:t>
            </a:r>
            <a:r>
              <a:rPr lang="en-US" sz="2400" b="0" i="0" dirty="0">
                <a:effectLst/>
                <a:latin typeface="Times New Roman" panose="02020603050405020304" pitchFamily="18" charset="0"/>
                <a:cs typeface="Times New Roman" panose="02020603050405020304" pitchFamily="18" charset="0"/>
              </a:rPr>
              <a:t>must be invalidated for the first processor, and the cache for the second processor must be repopulated. </a:t>
            </a:r>
          </a:p>
          <a:p>
            <a:pPr marL="0" indent="0">
              <a:buNone/>
            </a:pPr>
            <a:endParaRPr lang="en-IN" dirty="0"/>
          </a:p>
        </p:txBody>
      </p:sp>
    </p:spTree>
    <p:extLst>
      <p:ext uri="{BB962C8B-B14F-4D97-AF65-F5344CB8AC3E}">
        <p14:creationId xmlns:p14="http://schemas.microsoft.com/office/powerpoint/2010/main" val="322618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06943-55D2-259B-8632-61910FCAE00A}"/>
              </a:ext>
            </a:extLst>
          </p:cNvPr>
          <p:cNvSpPr>
            <a:spLocks noGrp="1"/>
          </p:cNvSpPr>
          <p:nvPr>
            <p:ph idx="1"/>
          </p:nvPr>
        </p:nvSpPr>
        <p:spPr>
          <a:xfrm>
            <a:off x="259702" y="491347"/>
            <a:ext cx="11627498" cy="6161379"/>
          </a:xfrm>
        </p:spPr>
        <p:txBody>
          <a:bodyPr>
            <a:normAutofit fontScale="85000" lnSpcReduction="10000"/>
          </a:bodyPr>
          <a:lstStyle/>
          <a:p>
            <a:pPr algn="just">
              <a:lnSpc>
                <a:spcPct val="170000"/>
              </a:lnSpc>
            </a:pPr>
            <a:r>
              <a:rPr lang="en-US" sz="2800" b="0" i="0" dirty="0">
                <a:effectLst/>
                <a:latin typeface="Times New Roman" panose="02020603050405020304" pitchFamily="18" charset="0"/>
                <a:cs typeface="Times New Roman" panose="02020603050405020304" pitchFamily="18" charset="0"/>
              </a:rPr>
              <a:t>Because of the high cost of invalidating and repopulating caches, most SMP(symmetric multiprocessing) systems try to avoid migrating processes from one processor to another and keep a process running on the same processor. This is known as processor affinity. </a:t>
            </a:r>
          </a:p>
          <a:p>
            <a:pPr algn="just">
              <a:lnSpc>
                <a:spcPct val="170000"/>
              </a:lnSpc>
            </a:pPr>
            <a:r>
              <a:rPr lang="en-US" sz="2800" b="0" i="0" dirty="0">
                <a:effectLst/>
                <a:latin typeface="Times New Roman" panose="02020603050405020304" pitchFamily="18" charset="0"/>
                <a:cs typeface="Times New Roman" panose="02020603050405020304" pitchFamily="18" charset="0"/>
              </a:rPr>
              <a:t>There are two types of processor affinity, such as:</a:t>
            </a:r>
            <a:endParaRPr lang="en-US" b="1" i="0" dirty="0">
              <a:effectLst/>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US" b="1" i="0" dirty="0">
                <a:effectLst/>
                <a:latin typeface="Times New Roman" panose="02020603050405020304" pitchFamily="18" charset="0"/>
                <a:cs typeface="Times New Roman" panose="02020603050405020304" pitchFamily="18" charset="0"/>
              </a:rPr>
              <a:t>Soft Affinity:</a:t>
            </a:r>
            <a:r>
              <a:rPr lang="en-US" b="0" i="0" dirty="0">
                <a:effectLst/>
                <a:latin typeface="Times New Roman" panose="02020603050405020304" pitchFamily="18" charset="0"/>
                <a:cs typeface="Times New Roman" panose="02020603050405020304" pitchFamily="18" charset="0"/>
              </a:rPr>
              <a:t> When an operating system has a policy of keeping a process running on the same processor but not guaranteeing it will do so, this situation is called soft affinity.</a:t>
            </a:r>
          </a:p>
          <a:p>
            <a:pPr algn="just">
              <a:lnSpc>
                <a:spcPct val="170000"/>
              </a:lnSpc>
              <a:buFont typeface="+mj-lt"/>
              <a:buAutoNum type="arabicPeriod"/>
            </a:pPr>
            <a:r>
              <a:rPr lang="en-US" b="1" i="0" dirty="0">
                <a:effectLst/>
                <a:latin typeface="Times New Roman" panose="02020603050405020304" pitchFamily="18" charset="0"/>
                <a:cs typeface="Times New Roman" panose="02020603050405020304" pitchFamily="18" charset="0"/>
              </a:rPr>
              <a:t>Hard Affinity:</a:t>
            </a:r>
            <a:r>
              <a:rPr lang="en-US" b="0" i="0" dirty="0">
                <a:effectLst/>
                <a:latin typeface="Times New Roman" panose="02020603050405020304" pitchFamily="18" charset="0"/>
                <a:cs typeface="Times New Roman" panose="02020603050405020304" pitchFamily="18" charset="0"/>
              </a:rPr>
              <a:t> Hard Affinity allows a process to specify a subset of processors on which it may run. Some Linux systems implement soft affinity and provide system calls like </a:t>
            </a:r>
            <a:r>
              <a:rPr lang="en-US" b="1" i="1" dirty="0" err="1">
                <a:effectLst/>
                <a:latin typeface="Times New Roman" panose="02020603050405020304" pitchFamily="18" charset="0"/>
                <a:cs typeface="Times New Roman" panose="02020603050405020304" pitchFamily="18" charset="0"/>
              </a:rPr>
              <a:t>sched_setaffinity</a:t>
            </a:r>
            <a:r>
              <a:rPr lang="en-US" b="1" i="1"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that also support hard affinity.</a:t>
            </a:r>
          </a:p>
          <a:p>
            <a:endParaRPr lang="en-IN" dirty="0"/>
          </a:p>
        </p:txBody>
      </p:sp>
    </p:spTree>
    <p:extLst>
      <p:ext uri="{BB962C8B-B14F-4D97-AF65-F5344CB8AC3E}">
        <p14:creationId xmlns:p14="http://schemas.microsoft.com/office/powerpoint/2010/main" val="313382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5EA4-6D04-65BF-76ED-73A217EBBE9F}"/>
              </a:ext>
            </a:extLst>
          </p:cNvPr>
          <p:cNvSpPr>
            <a:spLocks noGrp="1"/>
          </p:cNvSpPr>
          <p:nvPr>
            <p:ph type="title"/>
          </p:nvPr>
        </p:nvSpPr>
        <p:spPr>
          <a:xfrm>
            <a:off x="363893" y="130629"/>
            <a:ext cx="10515600" cy="642581"/>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Load Balancing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1519AC-B1FC-00B0-65CA-8DBB3F795434}"/>
              </a:ext>
            </a:extLst>
          </p:cNvPr>
          <p:cNvSpPr>
            <a:spLocks noGrp="1"/>
          </p:cNvSpPr>
          <p:nvPr>
            <p:ph idx="1"/>
          </p:nvPr>
        </p:nvSpPr>
        <p:spPr>
          <a:xfrm>
            <a:off x="363893" y="1007706"/>
            <a:ext cx="11383347" cy="5719665"/>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the phenomenon that </a:t>
            </a:r>
            <a:r>
              <a:rPr lang="en-US" sz="2400" b="1" i="0" dirty="0">
                <a:effectLst/>
                <a:latin typeface="Times New Roman" panose="02020603050405020304" pitchFamily="18" charset="0"/>
                <a:cs typeface="Times New Roman" panose="02020603050405020304" pitchFamily="18" charset="0"/>
              </a:rPr>
              <a:t>keeps the workload evenly distributed </a:t>
            </a:r>
            <a:r>
              <a:rPr lang="en-US" sz="2400" b="0" i="0" dirty="0">
                <a:effectLst/>
                <a:latin typeface="Times New Roman" panose="02020603050405020304" pitchFamily="18" charset="0"/>
                <a:cs typeface="Times New Roman" panose="02020603050405020304" pitchFamily="18" charset="0"/>
              </a:rPr>
              <a:t>across all processors in an SMP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a:t>
            </a:r>
            <a:r>
              <a:rPr lang="en-US" sz="2400" b="1" i="0" dirty="0">
                <a:effectLst/>
                <a:latin typeface="Times New Roman" panose="02020603050405020304" pitchFamily="18" charset="0"/>
                <a:cs typeface="Times New Roman" panose="02020603050405020304" pitchFamily="18" charset="0"/>
              </a:rPr>
              <a:t>necessary only on systems </a:t>
            </a:r>
            <a:r>
              <a:rPr lang="en-US" sz="2400" b="0" i="0" dirty="0">
                <a:effectLst/>
                <a:latin typeface="Times New Roman" panose="02020603050405020304" pitchFamily="18" charset="0"/>
                <a:cs typeface="Times New Roman" panose="02020603050405020304" pitchFamily="18" charset="0"/>
              </a:rPr>
              <a:t>where each processor has its </a:t>
            </a:r>
            <a:r>
              <a:rPr lang="en-US" sz="2400" b="1" i="0" dirty="0">
                <a:effectLst/>
                <a:latin typeface="Times New Roman" panose="02020603050405020304" pitchFamily="18" charset="0"/>
                <a:cs typeface="Times New Roman" panose="02020603050405020304" pitchFamily="18" charset="0"/>
              </a:rPr>
              <a:t>own private queue </a:t>
            </a:r>
            <a:r>
              <a:rPr lang="en-US" sz="2400" b="0" i="0" dirty="0">
                <a:effectLst/>
                <a:latin typeface="Times New Roman" panose="02020603050405020304" pitchFamily="18" charset="0"/>
                <a:cs typeface="Times New Roman" panose="02020603050405020304" pitchFamily="18" charset="0"/>
              </a:rPr>
              <a:t>of a process that is eligible to execute.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Load balancing is unnecessary because it immediately extracts a runnable process from the common run queue once a processor becomes idle.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 SMP (symmetric multiprocessing), it is important to keep the workload balanced among all processors to utilize the benefits of having more than one processor fully.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One or more processors will sit idle while other processors have high workloads along with lists of processors awaiting the CPU. </a:t>
            </a:r>
          </a:p>
          <a:p>
            <a:pPr marL="0" indent="0">
              <a:buNone/>
            </a:pPr>
            <a:endParaRPr lang="en-IN" dirty="0"/>
          </a:p>
        </p:txBody>
      </p:sp>
    </p:spTree>
    <p:extLst>
      <p:ext uri="{BB962C8B-B14F-4D97-AF65-F5344CB8AC3E}">
        <p14:creationId xmlns:p14="http://schemas.microsoft.com/office/powerpoint/2010/main" val="292862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24C66-989D-C4C9-EEE3-B57E4C59A38E}"/>
              </a:ext>
            </a:extLst>
          </p:cNvPr>
          <p:cNvSpPr>
            <a:spLocks noGrp="1"/>
          </p:cNvSpPr>
          <p:nvPr>
            <p:ph idx="1"/>
          </p:nvPr>
        </p:nvSpPr>
        <p:spPr>
          <a:xfrm>
            <a:off x="363894" y="531845"/>
            <a:ext cx="10989906" cy="5645118"/>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two general approaches to load balancing:</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Push Migration:</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push migration, a task routinely </a:t>
            </a:r>
            <a:r>
              <a:rPr lang="en-US" sz="2400" b="1" i="0" dirty="0">
                <a:solidFill>
                  <a:srgbClr val="000000"/>
                </a:solidFill>
                <a:effectLst/>
                <a:latin typeface="Times New Roman" panose="02020603050405020304" pitchFamily="18" charset="0"/>
                <a:cs typeface="Times New Roman" panose="02020603050405020304" pitchFamily="18" charset="0"/>
              </a:rPr>
              <a:t>checks</a:t>
            </a:r>
            <a:r>
              <a:rPr lang="en-US" sz="2400" b="0" i="0" dirty="0">
                <a:solidFill>
                  <a:srgbClr val="000000"/>
                </a:solidFill>
                <a:effectLst/>
                <a:latin typeface="Times New Roman" panose="02020603050405020304" pitchFamily="18" charset="0"/>
                <a:cs typeface="Times New Roman" panose="02020603050405020304" pitchFamily="18" charset="0"/>
              </a:rPr>
              <a:t> the load on each processor.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it finds an imbalance, it evenly distributes the load on each processor by moving the processes from overloaded to idle or less busy processors.</a:t>
            </a:r>
          </a:p>
          <a:p>
            <a:pPr marL="0" indent="0" algn="just">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2.Pull Migration: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Pull Migration occurs when an idle processor pulls a waiting task from a busy processor for its execution.</a:t>
            </a:r>
          </a:p>
          <a:p>
            <a:endParaRPr lang="en-IN" dirty="0"/>
          </a:p>
        </p:txBody>
      </p:sp>
    </p:spTree>
    <p:extLst>
      <p:ext uri="{BB962C8B-B14F-4D97-AF65-F5344CB8AC3E}">
        <p14:creationId xmlns:p14="http://schemas.microsoft.com/office/powerpoint/2010/main" val="427437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BD4E-A62C-E8A2-81D4-2F5A6C19DCF9}"/>
              </a:ext>
            </a:extLst>
          </p:cNvPr>
          <p:cNvSpPr>
            <a:spLocks noGrp="1"/>
          </p:cNvSpPr>
          <p:nvPr>
            <p:ph type="title"/>
          </p:nvPr>
        </p:nvSpPr>
        <p:spPr>
          <a:xfrm>
            <a:off x="307910" y="298580"/>
            <a:ext cx="10515600" cy="586597"/>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Multi-core Processors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C011D-3FE2-8CED-0051-9B62486A68B8}"/>
              </a:ext>
            </a:extLst>
          </p:cNvPr>
          <p:cNvSpPr>
            <a:spLocks noGrp="1"/>
          </p:cNvSpPr>
          <p:nvPr>
            <p:ph idx="1"/>
          </p:nvPr>
        </p:nvSpPr>
        <p:spPr>
          <a:xfrm>
            <a:off x="307910" y="1063690"/>
            <a:ext cx="11485984" cy="549573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multi-core processors, </a:t>
            </a:r>
            <a:r>
              <a:rPr lang="en-US" sz="2400" b="1" i="0" dirty="0">
                <a:effectLst/>
                <a:latin typeface="Times New Roman" panose="02020603050405020304" pitchFamily="18" charset="0"/>
                <a:cs typeface="Times New Roman" panose="02020603050405020304" pitchFamily="18" charset="0"/>
              </a:rPr>
              <a:t>multiple processor cores </a:t>
            </a:r>
            <a:r>
              <a:rPr lang="en-US" sz="2400" b="0" i="0" dirty="0">
                <a:effectLst/>
                <a:latin typeface="Times New Roman" panose="02020603050405020304" pitchFamily="18" charset="0"/>
                <a:cs typeface="Times New Roman" panose="02020603050405020304" pitchFamily="18" charset="0"/>
              </a:rPr>
              <a:t>are placed on the same physical chip.</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core has a </a:t>
            </a:r>
            <a:r>
              <a:rPr lang="en-US" sz="2400" b="1" i="0" dirty="0">
                <a:effectLst/>
                <a:latin typeface="Times New Roman" panose="02020603050405020304" pitchFamily="18" charset="0"/>
                <a:cs typeface="Times New Roman" panose="02020603050405020304" pitchFamily="18" charset="0"/>
              </a:rPr>
              <a:t>register set </a:t>
            </a:r>
            <a:r>
              <a:rPr lang="en-US" sz="2400" b="0" i="0" dirty="0">
                <a:effectLst/>
                <a:latin typeface="Times New Roman" panose="02020603050405020304" pitchFamily="18" charset="0"/>
                <a:cs typeface="Times New Roman" panose="02020603050405020304" pitchFamily="18" charset="0"/>
              </a:rPr>
              <a:t>to maintain its architectural state and thus appears to the operating system as a separate physical processor. </a:t>
            </a:r>
          </a:p>
          <a:p>
            <a:pPr algn="just">
              <a:lnSpc>
                <a:spcPct val="150000"/>
              </a:lnSpc>
            </a:pPr>
            <a:r>
              <a:rPr lang="en-US" sz="2400" b="1" i="1" dirty="0">
                <a:effectLst/>
                <a:latin typeface="Times New Roman" panose="02020603050405020304" pitchFamily="18" charset="0"/>
                <a:cs typeface="Times New Roman" panose="02020603050405020304" pitchFamily="18" charset="0"/>
              </a:rPr>
              <a:t>SMP systems</a:t>
            </a:r>
            <a:r>
              <a:rPr lang="en-US" sz="2400" b="0" i="0" dirty="0">
                <a:effectLst/>
                <a:latin typeface="Times New Roman" panose="02020603050405020304" pitchFamily="18" charset="0"/>
                <a:cs typeface="Times New Roman" panose="02020603050405020304" pitchFamily="18" charset="0"/>
              </a:rPr>
              <a:t> that use multi-core processors are </a:t>
            </a:r>
            <a:r>
              <a:rPr lang="en-US" sz="2400" b="1" i="0" dirty="0">
                <a:effectLst/>
                <a:latin typeface="Times New Roman" panose="02020603050405020304" pitchFamily="18" charset="0"/>
                <a:cs typeface="Times New Roman" panose="02020603050405020304" pitchFamily="18" charset="0"/>
              </a:rPr>
              <a:t>faster</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consume less power </a:t>
            </a:r>
            <a:r>
              <a:rPr lang="en-US" sz="2400" b="0" i="0" dirty="0">
                <a:effectLst/>
                <a:latin typeface="Times New Roman" panose="02020603050405020304" pitchFamily="18" charset="0"/>
                <a:cs typeface="Times New Roman" panose="02020603050405020304" pitchFamily="18" charset="0"/>
              </a:rPr>
              <a:t>than systems in which each processor has its own physical chip.</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multi-core processors may complicate the scheduling problems. </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71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1421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inter-regular</vt:lpstr>
      <vt:lpstr>Times New Roman</vt:lpstr>
      <vt:lpstr>Office Theme</vt:lpstr>
      <vt:lpstr>Multiple Processor Scheduling</vt:lpstr>
      <vt:lpstr>PowerPoint Presentation</vt:lpstr>
      <vt:lpstr>Approaches to Multiple Processor Scheduling</vt:lpstr>
      <vt:lpstr>PowerPoint Presentation</vt:lpstr>
      <vt:lpstr>Processor Affinity</vt:lpstr>
      <vt:lpstr>PowerPoint Presentation</vt:lpstr>
      <vt:lpstr>Load Balancing</vt:lpstr>
      <vt:lpstr>PowerPoint Presentation</vt:lpstr>
      <vt:lpstr>Multi-core Processors</vt:lpstr>
      <vt:lpstr>PowerPoint Presentation</vt:lpstr>
      <vt:lpstr>PowerPoint Presentation</vt:lpstr>
      <vt:lpstr>PowerPoint Presentation</vt:lpstr>
      <vt:lpstr>PowerPoint Presentation</vt:lpstr>
      <vt:lpstr>PowerPoint Presentation</vt:lpstr>
      <vt:lpstr>PowerPoint Presentation</vt:lpstr>
      <vt:lpstr>Real time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Processor Scheduling</dc:title>
  <dc:creator>Akash Kadao</dc:creator>
  <cp:lastModifiedBy>Akash Kadao</cp:lastModifiedBy>
  <cp:revision>5</cp:revision>
  <dcterms:created xsi:type="dcterms:W3CDTF">2023-10-12T09:43:11Z</dcterms:created>
  <dcterms:modified xsi:type="dcterms:W3CDTF">2023-12-01T06:02:29Z</dcterms:modified>
</cp:coreProperties>
</file>