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3" r:id="rId2"/>
    <p:sldId id="394"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400A-2A75-B148-4F30-5D0120856D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5EC3BF-79FD-8719-76A4-DA4891790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8A2CA9-BC1E-2D33-B1EC-863CB177D382}"/>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5" name="Footer Placeholder 4">
            <a:extLst>
              <a:ext uri="{FF2B5EF4-FFF2-40B4-BE49-F238E27FC236}">
                <a16:creationId xmlns:a16="http://schemas.microsoft.com/office/drawing/2014/main" id="{09DE85A3-CCF0-7F6E-AD69-7EFE3EC07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84420-9696-CA52-217D-AB58C78B17C4}"/>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377680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0F5E-B4D8-0A59-197F-5A3A70AE7B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195219-87C5-4E52-1345-606154DCC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104A2-17A8-C14D-C209-F5E2E03ED914}"/>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5" name="Footer Placeholder 4">
            <a:extLst>
              <a:ext uri="{FF2B5EF4-FFF2-40B4-BE49-F238E27FC236}">
                <a16:creationId xmlns:a16="http://schemas.microsoft.com/office/drawing/2014/main" id="{3AFFA4E0-BB92-4C46-AE5C-9A16B79BB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1DE6B-9057-8578-B24A-665633F6A299}"/>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338956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9F64C-2139-D56E-AA5B-51BD7C07E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752923-B64A-10E8-7C39-F7F461F68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472F2-E7C5-F367-3394-A5D562B32AF6}"/>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5" name="Footer Placeholder 4">
            <a:extLst>
              <a:ext uri="{FF2B5EF4-FFF2-40B4-BE49-F238E27FC236}">
                <a16:creationId xmlns:a16="http://schemas.microsoft.com/office/drawing/2014/main" id="{9E3A5316-54A4-0AC8-8C46-DA5E4A0F0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802BB-2F63-3253-1B75-09B64D329CF3}"/>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238748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ADD-A4DD-0F88-4552-EF187C6457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C76E7-0F95-1CE7-0EB9-03EE2ECA2A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29C47-F597-8FDE-893E-C64FDF0D4C8B}"/>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5" name="Footer Placeholder 4">
            <a:extLst>
              <a:ext uri="{FF2B5EF4-FFF2-40B4-BE49-F238E27FC236}">
                <a16:creationId xmlns:a16="http://schemas.microsoft.com/office/drawing/2014/main" id="{F324B03D-CF38-8300-3F6D-228380408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71901-41BE-1AE8-856D-09762CFB37C3}"/>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239183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165C-0D10-842D-C2EC-4B532E6D0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A32C32-BE3F-DA4A-40C1-7968234E7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5ED8F-F77E-53C6-87E5-FD3371ECBC96}"/>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5" name="Footer Placeholder 4">
            <a:extLst>
              <a:ext uri="{FF2B5EF4-FFF2-40B4-BE49-F238E27FC236}">
                <a16:creationId xmlns:a16="http://schemas.microsoft.com/office/drawing/2014/main" id="{EDC04B3A-9B91-2870-BDFB-9598EFD76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F080B-136E-7274-9EC6-6381C4BCC622}"/>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139144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6432-061D-05E4-0687-AC754061FA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CAA48-6941-788B-1B79-88D0BE0CF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B29C66-E4B9-A141-58C9-C3F9102CB9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BD288F-6CD9-0A3C-3C2E-B59043047191}"/>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6" name="Footer Placeholder 5">
            <a:extLst>
              <a:ext uri="{FF2B5EF4-FFF2-40B4-BE49-F238E27FC236}">
                <a16:creationId xmlns:a16="http://schemas.microsoft.com/office/drawing/2014/main" id="{8F8927FB-B087-525F-8D7D-75FC3795DC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463DB-E3BC-854A-CD52-3585FF5B67F2}"/>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305025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ED7-86B8-5E37-2C47-2EE136A5B1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CB09E2-4B7B-A7C0-B9B6-104B31031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32F3FE-0E4C-3452-F492-7D353CF457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1B5969-A65E-A211-1521-49B952279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D24A36-7539-42C9-027A-066AE25D8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438BC3-5680-4FF8-5C8B-E01CECB6812F}"/>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8" name="Footer Placeholder 7">
            <a:extLst>
              <a:ext uri="{FF2B5EF4-FFF2-40B4-BE49-F238E27FC236}">
                <a16:creationId xmlns:a16="http://schemas.microsoft.com/office/drawing/2014/main" id="{5850FB51-40B1-FD7D-D826-340F09F939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C28FB7-C514-CE68-4473-0F0BEC4DBEF1}"/>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270662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1C03-1765-EE34-7F20-BC198BDE0B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5147C4-A7C3-CF6F-34A4-5E38CE24426F}"/>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4" name="Footer Placeholder 3">
            <a:extLst>
              <a:ext uri="{FF2B5EF4-FFF2-40B4-BE49-F238E27FC236}">
                <a16:creationId xmlns:a16="http://schemas.microsoft.com/office/drawing/2014/main" id="{37A6F6D6-AE88-BD3D-48F0-7C0B8DC03D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3004D9-2119-78A5-5A8E-FE490002FF00}"/>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354380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D235D-16F2-17A3-2242-E8783C7326DF}"/>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3" name="Footer Placeholder 2">
            <a:extLst>
              <a:ext uri="{FF2B5EF4-FFF2-40B4-BE49-F238E27FC236}">
                <a16:creationId xmlns:a16="http://schemas.microsoft.com/office/drawing/2014/main" id="{9BA4A688-9CC9-FD01-6750-49303855A2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2AD1E3-6CB0-CA6D-0B98-04F332FDDDC0}"/>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231056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375-A28C-3162-B57D-7CDE1485E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B388A7-785F-099D-509A-A51C494A3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5AF311-1566-F714-B9B2-E5428ACA5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8DAF2-F3C9-9FB2-D0B3-B4CBD39A0BD8}"/>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6" name="Footer Placeholder 5">
            <a:extLst>
              <a:ext uri="{FF2B5EF4-FFF2-40B4-BE49-F238E27FC236}">
                <a16:creationId xmlns:a16="http://schemas.microsoft.com/office/drawing/2014/main" id="{8A01A181-FA03-B0E2-9AC2-A84A5CD6BC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C2C78-FED2-132F-AAF4-81BB0A8EAB91}"/>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401995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A202-7BBB-C7A4-3B59-F8833809F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87CC6D-CF03-B50C-FD47-C1632A85B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6E879-9222-5B29-1983-11A4712D2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8609D-9272-58C6-99E8-24ED69C6E422}"/>
              </a:ext>
            </a:extLst>
          </p:cNvPr>
          <p:cNvSpPr>
            <a:spLocks noGrp="1"/>
          </p:cNvSpPr>
          <p:nvPr>
            <p:ph type="dt" sz="half" idx="10"/>
          </p:nvPr>
        </p:nvSpPr>
        <p:spPr/>
        <p:txBody>
          <a:bodyPr/>
          <a:lstStyle/>
          <a:p>
            <a:fld id="{090B1ADF-6A2E-491B-8EE2-D3CD625F97CD}" type="datetimeFigureOut">
              <a:rPr lang="en-IN" smtClean="0"/>
              <a:t>30-11-2023</a:t>
            </a:fld>
            <a:endParaRPr lang="en-IN"/>
          </a:p>
        </p:txBody>
      </p:sp>
      <p:sp>
        <p:nvSpPr>
          <p:cNvPr id="6" name="Footer Placeholder 5">
            <a:extLst>
              <a:ext uri="{FF2B5EF4-FFF2-40B4-BE49-F238E27FC236}">
                <a16:creationId xmlns:a16="http://schemas.microsoft.com/office/drawing/2014/main" id="{BB23ED00-FC54-13CE-D0F0-CF131DEA0A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E3D9A-24C5-C25D-6DC7-30453EF7A681}"/>
              </a:ext>
            </a:extLst>
          </p:cNvPr>
          <p:cNvSpPr>
            <a:spLocks noGrp="1"/>
          </p:cNvSpPr>
          <p:nvPr>
            <p:ph type="sldNum" sz="quarter" idx="12"/>
          </p:nvPr>
        </p:nvSpPr>
        <p:spPr/>
        <p:txBody>
          <a:bodyPr/>
          <a:lstStyle/>
          <a:p>
            <a:fld id="{3ADCFFE2-9330-4FB8-8F43-4950908D48F6}" type="slidenum">
              <a:rPr lang="en-IN" smtClean="0"/>
              <a:t>‹#›</a:t>
            </a:fld>
            <a:endParaRPr lang="en-IN"/>
          </a:p>
        </p:txBody>
      </p:sp>
    </p:spTree>
    <p:extLst>
      <p:ext uri="{BB962C8B-B14F-4D97-AF65-F5344CB8AC3E}">
        <p14:creationId xmlns:p14="http://schemas.microsoft.com/office/powerpoint/2010/main" val="51050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020C6-B578-7C3D-E830-2AE5B4752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5C6475-B36E-2811-14B9-691851DA8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2D70A-FBE5-D6DC-602E-A1DC54F13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B1ADF-6A2E-491B-8EE2-D3CD625F97CD}" type="datetimeFigureOut">
              <a:rPr lang="en-IN" smtClean="0"/>
              <a:t>30-11-2023</a:t>
            </a:fld>
            <a:endParaRPr lang="en-IN"/>
          </a:p>
        </p:txBody>
      </p:sp>
      <p:sp>
        <p:nvSpPr>
          <p:cNvPr id="5" name="Footer Placeholder 4">
            <a:extLst>
              <a:ext uri="{FF2B5EF4-FFF2-40B4-BE49-F238E27FC236}">
                <a16:creationId xmlns:a16="http://schemas.microsoft.com/office/drawing/2014/main" id="{03E140D1-D36B-FE9F-B724-8FFA707CE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C179EE-7178-943E-3281-ECCBD2A33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CFFE2-9330-4FB8-8F43-4950908D48F6}" type="slidenum">
              <a:rPr lang="en-IN" smtClean="0"/>
              <a:t>‹#›</a:t>
            </a:fld>
            <a:endParaRPr lang="en-IN"/>
          </a:p>
        </p:txBody>
      </p:sp>
    </p:spTree>
    <p:extLst>
      <p:ext uri="{BB962C8B-B14F-4D97-AF65-F5344CB8AC3E}">
        <p14:creationId xmlns:p14="http://schemas.microsoft.com/office/powerpoint/2010/main" val="405834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threads-and-its-types-in-operating-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9DB5-058F-3AEA-3F7F-78521933CCB5}"/>
              </a:ext>
            </a:extLst>
          </p:cNvPr>
          <p:cNvSpPr>
            <a:spLocks noGrp="1"/>
          </p:cNvSpPr>
          <p:nvPr>
            <p:ph type="title"/>
          </p:nvPr>
        </p:nvSpPr>
        <p:spPr>
          <a:xfrm>
            <a:off x="195943" y="113199"/>
            <a:ext cx="11017898" cy="399986"/>
          </a:xfrm>
        </p:spPr>
        <p:txBody>
          <a:bodyPr>
            <a:normAutofit fontScale="90000"/>
          </a:bodyPr>
          <a:lstStyle/>
          <a:p>
            <a:r>
              <a:rPr lang="en-IN" sz="3600" b="1" i="0" dirty="0">
                <a:solidFill>
                  <a:srgbClr val="000000"/>
                </a:solidFill>
                <a:effectLst/>
                <a:latin typeface="Times New Roman" panose="02020603050405020304" pitchFamily="18" charset="0"/>
                <a:cs typeface="Times New Roman" panose="02020603050405020304" pitchFamily="18" charset="0"/>
              </a:rPr>
              <a:t>Real-time scheduling algorithms: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4CBCD5-6E6D-B803-B846-5FB868D21565}"/>
              </a:ext>
            </a:extLst>
          </p:cNvPr>
          <p:cNvSpPr>
            <a:spLocks noGrp="1"/>
          </p:cNvSpPr>
          <p:nvPr>
            <p:ph idx="1"/>
          </p:nvPr>
        </p:nvSpPr>
        <p:spPr>
          <a:xfrm>
            <a:off x="345232" y="593109"/>
            <a:ext cx="11663265" cy="5671782"/>
          </a:xfrm>
        </p:spPr>
        <p:txBody>
          <a:bodyPr>
            <a:no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a simple real-time system, there might be no need for a scheduler, one task can simply call the next.</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But for more complex real-time systems, </a:t>
            </a:r>
            <a:r>
              <a:rPr lang="en-US" sz="2400" b="1" i="0" dirty="0">
                <a:effectLst/>
                <a:latin typeface="Times New Roman" panose="02020603050405020304" pitchFamily="18" charset="0"/>
                <a:cs typeface="Times New Roman" panose="02020603050405020304" pitchFamily="18" charset="0"/>
              </a:rPr>
              <a:t>that have a large but fixed number of tasks </a:t>
            </a:r>
            <a:r>
              <a:rPr lang="en-US" sz="2400" b="0" i="0" dirty="0">
                <a:effectLst/>
                <a:latin typeface="Times New Roman" panose="02020603050405020304" pitchFamily="18" charset="0"/>
                <a:cs typeface="Times New Roman" panose="02020603050405020304" pitchFamily="18" charset="0"/>
              </a:rPr>
              <a:t>that do not function in pipeline function, one may need </a:t>
            </a:r>
            <a:r>
              <a:rPr lang="en-US" sz="2400" b="1" i="0" dirty="0">
                <a:effectLst/>
                <a:latin typeface="Times New Roman" panose="02020603050405020304" pitchFamily="18" charset="0"/>
                <a:cs typeface="Times New Roman" panose="02020603050405020304" pitchFamily="18" charset="0"/>
              </a:rPr>
              <a:t>static scheduling.</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 Static Scheduling is the mechanism, where we have already controlled the order/way that the threads/processes are executing in our code (Compile time).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And for real-time systems where </a:t>
            </a:r>
            <a:r>
              <a:rPr lang="en-US" sz="2400" b="1" i="0" dirty="0">
                <a:effectLst/>
                <a:latin typeface="Times New Roman" panose="02020603050405020304" pitchFamily="18" charset="0"/>
                <a:cs typeface="Times New Roman" panose="02020603050405020304" pitchFamily="18" charset="0"/>
              </a:rPr>
              <a:t>the workload keeps changing</a:t>
            </a:r>
            <a:r>
              <a:rPr lang="en-US" sz="2400" b="0" i="0" dirty="0">
                <a:effectLst/>
                <a:latin typeface="Times New Roman" panose="02020603050405020304" pitchFamily="18" charset="0"/>
                <a:cs typeface="Times New Roman" panose="02020603050405020304" pitchFamily="18" charset="0"/>
              </a:rPr>
              <a:t>, one may need </a:t>
            </a:r>
            <a:r>
              <a:rPr lang="en-US" sz="2400" b="1" i="0" dirty="0">
                <a:effectLst/>
                <a:latin typeface="Times New Roman" panose="02020603050405020304" pitchFamily="18" charset="0"/>
                <a:cs typeface="Times New Roman" panose="02020603050405020304" pitchFamily="18" charset="0"/>
              </a:rPr>
              <a:t>dynamic scheduling.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Dynamic Scheduling is the mechanism where thread scheduling is done by the operating systems based on any scheduling algorithm implemented in OS level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5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9288-73A1-C9F1-F033-C20E3937B0C8}"/>
              </a:ext>
            </a:extLst>
          </p:cNvPr>
          <p:cNvSpPr>
            <a:spLocks noGrp="1"/>
          </p:cNvSpPr>
          <p:nvPr>
            <p:ph type="title"/>
          </p:nvPr>
        </p:nvSpPr>
        <p:spPr>
          <a:xfrm>
            <a:off x="279917" y="118479"/>
            <a:ext cx="10515600" cy="493291"/>
          </a:xfrm>
        </p:spPr>
        <p:txBody>
          <a:bodyPr>
            <a:normAutofit fontScale="90000"/>
          </a:bodyPr>
          <a:lstStyle/>
          <a:p>
            <a:r>
              <a:rPr lang="en-IN" sz="3600" b="1" i="0" dirty="0">
                <a:effectLst/>
                <a:latin typeface="Times New Roman" panose="02020603050405020304" pitchFamily="18" charset="0"/>
                <a:cs typeface="Times New Roman" panose="02020603050405020304" pitchFamily="18" charset="0"/>
              </a:rPr>
              <a:t>2. Allocation Domain :</a:t>
            </a:r>
            <a:r>
              <a:rPr lang="en-IN" sz="3600" b="0" i="0" dirty="0">
                <a:effectLst/>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303F9E-1020-CE62-0EFE-963E0E7F57FF}"/>
              </a:ext>
            </a:extLst>
          </p:cNvPr>
          <p:cNvSpPr>
            <a:spLocks noGrp="1"/>
          </p:cNvSpPr>
          <p:nvPr>
            <p:ph idx="1"/>
          </p:nvPr>
        </p:nvSpPr>
        <p:spPr>
          <a:xfrm>
            <a:off x="279917" y="761060"/>
            <a:ext cx="11476653" cy="5335879"/>
          </a:xfrm>
        </p:spPr>
        <p:txBody>
          <a:bodyPr>
            <a:normAutofit fontScale="85000" lnSpcReduction="10000"/>
          </a:bodyPr>
          <a:lstStyle/>
          <a:p>
            <a:pPr algn="just" fontAlgn="base">
              <a:lnSpc>
                <a:spcPct val="170000"/>
              </a:lnSpc>
            </a:pPr>
            <a:r>
              <a:rPr lang="en-US" b="0" i="0" dirty="0">
                <a:effectLst/>
                <a:latin typeface="Times New Roman" panose="02020603050405020304" pitchFamily="18" charset="0"/>
                <a:cs typeface="Times New Roman" panose="02020603050405020304" pitchFamily="18" charset="0"/>
              </a:rPr>
              <a:t>The allocation domain is </a:t>
            </a:r>
            <a:r>
              <a:rPr lang="en-US" b="1" i="0" dirty="0">
                <a:effectLst/>
                <a:latin typeface="Times New Roman" panose="02020603050405020304" pitchFamily="18" charset="0"/>
                <a:cs typeface="Times New Roman" panose="02020603050405020304" pitchFamily="18" charset="0"/>
              </a:rPr>
              <a:t>a set of one or more resources</a:t>
            </a:r>
            <a:r>
              <a:rPr lang="en-US" b="0" i="0" dirty="0">
                <a:effectLst/>
                <a:latin typeface="Times New Roman" panose="02020603050405020304" pitchFamily="18" charset="0"/>
                <a:cs typeface="Times New Roman" panose="02020603050405020304" pitchFamily="18" charset="0"/>
              </a:rPr>
              <a:t> for which a thread is competing.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In a multicore system, there may be one or more allocation domains where each consists of one or more cores.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One ULT can be a part of one or more allocation domain.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Due to this high complexity in dealing with hardware and software architectural interfaces, this control is not specified.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But by default, the multicore system will have an interface that affects the allocation domain of a thread. </a:t>
            </a:r>
          </a:p>
          <a:p>
            <a:endParaRPr lang="en-IN" dirty="0"/>
          </a:p>
        </p:txBody>
      </p:sp>
    </p:spTree>
    <p:extLst>
      <p:ext uri="{BB962C8B-B14F-4D97-AF65-F5344CB8AC3E}">
        <p14:creationId xmlns:p14="http://schemas.microsoft.com/office/powerpoint/2010/main" val="152335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51B94-F40D-7299-8B0B-F3E5E8D725F8}"/>
              </a:ext>
            </a:extLst>
          </p:cNvPr>
          <p:cNvSpPr>
            <a:spLocks noGrp="1"/>
          </p:cNvSpPr>
          <p:nvPr>
            <p:ph idx="1"/>
          </p:nvPr>
        </p:nvSpPr>
        <p:spPr>
          <a:xfrm>
            <a:off x="317241" y="270588"/>
            <a:ext cx="11495314" cy="6260841"/>
          </a:xfrm>
        </p:spPr>
        <p:txBody>
          <a:bodyPr>
            <a:normAutofit lnSpcReduction="10000"/>
          </a:bodyPr>
          <a:lstStyle/>
          <a:p>
            <a:pPr algn="just" fontAlgn="base">
              <a:lnSpc>
                <a:spcPct val="170000"/>
              </a:lnSpc>
            </a:pPr>
            <a:r>
              <a:rPr lang="en-US" b="0" i="0" dirty="0">
                <a:effectLst/>
                <a:latin typeface="Times New Roman" panose="02020603050405020304" pitchFamily="18" charset="0"/>
                <a:cs typeface="Times New Roman" panose="02020603050405020304" pitchFamily="18" charset="0"/>
              </a:rPr>
              <a:t>Consider a scenario, an operating system with three process P1, P2, P3 and 10 user level threads (T1 to T10) with a single allocation domain.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100% of CPU resources will be distributed among all the three processes. </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The amount of CPU resources allocated to each process and to each thread depends on the </a:t>
            </a:r>
            <a:r>
              <a:rPr lang="en-US" b="1" i="0" dirty="0">
                <a:effectLst/>
                <a:latin typeface="Times New Roman" panose="02020603050405020304" pitchFamily="18" charset="0"/>
                <a:cs typeface="Times New Roman" panose="02020603050405020304" pitchFamily="18" charset="0"/>
              </a:rPr>
              <a:t>contention scope, scheduling policy </a:t>
            </a:r>
            <a:r>
              <a:rPr lang="en-US" i="0" dirty="0">
                <a:effectLst/>
                <a:latin typeface="Times New Roman" panose="02020603050405020304" pitchFamily="18" charset="0"/>
                <a:cs typeface="Times New Roman" panose="02020603050405020304" pitchFamily="18" charset="0"/>
              </a:rPr>
              <a:t>and</a:t>
            </a:r>
            <a:r>
              <a:rPr lang="en-US" b="1" i="0" dirty="0">
                <a:effectLst/>
                <a:latin typeface="Times New Roman" panose="02020603050405020304" pitchFamily="18" charset="0"/>
                <a:cs typeface="Times New Roman" panose="02020603050405020304" pitchFamily="18" charset="0"/>
              </a:rPr>
              <a:t> priority of each thread </a:t>
            </a:r>
            <a:r>
              <a:rPr lang="en-US" b="0" i="0" dirty="0">
                <a:effectLst/>
                <a:latin typeface="Times New Roman" panose="02020603050405020304" pitchFamily="18" charset="0"/>
                <a:cs typeface="Times New Roman" panose="02020603050405020304" pitchFamily="18" charset="0"/>
              </a:rPr>
              <a:t>defined by the application developer using thread library and also depends on the system scheduler.</a:t>
            </a:r>
          </a:p>
          <a:p>
            <a:pPr algn="just" fontAlgn="base">
              <a:lnSpc>
                <a:spcPct val="170000"/>
              </a:lnSpc>
            </a:pPr>
            <a:r>
              <a:rPr lang="en-US" b="0" i="0" dirty="0">
                <a:effectLst/>
                <a:latin typeface="Times New Roman" panose="02020603050405020304" pitchFamily="18" charset="0"/>
                <a:cs typeface="Times New Roman" panose="02020603050405020304" pitchFamily="18" charset="0"/>
              </a:rPr>
              <a:t>These User level threads are of a different contention scope. </a:t>
            </a:r>
          </a:p>
          <a:p>
            <a:endParaRPr lang="en-IN" dirty="0"/>
          </a:p>
        </p:txBody>
      </p:sp>
    </p:spTree>
    <p:extLst>
      <p:ext uri="{BB962C8B-B14F-4D97-AF65-F5344CB8AC3E}">
        <p14:creationId xmlns:p14="http://schemas.microsoft.com/office/powerpoint/2010/main" val="387890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60129B1-4D1D-3058-B9D6-EC2A91254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309563"/>
            <a:ext cx="9525000" cy="51768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D41885-A32B-41A7-BF9F-84E22077E5F4}"/>
              </a:ext>
            </a:extLst>
          </p:cNvPr>
          <p:cNvSpPr txBox="1"/>
          <p:nvPr/>
        </p:nvSpPr>
        <p:spPr>
          <a:xfrm>
            <a:off x="464198" y="5902106"/>
            <a:ext cx="10928479" cy="461665"/>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In this case, the contention for allocation domain takes place as follows,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6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1A80A-2986-4088-CA55-1FD70A4DD2BD}"/>
              </a:ext>
            </a:extLst>
          </p:cNvPr>
          <p:cNvSpPr>
            <a:spLocks noGrp="1"/>
          </p:cNvSpPr>
          <p:nvPr>
            <p:ph idx="1"/>
          </p:nvPr>
        </p:nvSpPr>
        <p:spPr>
          <a:xfrm>
            <a:off x="270589" y="205273"/>
            <a:ext cx="11597950" cy="6419462"/>
          </a:xfrm>
        </p:spPr>
        <p:txBody>
          <a:bodyPr>
            <a:normAutofit fontScale="92500"/>
          </a:bodyPr>
          <a:lstStyle/>
          <a:p>
            <a:pPr marL="0" indent="0" algn="just">
              <a:lnSpc>
                <a:spcPct val="150000"/>
              </a:lnSpc>
              <a:buNone/>
            </a:pPr>
            <a:r>
              <a:rPr lang="en-US" b="1" i="0" dirty="0">
                <a:effectLst/>
                <a:latin typeface="Times New Roman" panose="02020603050405020304" pitchFamily="18" charset="0"/>
                <a:cs typeface="Times New Roman" panose="02020603050405020304" pitchFamily="18" charset="0"/>
              </a:rPr>
              <a:t>1.Process P1: </a:t>
            </a:r>
          </a:p>
          <a:p>
            <a:pPr algn="just">
              <a:lnSpc>
                <a:spcPct val="150000"/>
              </a:lnSpc>
            </a:pPr>
            <a:r>
              <a:rPr lang="en-US" sz="2400" b="0" i="0" dirty="0">
                <a:effectLst/>
                <a:latin typeface="Times New Roman" panose="02020603050405020304" pitchFamily="18" charset="0"/>
                <a:cs typeface="Times New Roman" panose="02020603050405020304" pitchFamily="18" charset="0"/>
              </a:rPr>
              <a:t>All PCS threads T1, T2, T3 of Process P1 will compete among themselves. The PCS threads of the same process can share one or more LWP. </a:t>
            </a:r>
          </a:p>
          <a:p>
            <a:pPr algn="just">
              <a:lnSpc>
                <a:spcPct val="150000"/>
              </a:lnSpc>
            </a:pPr>
            <a:r>
              <a:rPr lang="en-US" sz="2400" b="0" i="0" dirty="0">
                <a:effectLst/>
                <a:latin typeface="Times New Roman" panose="02020603050405020304" pitchFamily="18" charset="0"/>
                <a:cs typeface="Times New Roman" panose="02020603050405020304" pitchFamily="18" charset="0"/>
              </a:rPr>
              <a:t>T1 and T2 share an LWP and T3 are allocated to a separate LWP. </a:t>
            </a:r>
          </a:p>
          <a:p>
            <a:pPr algn="just">
              <a:lnSpc>
                <a:spcPct val="150000"/>
              </a:lnSpc>
            </a:pPr>
            <a:r>
              <a:rPr lang="en-US" sz="2400" b="0" i="0" dirty="0">
                <a:effectLst/>
                <a:latin typeface="Times New Roman" panose="02020603050405020304" pitchFamily="18" charset="0"/>
                <a:cs typeface="Times New Roman" panose="02020603050405020304" pitchFamily="18" charset="0"/>
              </a:rPr>
              <a:t>Between T1 and T2 allocation of kernel resources via LWP is based on preemptive priority scheduling by the thread library.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Thread with a high priority will preempt low priority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Whereas, thread T1 of process P1 cannot preempt thread T3 of process P3 even if the priority of T1 is greater than the priority of T3.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priority is equal, then the allocation of ULT to available LWPs is based on the scheduling policy of threads by the system scheduler (not by thread library, in this case).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13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0EB56-908A-7F7C-C074-A844BFD1F4B0}"/>
              </a:ext>
            </a:extLst>
          </p:cNvPr>
          <p:cNvSpPr>
            <a:spLocks noGrp="1"/>
          </p:cNvSpPr>
          <p:nvPr>
            <p:ph idx="1"/>
          </p:nvPr>
        </p:nvSpPr>
        <p:spPr>
          <a:xfrm>
            <a:off x="326571" y="214604"/>
            <a:ext cx="11495315" cy="6372808"/>
          </a:xfrm>
        </p:spPr>
        <p:txBody>
          <a:bodyPr/>
          <a:lstStyle/>
          <a:p>
            <a:pPr marL="0" indent="0" algn="just">
              <a:lnSpc>
                <a:spcPct val="150000"/>
              </a:lnSpc>
              <a:buNone/>
            </a:pPr>
            <a:r>
              <a:rPr lang="en-US" b="1" i="0" dirty="0">
                <a:solidFill>
                  <a:srgbClr val="273239"/>
                </a:solidFill>
                <a:effectLst/>
                <a:latin typeface="Times New Roman" panose="02020603050405020304" pitchFamily="18" charset="0"/>
                <a:cs typeface="Times New Roman" panose="02020603050405020304" pitchFamily="18" charset="0"/>
              </a:rPr>
              <a:t>2.</a:t>
            </a:r>
            <a:r>
              <a:rPr lang="en-US" sz="2400" b="1" i="0" dirty="0">
                <a:solidFill>
                  <a:srgbClr val="273239"/>
                </a:solidFill>
                <a:effectLst/>
                <a:latin typeface="Times New Roman" panose="02020603050405020304" pitchFamily="18" charset="0"/>
                <a:cs typeface="Times New Roman" panose="02020603050405020304" pitchFamily="18" charset="0"/>
              </a:rPr>
              <a:t>Process P2:</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Both SCS threads T4 and T5 of process P2 will compete with processes P1 as a whole and with SCS threads T8, T9, T10 of process P3.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system scheduler will schedule the kernel resources among P1, T4, T5, T8, T9, T10, and PCS threads (T6, T7) of process P3 considering each as a separate process.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Thread library has no control of scheduling the ULT to the kernel resources.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0597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71489-1095-F187-37F6-BB4A18A91BE4}"/>
              </a:ext>
            </a:extLst>
          </p:cNvPr>
          <p:cNvSpPr>
            <a:spLocks noGrp="1"/>
          </p:cNvSpPr>
          <p:nvPr>
            <p:ph idx="1"/>
          </p:nvPr>
        </p:nvSpPr>
        <p:spPr>
          <a:xfrm>
            <a:off x="466531" y="251927"/>
            <a:ext cx="10887269" cy="6354146"/>
          </a:xfrm>
        </p:spPr>
        <p:txBody>
          <a:bodyPr>
            <a:normAutofit/>
          </a:bodyPr>
          <a:lstStyle/>
          <a:p>
            <a:pPr marL="0" indent="0">
              <a:buNone/>
            </a:pPr>
            <a:r>
              <a:rPr lang="en-US" b="1" i="0" dirty="0">
                <a:effectLst/>
                <a:latin typeface="Times New Roman" panose="02020603050405020304" pitchFamily="18" charset="0"/>
                <a:cs typeface="Times New Roman" panose="02020603050405020304" pitchFamily="18" charset="0"/>
              </a:rPr>
              <a:t>3.Process P3:</a:t>
            </a:r>
            <a:r>
              <a:rPr lang="en-US"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Combination of PCS and SCS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Consider if the system scheduler allocates 50% of CPU resources to process P3, then 25% of resources is for process scoped threads and the remaining 25% for system scoped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PCS threads T6 and T7 will be allocated to access the 25% resources based on the priority by the thread library.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SCS threads T8, T9, T10 will divide the 25% resources among themselves and access the kernel resources via separate LWP and KLT.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SCS scheduling is by the system scheduler.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62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24BAD-2A24-8772-27DB-511891A101F2}"/>
              </a:ext>
            </a:extLst>
          </p:cNvPr>
          <p:cNvSpPr>
            <a:spLocks noGrp="1"/>
          </p:cNvSpPr>
          <p:nvPr>
            <p:ph idx="1"/>
          </p:nvPr>
        </p:nvSpPr>
        <p:spPr>
          <a:xfrm>
            <a:off x="363894" y="307910"/>
            <a:ext cx="11374016" cy="6232849"/>
          </a:xfrm>
        </p:spPr>
        <p:txBody>
          <a:bodyPr>
            <a:normAutofit fontScale="92500" lnSpcReduction="10000"/>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dynamic scheduling two important question arises:</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1.How to handle the overload?</a:t>
            </a:r>
          </a:p>
          <a:p>
            <a:pPr marL="0" indent="0" algn="just" fontAlgn="base">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To handle the overload these processes can be used:</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Best efforts</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Work shedding</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2.How to choose which process to execute first?</a:t>
            </a:r>
          </a:p>
          <a:p>
            <a:pPr marL="0" indent="0" algn="just" fontAlgn="base">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To decide which process to execute first from the ready queue these methods may be used:</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SJF</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Static priority</a:t>
            </a:r>
          </a:p>
          <a:p>
            <a:pPr algn="just" fontAlgn="base">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Slack time.</a:t>
            </a:r>
          </a:p>
          <a:p>
            <a:endParaRPr lang="en-IN" dirty="0"/>
          </a:p>
        </p:txBody>
      </p:sp>
    </p:spTree>
    <p:extLst>
      <p:ext uri="{BB962C8B-B14F-4D97-AF65-F5344CB8AC3E}">
        <p14:creationId xmlns:p14="http://schemas.microsoft.com/office/powerpoint/2010/main" val="17320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DDD1-D171-1C82-16B6-5FC728297229}"/>
              </a:ext>
            </a:extLst>
          </p:cNvPr>
          <p:cNvSpPr>
            <a:spLocks noGrp="1"/>
          </p:cNvSpPr>
          <p:nvPr>
            <p:ph type="title"/>
          </p:nvPr>
        </p:nvSpPr>
        <p:spPr>
          <a:xfrm>
            <a:off x="289249" y="178513"/>
            <a:ext cx="10515600" cy="577267"/>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Thread scheduling</a:t>
            </a:r>
          </a:p>
        </p:txBody>
      </p:sp>
      <p:sp>
        <p:nvSpPr>
          <p:cNvPr id="3" name="Content Placeholder 2">
            <a:extLst>
              <a:ext uri="{FF2B5EF4-FFF2-40B4-BE49-F238E27FC236}">
                <a16:creationId xmlns:a16="http://schemas.microsoft.com/office/drawing/2014/main" id="{50B419C2-5110-FFCF-E32C-C560CE228059}"/>
              </a:ext>
            </a:extLst>
          </p:cNvPr>
          <p:cNvSpPr>
            <a:spLocks noGrp="1"/>
          </p:cNvSpPr>
          <p:nvPr>
            <p:ph idx="1"/>
          </p:nvPr>
        </p:nvSpPr>
        <p:spPr>
          <a:xfrm>
            <a:off x="382555" y="1026367"/>
            <a:ext cx="11476653" cy="5466508"/>
          </a:xfrm>
        </p:spPr>
        <p:txBody>
          <a:bodyPr/>
          <a:lstStyle/>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Scheduling of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threads</a:t>
            </a:r>
            <a:r>
              <a:rPr lang="en-US" sz="2400" b="0" i="0" dirty="0">
                <a:effectLst/>
                <a:latin typeface="Times New Roman" panose="02020603050405020304" pitchFamily="18" charset="0"/>
                <a:cs typeface="Times New Roman" panose="02020603050405020304" pitchFamily="18" charset="0"/>
              </a:rPr>
              <a:t> involves two boundary scheduling,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Scheduling of </a:t>
            </a:r>
            <a:r>
              <a:rPr lang="en-US" sz="2400" b="1" i="0" dirty="0">
                <a:effectLst/>
                <a:latin typeface="Times New Roman" panose="02020603050405020304" pitchFamily="18" charset="0"/>
                <a:cs typeface="Times New Roman" panose="02020603050405020304" pitchFamily="18" charset="0"/>
              </a:rPr>
              <a:t>user level threads (ULT) </a:t>
            </a:r>
            <a:r>
              <a:rPr lang="en-US" sz="2400" b="0" i="0" dirty="0">
                <a:effectLst/>
                <a:latin typeface="Times New Roman" panose="02020603050405020304" pitchFamily="18" charset="0"/>
                <a:cs typeface="Times New Roman" panose="02020603050405020304" pitchFamily="18" charset="0"/>
              </a:rPr>
              <a:t>to </a:t>
            </a:r>
            <a:r>
              <a:rPr lang="en-US" sz="2400" b="1" i="0" dirty="0">
                <a:effectLst/>
                <a:latin typeface="Times New Roman" panose="02020603050405020304" pitchFamily="18" charset="0"/>
                <a:cs typeface="Times New Roman" panose="02020603050405020304" pitchFamily="18" charset="0"/>
              </a:rPr>
              <a:t>kernel level threads </a:t>
            </a:r>
            <a:r>
              <a:rPr lang="en-US" sz="2400" b="0" i="0" dirty="0">
                <a:effectLst/>
                <a:latin typeface="Times New Roman" panose="02020603050405020304" pitchFamily="18" charset="0"/>
                <a:cs typeface="Times New Roman" panose="02020603050405020304" pitchFamily="18" charset="0"/>
              </a:rPr>
              <a:t>(KLT) via lightweight process (LWP) by the application developer.</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Scheduling of </a:t>
            </a:r>
            <a:r>
              <a:rPr lang="en-US" sz="2400" b="1" i="0" dirty="0">
                <a:effectLst/>
                <a:latin typeface="Times New Roman" panose="02020603050405020304" pitchFamily="18" charset="0"/>
                <a:cs typeface="Times New Roman" panose="02020603050405020304" pitchFamily="18" charset="0"/>
              </a:rPr>
              <a:t>kernel level threads </a:t>
            </a:r>
            <a:r>
              <a:rPr lang="en-US" sz="2400" b="0" i="0" dirty="0">
                <a:effectLst/>
                <a:latin typeface="Times New Roman" panose="02020603050405020304" pitchFamily="18" charset="0"/>
                <a:cs typeface="Times New Roman" panose="02020603050405020304" pitchFamily="18" charset="0"/>
              </a:rPr>
              <a:t>by the system scheduler to perform different </a:t>
            </a:r>
            <a:r>
              <a:rPr lang="en-US" sz="2400" b="1" i="0" dirty="0">
                <a:effectLst/>
                <a:latin typeface="Times New Roman" panose="02020603050405020304" pitchFamily="18" charset="0"/>
                <a:cs typeface="Times New Roman" panose="02020603050405020304" pitchFamily="18" charset="0"/>
              </a:rPr>
              <a:t>unique OS functions</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14697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55D1A-2C78-09ED-60DC-205A560B71F7}"/>
              </a:ext>
            </a:extLst>
          </p:cNvPr>
          <p:cNvSpPr>
            <a:spLocks noGrp="1"/>
          </p:cNvSpPr>
          <p:nvPr>
            <p:ph idx="1"/>
          </p:nvPr>
        </p:nvSpPr>
        <p:spPr>
          <a:xfrm>
            <a:off x="326571" y="177282"/>
            <a:ext cx="11588621" cy="6456783"/>
          </a:xfrm>
        </p:spPr>
        <p:txBody>
          <a:bodyPr>
            <a:normAutofit fontScale="92500" lnSpcReduction="20000"/>
          </a:bodyPr>
          <a:lstStyle/>
          <a:p>
            <a:pPr marL="0" indent="0" algn="just">
              <a:lnSpc>
                <a:spcPct val="150000"/>
              </a:lnSpc>
              <a:buNone/>
            </a:pPr>
            <a:r>
              <a:rPr lang="en-US" b="1" i="0" dirty="0">
                <a:solidFill>
                  <a:srgbClr val="273239"/>
                </a:solidFill>
                <a:effectLst/>
                <a:latin typeface="Times New Roman" panose="02020603050405020304" pitchFamily="18" charset="0"/>
                <a:cs typeface="Times New Roman" panose="02020603050405020304" pitchFamily="18" charset="0"/>
              </a:rPr>
              <a:t>Light weight Process (LWP) :</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Light-weight process are threads in the user space that acts as an interface for the </a:t>
            </a:r>
            <a:r>
              <a:rPr lang="en-US" sz="2400" b="1" i="0" dirty="0">
                <a:effectLst/>
                <a:latin typeface="Times New Roman" panose="02020603050405020304" pitchFamily="18" charset="0"/>
                <a:cs typeface="Times New Roman" panose="02020603050405020304" pitchFamily="18" charset="0"/>
              </a:rPr>
              <a:t>ULT(user level threads)</a:t>
            </a:r>
            <a:r>
              <a:rPr lang="en-US" sz="2400" b="0" i="0" dirty="0">
                <a:effectLst/>
                <a:latin typeface="Times New Roman" panose="02020603050405020304" pitchFamily="18" charset="0"/>
                <a:cs typeface="Times New Roman" panose="02020603050405020304" pitchFamily="18" charset="0"/>
              </a:rPr>
              <a:t> to access the </a:t>
            </a:r>
            <a:r>
              <a:rPr lang="en-US" sz="2400" b="1" i="0" dirty="0">
                <a:effectLst/>
                <a:latin typeface="Times New Roman" panose="02020603050405020304" pitchFamily="18" charset="0"/>
                <a:cs typeface="Times New Roman" panose="02020603050405020304" pitchFamily="18" charset="0"/>
              </a:rPr>
              <a:t>physical CPU resources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1" i="0" dirty="0">
                <a:effectLst/>
                <a:latin typeface="Times New Roman" panose="02020603050405020304" pitchFamily="18" charset="0"/>
                <a:cs typeface="Times New Roman" panose="02020603050405020304" pitchFamily="18" charset="0"/>
              </a:rPr>
              <a:t>Thread library </a:t>
            </a:r>
            <a:r>
              <a:rPr lang="en-US" sz="2400" b="0" i="0" dirty="0">
                <a:effectLst/>
                <a:latin typeface="Times New Roman" panose="02020603050405020304" pitchFamily="18" charset="0"/>
                <a:cs typeface="Times New Roman" panose="02020603050405020304" pitchFamily="18" charset="0"/>
              </a:rPr>
              <a:t>schedules which thread of a process to run on which LWP and how long.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number of </a:t>
            </a:r>
            <a:r>
              <a:rPr lang="en-US" sz="2400" b="1" i="0" dirty="0">
                <a:effectLst/>
                <a:latin typeface="Times New Roman" panose="02020603050405020304" pitchFamily="18" charset="0"/>
                <a:cs typeface="Times New Roman" panose="02020603050405020304" pitchFamily="18" charset="0"/>
              </a:rPr>
              <a:t>LWP created by the thread library </a:t>
            </a:r>
            <a:r>
              <a:rPr lang="en-US" sz="2400" b="0" i="0" dirty="0">
                <a:effectLst/>
                <a:latin typeface="Times New Roman" panose="02020603050405020304" pitchFamily="18" charset="0"/>
                <a:cs typeface="Times New Roman" panose="02020603050405020304" pitchFamily="18" charset="0"/>
              </a:rPr>
              <a:t>depends on the type of application.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case of an I/O bound application, the number of LWP depends on the number of user-level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is because when an LWP is blocked on an I/O operation, then to invoke the other ULT the thread library needs to create and schedule another LWP.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Thus, in an I/O bound application, the number of LWP is equal to the number of the ULT. In the case of a CPU bound application, it depends only on the application.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LWP is attached to a separate kernel-level thread.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51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3E8E2D56-E0ED-76D6-63B6-4E8B12231D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8939" y="811763"/>
            <a:ext cx="4096139" cy="536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3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B07B7-9025-2CF0-954E-3F95A9771BBB}"/>
              </a:ext>
            </a:extLst>
          </p:cNvPr>
          <p:cNvSpPr>
            <a:spLocks noGrp="1"/>
          </p:cNvSpPr>
          <p:nvPr>
            <p:ph idx="1"/>
          </p:nvPr>
        </p:nvSpPr>
        <p:spPr>
          <a:xfrm>
            <a:off x="279918" y="233265"/>
            <a:ext cx="11073882" cy="5943698"/>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real-time, the first boundary of thread scheduling is beyond specifying the scheduling policy and the priority.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requires two controls to be specified for the User level threads: Contention scope, and Allocation domain.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are explained as following below.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24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8284-F9A6-B433-BAF3-47DE40DF07B8}"/>
              </a:ext>
            </a:extLst>
          </p:cNvPr>
          <p:cNvSpPr>
            <a:spLocks noGrp="1"/>
          </p:cNvSpPr>
          <p:nvPr>
            <p:ph type="title"/>
          </p:nvPr>
        </p:nvSpPr>
        <p:spPr>
          <a:xfrm>
            <a:off x="419878" y="383786"/>
            <a:ext cx="10515600" cy="455969"/>
          </a:xfrm>
        </p:spPr>
        <p:txBody>
          <a:bodyPr>
            <a:noAutofit/>
          </a:bodyPr>
          <a:lstStyle/>
          <a:p>
            <a:r>
              <a:rPr lang="en-IN" sz="3600" b="1" i="0" dirty="0">
                <a:solidFill>
                  <a:srgbClr val="273239"/>
                </a:solidFill>
                <a:effectLst/>
                <a:latin typeface="Times New Roman" panose="02020603050405020304" pitchFamily="18" charset="0"/>
                <a:cs typeface="Times New Roman" panose="02020603050405020304" pitchFamily="18" charset="0"/>
              </a:rPr>
              <a:t>1. Contention Scope :</a:t>
            </a:r>
            <a:r>
              <a:rPr lang="en-IN" sz="3600" b="0" i="0" dirty="0">
                <a:solidFill>
                  <a:srgbClr val="273239"/>
                </a:solidFill>
                <a:effectLst/>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67DE37-082B-2DE1-9B77-EF507CE4D443}"/>
              </a:ext>
            </a:extLst>
          </p:cNvPr>
          <p:cNvSpPr>
            <a:spLocks noGrp="1"/>
          </p:cNvSpPr>
          <p:nvPr>
            <p:ph idx="1"/>
          </p:nvPr>
        </p:nvSpPr>
        <p:spPr>
          <a:xfrm>
            <a:off x="419878" y="961053"/>
            <a:ext cx="10933922" cy="521591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word contention here refers to the competition or fight among the </a:t>
            </a:r>
            <a:r>
              <a:rPr lang="en-US" sz="2400" b="1" i="0" dirty="0">
                <a:effectLst/>
                <a:latin typeface="Times New Roman" panose="02020603050405020304" pitchFamily="18" charset="0"/>
                <a:cs typeface="Times New Roman" panose="02020603050405020304" pitchFamily="18" charset="0"/>
              </a:rPr>
              <a:t>User level threads to access the kernel resources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Thus, this control defines the extent to which contention takes place.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defined by the application developer using the </a:t>
            </a:r>
            <a:r>
              <a:rPr lang="en-US" sz="2400" b="1" i="0" dirty="0">
                <a:effectLst/>
                <a:latin typeface="Times New Roman" panose="02020603050405020304" pitchFamily="18" charset="0"/>
                <a:cs typeface="Times New Roman" panose="02020603050405020304" pitchFamily="18" charset="0"/>
              </a:rPr>
              <a:t>thread library</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Depending upon the extent of contention it is classified as </a:t>
            </a:r>
            <a:r>
              <a:rPr lang="en-US" sz="2400" b="1" i="0" dirty="0">
                <a:effectLst/>
                <a:latin typeface="Times New Roman" panose="02020603050405020304" pitchFamily="18" charset="0"/>
                <a:cs typeface="Times New Roman" panose="02020603050405020304" pitchFamily="18" charset="0"/>
              </a:rPr>
              <a:t>Process Contention Scope</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System Contention Scope</a:t>
            </a:r>
            <a:r>
              <a:rPr lang="en-US" sz="2400" b="0" i="0" dirty="0">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06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78E9E-5EF5-8085-221D-0929E917376D}"/>
              </a:ext>
            </a:extLst>
          </p:cNvPr>
          <p:cNvSpPr>
            <a:spLocks noGrp="1"/>
          </p:cNvSpPr>
          <p:nvPr>
            <p:ph idx="1"/>
          </p:nvPr>
        </p:nvSpPr>
        <p:spPr>
          <a:xfrm>
            <a:off x="214603" y="130629"/>
            <a:ext cx="11719249" cy="6475444"/>
          </a:xfrm>
        </p:spPr>
        <p:txBody>
          <a:bodyPr>
            <a:normAutofit fontScale="92500" lnSpcReduction="20000"/>
          </a:bodyPr>
          <a:lstStyle/>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Process Contention Scope (PCS) –</a:t>
            </a:r>
            <a:r>
              <a:rPr lang="en-US" sz="2400" b="0" i="0" dirty="0">
                <a:solidFill>
                  <a:srgbClr val="FF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contention takes place among threads </a:t>
            </a:r>
            <a:r>
              <a:rPr lang="en-US" sz="2400" b="1" i="0" dirty="0">
                <a:effectLst/>
                <a:latin typeface="Times New Roman" panose="02020603050405020304" pitchFamily="18" charset="0"/>
                <a:cs typeface="Times New Roman" panose="02020603050405020304" pitchFamily="18" charset="0"/>
              </a:rPr>
              <a:t>within a same process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thread library </a:t>
            </a:r>
            <a:r>
              <a:rPr lang="en-US" sz="2400" b="0" i="0" dirty="0">
                <a:effectLst/>
                <a:latin typeface="Times New Roman" panose="02020603050405020304" pitchFamily="18" charset="0"/>
                <a:cs typeface="Times New Roman" panose="02020603050405020304" pitchFamily="18" charset="0"/>
              </a:rPr>
              <a:t>schedules the </a:t>
            </a:r>
            <a:r>
              <a:rPr lang="en-US" sz="2400" b="1" i="0" dirty="0">
                <a:effectLst/>
                <a:latin typeface="Times New Roman" panose="02020603050405020304" pitchFamily="18" charset="0"/>
                <a:cs typeface="Times New Roman" panose="02020603050405020304" pitchFamily="18" charset="0"/>
              </a:rPr>
              <a:t>high-prioritized PCS thread </a:t>
            </a:r>
            <a:r>
              <a:rPr lang="en-US" sz="2400" b="0" i="0" dirty="0">
                <a:effectLst/>
                <a:latin typeface="Times New Roman" panose="02020603050405020304" pitchFamily="18" charset="0"/>
                <a:cs typeface="Times New Roman" panose="02020603050405020304" pitchFamily="18" charset="0"/>
              </a:rPr>
              <a:t>to access the resources via available LWPs (priority as specified by the application developer during thread creation). </a:t>
            </a: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System Contention Scope (SCS) –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contention takes place among </a:t>
            </a:r>
            <a:r>
              <a:rPr lang="en-US" sz="2400" b="1" i="0" dirty="0">
                <a:effectLst/>
                <a:latin typeface="Times New Roman" panose="02020603050405020304" pitchFamily="18" charset="0"/>
                <a:cs typeface="Times New Roman" panose="02020603050405020304" pitchFamily="18" charset="0"/>
              </a:rPr>
              <a:t>all threads in the system</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case, every SCS thread is associated </a:t>
            </a:r>
            <a:r>
              <a:rPr lang="en-US" sz="2400" b="1" i="0" dirty="0">
                <a:effectLst/>
                <a:latin typeface="Times New Roman" panose="02020603050405020304" pitchFamily="18" charset="0"/>
                <a:cs typeface="Times New Roman" panose="02020603050405020304" pitchFamily="18" charset="0"/>
              </a:rPr>
              <a:t>to each LWP </a:t>
            </a:r>
            <a:r>
              <a:rPr lang="en-US" sz="2400" b="0" i="0" dirty="0">
                <a:effectLst/>
                <a:latin typeface="Times New Roman" panose="02020603050405020304" pitchFamily="18" charset="0"/>
                <a:cs typeface="Times New Roman" panose="02020603050405020304" pitchFamily="18" charset="0"/>
              </a:rPr>
              <a:t>by the thread library and are scheduled by the system scheduler to access the kernel resources.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LINUX and UNIX operating systems, the POSIX </a:t>
            </a:r>
            <a:r>
              <a:rPr lang="en-US" sz="2400" b="0" i="0" dirty="0" err="1">
                <a:effectLst/>
                <a:latin typeface="Times New Roman" panose="02020603050405020304" pitchFamily="18" charset="0"/>
                <a:cs typeface="Times New Roman" panose="02020603050405020304" pitchFamily="18" charset="0"/>
              </a:rPr>
              <a:t>Pthread</a:t>
            </a:r>
            <a:r>
              <a:rPr lang="en-US" sz="2400" b="0" i="0" dirty="0">
                <a:effectLst/>
                <a:latin typeface="Times New Roman" panose="02020603050405020304" pitchFamily="18" charset="0"/>
                <a:cs typeface="Times New Roman" panose="02020603050405020304" pitchFamily="18" charset="0"/>
              </a:rPr>
              <a:t> library provides a function </a:t>
            </a:r>
            <a:r>
              <a:rPr lang="en-US" sz="2400" b="0" i="1" dirty="0" err="1">
                <a:effectLst/>
                <a:latin typeface="Times New Roman" panose="02020603050405020304" pitchFamily="18" charset="0"/>
                <a:cs typeface="Times New Roman" panose="02020603050405020304" pitchFamily="18" charset="0"/>
              </a:rPr>
              <a:t>Pthread_attr_setscope</a:t>
            </a:r>
            <a:r>
              <a:rPr lang="en-US" sz="2400" b="0" i="0" dirty="0">
                <a:effectLst/>
                <a:latin typeface="Times New Roman" panose="02020603050405020304" pitchFamily="18" charset="0"/>
                <a:cs typeface="Times New Roman" panose="02020603050405020304" pitchFamily="18" charset="0"/>
              </a:rPr>
              <a:t> to define the type of contention scope for a thread during its creation. </a:t>
            </a:r>
            <a:r>
              <a:rPr lang="en-US" sz="1600" b="0" i="0" dirty="0">
                <a:effectLst/>
                <a:latin typeface="arial" panose="020B0604020202020204" pitchFamily="34" charset="0"/>
              </a:rPr>
              <a:t> </a:t>
            </a:r>
            <a:r>
              <a:rPr lang="en-US" sz="2400" dirty="0">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POSIX (Portable Operating System Interface) is </a:t>
            </a:r>
            <a:r>
              <a:rPr lang="en-US" sz="2400" b="1" i="0" dirty="0">
                <a:effectLst/>
                <a:latin typeface="Times New Roman" panose="02020603050405020304" pitchFamily="18" charset="0"/>
                <a:cs typeface="Times New Roman" panose="02020603050405020304" pitchFamily="18" charset="0"/>
              </a:rPr>
              <a:t>a set of standard operating system interfaces based on the Unix operating system</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335437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523347-2040-05CE-26FC-3093AC7F8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3" y="208072"/>
            <a:ext cx="8593494" cy="1004908"/>
          </a:xfrm>
          <a:prstGeom prst="rect">
            <a:avLst/>
          </a:prstGeom>
        </p:spPr>
      </p:pic>
      <p:sp>
        <p:nvSpPr>
          <p:cNvPr id="7" name="TextBox 6">
            <a:extLst>
              <a:ext uri="{FF2B5EF4-FFF2-40B4-BE49-F238E27FC236}">
                <a16:creationId xmlns:a16="http://schemas.microsoft.com/office/drawing/2014/main" id="{1C99F75E-6544-8DC2-59ED-609323DC91C7}"/>
              </a:ext>
            </a:extLst>
          </p:cNvPr>
          <p:cNvSpPr txBox="1"/>
          <p:nvPr/>
        </p:nvSpPr>
        <p:spPr>
          <a:xfrm>
            <a:off x="466531" y="1418254"/>
            <a:ext cx="11224726" cy="1687963"/>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first parameter denotes to which thread within the process the scope is defined.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 second parameter defines the scope of contention for the thread pointed. It takes two values. </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0994B75-DDF3-C9C6-C1DC-BBB5D28DC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33" y="3353479"/>
            <a:ext cx="8593494" cy="1414464"/>
          </a:xfrm>
          <a:prstGeom prst="rect">
            <a:avLst/>
          </a:prstGeom>
        </p:spPr>
      </p:pic>
      <p:sp>
        <p:nvSpPr>
          <p:cNvPr id="11" name="TextBox 10">
            <a:extLst>
              <a:ext uri="{FF2B5EF4-FFF2-40B4-BE49-F238E27FC236}">
                <a16:creationId xmlns:a16="http://schemas.microsoft.com/office/drawing/2014/main" id="{D6C1B855-2A5A-101D-9557-2482CD2A2363}"/>
              </a:ext>
            </a:extLst>
          </p:cNvPr>
          <p:cNvSpPr txBox="1"/>
          <p:nvPr/>
        </p:nvSpPr>
        <p:spPr>
          <a:xfrm>
            <a:off x="466531" y="5205223"/>
            <a:ext cx="11131420" cy="1153329"/>
          </a:xfrm>
          <a:prstGeom prst="rect">
            <a:avLst/>
          </a:prstGeom>
          <a:noFill/>
        </p:spPr>
        <p:txBody>
          <a:bodyPr wrap="square">
            <a:spAutoFit/>
          </a:bodyPr>
          <a:lstStyle/>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If the scope value specified is not supported by the system, then the function returns </a:t>
            </a:r>
            <a:r>
              <a:rPr lang="en-US" sz="2400" b="0" i="1" dirty="0">
                <a:effectLst/>
                <a:latin typeface="Times New Roman" panose="02020603050405020304" pitchFamily="18" charset="0"/>
                <a:cs typeface="Times New Roman" panose="02020603050405020304" pitchFamily="18" charset="0"/>
              </a:rPr>
              <a:t>ENOTSUP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Operation not supported (POSIX.1-2001)</a:t>
            </a:r>
            <a:r>
              <a:rPr lang="en-US" sz="2400" b="0" i="1"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48799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1294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Calibri Light</vt:lpstr>
      <vt:lpstr>Times New Roman</vt:lpstr>
      <vt:lpstr>Office Theme</vt:lpstr>
      <vt:lpstr>Real-time scheduling algorithms:</vt:lpstr>
      <vt:lpstr>PowerPoint Presentation</vt:lpstr>
      <vt:lpstr>Thread scheduling</vt:lpstr>
      <vt:lpstr>PowerPoint Presentation</vt:lpstr>
      <vt:lpstr>PowerPoint Presentation</vt:lpstr>
      <vt:lpstr>PowerPoint Presentation</vt:lpstr>
      <vt:lpstr>1. Contention Scope : </vt:lpstr>
      <vt:lpstr>PowerPoint Presentation</vt:lpstr>
      <vt:lpstr>PowerPoint Presentation</vt:lpstr>
      <vt:lpstr>2. Allocation Domain :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scheduling algorithms:</dc:title>
  <dc:creator>Akash Kadao</dc:creator>
  <cp:lastModifiedBy>Akash Kadao</cp:lastModifiedBy>
  <cp:revision>6</cp:revision>
  <dcterms:created xsi:type="dcterms:W3CDTF">2023-10-12T09:44:16Z</dcterms:created>
  <dcterms:modified xsi:type="dcterms:W3CDTF">2023-11-30T14:36:17Z</dcterms:modified>
</cp:coreProperties>
</file>