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8" r:id="rId2"/>
    <p:sldId id="366" r:id="rId3"/>
    <p:sldId id="367" r:id="rId4"/>
    <p:sldId id="369" r:id="rId5"/>
    <p:sldId id="370" r:id="rId6"/>
    <p:sldId id="371" r:id="rId7"/>
    <p:sldId id="372" r:id="rId8"/>
    <p:sldId id="373" r:id="rId9"/>
    <p:sldId id="374" r:id="rId10"/>
    <p:sldId id="375" r:id="rId11"/>
    <p:sldId id="376" r:id="rId12"/>
    <p:sldId id="377" r:id="rId13"/>
    <p:sldId id="3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20387-5D1B-1C0C-5CC7-889A5F89B3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481ADC8-DC3D-7A2D-DF8C-E5EF23791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EB78E3-9472-93F7-1915-385CA5B2F883}"/>
              </a:ext>
            </a:extLst>
          </p:cNvPr>
          <p:cNvSpPr>
            <a:spLocks noGrp="1"/>
          </p:cNvSpPr>
          <p:nvPr>
            <p:ph type="dt" sz="half" idx="10"/>
          </p:nvPr>
        </p:nvSpPr>
        <p:spPr/>
        <p:txBody>
          <a:bodyPr/>
          <a:lstStyle/>
          <a:p>
            <a:fld id="{982F993F-8855-47CE-AAB2-F9503AFAFC44}" type="datetimeFigureOut">
              <a:rPr lang="en-IN" smtClean="0"/>
              <a:t>02-12-2023</a:t>
            </a:fld>
            <a:endParaRPr lang="en-IN"/>
          </a:p>
        </p:txBody>
      </p:sp>
      <p:sp>
        <p:nvSpPr>
          <p:cNvPr id="5" name="Footer Placeholder 4">
            <a:extLst>
              <a:ext uri="{FF2B5EF4-FFF2-40B4-BE49-F238E27FC236}">
                <a16:creationId xmlns:a16="http://schemas.microsoft.com/office/drawing/2014/main" id="{40B82681-3ABF-3302-7E2C-5E33C2CFB0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B828F2-04F4-246A-0641-FE541E57C57C}"/>
              </a:ext>
            </a:extLst>
          </p:cNvPr>
          <p:cNvSpPr>
            <a:spLocks noGrp="1"/>
          </p:cNvSpPr>
          <p:nvPr>
            <p:ph type="sldNum" sz="quarter" idx="12"/>
          </p:nvPr>
        </p:nvSpPr>
        <p:spPr/>
        <p:txBody>
          <a:bodyPr/>
          <a:lstStyle/>
          <a:p>
            <a:fld id="{B5FB577A-0116-4AFD-A629-1099EAF3520F}" type="slidenum">
              <a:rPr lang="en-IN" smtClean="0"/>
              <a:t>‹#›</a:t>
            </a:fld>
            <a:endParaRPr lang="en-IN"/>
          </a:p>
        </p:txBody>
      </p:sp>
    </p:spTree>
    <p:extLst>
      <p:ext uri="{BB962C8B-B14F-4D97-AF65-F5344CB8AC3E}">
        <p14:creationId xmlns:p14="http://schemas.microsoft.com/office/powerpoint/2010/main" val="1659867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C668-4518-A36F-03F5-B55B946C3B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84AC33-B476-0D60-E3DA-2C19619DD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AF71E6-3354-8DEE-9B3C-703904283162}"/>
              </a:ext>
            </a:extLst>
          </p:cNvPr>
          <p:cNvSpPr>
            <a:spLocks noGrp="1"/>
          </p:cNvSpPr>
          <p:nvPr>
            <p:ph type="dt" sz="half" idx="10"/>
          </p:nvPr>
        </p:nvSpPr>
        <p:spPr/>
        <p:txBody>
          <a:bodyPr/>
          <a:lstStyle/>
          <a:p>
            <a:fld id="{982F993F-8855-47CE-AAB2-F9503AFAFC44}" type="datetimeFigureOut">
              <a:rPr lang="en-IN" smtClean="0"/>
              <a:t>02-12-2023</a:t>
            </a:fld>
            <a:endParaRPr lang="en-IN"/>
          </a:p>
        </p:txBody>
      </p:sp>
      <p:sp>
        <p:nvSpPr>
          <p:cNvPr id="5" name="Footer Placeholder 4">
            <a:extLst>
              <a:ext uri="{FF2B5EF4-FFF2-40B4-BE49-F238E27FC236}">
                <a16:creationId xmlns:a16="http://schemas.microsoft.com/office/drawing/2014/main" id="{5FCB148E-D031-294F-6576-A28459E871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DCDB04-3516-5A96-3FB9-AD04968CC416}"/>
              </a:ext>
            </a:extLst>
          </p:cNvPr>
          <p:cNvSpPr>
            <a:spLocks noGrp="1"/>
          </p:cNvSpPr>
          <p:nvPr>
            <p:ph type="sldNum" sz="quarter" idx="12"/>
          </p:nvPr>
        </p:nvSpPr>
        <p:spPr/>
        <p:txBody>
          <a:bodyPr/>
          <a:lstStyle/>
          <a:p>
            <a:fld id="{B5FB577A-0116-4AFD-A629-1099EAF3520F}" type="slidenum">
              <a:rPr lang="en-IN" smtClean="0"/>
              <a:t>‹#›</a:t>
            </a:fld>
            <a:endParaRPr lang="en-IN"/>
          </a:p>
        </p:txBody>
      </p:sp>
    </p:spTree>
    <p:extLst>
      <p:ext uri="{BB962C8B-B14F-4D97-AF65-F5344CB8AC3E}">
        <p14:creationId xmlns:p14="http://schemas.microsoft.com/office/powerpoint/2010/main" val="1379760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6BA156-77B7-5B97-6675-164036FE5B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D70F47-FDC7-CA71-D0B3-4B11A0922C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08EE8E-EA5C-A811-076B-1500AE150D36}"/>
              </a:ext>
            </a:extLst>
          </p:cNvPr>
          <p:cNvSpPr>
            <a:spLocks noGrp="1"/>
          </p:cNvSpPr>
          <p:nvPr>
            <p:ph type="dt" sz="half" idx="10"/>
          </p:nvPr>
        </p:nvSpPr>
        <p:spPr/>
        <p:txBody>
          <a:bodyPr/>
          <a:lstStyle/>
          <a:p>
            <a:fld id="{982F993F-8855-47CE-AAB2-F9503AFAFC44}" type="datetimeFigureOut">
              <a:rPr lang="en-IN" smtClean="0"/>
              <a:t>02-12-2023</a:t>
            </a:fld>
            <a:endParaRPr lang="en-IN"/>
          </a:p>
        </p:txBody>
      </p:sp>
      <p:sp>
        <p:nvSpPr>
          <p:cNvPr id="5" name="Footer Placeholder 4">
            <a:extLst>
              <a:ext uri="{FF2B5EF4-FFF2-40B4-BE49-F238E27FC236}">
                <a16:creationId xmlns:a16="http://schemas.microsoft.com/office/drawing/2014/main" id="{35670D98-FD90-31C6-BD23-481CC14A48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309DB7-037F-5986-5287-89CD7ECC07DC}"/>
              </a:ext>
            </a:extLst>
          </p:cNvPr>
          <p:cNvSpPr>
            <a:spLocks noGrp="1"/>
          </p:cNvSpPr>
          <p:nvPr>
            <p:ph type="sldNum" sz="quarter" idx="12"/>
          </p:nvPr>
        </p:nvSpPr>
        <p:spPr/>
        <p:txBody>
          <a:bodyPr/>
          <a:lstStyle/>
          <a:p>
            <a:fld id="{B5FB577A-0116-4AFD-A629-1099EAF3520F}" type="slidenum">
              <a:rPr lang="en-IN" smtClean="0"/>
              <a:t>‹#›</a:t>
            </a:fld>
            <a:endParaRPr lang="en-IN"/>
          </a:p>
        </p:txBody>
      </p:sp>
    </p:spTree>
    <p:extLst>
      <p:ext uri="{BB962C8B-B14F-4D97-AF65-F5344CB8AC3E}">
        <p14:creationId xmlns:p14="http://schemas.microsoft.com/office/powerpoint/2010/main" val="1569339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BDF49-64B0-C358-6B0D-1B6D824002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E71935-369D-21AD-BFEE-804F017AD6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DC1F50-31F5-11A4-CC2E-09242A1719B4}"/>
              </a:ext>
            </a:extLst>
          </p:cNvPr>
          <p:cNvSpPr>
            <a:spLocks noGrp="1"/>
          </p:cNvSpPr>
          <p:nvPr>
            <p:ph type="dt" sz="half" idx="10"/>
          </p:nvPr>
        </p:nvSpPr>
        <p:spPr/>
        <p:txBody>
          <a:bodyPr/>
          <a:lstStyle/>
          <a:p>
            <a:fld id="{982F993F-8855-47CE-AAB2-F9503AFAFC44}" type="datetimeFigureOut">
              <a:rPr lang="en-IN" smtClean="0"/>
              <a:t>02-12-2023</a:t>
            </a:fld>
            <a:endParaRPr lang="en-IN"/>
          </a:p>
        </p:txBody>
      </p:sp>
      <p:sp>
        <p:nvSpPr>
          <p:cNvPr id="5" name="Footer Placeholder 4">
            <a:extLst>
              <a:ext uri="{FF2B5EF4-FFF2-40B4-BE49-F238E27FC236}">
                <a16:creationId xmlns:a16="http://schemas.microsoft.com/office/drawing/2014/main" id="{3FD76118-CFF2-99EE-EEA5-42D6D3A8D4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B9EF55-FDC9-AFBA-E1A0-2189F3BF8B80}"/>
              </a:ext>
            </a:extLst>
          </p:cNvPr>
          <p:cNvSpPr>
            <a:spLocks noGrp="1"/>
          </p:cNvSpPr>
          <p:nvPr>
            <p:ph type="sldNum" sz="quarter" idx="12"/>
          </p:nvPr>
        </p:nvSpPr>
        <p:spPr/>
        <p:txBody>
          <a:bodyPr/>
          <a:lstStyle/>
          <a:p>
            <a:fld id="{B5FB577A-0116-4AFD-A629-1099EAF3520F}" type="slidenum">
              <a:rPr lang="en-IN" smtClean="0"/>
              <a:t>‹#›</a:t>
            </a:fld>
            <a:endParaRPr lang="en-IN"/>
          </a:p>
        </p:txBody>
      </p:sp>
    </p:spTree>
    <p:extLst>
      <p:ext uri="{BB962C8B-B14F-4D97-AF65-F5344CB8AC3E}">
        <p14:creationId xmlns:p14="http://schemas.microsoft.com/office/powerpoint/2010/main" val="2835424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8437-5966-A06D-CAB2-E2562F4E2E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80E3A0-DCE9-85F0-8F4D-088A4577D7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F17C43-BC47-9930-E0F3-C21F6763EA70}"/>
              </a:ext>
            </a:extLst>
          </p:cNvPr>
          <p:cNvSpPr>
            <a:spLocks noGrp="1"/>
          </p:cNvSpPr>
          <p:nvPr>
            <p:ph type="dt" sz="half" idx="10"/>
          </p:nvPr>
        </p:nvSpPr>
        <p:spPr/>
        <p:txBody>
          <a:bodyPr/>
          <a:lstStyle/>
          <a:p>
            <a:fld id="{982F993F-8855-47CE-AAB2-F9503AFAFC44}" type="datetimeFigureOut">
              <a:rPr lang="en-IN" smtClean="0"/>
              <a:t>02-12-2023</a:t>
            </a:fld>
            <a:endParaRPr lang="en-IN"/>
          </a:p>
        </p:txBody>
      </p:sp>
      <p:sp>
        <p:nvSpPr>
          <p:cNvPr id="5" name="Footer Placeholder 4">
            <a:extLst>
              <a:ext uri="{FF2B5EF4-FFF2-40B4-BE49-F238E27FC236}">
                <a16:creationId xmlns:a16="http://schemas.microsoft.com/office/drawing/2014/main" id="{26E2BD1B-B27A-E76E-C4B1-277E545B9C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1A473C-D469-BDCE-0886-4992B212D156}"/>
              </a:ext>
            </a:extLst>
          </p:cNvPr>
          <p:cNvSpPr>
            <a:spLocks noGrp="1"/>
          </p:cNvSpPr>
          <p:nvPr>
            <p:ph type="sldNum" sz="quarter" idx="12"/>
          </p:nvPr>
        </p:nvSpPr>
        <p:spPr/>
        <p:txBody>
          <a:bodyPr/>
          <a:lstStyle/>
          <a:p>
            <a:fld id="{B5FB577A-0116-4AFD-A629-1099EAF3520F}" type="slidenum">
              <a:rPr lang="en-IN" smtClean="0"/>
              <a:t>‹#›</a:t>
            </a:fld>
            <a:endParaRPr lang="en-IN"/>
          </a:p>
        </p:txBody>
      </p:sp>
    </p:spTree>
    <p:extLst>
      <p:ext uri="{BB962C8B-B14F-4D97-AF65-F5344CB8AC3E}">
        <p14:creationId xmlns:p14="http://schemas.microsoft.com/office/powerpoint/2010/main" val="286496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EFC8-C782-476E-AFD8-04D342AAF1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2A26EF-3F3E-FDB2-C9E7-6750150544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6B950E-04C2-2AFD-722C-BE707017DB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462EE6-E868-FD10-C8AE-EDA94BE4E050}"/>
              </a:ext>
            </a:extLst>
          </p:cNvPr>
          <p:cNvSpPr>
            <a:spLocks noGrp="1"/>
          </p:cNvSpPr>
          <p:nvPr>
            <p:ph type="dt" sz="half" idx="10"/>
          </p:nvPr>
        </p:nvSpPr>
        <p:spPr/>
        <p:txBody>
          <a:bodyPr/>
          <a:lstStyle/>
          <a:p>
            <a:fld id="{982F993F-8855-47CE-AAB2-F9503AFAFC44}" type="datetimeFigureOut">
              <a:rPr lang="en-IN" smtClean="0"/>
              <a:t>02-12-2023</a:t>
            </a:fld>
            <a:endParaRPr lang="en-IN"/>
          </a:p>
        </p:txBody>
      </p:sp>
      <p:sp>
        <p:nvSpPr>
          <p:cNvPr id="6" name="Footer Placeholder 5">
            <a:extLst>
              <a:ext uri="{FF2B5EF4-FFF2-40B4-BE49-F238E27FC236}">
                <a16:creationId xmlns:a16="http://schemas.microsoft.com/office/drawing/2014/main" id="{A54DCDFC-6522-743C-BA7F-50EA21DBB8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E56A6F-AA65-E618-80B3-1589A16186C9}"/>
              </a:ext>
            </a:extLst>
          </p:cNvPr>
          <p:cNvSpPr>
            <a:spLocks noGrp="1"/>
          </p:cNvSpPr>
          <p:nvPr>
            <p:ph type="sldNum" sz="quarter" idx="12"/>
          </p:nvPr>
        </p:nvSpPr>
        <p:spPr/>
        <p:txBody>
          <a:bodyPr/>
          <a:lstStyle/>
          <a:p>
            <a:fld id="{B5FB577A-0116-4AFD-A629-1099EAF3520F}" type="slidenum">
              <a:rPr lang="en-IN" smtClean="0"/>
              <a:t>‹#›</a:t>
            </a:fld>
            <a:endParaRPr lang="en-IN"/>
          </a:p>
        </p:txBody>
      </p:sp>
    </p:spTree>
    <p:extLst>
      <p:ext uri="{BB962C8B-B14F-4D97-AF65-F5344CB8AC3E}">
        <p14:creationId xmlns:p14="http://schemas.microsoft.com/office/powerpoint/2010/main" val="34841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2A80C-EB70-910E-9DE5-6BF0E62C5E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DA1D28-3C25-4597-8A25-2253853D5A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B9B12A-1694-3966-D206-F9BE5BA75B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9497B2-E5E1-E976-4101-CEFAC1C46B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E4AF99-1CEC-CBC1-25A4-E3A039CA6B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D1C2CF-9F7F-C5CF-3E2F-8067C9C2308E}"/>
              </a:ext>
            </a:extLst>
          </p:cNvPr>
          <p:cNvSpPr>
            <a:spLocks noGrp="1"/>
          </p:cNvSpPr>
          <p:nvPr>
            <p:ph type="dt" sz="half" idx="10"/>
          </p:nvPr>
        </p:nvSpPr>
        <p:spPr/>
        <p:txBody>
          <a:bodyPr/>
          <a:lstStyle/>
          <a:p>
            <a:fld id="{982F993F-8855-47CE-AAB2-F9503AFAFC44}" type="datetimeFigureOut">
              <a:rPr lang="en-IN" smtClean="0"/>
              <a:t>02-12-2023</a:t>
            </a:fld>
            <a:endParaRPr lang="en-IN"/>
          </a:p>
        </p:txBody>
      </p:sp>
      <p:sp>
        <p:nvSpPr>
          <p:cNvPr id="8" name="Footer Placeholder 7">
            <a:extLst>
              <a:ext uri="{FF2B5EF4-FFF2-40B4-BE49-F238E27FC236}">
                <a16:creationId xmlns:a16="http://schemas.microsoft.com/office/drawing/2014/main" id="{6DF67497-D71D-AA1E-6295-4A4A5105C3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8922C8-5DC0-0257-BC5C-76A7D3E8835F}"/>
              </a:ext>
            </a:extLst>
          </p:cNvPr>
          <p:cNvSpPr>
            <a:spLocks noGrp="1"/>
          </p:cNvSpPr>
          <p:nvPr>
            <p:ph type="sldNum" sz="quarter" idx="12"/>
          </p:nvPr>
        </p:nvSpPr>
        <p:spPr/>
        <p:txBody>
          <a:bodyPr/>
          <a:lstStyle/>
          <a:p>
            <a:fld id="{B5FB577A-0116-4AFD-A629-1099EAF3520F}" type="slidenum">
              <a:rPr lang="en-IN" smtClean="0"/>
              <a:t>‹#›</a:t>
            </a:fld>
            <a:endParaRPr lang="en-IN"/>
          </a:p>
        </p:txBody>
      </p:sp>
    </p:spTree>
    <p:extLst>
      <p:ext uri="{BB962C8B-B14F-4D97-AF65-F5344CB8AC3E}">
        <p14:creationId xmlns:p14="http://schemas.microsoft.com/office/powerpoint/2010/main" val="363760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15AB-7E63-DE07-D379-1D2786A01D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47C1C79-8CF3-5C59-4F37-94E412E3A3B3}"/>
              </a:ext>
            </a:extLst>
          </p:cNvPr>
          <p:cNvSpPr>
            <a:spLocks noGrp="1"/>
          </p:cNvSpPr>
          <p:nvPr>
            <p:ph type="dt" sz="half" idx="10"/>
          </p:nvPr>
        </p:nvSpPr>
        <p:spPr/>
        <p:txBody>
          <a:bodyPr/>
          <a:lstStyle/>
          <a:p>
            <a:fld id="{982F993F-8855-47CE-AAB2-F9503AFAFC44}" type="datetimeFigureOut">
              <a:rPr lang="en-IN" smtClean="0"/>
              <a:t>02-12-2023</a:t>
            </a:fld>
            <a:endParaRPr lang="en-IN"/>
          </a:p>
        </p:txBody>
      </p:sp>
      <p:sp>
        <p:nvSpPr>
          <p:cNvPr id="4" name="Footer Placeholder 3">
            <a:extLst>
              <a:ext uri="{FF2B5EF4-FFF2-40B4-BE49-F238E27FC236}">
                <a16:creationId xmlns:a16="http://schemas.microsoft.com/office/drawing/2014/main" id="{EC7B0F49-3D5C-84D3-96DA-E2AD4F3A30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41F147-D0AE-47B6-99A2-ECBCAB474884}"/>
              </a:ext>
            </a:extLst>
          </p:cNvPr>
          <p:cNvSpPr>
            <a:spLocks noGrp="1"/>
          </p:cNvSpPr>
          <p:nvPr>
            <p:ph type="sldNum" sz="quarter" idx="12"/>
          </p:nvPr>
        </p:nvSpPr>
        <p:spPr/>
        <p:txBody>
          <a:bodyPr/>
          <a:lstStyle/>
          <a:p>
            <a:fld id="{B5FB577A-0116-4AFD-A629-1099EAF3520F}" type="slidenum">
              <a:rPr lang="en-IN" smtClean="0"/>
              <a:t>‹#›</a:t>
            </a:fld>
            <a:endParaRPr lang="en-IN"/>
          </a:p>
        </p:txBody>
      </p:sp>
    </p:spTree>
    <p:extLst>
      <p:ext uri="{BB962C8B-B14F-4D97-AF65-F5344CB8AC3E}">
        <p14:creationId xmlns:p14="http://schemas.microsoft.com/office/powerpoint/2010/main" val="110443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8A3077-51BB-E3B0-1A08-2F3BA8509DA0}"/>
              </a:ext>
            </a:extLst>
          </p:cNvPr>
          <p:cNvSpPr>
            <a:spLocks noGrp="1"/>
          </p:cNvSpPr>
          <p:nvPr>
            <p:ph type="dt" sz="half" idx="10"/>
          </p:nvPr>
        </p:nvSpPr>
        <p:spPr/>
        <p:txBody>
          <a:bodyPr/>
          <a:lstStyle/>
          <a:p>
            <a:fld id="{982F993F-8855-47CE-AAB2-F9503AFAFC44}" type="datetimeFigureOut">
              <a:rPr lang="en-IN" smtClean="0"/>
              <a:t>02-12-2023</a:t>
            </a:fld>
            <a:endParaRPr lang="en-IN"/>
          </a:p>
        </p:txBody>
      </p:sp>
      <p:sp>
        <p:nvSpPr>
          <p:cNvPr id="3" name="Footer Placeholder 2">
            <a:extLst>
              <a:ext uri="{FF2B5EF4-FFF2-40B4-BE49-F238E27FC236}">
                <a16:creationId xmlns:a16="http://schemas.microsoft.com/office/drawing/2014/main" id="{1CA112E9-6AE5-0C65-5088-A6F85164F68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4FBA1B-4BC4-1EB3-02FC-F356CF4027C3}"/>
              </a:ext>
            </a:extLst>
          </p:cNvPr>
          <p:cNvSpPr>
            <a:spLocks noGrp="1"/>
          </p:cNvSpPr>
          <p:nvPr>
            <p:ph type="sldNum" sz="quarter" idx="12"/>
          </p:nvPr>
        </p:nvSpPr>
        <p:spPr/>
        <p:txBody>
          <a:bodyPr/>
          <a:lstStyle/>
          <a:p>
            <a:fld id="{B5FB577A-0116-4AFD-A629-1099EAF3520F}" type="slidenum">
              <a:rPr lang="en-IN" smtClean="0"/>
              <a:t>‹#›</a:t>
            </a:fld>
            <a:endParaRPr lang="en-IN"/>
          </a:p>
        </p:txBody>
      </p:sp>
    </p:spTree>
    <p:extLst>
      <p:ext uri="{BB962C8B-B14F-4D97-AF65-F5344CB8AC3E}">
        <p14:creationId xmlns:p14="http://schemas.microsoft.com/office/powerpoint/2010/main" val="3792557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4D07A-8BB7-43D5-6B6B-0D79B8A3E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BAFA5C-6686-6CFC-922E-A9B80D3CE5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1C3822-0C8B-4ECB-136F-64A49FED32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2D0E2F-7C9D-0EDE-3FBD-8A6EAD845CA7}"/>
              </a:ext>
            </a:extLst>
          </p:cNvPr>
          <p:cNvSpPr>
            <a:spLocks noGrp="1"/>
          </p:cNvSpPr>
          <p:nvPr>
            <p:ph type="dt" sz="half" idx="10"/>
          </p:nvPr>
        </p:nvSpPr>
        <p:spPr/>
        <p:txBody>
          <a:bodyPr/>
          <a:lstStyle/>
          <a:p>
            <a:fld id="{982F993F-8855-47CE-AAB2-F9503AFAFC44}" type="datetimeFigureOut">
              <a:rPr lang="en-IN" smtClean="0"/>
              <a:t>02-12-2023</a:t>
            </a:fld>
            <a:endParaRPr lang="en-IN"/>
          </a:p>
        </p:txBody>
      </p:sp>
      <p:sp>
        <p:nvSpPr>
          <p:cNvPr id="6" name="Footer Placeholder 5">
            <a:extLst>
              <a:ext uri="{FF2B5EF4-FFF2-40B4-BE49-F238E27FC236}">
                <a16:creationId xmlns:a16="http://schemas.microsoft.com/office/drawing/2014/main" id="{E25E06A0-F08F-0FDE-A43B-A9407AD1F0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E481F2-CFBE-EB43-415A-0694E0076D70}"/>
              </a:ext>
            </a:extLst>
          </p:cNvPr>
          <p:cNvSpPr>
            <a:spLocks noGrp="1"/>
          </p:cNvSpPr>
          <p:nvPr>
            <p:ph type="sldNum" sz="quarter" idx="12"/>
          </p:nvPr>
        </p:nvSpPr>
        <p:spPr/>
        <p:txBody>
          <a:bodyPr/>
          <a:lstStyle/>
          <a:p>
            <a:fld id="{B5FB577A-0116-4AFD-A629-1099EAF3520F}" type="slidenum">
              <a:rPr lang="en-IN" smtClean="0"/>
              <a:t>‹#›</a:t>
            </a:fld>
            <a:endParaRPr lang="en-IN"/>
          </a:p>
        </p:txBody>
      </p:sp>
    </p:spTree>
    <p:extLst>
      <p:ext uri="{BB962C8B-B14F-4D97-AF65-F5344CB8AC3E}">
        <p14:creationId xmlns:p14="http://schemas.microsoft.com/office/powerpoint/2010/main" val="4092349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DFAD-5039-4D1F-CFEC-F1B417D89C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05A32D-86DA-5367-143F-B12925A266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1875FF-767E-A109-EF7F-5C92ED24E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6EDDCD-5987-368B-4F43-73FD60811F84}"/>
              </a:ext>
            </a:extLst>
          </p:cNvPr>
          <p:cNvSpPr>
            <a:spLocks noGrp="1"/>
          </p:cNvSpPr>
          <p:nvPr>
            <p:ph type="dt" sz="half" idx="10"/>
          </p:nvPr>
        </p:nvSpPr>
        <p:spPr/>
        <p:txBody>
          <a:bodyPr/>
          <a:lstStyle/>
          <a:p>
            <a:fld id="{982F993F-8855-47CE-AAB2-F9503AFAFC44}" type="datetimeFigureOut">
              <a:rPr lang="en-IN" smtClean="0"/>
              <a:t>02-12-2023</a:t>
            </a:fld>
            <a:endParaRPr lang="en-IN"/>
          </a:p>
        </p:txBody>
      </p:sp>
      <p:sp>
        <p:nvSpPr>
          <p:cNvPr id="6" name="Footer Placeholder 5">
            <a:extLst>
              <a:ext uri="{FF2B5EF4-FFF2-40B4-BE49-F238E27FC236}">
                <a16:creationId xmlns:a16="http://schemas.microsoft.com/office/drawing/2014/main" id="{5CF0AC51-44E8-4DE2-D006-F8CEC6893A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5BC358-7FD0-4023-80D7-C25A71F06B88}"/>
              </a:ext>
            </a:extLst>
          </p:cNvPr>
          <p:cNvSpPr>
            <a:spLocks noGrp="1"/>
          </p:cNvSpPr>
          <p:nvPr>
            <p:ph type="sldNum" sz="quarter" idx="12"/>
          </p:nvPr>
        </p:nvSpPr>
        <p:spPr/>
        <p:txBody>
          <a:bodyPr/>
          <a:lstStyle/>
          <a:p>
            <a:fld id="{B5FB577A-0116-4AFD-A629-1099EAF3520F}" type="slidenum">
              <a:rPr lang="en-IN" smtClean="0"/>
              <a:t>‹#›</a:t>
            </a:fld>
            <a:endParaRPr lang="en-IN"/>
          </a:p>
        </p:txBody>
      </p:sp>
    </p:spTree>
    <p:extLst>
      <p:ext uri="{BB962C8B-B14F-4D97-AF65-F5344CB8AC3E}">
        <p14:creationId xmlns:p14="http://schemas.microsoft.com/office/powerpoint/2010/main" val="169599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6C6CCE-158C-25BE-C367-144411695E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E626F7-2EDE-193B-E97D-6BC82FAC73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EE24C0-CE8B-EAD5-CDC0-378747FCE2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F993F-8855-47CE-AAB2-F9503AFAFC44}" type="datetimeFigureOut">
              <a:rPr lang="en-IN" smtClean="0"/>
              <a:t>02-12-2023</a:t>
            </a:fld>
            <a:endParaRPr lang="en-IN"/>
          </a:p>
        </p:txBody>
      </p:sp>
      <p:sp>
        <p:nvSpPr>
          <p:cNvPr id="5" name="Footer Placeholder 4">
            <a:extLst>
              <a:ext uri="{FF2B5EF4-FFF2-40B4-BE49-F238E27FC236}">
                <a16:creationId xmlns:a16="http://schemas.microsoft.com/office/drawing/2014/main" id="{5E1D14A6-A8C9-971B-DC00-66822F0DB8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AD6815-8BD6-BBB5-F0CF-9BCA16DABE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B577A-0116-4AFD-A629-1099EAF3520F}" type="slidenum">
              <a:rPr lang="en-IN" smtClean="0"/>
              <a:t>‹#›</a:t>
            </a:fld>
            <a:endParaRPr lang="en-IN"/>
          </a:p>
        </p:txBody>
      </p:sp>
    </p:spTree>
    <p:extLst>
      <p:ext uri="{BB962C8B-B14F-4D97-AF65-F5344CB8AC3E}">
        <p14:creationId xmlns:p14="http://schemas.microsoft.com/office/powerpoint/2010/main" val="2772397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B200-A7BD-609C-0DC0-79559DBC8C16}"/>
              </a:ext>
            </a:extLst>
          </p:cNvPr>
          <p:cNvSpPr>
            <a:spLocks noGrp="1"/>
          </p:cNvSpPr>
          <p:nvPr>
            <p:ph type="title"/>
          </p:nvPr>
        </p:nvSpPr>
        <p:spPr>
          <a:xfrm>
            <a:off x="231710" y="195230"/>
            <a:ext cx="10515600" cy="551219"/>
          </a:xfrm>
        </p:spPr>
        <p:txBody>
          <a:bodyPr>
            <a:normAutofit fontScale="90000"/>
          </a:bodyPr>
          <a:lstStyle/>
          <a:p>
            <a:r>
              <a:rPr lang="en-IN" b="1" dirty="0">
                <a:latin typeface="Times New Roman" panose="02020603050405020304" pitchFamily="18" charset="0"/>
                <a:cs typeface="Times New Roman" panose="02020603050405020304" pitchFamily="18" charset="0"/>
              </a:rPr>
              <a:t>Process synchronization</a:t>
            </a:r>
          </a:p>
        </p:txBody>
      </p:sp>
      <p:sp>
        <p:nvSpPr>
          <p:cNvPr id="3" name="Content Placeholder 2">
            <a:extLst>
              <a:ext uri="{FF2B5EF4-FFF2-40B4-BE49-F238E27FC236}">
                <a16:creationId xmlns:a16="http://schemas.microsoft.com/office/drawing/2014/main" id="{2D090870-C3D4-522D-8C87-F0FB9D1A7879}"/>
              </a:ext>
            </a:extLst>
          </p:cNvPr>
          <p:cNvSpPr>
            <a:spLocks noGrp="1"/>
          </p:cNvSpPr>
          <p:nvPr>
            <p:ph idx="1"/>
          </p:nvPr>
        </p:nvSpPr>
        <p:spPr>
          <a:xfrm>
            <a:off x="317241" y="914400"/>
            <a:ext cx="11383347" cy="5626359"/>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It is the task phenomenon of coordinating the execution of processes in such a way that no two processes can have access to the same shared data and resources.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a procedure that is involved in order to preserve the appropriate order of execution of cooperative processes.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order to synchronize the processes, there are various synchronization mechanisms.</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Process Synchronization is mainly needed in a multi-process system when multiple processes are running together, and more than one processes try to gain access to the same shared resource or any data at the same time.</a:t>
            </a:r>
          </a:p>
          <a:p>
            <a:pPr algn="just">
              <a:lnSpc>
                <a:spcPct val="150000"/>
              </a:lnSpc>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71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7D78-AC6A-6D39-B061-220A35E573D1}"/>
              </a:ext>
            </a:extLst>
          </p:cNvPr>
          <p:cNvSpPr>
            <a:spLocks noGrp="1"/>
          </p:cNvSpPr>
          <p:nvPr>
            <p:ph type="title"/>
          </p:nvPr>
        </p:nvSpPr>
        <p:spPr>
          <a:xfrm>
            <a:off x="838200" y="365126"/>
            <a:ext cx="10515600" cy="539944"/>
          </a:xfrm>
        </p:spPr>
        <p:txBody>
          <a:bodyPr>
            <a:normAutofit fontScale="90000"/>
          </a:bodyPr>
          <a:lstStyle/>
          <a:p>
            <a:r>
              <a:rPr lang="en-IN" b="0" i="0" dirty="0">
                <a:solidFill>
                  <a:srgbClr val="212529"/>
                </a:solidFill>
                <a:effectLst/>
                <a:latin typeface="system-ui"/>
              </a:rPr>
              <a:t>1.Peterson's Solution</a:t>
            </a:r>
            <a:endParaRPr lang="en-IN" dirty="0"/>
          </a:p>
        </p:txBody>
      </p:sp>
      <p:sp>
        <p:nvSpPr>
          <p:cNvPr id="3" name="Content Placeholder 2">
            <a:extLst>
              <a:ext uri="{FF2B5EF4-FFF2-40B4-BE49-F238E27FC236}">
                <a16:creationId xmlns:a16="http://schemas.microsoft.com/office/drawing/2014/main" id="{49284D84-86EB-F5F2-63B5-6BD94570EC47}"/>
              </a:ext>
            </a:extLst>
          </p:cNvPr>
          <p:cNvSpPr>
            <a:spLocks noGrp="1"/>
          </p:cNvSpPr>
          <p:nvPr>
            <p:ph idx="1"/>
          </p:nvPr>
        </p:nvSpPr>
        <p:spPr>
          <a:xfrm>
            <a:off x="317241" y="1045028"/>
            <a:ext cx="11430000" cy="5447845"/>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This is widely used and software-based solution to critical section problems.</a:t>
            </a:r>
          </a:p>
          <a:p>
            <a:pPr algn="just">
              <a:lnSpc>
                <a:spcPct val="150000"/>
              </a:lnSpc>
            </a:pPr>
            <a:r>
              <a:rPr lang="en-US" sz="2400" b="0" i="0" dirty="0">
                <a:effectLst/>
                <a:latin typeface="Times New Roman" panose="02020603050405020304" pitchFamily="18" charset="0"/>
                <a:cs typeface="Times New Roman" panose="02020603050405020304" pitchFamily="18" charset="0"/>
              </a:rPr>
              <a:t>Peterson's solution was developed by a computer scientist Peterson that's why it is named so.</a:t>
            </a:r>
          </a:p>
          <a:p>
            <a:pPr algn="just">
              <a:lnSpc>
                <a:spcPct val="150000"/>
              </a:lnSpc>
            </a:pPr>
            <a:r>
              <a:rPr lang="en-US" sz="2400" b="0" i="0" dirty="0">
                <a:effectLst/>
                <a:latin typeface="Times New Roman" panose="02020603050405020304" pitchFamily="18" charset="0"/>
                <a:cs typeface="Times New Roman" panose="02020603050405020304" pitchFamily="18" charset="0"/>
              </a:rPr>
              <a:t>With the help of this solution whenever a process is executing in any critical state, then the other process only executes the rest of the code, and vice-versa can happen.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method also helps to make sure of the thing that only a single process can run in the critical section at a specific time.</a:t>
            </a:r>
          </a:p>
          <a:p>
            <a:endParaRPr lang="en-IN" dirty="0"/>
          </a:p>
        </p:txBody>
      </p:sp>
    </p:spTree>
    <p:extLst>
      <p:ext uri="{BB962C8B-B14F-4D97-AF65-F5344CB8AC3E}">
        <p14:creationId xmlns:p14="http://schemas.microsoft.com/office/powerpoint/2010/main" val="2067459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CE22F1-D14A-50F8-3B41-6AA0C11ED7A3}"/>
              </a:ext>
            </a:extLst>
          </p:cNvPr>
          <p:cNvSpPr>
            <a:spLocks noGrp="1"/>
          </p:cNvSpPr>
          <p:nvPr>
            <p:ph idx="1"/>
          </p:nvPr>
        </p:nvSpPr>
        <p:spPr>
          <a:xfrm>
            <a:off x="569167" y="475861"/>
            <a:ext cx="10784633" cy="5701102"/>
          </a:xfrm>
        </p:spPr>
        <p:txBody>
          <a:bodyPr/>
          <a:lstStyle/>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This solution preserves all three conditions:</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Mutual Exclusion is comforted as at any time only one process can access the critical section.</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Progress is also comforted, as a process that is outside the critical section is unable to block other processes from entering into the critical section.</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Bounded Waiting is assured as every process gets a fair chance to enter the Critical section.</a:t>
            </a:r>
          </a:p>
          <a:p>
            <a:endParaRPr lang="en-IN" dirty="0"/>
          </a:p>
        </p:txBody>
      </p:sp>
    </p:spTree>
    <p:extLst>
      <p:ext uri="{BB962C8B-B14F-4D97-AF65-F5344CB8AC3E}">
        <p14:creationId xmlns:p14="http://schemas.microsoft.com/office/powerpoint/2010/main" val="117973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ocess synchronisation">
            <a:extLst>
              <a:ext uri="{FF2B5EF4-FFF2-40B4-BE49-F238E27FC236}">
                <a16:creationId xmlns:a16="http://schemas.microsoft.com/office/drawing/2014/main" id="{724210AE-86E9-0FFB-5355-DF4B5301CF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9183" y="606490"/>
            <a:ext cx="5318450" cy="5570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356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C43155-D6B1-1EBC-1E66-CAE53C0C4A85}"/>
              </a:ext>
            </a:extLst>
          </p:cNvPr>
          <p:cNvSpPr>
            <a:spLocks noGrp="1"/>
          </p:cNvSpPr>
          <p:nvPr>
            <p:ph idx="1"/>
          </p:nvPr>
        </p:nvSpPr>
        <p:spPr>
          <a:xfrm>
            <a:off x="410547" y="326570"/>
            <a:ext cx="11383347" cy="6251511"/>
          </a:xfrm>
        </p:spPr>
        <p:txBody>
          <a:bodyPr>
            <a:normAutofit fontScale="92500" lnSpcReduction="20000"/>
          </a:bodyPr>
          <a:lstStyle/>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The above shows the structure of process</a:t>
            </a:r>
            <a:r>
              <a:rPr lang="en-US" sz="2400" b="1" i="0" dirty="0">
                <a:solidFill>
                  <a:srgbClr val="212529"/>
                </a:solidFill>
                <a:effectLst/>
                <a:latin typeface="Times New Roman" panose="02020603050405020304" pitchFamily="18" charset="0"/>
                <a:cs typeface="Times New Roman" panose="02020603050405020304" pitchFamily="18" charset="0"/>
              </a:rPr>
              <a:t> Pi in Peterson's solution.</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Suppose there are</a:t>
            </a:r>
            <a:r>
              <a:rPr lang="en-US" sz="2400" b="1" i="0" dirty="0">
                <a:solidFill>
                  <a:srgbClr val="212529"/>
                </a:solidFill>
                <a:effectLst/>
                <a:latin typeface="Times New Roman" panose="02020603050405020304" pitchFamily="18" charset="0"/>
                <a:cs typeface="Times New Roman" panose="02020603050405020304" pitchFamily="18" charset="0"/>
              </a:rPr>
              <a:t> N processes (P1, P2, ... PN)</a:t>
            </a:r>
            <a:r>
              <a:rPr lang="en-US" sz="2400" b="0" i="0" dirty="0">
                <a:solidFill>
                  <a:srgbClr val="212529"/>
                </a:solidFill>
                <a:effectLst/>
                <a:latin typeface="Times New Roman" panose="02020603050405020304" pitchFamily="18" charset="0"/>
                <a:cs typeface="Times New Roman" panose="02020603050405020304" pitchFamily="18" charset="0"/>
              </a:rPr>
              <a:t> and as at some point of time every process requires to enter in the </a:t>
            </a:r>
            <a:r>
              <a:rPr lang="en-US" sz="2400" b="1" i="0" dirty="0">
                <a:solidFill>
                  <a:srgbClr val="212529"/>
                </a:solidFill>
                <a:effectLst/>
                <a:latin typeface="Times New Roman" panose="02020603050405020304" pitchFamily="18" charset="0"/>
                <a:cs typeface="Times New Roman" panose="02020603050405020304" pitchFamily="18" charset="0"/>
              </a:rPr>
              <a:t>Critical Section</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A </a:t>
            </a:r>
            <a:r>
              <a:rPr lang="en-US" sz="2400" b="1" i="0" dirty="0">
                <a:solidFill>
                  <a:srgbClr val="212529"/>
                </a:solidFill>
                <a:effectLst/>
                <a:latin typeface="Times New Roman" panose="02020603050405020304" pitchFamily="18" charset="0"/>
                <a:cs typeface="Times New Roman" panose="02020603050405020304" pitchFamily="18" charset="0"/>
              </a:rPr>
              <a:t>FLAG[] </a:t>
            </a:r>
            <a:r>
              <a:rPr lang="en-US" sz="2400" b="0" i="0" dirty="0">
                <a:solidFill>
                  <a:srgbClr val="212529"/>
                </a:solidFill>
                <a:effectLst/>
                <a:latin typeface="Times New Roman" panose="02020603050405020304" pitchFamily="18" charset="0"/>
                <a:cs typeface="Times New Roman" panose="02020603050405020304" pitchFamily="18" charset="0"/>
              </a:rPr>
              <a:t>array of size N is maintained here which is by default false. Whenever a process requires to enter in the critical section, it has to set its flag as true. Example: If Pi wants to enter it will set </a:t>
            </a:r>
            <a:r>
              <a:rPr lang="en-US" sz="2400" b="1" i="0" dirty="0">
                <a:solidFill>
                  <a:srgbClr val="212529"/>
                </a:solidFill>
                <a:effectLst/>
                <a:latin typeface="Times New Roman" panose="02020603050405020304" pitchFamily="18" charset="0"/>
                <a:cs typeface="Times New Roman" panose="02020603050405020304" pitchFamily="18" charset="0"/>
              </a:rPr>
              <a:t>FLAG[</a:t>
            </a:r>
            <a:r>
              <a:rPr lang="en-US" sz="2400" b="1" i="0" dirty="0" err="1">
                <a:solidFill>
                  <a:srgbClr val="212529"/>
                </a:solidFill>
                <a:effectLst/>
                <a:latin typeface="Times New Roman" panose="02020603050405020304" pitchFamily="18" charset="0"/>
                <a:cs typeface="Times New Roman" panose="02020603050405020304" pitchFamily="18" charset="0"/>
              </a:rPr>
              <a:t>i</a:t>
            </a:r>
            <a:r>
              <a:rPr lang="en-US" sz="2400" b="1" i="0" dirty="0">
                <a:solidFill>
                  <a:srgbClr val="212529"/>
                </a:solidFill>
                <a:effectLst/>
                <a:latin typeface="Times New Roman" panose="02020603050405020304" pitchFamily="18" charset="0"/>
                <a:cs typeface="Times New Roman" panose="02020603050405020304" pitchFamily="18" charset="0"/>
              </a:rPr>
              <a:t>]=TRUE.</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Another variable is called</a:t>
            </a:r>
            <a:r>
              <a:rPr lang="en-US" sz="2400" b="1" i="0" dirty="0">
                <a:solidFill>
                  <a:srgbClr val="212529"/>
                </a:solidFill>
                <a:effectLst/>
                <a:latin typeface="Times New Roman" panose="02020603050405020304" pitchFamily="18" charset="0"/>
                <a:cs typeface="Times New Roman" panose="02020603050405020304" pitchFamily="18" charset="0"/>
              </a:rPr>
              <a:t> TURN</a:t>
            </a:r>
            <a:r>
              <a:rPr lang="en-US" sz="2400" b="0" i="0" dirty="0">
                <a:solidFill>
                  <a:srgbClr val="212529"/>
                </a:solidFill>
                <a:effectLst/>
                <a:latin typeface="Times New Roman" panose="02020603050405020304" pitchFamily="18" charset="0"/>
                <a:cs typeface="Times New Roman" panose="02020603050405020304" pitchFamily="18" charset="0"/>
              </a:rPr>
              <a:t> and is used to indicate the process number that is currently waiting to enter into the critical section.</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The process that enters into the critical section while exiting would change the</a:t>
            </a:r>
            <a:r>
              <a:rPr lang="en-US" sz="2400" b="1" i="0" dirty="0">
                <a:solidFill>
                  <a:srgbClr val="212529"/>
                </a:solidFill>
                <a:effectLst/>
                <a:latin typeface="Times New Roman" panose="02020603050405020304" pitchFamily="18" charset="0"/>
                <a:cs typeface="Times New Roman" panose="02020603050405020304" pitchFamily="18" charset="0"/>
              </a:rPr>
              <a:t> TURN</a:t>
            </a:r>
            <a:r>
              <a:rPr lang="en-US" sz="2400" b="0" i="0" dirty="0">
                <a:solidFill>
                  <a:srgbClr val="212529"/>
                </a:solidFill>
                <a:effectLst/>
                <a:latin typeface="Times New Roman" panose="02020603050405020304" pitchFamily="18" charset="0"/>
                <a:cs typeface="Times New Roman" panose="02020603050405020304" pitchFamily="18" charset="0"/>
              </a:rPr>
              <a:t> to another number from the list of processes that are ready.</a:t>
            </a:r>
          </a:p>
          <a:p>
            <a:pPr algn="just">
              <a:lnSpc>
                <a:spcPct val="150000"/>
              </a:lnSpc>
              <a:buFont typeface="Arial" panose="020B0604020202020204" pitchFamily="34" charset="0"/>
              <a:buChar char="•"/>
            </a:pPr>
            <a:r>
              <a:rPr lang="en-US" sz="2400" b="0" i="0" dirty="0">
                <a:solidFill>
                  <a:srgbClr val="212529"/>
                </a:solidFill>
                <a:effectLst/>
                <a:latin typeface="Times New Roman" panose="02020603050405020304" pitchFamily="18" charset="0"/>
                <a:cs typeface="Times New Roman" panose="02020603050405020304" pitchFamily="18" charset="0"/>
              </a:rPr>
              <a:t>Example: If the turn is 3 then P3 enters the Critical section and while exiting turn=4 and therefore P4 breaks out of the wait loop.</a:t>
            </a:r>
          </a:p>
          <a:p>
            <a:endParaRPr lang="en-IN" dirty="0"/>
          </a:p>
        </p:txBody>
      </p:sp>
    </p:spTree>
    <p:extLst>
      <p:ext uri="{BB962C8B-B14F-4D97-AF65-F5344CB8AC3E}">
        <p14:creationId xmlns:p14="http://schemas.microsoft.com/office/powerpoint/2010/main" val="940438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FC0E9B-967F-7E75-C038-5724D2BE0D1A}"/>
              </a:ext>
            </a:extLst>
          </p:cNvPr>
          <p:cNvSpPr>
            <a:spLocks noGrp="1"/>
          </p:cNvSpPr>
          <p:nvPr>
            <p:ph idx="1"/>
          </p:nvPr>
        </p:nvSpPr>
        <p:spPr>
          <a:xfrm>
            <a:off x="325016" y="261259"/>
            <a:ext cx="11541967" cy="6148872"/>
          </a:xfrm>
        </p:spPr>
        <p:txBody>
          <a:bodyPr>
            <a:normAutofit/>
          </a:bodyPr>
          <a:lstStyle/>
          <a:p>
            <a:pPr algn="just">
              <a:lnSpc>
                <a:spcPct val="150000"/>
              </a:lnSpc>
            </a:pPr>
            <a:r>
              <a:rPr lang="en-US" b="0" i="0" dirty="0">
                <a:solidFill>
                  <a:srgbClr val="212529"/>
                </a:solidFill>
                <a:effectLst/>
                <a:latin typeface="Times New Roman" panose="02020603050405020304" pitchFamily="18" charset="0"/>
                <a:cs typeface="Times New Roman" panose="02020603050405020304" pitchFamily="18" charset="0"/>
              </a:rPr>
              <a:t>Process Synchronization was introduced to handle problems that arose while multiple process executions.</a:t>
            </a:r>
          </a:p>
          <a:p>
            <a:pPr algn="just">
              <a:lnSpc>
                <a:spcPct val="150000"/>
              </a:lnSpc>
            </a:pPr>
            <a:r>
              <a:rPr lang="en-US" b="0" i="0" dirty="0">
                <a:solidFill>
                  <a:srgbClr val="212529"/>
                </a:solidFill>
                <a:effectLst/>
                <a:latin typeface="Times New Roman" panose="02020603050405020304" pitchFamily="18" charset="0"/>
                <a:cs typeface="Times New Roman" panose="02020603050405020304" pitchFamily="18" charset="0"/>
              </a:rPr>
              <a:t>Process is categorized into two types on the basis of synchronization and these are given below:</a:t>
            </a:r>
          </a:p>
          <a:p>
            <a:pPr algn="just">
              <a:lnSpc>
                <a:spcPct val="150000"/>
              </a:lnSpc>
              <a:buFont typeface="Wingdings" panose="05000000000000000000" pitchFamily="2" charset="2"/>
              <a:buChar char="Ø"/>
            </a:pPr>
            <a:r>
              <a:rPr lang="en-US" b="0" i="0" dirty="0">
                <a:solidFill>
                  <a:srgbClr val="212529"/>
                </a:solidFill>
                <a:effectLst/>
                <a:latin typeface="Times New Roman" panose="02020603050405020304" pitchFamily="18" charset="0"/>
                <a:cs typeface="Times New Roman" panose="02020603050405020304" pitchFamily="18" charset="0"/>
              </a:rPr>
              <a:t>Independent Process</a:t>
            </a:r>
          </a:p>
          <a:p>
            <a:pPr algn="just">
              <a:lnSpc>
                <a:spcPct val="150000"/>
              </a:lnSpc>
              <a:buFont typeface="Wingdings" panose="05000000000000000000" pitchFamily="2" charset="2"/>
              <a:buChar char="Ø"/>
            </a:pPr>
            <a:r>
              <a:rPr lang="en-US" b="0" i="0" dirty="0">
                <a:solidFill>
                  <a:srgbClr val="212529"/>
                </a:solidFill>
                <a:effectLst/>
                <a:latin typeface="Times New Roman" panose="02020603050405020304" pitchFamily="18" charset="0"/>
                <a:cs typeface="Times New Roman" panose="02020603050405020304" pitchFamily="18" charset="0"/>
              </a:rPr>
              <a:t>Cooperative Process</a:t>
            </a:r>
          </a:p>
          <a:p>
            <a:pPr marL="0" indent="0">
              <a:buNone/>
            </a:pPr>
            <a:endParaRPr lang="en-IN" dirty="0"/>
          </a:p>
        </p:txBody>
      </p:sp>
    </p:spTree>
    <p:extLst>
      <p:ext uri="{BB962C8B-B14F-4D97-AF65-F5344CB8AC3E}">
        <p14:creationId xmlns:p14="http://schemas.microsoft.com/office/powerpoint/2010/main" val="3071793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E128E-CB1F-B151-8EA3-A918687CE5B0}"/>
              </a:ext>
            </a:extLst>
          </p:cNvPr>
          <p:cNvSpPr>
            <a:spLocks noGrp="1"/>
          </p:cNvSpPr>
          <p:nvPr>
            <p:ph idx="1"/>
          </p:nvPr>
        </p:nvSpPr>
        <p:spPr>
          <a:xfrm>
            <a:off x="354563" y="289249"/>
            <a:ext cx="11299372" cy="5887714"/>
          </a:xfrm>
        </p:spPr>
        <p:txBody>
          <a:bodyPr/>
          <a:lstStyle/>
          <a:p>
            <a:pPr marL="0" indent="0" algn="just">
              <a:lnSpc>
                <a:spcPct val="150000"/>
              </a:lnSpc>
              <a:buNone/>
            </a:pPr>
            <a:r>
              <a:rPr lang="en-US" b="1" i="0" dirty="0">
                <a:solidFill>
                  <a:srgbClr val="C00000"/>
                </a:solidFill>
                <a:effectLst/>
                <a:latin typeface="Times New Roman" panose="02020603050405020304" pitchFamily="18" charset="0"/>
                <a:cs typeface="Times New Roman" panose="02020603050405020304" pitchFamily="18" charset="0"/>
              </a:rPr>
              <a:t>Independent Processes:</a:t>
            </a:r>
          </a:p>
          <a:p>
            <a:pPr algn="just">
              <a:lnSpc>
                <a:spcPct val="150000"/>
              </a:lnSpc>
            </a:pPr>
            <a:r>
              <a:rPr lang="en-US" b="0" i="0" dirty="0">
                <a:solidFill>
                  <a:srgbClr val="212529"/>
                </a:solidFill>
                <a:effectLst/>
                <a:latin typeface="Times New Roman" panose="02020603050405020304" pitchFamily="18" charset="0"/>
                <a:cs typeface="Times New Roman" panose="02020603050405020304" pitchFamily="18" charset="0"/>
              </a:rPr>
              <a:t>Two processes are said to be independent if the execution of one process does not affect the execution of another process.</a:t>
            </a:r>
          </a:p>
          <a:p>
            <a:pPr marL="0" indent="0" algn="just">
              <a:lnSpc>
                <a:spcPct val="150000"/>
              </a:lnSpc>
              <a:buNone/>
            </a:pPr>
            <a:r>
              <a:rPr lang="en-US" b="1" i="0" dirty="0">
                <a:solidFill>
                  <a:srgbClr val="C00000"/>
                </a:solidFill>
                <a:effectLst/>
                <a:latin typeface="Times New Roman" panose="02020603050405020304" pitchFamily="18" charset="0"/>
                <a:cs typeface="Times New Roman" panose="02020603050405020304" pitchFamily="18" charset="0"/>
              </a:rPr>
              <a:t>Cooperative Processes:</a:t>
            </a:r>
          </a:p>
          <a:p>
            <a:pPr algn="just">
              <a:lnSpc>
                <a:spcPct val="150000"/>
              </a:lnSpc>
            </a:pPr>
            <a:r>
              <a:rPr lang="en-US" b="0" i="0" dirty="0">
                <a:solidFill>
                  <a:srgbClr val="212529"/>
                </a:solidFill>
                <a:effectLst/>
                <a:latin typeface="Times New Roman" panose="02020603050405020304" pitchFamily="18" charset="0"/>
                <a:cs typeface="Times New Roman" panose="02020603050405020304" pitchFamily="18" charset="0"/>
              </a:rPr>
              <a:t>Two processes are said to be cooperative if the execution of one process affects the execution of another process. </a:t>
            </a:r>
          </a:p>
          <a:p>
            <a:pPr algn="just">
              <a:lnSpc>
                <a:spcPct val="150000"/>
              </a:lnSpc>
            </a:pPr>
            <a:r>
              <a:rPr lang="en-US" b="0" i="0" dirty="0">
                <a:solidFill>
                  <a:srgbClr val="212529"/>
                </a:solidFill>
                <a:effectLst/>
                <a:latin typeface="Times New Roman" panose="02020603050405020304" pitchFamily="18" charset="0"/>
                <a:cs typeface="Times New Roman" panose="02020603050405020304" pitchFamily="18" charset="0"/>
              </a:rPr>
              <a:t>These processes need to be synchronized so that the order of execution can be guaranteed.</a:t>
            </a:r>
          </a:p>
          <a:p>
            <a:endParaRPr lang="en-IN" dirty="0"/>
          </a:p>
        </p:txBody>
      </p:sp>
    </p:spTree>
    <p:extLst>
      <p:ext uri="{BB962C8B-B14F-4D97-AF65-F5344CB8AC3E}">
        <p14:creationId xmlns:p14="http://schemas.microsoft.com/office/powerpoint/2010/main" val="1827897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09F9C-9368-3222-70DE-BD2EE2B38506}"/>
              </a:ext>
            </a:extLst>
          </p:cNvPr>
          <p:cNvSpPr>
            <a:spLocks noGrp="1"/>
          </p:cNvSpPr>
          <p:nvPr>
            <p:ph type="title"/>
          </p:nvPr>
        </p:nvSpPr>
        <p:spPr>
          <a:xfrm>
            <a:off x="101082" y="83975"/>
            <a:ext cx="10515600" cy="419878"/>
          </a:xfrm>
        </p:spPr>
        <p:txBody>
          <a:bodyPr>
            <a:normAutofit fontScale="90000"/>
          </a:bodyPr>
          <a:lstStyle/>
          <a:p>
            <a:r>
              <a:rPr lang="en-IN" b="1" i="0" dirty="0">
                <a:solidFill>
                  <a:srgbClr val="212529"/>
                </a:solidFill>
                <a:effectLst/>
                <a:latin typeface="Times New Roman" panose="02020603050405020304" pitchFamily="18" charset="0"/>
                <a:cs typeface="Times New Roman" panose="02020603050405020304" pitchFamily="18" charset="0"/>
              </a:rPr>
              <a:t>Race Condition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775B3C-88AF-20A0-0AA0-46ACB2AB6CFE}"/>
              </a:ext>
            </a:extLst>
          </p:cNvPr>
          <p:cNvSpPr>
            <a:spLocks noGrp="1"/>
          </p:cNvSpPr>
          <p:nvPr>
            <p:ph idx="1"/>
          </p:nvPr>
        </p:nvSpPr>
        <p:spPr>
          <a:xfrm>
            <a:off x="195942" y="503853"/>
            <a:ext cx="11756571" cy="6120882"/>
          </a:xfrm>
        </p:spPr>
        <p:txBody>
          <a:bodyPr>
            <a:normAutofit fontScale="77500" lnSpcReduction="20000"/>
          </a:bodyPr>
          <a:lstStyle/>
          <a:p>
            <a:pPr algn="just">
              <a:lnSpc>
                <a:spcPct val="120000"/>
              </a:lnSpc>
            </a:pPr>
            <a:r>
              <a:rPr lang="en-US" b="0" i="0" dirty="0">
                <a:effectLst/>
                <a:latin typeface="Times New Roman" panose="02020603050405020304" pitchFamily="18" charset="0"/>
                <a:cs typeface="Times New Roman" panose="02020603050405020304" pitchFamily="18" charset="0"/>
              </a:rPr>
              <a:t>At the time when more than one process is either executing the same code or accessing the same memory or any shared variable; </a:t>
            </a:r>
          </a:p>
          <a:p>
            <a:pPr algn="just">
              <a:lnSpc>
                <a:spcPct val="120000"/>
              </a:lnSpc>
            </a:pPr>
            <a:r>
              <a:rPr lang="en-US" b="0" i="0" dirty="0">
                <a:effectLst/>
                <a:latin typeface="Times New Roman" panose="02020603050405020304" pitchFamily="18" charset="0"/>
                <a:cs typeface="Times New Roman" panose="02020603050405020304" pitchFamily="18" charset="0"/>
              </a:rPr>
              <a:t>In that condition, there is a possibility that the output or the value of the shared variable is wrong so for that purpose all the processes are doing the race to say that my output is correct. </a:t>
            </a:r>
          </a:p>
          <a:p>
            <a:pPr algn="just">
              <a:lnSpc>
                <a:spcPct val="120000"/>
              </a:lnSpc>
            </a:pPr>
            <a:r>
              <a:rPr lang="en-US" b="0" i="0" dirty="0">
                <a:effectLst/>
                <a:latin typeface="Times New Roman" panose="02020603050405020304" pitchFamily="18" charset="0"/>
                <a:cs typeface="Times New Roman" panose="02020603050405020304" pitchFamily="18" charset="0"/>
              </a:rPr>
              <a:t>This condition is commonly known as</a:t>
            </a:r>
            <a:r>
              <a:rPr lang="en-US" b="1" i="0" dirty="0">
                <a:effectLst/>
                <a:latin typeface="Times New Roman" panose="02020603050405020304" pitchFamily="18" charset="0"/>
                <a:cs typeface="Times New Roman" panose="02020603050405020304" pitchFamily="18" charset="0"/>
              </a:rPr>
              <a:t> a race condition. </a:t>
            </a:r>
          </a:p>
          <a:p>
            <a:pPr algn="just">
              <a:lnSpc>
                <a:spcPct val="120000"/>
              </a:lnSpc>
            </a:pPr>
            <a:r>
              <a:rPr lang="en-US" b="0" i="0" dirty="0">
                <a:effectLst/>
                <a:latin typeface="Times New Roman" panose="02020603050405020304" pitchFamily="18" charset="0"/>
                <a:cs typeface="Times New Roman" panose="02020603050405020304" pitchFamily="18" charset="0"/>
              </a:rPr>
              <a:t>As several processes access and process the manipulations on the same data in a concurrent manner and due to which the outcome depends on the particular order in which the access of data takes place.</a:t>
            </a:r>
          </a:p>
          <a:p>
            <a:pPr algn="just">
              <a:lnSpc>
                <a:spcPct val="120000"/>
              </a:lnSpc>
            </a:pPr>
            <a:r>
              <a:rPr lang="en-US" b="0" i="0" dirty="0">
                <a:effectLst/>
                <a:latin typeface="Times New Roman" panose="02020603050405020304" pitchFamily="18" charset="0"/>
                <a:cs typeface="Times New Roman" panose="02020603050405020304" pitchFamily="18" charset="0"/>
              </a:rPr>
              <a:t>Mainly this condition is a situation that may occur inside the </a:t>
            </a:r>
            <a:r>
              <a:rPr lang="en-US" b="1" i="0" dirty="0">
                <a:effectLst/>
                <a:latin typeface="Times New Roman" panose="02020603050405020304" pitchFamily="18" charset="0"/>
                <a:cs typeface="Times New Roman" panose="02020603050405020304" pitchFamily="18" charset="0"/>
              </a:rPr>
              <a:t>critical section</a:t>
            </a:r>
            <a:r>
              <a:rPr lang="en-US" b="0" i="0" dirty="0">
                <a:effectLst/>
                <a:latin typeface="Times New Roman" panose="02020603050405020304" pitchFamily="18" charset="0"/>
                <a:cs typeface="Times New Roman" panose="02020603050405020304" pitchFamily="18" charset="0"/>
              </a:rPr>
              <a:t>. </a:t>
            </a:r>
          </a:p>
          <a:p>
            <a:pPr algn="just">
              <a:lnSpc>
                <a:spcPct val="120000"/>
              </a:lnSpc>
            </a:pPr>
            <a:r>
              <a:rPr lang="en-US" b="0" i="0" dirty="0">
                <a:effectLst/>
                <a:latin typeface="Times New Roman" panose="02020603050405020304" pitchFamily="18" charset="0"/>
                <a:cs typeface="Times New Roman" panose="02020603050405020304" pitchFamily="18" charset="0"/>
              </a:rPr>
              <a:t>Race condition in the critical section happens when the result of multiple thread execution differs according to the order in which the threads execute. </a:t>
            </a:r>
          </a:p>
          <a:p>
            <a:pPr algn="just">
              <a:lnSpc>
                <a:spcPct val="120000"/>
              </a:lnSpc>
            </a:pPr>
            <a:r>
              <a:rPr lang="en-US" b="0" i="0" dirty="0">
                <a:effectLst/>
                <a:latin typeface="Times New Roman" panose="02020603050405020304" pitchFamily="18" charset="0"/>
                <a:cs typeface="Times New Roman" panose="02020603050405020304" pitchFamily="18" charset="0"/>
              </a:rPr>
              <a:t>But this condition is critical sections can be avoided if the critical section is treated as an atomic instruction. </a:t>
            </a:r>
          </a:p>
          <a:p>
            <a:pPr algn="just">
              <a:lnSpc>
                <a:spcPct val="120000"/>
              </a:lnSpc>
            </a:pPr>
            <a:r>
              <a:rPr lang="en-US" b="0" i="0" dirty="0">
                <a:effectLst/>
                <a:latin typeface="Times New Roman" panose="02020603050405020304" pitchFamily="18" charset="0"/>
                <a:cs typeface="Times New Roman" panose="02020603050405020304" pitchFamily="18" charset="0"/>
              </a:rPr>
              <a:t>Proper thread synchronization using locks or atomic variables can also prevent race conditions.</a:t>
            </a:r>
          </a:p>
        </p:txBody>
      </p:sp>
    </p:spTree>
    <p:extLst>
      <p:ext uri="{BB962C8B-B14F-4D97-AF65-F5344CB8AC3E}">
        <p14:creationId xmlns:p14="http://schemas.microsoft.com/office/powerpoint/2010/main" val="241774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2D9C5-F4C1-178B-B219-911F51A8B7D4}"/>
              </a:ext>
            </a:extLst>
          </p:cNvPr>
          <p:cNvSpPr>
            <a:spLocks noGrp="1"/>
          </p:cNvSpPr>
          <p:nvPr>
            <p:ph type="title"/>
          </p:nvPr>
        </p:nvSpPr>
        <p:spPr>
          <a:xfrm>
            <a:off x="419878" y="298580"/>
            <a:ext cx="10515600" cy="577267"/>
          </a:xfrm>
        </p:spPr>
        <p:txBody>
          <a:bodyPr>
            <a:normAutofit fontScale="90000"/>
          </a:bodyPr>
          <a:lstStyle/>
          <a:p>
            <a:r>
              <a:rPr lang="en-IN" b="1" i="0" dirty="0">
                <a:effectLst/>
                <a:latin typeface="Times New Roman" panose="02020603050405020304" pitchFamily="18" charset="0"/>
                <a:cs typeface="Times New Roman" panose="02020603050405020304" pitchFamily="18" charset="0"/>
              </a:rPr>
              <a:t>Critical Section Problem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098325-D8CB-FA5F-A36A-465C03F5834A}"/>
              </a:ext>
            </a:extLst>
          </p:cNvPr>
          <p:cNvSpPr>
            <a:spLocks noGrp="1"/>
          </p:cNvSpPr>
          <p:nvPr>
            <p:ph idx="1"/>
          </p:nvPr>
        </p:nvSpPr>
        <p:spPr>
          <a:xfrm>
            <a:off x="419878" y="1035698"/>
            <a:ext cx="11308702" cy="5523722"/>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A critical section code </a:t>
            </a:r>
            <a:r>
              <a:rPr lang="en-US" sz="2400" b="0" i="0" dirty="0">
                <a:effectLst/>
                <a:latin typeface="Times New Roman" panose="02020603050405020304" pitchFamily="18" charset="0"/>
                <a:cs typeface="Times New Roman" panose="02020603050405020304" pitchFamily="18" charset="0"/>
              </a:rPr>
              <a:t> segment that accesses shared variables and has to be executed as an atomic action.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means that in a group of cooperating processes, at a given point of time, only one process must be executing its critical section.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any other process also wants to execute its critical section, it must wait until the first one finishes.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entry to the critical section is mainly handled by wait() function while the exit from critical section is controlled by signal() function.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6483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itical Section Problem">
            <a:extLst>
              <a:ext uri="{FF2B5EF4-FFF2-40B4-BE49-F238E27FC236}">
                <a16:creationId xmlns:a16="http://schemas.microsoft.com/office/drawing/2014/main" id="{19D0664F-5C6B-311F-4FE2-E1495B9CC3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2776" y="569167"/>
            <a:ext cx="8416211" cy="5127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36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2241A8-F868-6778-3326-5B1ACE25710D}"/>
              </a:ext>
            </a:extLst>
          </p:cNvPr>
          <p:cNvSpPr>
            <a:spLocks noGrp="1"/>
          </p:cNvSpPr>
          <p:nvPr>
            <p:ph idx="1"/>
          </p:nvPr>
        </p:nvSpPr>
        <p:spPr>
          <a:xfrm>
            <a:off x="419878" y="391886"/>
            <a:ext cx="11346024" cy="5785077"/>
          </a:xfrm>
        </p:spPr>
        <p:txBody>
          <a:bodyPr/>
          <a:lstStyle/>
          <a:p>
            <a:pPr marL="0" indent="0" algn="just">
              <a:lnSpc>
                <a:spcPct val="150000"/>
              </a:lnSpc>
              <a:buNone/>
            </a:pPr>
            <a:r>
              <a:rPr lang="en-US" b="0" i="0" dirty="0">
                <a:effectLst/>
                <a:latin typeface="Times New Roman" panose="02020603050405020304" pitchFamily="18" charset="0"/>
                <a:cs typeface="Times New Roman" panose="02020603050405020304" pitchFamily="18" charset="0"/>
              </a:rPr>
              <a:t>Entry Section</a:t>
            </a:r>
          </a:p>
          <a:p>
            <a:pPr algn="just">
              <a:lnSpc>
                <a:spcPct val="150000"/>
              </a:lnSpc>
            </a:pPr>
            <a:r>
              <a:rPr lang="en-US" b="0" i="0" dirty="0">
                <a:effectLst/>
                <a:latin typeface="Times New Roman" panose="02020603050405020304" pitchFamily="18" charset="0"/>
                <a:cs typeface="Times New Roman" panose="02020603050405020304" pitchFamily="18" charset="0"/>
              </a:rPr>
              <a:t>In this section mainly the process requests for its entry in the critical section.</a:t>
            </a:r>
          </a:p>
          <a:p>
            <a:pPr marL="0" indent="0" algn="just">
              <a:lnSpc>
                <a:spcPct val="150000"/>
              </a:lnSpc>
              <a:buNone/>
            </a:pPr>
            <a:r>
              <a:rPr lang="en-US" b="0" i="0" dirty="0">
                <a:effectLst/>
                <a:latin typeface="Times New Roman" panose="02020603050405020304" pitchFamily="18" charset="0"/>
                <a:cs typeface="Times New Roman" panose="02020603050405020304" pitchFamily="18" charset="0"/>
              </a:rPr>
              <a:t>Exit Section</a:t>
            </a:r>
          </a:p>
          <a:p>
            <a:pPr algn="just">
              <a:lnSpc>
                <a:spcPct val="150000"/>
              </a:lnSpc>
            </a:pPr>
            <a:r>
              <a:rPr lang="en-US" b="0" i="0" dirty="0">
                <a:effectLst/>
                <a:latin typeface="Times New Roman" panose="02020603050405020304" pitchFamily="18" charset="0"/>
                <a:cs typeface="Times New Roman" panose="02020603050405020304" pitchFamily="18" charset="0"/>
              </a:rPr>
              <a:t>This section is followed by the critical section.</a:t>
            </a:r>
          </a:p>
          <a:p>
            <a:endParaRPr lang="en-IN" dirty="0"/>
          </a:p>
        </p:txBody>
      </p:sp>
    </p:spTree>
    <p:extLst>
      <p:ext uri="{BB962C8B-B14F-4D97-AF65-F5344CB8AC3E}">
        <p14:creationId xmlns:p14="http://schemas.microsoft.com/office/powerpoint/2010/main" val="3679840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7F952-5EAA-22B2-6AE6-AD676C529E0D}"/>
              </a:ext>
            </a:extLst>
          </p:cNvPr>
          <p:cNvSpPr>
            <a:spLocks noGrp="1"/>
          </p:cNvSpPr>
          <p:nvPr>
            <p:ph type="title"/>
          </p:nvPr>
        </p:nvSpPr>
        <p:spPr>
          <a:xfrm>
            <a:off x="353008" y="187845"/>
            <a:ext cx="10515600" cy="530614"/>
          </a:xfrm>
        </p:spPr>
        <p:txBody>
          <a:bodyPr>
            <a:normAutofit fontScale="90000"/>
          </a:bodyPr>
          <a:lstStyle/>
          <a:p>
            <a:r>
              <a:rPr lang="en-US" b="1" i="0" dirty="0">
                <a:solidFill>
                  <a:srgbClr val="212529"/>
                </a:solidFill>
                <a:effectLst/>
                <a:latin typeface="Times New Roman" panose="02020603050405020304" pitchFamily="18" charset="0"/>
                <a:cs typeface="Times New Roman" panose="02020603050405020304" pitchFamily="18" charset="0"/>
              </a:rPr>
              <a:t>The solution to the Critical Section Problem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49ADEB-3FE8-3A19-A846-1ECE3C1BA309}"/>
              </a:ext>
            </a:extLst>
          </p:cNvPr>
          <p:cNvSpPr>
            <a:spLocks noGrp="1"/>
          </p:cNvSpPr>
          <p:nvPr>
            <p:ph idx="1"/>
          </p:nvPr>
        </p:nvSpPr>
        <p:spPr>
          <a:xfrm>
            <a:off x="270588" y="895740"/>
            <a:ext cx="11083212" cy="5597134"/>
          </a:xfrm>
        </p:spPr>
        <p:txBody>
          <a:bodyPr>
            <a:normAutofit/>
          </a:bodyPr>
          <a:lstStyle/>
          <a:p>
            <a:pPr algn="just"/>
            <a:r>
              <a:rPr lang="en-US" sz="2400" b="0" i="0" dirty="0">
                <a:solidFill>
                  <a:srgbClr val="212529"/>
                </a:solidFill>
                <a:effectLst/>
                <a:latin typeface="Times New Roman" panose="02020603050405020304" pitchFamily="18" charset="0"/>
                <a:cs typeface="Times New Roman" panose="02020603050405020304" pitchFamily="18" charset="0"/>
              </a:rPr>
              <a:t>A solution to the critical section problem must satisfy the following three conditions:</a:t>
            </a:r>
          </a:p>
          <a:p>
            <a:pPr marL="0" indent="0" algn="just">
              <a:buNone/>
            </a:pPr>
            <a:r>
              <a:rPr lang="en-US" sz="2400" b="1" i="0" dirty="0">
                <a:solidFill>
                  <a:srgbClr val="FF0000"/>
                </a:solidFill>
                <a:effectLst/>
                <a:latin typeface="Times New Roman" panose="02020603050405020304" pitchFamily="18" charset="0"/>
                <a:cs typeface="Times New Roman" panose="02020603050405020304" pitchFamily="18" charset="0"/>
              </a:rPr>
              <a:t>1.Mutual Exclusion</a:t>
            </a:r>
          </a:p>
          <a:p>
            <a:pPr algn="just"/>
            <a:r>
              <a:rPr lang="en-US" sz="2400" b="0" i="0" dirty="0">
                <a:solidFill>
                  <a:srgbClr val="212529"/>
                </a:solidFill>
                <a:effectLst/>
                <a:latin typeface="Times New Roman" panose="02020603050405020304" pitchFamily="18" charset="0"/>
                <a:cs typeface="Times New Roman" panose="02020603050405020304" pitchFamily="18" charset="0"/>
              </a:rPr>
              <a:t>Out of a group of cooperating processes, only one process can be in its critical section at a given point of time.</a:t>
            </a:r>
          </a:p>
          <a:p>
            <a:pPr marL="0" indent="0" algn="just">
              <a:buNone/>
            </a:pPr>
            <a:r>
              <a:rPr lang="en-US" sz="2400" b="1" i="0" dirty="0">
                <a:solidFill>
                  <a:srgbClr val="FF0000"/>
                </a:solidFill>
                <a:effectLst/>
                <a:latin typeface="Times New Roman" panose="02020603050405020304" pitchFamily="18" charset="0"/>
                <a:cs typeface="Times New Roman" panose="02020603050405020304" pitchFamily="18" charset="0"/>
              </a:rPr>
              <a:t>2. Progress</a:t>
            </a:r>
          </a:p>
          <a:p>
            <a:pPr algn="just"/>
            <a:r>
              <a:rPr lang="en-US" sz="2400" b="0" i="0" dirty="0">
                <a:solidFill>
                  <a:srgbClr val="212529"/>
                </a:solidFill>
                <a:effectLst/>
                <a:latin typeface="Times New Roman" panose="02020603050405020304" pitchFamily="18" charset="0"/>
                <a:cs typeface="Times New Roman" panose="02020603050405020304" pitchFamily="18" charset="0"/>
              </a:rPr>
              <a:t>If no process is in its critical section, and if one or more threads want to execute their critical section then any one of these threads must be allowed to get into its critical section.</a:t>
            </a:r>
          </a:p>
          <a:p>
            <a:pPr marL="0" indent="0" algn="just">
              <a:buNone/>
            </a:pPr>
            <a:r>
              <a:rPr lang="en-US" sz="2400" b="1" i="0" dirty="0">
                <a:solidFill>
                  <a:srgbClr val="FF0000"/>
                </a:solidFill>
                <a:effectLst/>
                <a:latin typeface="Times New Roman" panose="02020603050405020304" pitchFamily="18" charset="0"/>
                <a:cs typeface="Times New Roman" panose="02020603050405020304" pitchFamily="18" charset="0"/>
              </a:rPr>
              <a:t>3. Bounded Waiting</a:t>
            </a:r>
          </a:p>
          <a:p>
            <a:pPr algn="just"/>
            <a:r>
              <a:rPr lang="en-US" sz="2400" b="0" i="0" dirty="0">
                <a:solidFill>
                  <a:srgbClr val="212529"/>
                </a:solidFill>
                <a:effectLst/>
                <a:latin typeface="Times New Roman" panose="02020603050405020304" pitchFamily="18" charset="0"/>
                <a:cs typeface="Times New Roman" panose="02020603050405020304" pitchFamily="18" charset="0"/>
              </a:rPr>
              <a:t>After a process makes a request for getting into its critical section, there is a limit for how many other processes can get into their critical section, before this process's request is granted. So after the limit is reached, the system must grant the process permission to get into its critical section.</a:t>
            </a:r>
          </a:p>
          <a:p>
            <a:endParaRPr lang="en-IN" dirty="0"/>
          </a:p>
        </p:txBody>
      </p:sp>
    </p:spTree>
    <p:extLst>
      <p:ext uri="{BB962C8B-B14F-4D97-AF65-F5344CB8AC3E}">
        <p14:creationId xmlns:p14="http://schemas.microsoft.com/office/powerpoint/2010/main" val="3575962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9FE72-0179-29D0-E846-779013F7AF56}"/>
              </a:ext>
            </a:extLst>
          </p:cNvPr>
          <p:cNvSpPr>
            <a:spLocks noGrp="1"/>
          </p:cNvSpPr>
          <p:nvPr>
            <p:ph type="title"/>
          </p:nvPr>
        </p:nvSpPr>
        <p:spPr>
          <a:xfrm>
            <a:off x="838200" y="365126"/>
            <a:ext cx="10515600" cy="539944"/>
          </a:xfrm>
        </p:spPr>
        <p:txBody>
          <a:bodyPr>
            <a:normAutofit fontScale="90000"/>
          </a:bodyPr>
          <a:lstStyle/>
          <a:p>
            <a:r>
              <a:rPr lang="en-US" b="1" i="0" dirty="0">
                <a:solidFill>
                  <a:srgbClr val="212529"/>
                </a:solidFill>
                <a:effectLst/>
                <a:latin typeface="Times New Roman" panose="02020603050405020304" pitchFamily="18" charset="0"/>
                <a:cs typeface="Times New Roman" panose="02020603050405020304" pitchFamily="18" charset="0"/>
              </a:rPr>
              <a:t>Solutions for the Critical Section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D956C3-66A8-F3B4-99D5-5E1A999D9187}"/>
              </a:ext>
            </a:extLst>
          </p:cNvPr>
          <p:cNvSpPr>
            <a:spLocks noGrp="1"/>
          </p:cNvSpPr>
          <p:nvPr>
            <p:ph idx="1"/>
          </p:nvPr>
        </p:nvSpPr>
        <p:spPr>
          <a:xfrm>
            <a:off x="401216" y="1091682"/>
            <a:ext cx="10952584" cy="5085281"/>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critical section plays an important role in Process Synchronization so that the problem must be solved.</a:t>
            </a:r>
          </a:p>
          <a:p>
            <a:pPr algn="just">
              <a:lnSpc>
                <a:spcPct val="150000"/>
              </a:lnSpc>
            </a:pPr>
            <a:r>
              <a:rPr lang="en-US" sz="2400" b="0" i="0" dirty="0">
                <a:effectLst/>
                <a:latin typeface="Times New Roman" panose="02020603050405020304" pitchFamily="18" charset="0"/>
                <a:cs typeface="Times New Roman" panose="02020603050405020304" pitchFamily="18" charset="0"/>
              </a:rPr>
              <a:t>Some widely used method to solve the critical section problem are as follows:</a:t>
            </a:r>
          </a:p>
        </p:txBody>
      </p:sp>
    </p:spTree>
    <p:extLst>
      <p:ext uri="{BB962C8B-B14F-4D97-AF65-F5344CB8AC3E}">
        <p14:creationId xmlns:p14="http://schemas.microsoft.com/office/powerpoint/2010/main" val="16246372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1028</Words>
  <Application>Microsoft Office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system-ui</vt:lpstr>
      <vt:lpstr>Times New Roman</vt:lpstr>
      <vt:lpstr>Wingdings</vt:lpstr>
      <vt:lpstr>Office Theme</vt:lpstr>
      <vt:lpstr>Process synchronization</vt:lpstr>
      <vt:lpstr>PowerPoint Presentation</vt:lpstr>
      <vt:lpstr>PowerPoint Presentation</vt:lpstr>
      <vt:lpstr>Race Condition</vt:lpstr>
      <vt:lpstr>Critical Section Problem</vt:lpstr>
      <vt:lpstr>PowerPoint Presentation</vt:lpstr>
      <vt:lpstr>PowerPoint Presentation</vt:lpstr>
      <vt:lpstr>The solution to the Critical Section Problem</vt:lpstr>
      <vt:lpstr>Solutions for the Critical Section</vt:lpstr>
      <vt:lpstr>1.Peterson's Solution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Synchronization</dc:title>
  <dc:creator>Akash Kadao</dc:creator>
  <cp:lastModifiedBy>Akash Kadao</cp:lastModifiedBy>
  <cp:revision>4</cp:revision>
  <dcterms:created xsi:type="dcterms:W3CDTF">2023-10-12T09:46:26Z</dcterms:created>
  <dcterms:modified xsi:type="dcterms:W3CDTF">2023-12-02T08:44:32Z</dcterms:modified>
</cp:coreProperties>
</file>