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79" r:id="rId2"/>
    <p:sldId id="380" r:id="rId3"/>
    <p:sldId id="401" r:id="rId4"/>
    <p:sldId id="381" r:id="rId5"/>
    <p:sldId id="402" r:id="rId6"/>
    <p:sldId id="382" r:id="rId7"/>
    <p:sldId id="383" r:id="rId8"/>
    <p:sldId id="384" r:id="rId9"/>
    <p:sldId id="385" r:id="rId10"/>
    <p:sldId id="386" r:id="rId11"/>
    <p:sldId id="387" r:id="rId12"/>
    <p:sldId id="388" r:id="rId13"/>
    <p:sldId id="389" r:id="rId14"/>
    <p:sldId id="390" r:id="rId15"/>
    <p:sldId id="391" r:id="rId16"/>
    <p:sldId id="395" r:id="rId17"/>
    <p:sldId id="396" r:id="rId18"/>
    <p:sldId id="397" r:id="rId19"/>
    <p:sldId id="398" r:id="rId20"/>
    <p:sldId id="39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4506F-2B95-478E-40F0-662BC6B752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FDB900-44C7-7DD4-56F8-726570A53F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8CE701-1C3A-9E9E-9771-A65A6FED11DD}"/>
              </a:ext>
            </a:extLst>
          </p:cNvPr>
          <p:cNvSpPr>
            <a:spLocks noGrp="1"/>
          </p:cNvSpPr>
          <p:nvPr>
            <p:ph type="dt" sz="half" idx="10"/>
          </p:nvPr>
        </p:nvSpPr>
        <p:spPr/>
        <p:txBody>
          <a:bodyPr/>
          <a:lstStyle/>
          <a:p>
            <a:fld id="{FCDFE1AB-0E29-4EC4-B1E1-AA03D0ABC9D0}" type="datetimeFigureOut">
              <a:rPr lang="en-IN" smtClean="0"/>
              <a:t>02-12-2023</a:t>
            </a:fld>
            <a:endParaRPr lang="en-IN"/>
          </a:p>
        </p:txBody>
      </p:sp>
      <p:sp>
        <p:nvSpPr>
          <p:cNvPr id="5" name="Footer Placeholder 4">
            <a:extLst>
              <a:ext uri="{FF2B5EF4-FFF2-40B4-BE49-F238E27FC236}">
                <a16:creationId xmlns:a16="http://schemas.microsoft.com/office/drawing/2014/main" id="{329993D4-F2E3-4ADC-963D-18CCBAFBF9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F55D0A-4119-6927-A5FE-444714D31825}"/>
              </a:ext>
            </a:extLst>
          </p:cNvPr>
          <p:cNvSpPr>
            <a:spLocks noGrp="1"/>
          </p:cNvSpPr>
          <p:nvPr>
            <p:ph type="sldNum" sz="quarter" idx="12"/>
          </p:nvPr>
        </p:nvSpPr>
        <p:spPr/>
        <p:txBody>
          <a:bodyPr/>
          <a:lstStyle/>
          <a:p>
            <a:fld id="{C4B5806E-5434-49C6-9813-BE79810F4C02}" type="slidenum">
              <a:rPr lang="en-IN" smtClean="0"/>
              <a:t>‹#›</a:t>
            </a:fld>
            <a:endParaRPr lang="en-IN"/>
          </a:p>
        </p:txBody>
      </p:sp>
    </p:spTree>
    <p:extLst>
      <p:ext uri="{BB962C8B-B14F-4D97-AF65-F5344CB8AC3E}">
        <p14:creationId xmlns:p14="http://schemas.microsoft.com/office/powerpoint/2010/main" val="894794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50ACE-4F62-E10D-F400-6A90E42648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2C026A-5904-B9C4-DF19-5BACE0CA81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49DE91-1546-9E42-0D14-006B16E691AC}"/>
              </a:ext>
            </a:extLst>
          </p:cNvPr>
          <p:cNvSpPr>
            <a:spLocks noGrp="1"/>
          </p:cNvSpPr>
          <p:nvPr>
            <p:ph type="dt" sz="half" idx="10"/>
          </p:nvPr>
        </p:nvSpPr>
        <p:spPr/>
        <p:txBody>
          <a:bodyPr/>
          <a:lstStyle/>
          <a:p>
            <a:fld id="{FCDFE1AB-0E29-4EC4-B1E1-AA03D0ABC9D0}" type="datetimeFigureOut">
              <a:rPr lang="en-IN" smtClean="0"/>
              <a:t>02-12-2023</a:t>
            </a:fld>
            <a:endParaRPr lang="en-IN"/>
          </a:p>
        </p:txBody>
      </p:sp>
      <p:sp>
        <p:nvSpPr>
          <p:cNvPr id="5" name="Footer Placeholder 4">
            <a:extLst>
              <a:ext uri="{FF2B5EF4-FFF2-40B4-BE49-F238E27FC236}">
                <a16:creationId xmlns:a16="http://schemas.microsoft.com/office/drawing/2014/main" id="{37DB7279-A1E0-E4E8-4AA1-898DE82237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89EF85-8C98-B744-2FDA-C42D2AF05924}"/>
              </a:ext>
            </a:extLst>
          </p:cNvPr>
          <p:cNvSpPr>
            <a:spLocks noGrp="1"/>
          </p:cNvSpPr>
          <p:nvPr>
            <p:ph type="sldNum" sz="quarter" idx="12"/>
          </p:nvPr>
        </p:nvSpPr>
        <p:spPr/>
        <p:txBody>
          <a:bodyPr/>
          <a:lstStyle/>
          <a:p>
            <a:fld id="{C4B5806E-5434-49C6-9813-BE79810F4C02}" type="slidenum">
              <a:rPr lang="en-IN" smtClean="0"/>
              <a:t>‹#›</a:t>
            </a:fld>
            <a:endParaRPr lang="en-IN"/>
          </a:p>
        </p:txBody>
      </p:sp>
    </p:spTree>
    <p:extLst>
      <p:ext uri="{BB962C8B-B14F-4D97-AF65-F5344CB8AC3E}">
        <p14:creationId xmlns:p14="http://schemas.microsoft.com/office/powerpoint/2010/main" val="484758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7271E1-09C0-299F-739D-ED25734E8C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177379-D7BE-9AA7-18FA-80DB610B05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461E75-060F-12B4-61A3-ED4B1B876DFD}"/>
              </a:ext>
            </a:extLst>
          </p:cNvPr>
          <p:cNvSpPr>
            <a:spLocks noGrp="1"/>
          </p:cNvSpPr>
          <p:nvPr>
            <p:ph type="dt" sz="half" idx="10"/>
          </p:nvPr>
        </p:nvSpPr>
        <p:spPr/>
        <p:txBody>
          <a:bodyPr/>
          <a:lstStyle/>
          <a:p>
            <a:fld id="{FCDFE1AB-0E29-4EC4-B1E1-AA03D0ABC9D0}" type="datetimeFigureOut">
              <a:rPr lang="en-IN" smtClean="0"/>
              <a:t>02-12-2023</a:t>
            </a:fld>
            <a:endParaRPr lang="en-IN"/>
          </a:p>
        </p:txBody>
      </p:sp>
      <p:sp>
        <p:nvSpPr>
          <p:cNvPr id="5" name="Footer Placeholder 4">
            <a:extLst>
              <a:ext uri="{FF2B5EF4-FFF2-40B4-BE49-F238E27FC236}">
                <a16:creationId xmlns:a16="http://schemas.microsoft.com/office/drawing/2014/main" id="{5E44C975-2092-8EE7-ED61-0D0798D154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289763-CD9E-B84D-5500-C34EFBA73ABE}"/>
              </a:ext>
            </a:extLst>
          </p:cNvPr>
          <p:cNvSpPr>
            <a:spLocks noGrp="1"/>
          </p:cNvSpPr>
          <p:nvPr>
            <p:ph type="sldNum" sz="quarter" idx="12"/>
          </p:nvPr>
        </p:nvSpPr>
        <p:spPr/>
        <p:txBody>
          <a:bodyPr/>
          <a:lstStyle/>
          <a:p>
            <a:fld id="{C4B5806E-5434-49C6-9813-BE79810F4C02}" type="slidenum">
              <a:rPr lang="en-IN" smtClean="0"/>
              <a:t>‹#›</a:t>
            </a:fld>
            <a:endParaRPr lang="en-IN"/>
          </a:p>
        </p:txBody>
      </p:sp>
    </p:spTree>
    <p:extLst>
      <p:ext uri="{BB962C8B-B14F-4D97-AF65-F5344CB8AC3E}">
        <p14:creationId xmlns:p14="http://schemas.microsoft.com/office/powerpoint/2010/main" val="3524066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62254-2A25-DCEA-E2CB-214BE12CB9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CBDDAF-A438-216A-E8A5-4127340019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7263EF-2703-1C21-4424-2CAEA596ECA1}"/>
              </a:ext>
            </a:extLst>
          </p:cNvPr>
          <p:cNvSpPr>
            <a:spLocks noGrp="1"/>
          </p:cNvSpPr>
          <p:nvPr>
            <p:ph type="dt" sz="half" idx="10"/>
          </p:nvPr>
        </p:nvSpPr>
        <p:spPr/>
        <p:txBody>
          <a:bodyPr/>
          <a:lstStyle/>
          <a:p>
            <a:fld id="{FCDFE1AB-0E29-4EC4-B1E1-AA03D0ABC9D0}" type="datetimeFigureOut">
              <a:rPr lang="en-IN" smtClean="0"/>
              <a:t>02-12-2023</a:t>
            </a:fld>
            <a:endParaRPr lang="en-IN"/>
          </a:p>
        </p:txBody>
      </p:sp>
      <p:sp>
        <p:nvSpPr>
          <p:cNvPr id="5" name="Footer Placeholder 4">
            <a:extLst>
              <a:ext uri="{FF2B5EF4-FFF2-40B4-BE49-F238E27FC236}">
                <a16:creationId xmlns:a16="http://schemas.microsoft.com/office/drawing/2014/main" id="{1D3E99A5-AA45-8D95-9B15-E4D57D6B38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C4F4ED-1FD1-A059-6953-5D8A16733054}"/>
              </a:ext>
            </a:extLst>
          </p:cNvPr>
          <p:cNvSpPr>
            <a:spLocks noGrp="1"/>
          </p:cNvSpPr>
          <p:nvPr>
            <p:ph type="sldNum" sz="quarter" idx="12"/>
          </p:nvPr>
        </p:nvSpPr>
        <p:spPr/>
        <p:txBody>
          <a:bodyPr/>
          <a:lstStyle/>
          <a:p>
            <a:fld id="{C4B5806E-5434-49C6-9813-BE79810F4C02}" type="slidenum">
              <a:rPr lang="en-IN" smtClean="0"/>
              <a:t>‹#›</a:t>
            </a:fld>
            <a:endParaRPr lang="en-IN"/>
          </a:p>
        </p:txBody>
      </p:sp>
    </p:spTree>
    <p:extLst>
      <p:ext uri="{BB962C8B-B14F-4D97-AF65-F5344CB8AC3E}">
        <p14:creationId xmlns:p14="http://schemas.microsoft.com/office/powerpoint/2010/main" val="225650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A34E8-F477-055B-86DF-69B0F59A6C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8AD0D4-DAC6-3A65-39C8-F84DB92B84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D4D532-E80C-C7A9-C737-C4F7353E3AE7}"/>
              </a:ext>
            </a:extLst>
          </p:cNvPr>
          <p:cNvSpPr>
            <a:spLocks noGrp="1"/>
          </p:cNvSpPr>
          <p:nvPr>
            <p:ph type="dt" sz="half" idx="10"/>
          </p:nvPr>
        </p:nvSpPr>
        <p:spPr/>
        <p:txBody>
          <a:bodyPr/>
          <a:lstStyle/>
          <a:p>
            <a:fld id="{FCDFE1AB-0E29-4EC4-B1E1-AA03D0ABC9D0}" type="datetimeFigureOut">
              <a:rPr lang="en-IN" smtClean="0"/>
              <a:t>02-12-2023</a:t>
            </a:fld>
            <a:endParaRPr lang="en-IN"/>
          </a:p>
        </p:txBody>
      </p:sp>
      <p:sp>
        <p:nvSpPr>
          <p:cNvPr id="5" name="Footer Placeholder 4">
            <a:extLst>
              <a:ext uri="{FF2B5EF4-FFF2-40B4-BE49-F238E27FC236}">
                <a16:creationId xmlns:a16="http://schemas.microsoft.com/office/drawing/2014/main" id="{AB121084-DE6B-3259-879D-EC173CB8C0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6B7A2F-E582-E232-69A9-E86CA85AF51E}"/>
              </a:ext>
            </a:extLst>
          </p:cNvPr>
          <p:cNvSpPr>
            <a:spLocks noGrp="1"/>
          </p:cNvSpPr>
          <p:nvPr>
            <p:ph type="sldNum" sz="quarter" idx="12"/>
          </p:nvPr>
        </p:nvSpPr>
        <p:spPr/>
        <p:txBody>
          <a:bodyPr/>
          <a:lstStyle/>
          <a:p>
            <a:fld id="{C4B5806E-5434-49C6-9813-BE79810F4C02}" type="slidenum">
              <a:rPr lang="en-IN" smtClean="0"/>
              <a:t>‹#›</a:t>
            </a:fld>
            <a:endParaRPr lang="en-IN"/>
          </a:p>
        </p:txBody>
      </p:sp>
    </p:spTree>
    <p:extLst>
      <p:ext uri="{BB962C8B-B14F-4D97-AF65-F5344CB8AC3E}">
        <p14:creationId xmlns:p14="http://schemas.microsoft.com/office/powerpoint/2010/main" val="2056679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72E3D-463D-6971-77AB-8C52C6A41A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6C7B4DC-A537-E0A7-598F-C05BE72FDD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7D906A-7200-8704-05B7-8B2CA5800A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F2AD74-B661-8D73-30F5-E45FC84AC066}"/>
              </a:ext>
            </a:extLst>
          </p:cNvPr>
          <p:cNvSpPr>
            <a:spLocks noGrp="1"/>
          </p:cNvSpPr>
          <p:nvPr>
            <p:ph type="dt" sz="half" idx="10"/>
          </p:nvPr>
        </p:nvSpPr>
        <p:spPr/>
        <p:txBody>
          <a:bodyPr/>
          <a:lstStyle/>
          <a:p>
            <a:fld id="{FCDFE1AB-0E29-4EC4-B1E1-AA03D0ABC9D0}" type="datetimeFigureOut">
              <a:rPr lang="en-IN" smtClean="0"/>
              <a:t>02-12-2023</a:t>
            </a:fld>
            <a:endParaRPr lang="en-IN"/>
          </a:p>
        </p:txBody>
      </p:sp>
      <p:sp>
        <p:nvSpPr>
          <p:cNvPr id="6" name="Footer Placeholder 5">
            <a:extLst>
              <a:ext uri="{FF2B5EF4-FFF2-40B4-BE49-F238E27FC236}">
                <a16:creationId xmlns:a16="http://schemas.microsoft.com/office/drawing/2014/main" id="{25532F65-A797-9E6C-CF69-35F8F5CF6F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D31463-7BEC-3D57-CEFA-6E05DD06E5DD}"/>
              </a:ext>
            </a:extLst>
          </p:cNvPr>
          <p:cNvSpPr>
            <a:spLocks noGrp="1"/>
          </p:cNvSpPr>
          <p:nvPr>
            <p:ph type="sldNum" sz="quarter" idx="12"/>
          </p:nvPr>
        </p:nvSpPr>
        <p:spPr/>
        <p:txBody>
          <a:bodyPr/>
          <a:lstStyle/>
          <a:p>
            <a:fld id="{C4B5806E-5434-49C6-9813-BE79810F4C02}" type="slidenum">
              <a:rPr lang="en-IN" smtClean="0"/>
              <a:t>‹#›</a:t>
            </a:fld>
            <a:endParaRPr lang="en-IN"/>
          </a:p>
        </p:txBody>
      </p:sp>
    </p:spTree>
    <p:extLst>
      <p:ext uri="{BB962C8B-B14F-4D97-AF65-F5344CB8AC3E}">
        <p14:creationId xmlns:p14="http://schemas.microsoft.com/office/powerpoint/2010/main" val="287828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2F472-1137-7B77-8060-FB29853B3B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1C49D1-B2F0-7AE3-CEE3-FA77862C2C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EF39F3-375D-DE09-43F2-C5917073CE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786D431-AD32-E0DB-1352-6CDC3DA826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092789-19E9-0591-D1F0-F5B938851E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31F160-E9D2-1EA7-A0AE-25B5D9DDC769}"/>
              </a:ext>
            </a:extLst>
          </p:cNvPr>
          <p:cNvSpPr>
            <a:spLocks noGrp="1"/>
          </p:cNvSpPr>
          <p:nvPr>
            <p:ph type="dt" sz="half" idx="10"/>
          </p:nvPr>
        </p:nvSpPr>
        <p:spPr/>
        <p:txBody>
          <a:bodyPr/>
          <a:lstStyle/>
          <a:p>
            <a:fld id="{FCDFE1AB-0E29-4EC4-B1E1-AA03D0ABC9D0}" type="datetimeFigureOut">
              <a:rPr lang="en-IN" smtClean="0"/>
              <a:t>02-12-2023</a:t>
            </a:fld>
            <a:endParaRPr lang="en-IN"/>
          </a:p>
        </p:txBody>
      </p:sp>
      <p:sp>
        <p:nvSpPr>
          <p:cNvPr id="8" name="Footer Placeholder 7">
            <a:extLst>
              <a:ext uri="{FF2B5EF4-FFF2-40B4-BE49-F238E27FC236}">
                <a16:creationId xmlns:a16="http://schemas.microsoft.com/office/drawing/2014/main" id="{668111B8-367C-36F7-0404-AD98A1E6B26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28C2DE1-D3DB-E7D3-07A9-87A1C92DA882}"/>
              </a:ext>
            </a:extLst>
          </p:cNvPr>
          <p:cNvSpPr>
            <a:spLocks noGrp="1"/>
          </p:cNvSpPr>
          <p:nvPr>
            <p:ph type="sldNum" sz="quarter" idx="12"/>
          </p:nvPr>
        </p:nvSpPr>
        <p:spPr/>
        <p:txBody>
          <a:bodyPr/>
          <a:lstStyle/>
          <a:p>
            <a:fld id="{C4B5806E-5434-49C6-9813-BE79810F4C02}" type="slidenum">
              <a:rPr lang="en-IN" smtClean="0"/>
              <a:t>‹#›</a:t>
            </a:fld>
            <a:endParaRPr lang="en-IN"/>
          </a:p>
        </p:txBody>
      </p:sp>
    </p:spTree>
    <p:extLst>
      <p:ext uri="{BB962C8B-B14F-4D97-AF65-F5344CB8AC3E}">
        <p14:creationId xmlns:p14="http://schemas.microsoft.com/office/powerpoint/2010/main" val="20674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A5156-7E58-71AD-4E20-57BBA0BB44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7C6D2D-1061-9206-EF8F-6F86150B623C}"/>
              </a:ext>
            </a:extLst>
          </p:cNvPr>
          <p:cNvSpPr>
            <a:spLocks noGrp="1"/>
          </p:cNvSpPr>
          <p:nvPr>
            <p:ph type="dt" sz="half" idx="10"/>
          </p:nvPr>
        </p:nvSpPr>
        <p:spPr/>
        <p:txBody>
          <a:bodyPr/>
          <a:lstStyle/>
          <a:p>
            <a:fld id="{FCDFE1AB-0E29-4EC4-B1E1-AA03D0ABC9D0}" type="datetimeFigureOut">
              <a:rPr lang="en-IN" smtClean="0"/>
              <a:t>02-12-2023</a:t>
            </a:fld>
            <a:endParaRPr lang="en-IN"/>
          </a:p>
        </p:txBody>
      </p:sp>
      <p:sp>
        <p:nvSpPr>
          <p:cNvPr id="4" name="Footer Placeholder 3">
            <a:extLst>
              <a:ext uri="{FF2B5EF4-FFF2-40B4-BE49-F238E27FC236}">
                <a16:creationId xmlns:a16="http://schemas.microsoft.com/office/drawing/2014/main" id="{E0F48A62-3545-0D63-4543-914CBB732A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A47129-4763-1144-E0F9-CEBA79C7DE24}"/>
              </a:ext>
            </a:extLst>
          </p:cNvPr>
          <p:cNvSpPr>
            <a:spLocks noGrp="1"/>
          </p:cNvSpPr>
          <p:nvPr>
            <p:ph type="sldNum" sz="quarter" idx="12"/>
          </p:nvPr>
        </p:nvSpPr>
        <p:spPr/>
        <p:txBody>
          <a:bodyPr/>
          <a:lstStyle/>
          <a:p>
            <a:fld id="{C4B5806E-5434-49C6-9813-BE79810F4C02}" type="slidenum">
              <a:rPr lang="en-IN" smtClean="0"/>
              <a:t>‹#›</a:t>
            </a:fld>
            <a:endParaRPr lang="en-IN"/>
          </a:p>
        </p:txBody>
      </p:sp>
    </p:spTree>
    <p:extLst>
      <p:ext uri="{BB962C8B-B14F-4D97-AF65-F5344CB8AC3E}">
        <p14:creationId xmlns:p14="http://schemas.microsoft.com/office/powerpoint/2010/main" val="2451298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8BB874-D471-3A2D-6E6F-3EE26CEAD816}"/>
              </a:ext>
            </a:extLst>
          </p:cNvPr>
          <p:cNvSpPr>
            <a:spLocks noGrp="1"/>
          </p:cNvSpPr>
          <p:nvPr>
            <p:ph type="dt" sz="half" idx="10"/>
          </p:nvPr>
        </p:nvSpPr>
        <p:spPr/>
        <p:txBody>
          <a:bodyPr/>
          <a:lstStyle/>
          <a:p>
            <a:fld id="{FCDFE1AB-0E29-4EC4-B1E1-AA03D0ABC9D0}" type="datetimeFigureOut">
              <a:rPr lang="en-IN" smtClean="0"/>
              <a:t>02-12-2023</a:t>
            </a:fld>
            <a:endParaRPr lang="en-IN"/>
          </a:p>
        </p:txBody>
      </p:sp>
      <p:sp>
        <p:nvSpPr>
          <p:cNvPr id="3" name="Footer Placeholder 2">
            <a:extLst>
              <a:ext uri="{FF2B5EF4-FFF2-40B4-BE49-F238E27FC236}">
                <a16:creationId xmlns:a16="http://schemas.microsoft.com/office/drawing/2014/main" id="{6B324E30-9A57-5ED4-CBB7-81C589A54F7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24307E-470A-8C3C-821D-77C724D80C89}"/>
              </a:ext>
            </a:extLst>
          </p:cNvPr>
          <p:cNvSpPr>
            <a:spLocks noGrp="1"/>
          </p:cNvSpPr>
          <p:nvPr>
            <p:ph type="sldNum" sz="quarter" idx="12"/>
          </p:nvPr>
        </p:nvSpPr>
        <p:spPr/>
        <p:txBody>
          <a:bodyPr/>
          <a:lstStyle/>
          <a:p>
            <a:fld id="{C4B5806E-5434-49C6-9813-BE79810F4C02}" type="slidenum">
              <a:rPr lang="en-IN" smtClean="0"/>
              <a:t>‹#›</a:t>
            </a:fld>
            <a:endParaRPr lang="en-IN"/>
          </a:p>
        </p:txBody>
      </p:sp>
    </p:spTree>
    <p:extLst>
      <p:ext uri="{BB962C8B-B14F-4D97-AF65-F5344CB8AC3E}">
        <p14:creationId xmlns:p14="http://schemas.microsoft.com/office/powerpoint/2010/main" val="515314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96FA4-08F5-CEA1-0248-DB9EA439E2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84AB18B-EAF6-F28A-2BB1-72165F024F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D5FAEC5-E371-4A1C-6F56-FBCE344A81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2F84C4-1001-AE31-3EA5-6A11D0EB78C8}"/>
              </a:ext>
            </a:extLst>
          </p:cNvPr>
          <p:cNvSpPr>
            <a:spLocks noGrp="1"/>
          </p:cNvSpPr>
          <p:nvPr>
            <p:ph type="dt" sz="half" idx="10"/>
          </p:nvPr>
        </p:nvSpPr>
        <p:spPr/>
        <p:txBody>
          <a:bodyPr/>
          <a:lstStyle/>
          <a:p>
            <a:fld id="{FCDFE1AB-0E29-4EC4-B1E1-AA03D0ABC9D0}" type="datetimeFigureOut">
              <a:rPr lang="en-IN" smtClean="0"/>
              <a:t>02-12-2023</a:t>
            </a:fld>
            <a:endParaRPr lang="en-IN"/>
          </a:p>
        </p:txBody>
      </p:sp>
      <p:sp>
        <p:nvSpPr>
          <p:cNvPr id="6" name="Footer Placeholder 5">
            <a:extLst>
              <a:ext uri="{FF2B5EF4-FFF2-40B4-BE49-F238E27FC236}">
                <a16:creationId xmlns:a16="http://schemas.microsoft.com/office/drawing/2014/main" id="{710D03E4-2B37-A988-97AC-83C25FC827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125D12-53A3-C076-3050-617C06C8F8AD}"/>
              </a:ext>
            </a:extLst>
          </p:cNvPr>
          <p:cNvSpPr>
            <a:spLocks noGrp="1"/>
          </p:cNvSpPr>
          <p:nvPr>
            <p:ph type="sldNum" sz="quarter" idx="12"/>
          </p:nvPr>
        </p:nvSpPr>
        <p:spPr/>
        <p:txBody>
          <a:bodyPr/>
          <a:lstStyle/>
          <a:p>
            <a:fld id="{C4B5806E-5434-49C6-9813-BE79810F4C02}" type="slidenum">
              <a:rPr lang="en-IN" smtClean="0"/>
              <a:t>‹#›</a:t>
            </a:fld>
            <a:endParaRPr lang="en-IN"/>
          </a:p>
        </p:txBody>
      </p:sp>
    </p:spTree>
    <p:extLst>
      <p:ext uri="{BB962C8B-B14F-4D97-AF65-F5344CB8AC3E}">
        <p14:creationId xmlns:p14="http://schemas.microsoft.com/office/powerpoint/2010/main" val="1372550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C0E3A-737C-2337-F525-4E91C37FD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BBF30D-8C19-974C-C3D2-4B74CB0E18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F94A32F-B391-3262-4159-CFD097350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13CD65-5B7F-680F-54B7-BEE4E11B1B24}"/>
              </a:ext>
            </a:extLst>
          </p:cNvPr>
          <p:cNvSpPr>
            <a:spLocks noGrp="1"/>
          </p:cNvSpPr>
          <p:nvPr>
            <p:ph type="dt" sz="half" idx="10"/>
          </p:nvPr>
        </p:nvSpPr>
        <p:spPr/>
        <p:txBody>
          <a:bodyPr/>
          <a:lstStyle/>
          <a:p>
            <a:fld id="{FCDFE1AB-0E29-4EC4-B1E1-AA03D0ABC9D0}" type="datetimeFigureOut">
              <a:rPr lang="en-IN" smtClean="0"/>
              <a:t>02-12-2023</a:t>
            </a:fld>
            <a:endParaRPr lang="en-IN"/>
          </a:p>
        </p:txBody>
      </p:sp>
      <p:sp>
        <p:nvSpPr>
          <p:cNvPr id="6" name="Footer Placeholder 5">
            <a:extLst>
              <a:ext uri="{FF2B5EF4-FFF2-40B4-BE49-F238E27FC236}">
                <a16:creationId xmlns:a16="http://schemas.microsoft.com/office/drawing/2014/main" id="{FC0534FC-5202-2F93-F5AF-69EF1FE82D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8BA666-CDCD-DF0B-B36F-BDD8BA7E3617}"/>
              </a:ext>
            </a:extLst>
          </p:cNvPr>
          <p:cNvSpPr>
            <a:spLocks noGrp="1"/>
          </p:cNvSpPr>
          <p:nvPr>
            <p:ph type="sldNum" sz="quarter" idx="12"/>
          </p:nvPr>
        </p:nvSpPr>
        <p:spPr/>
        <p:txBody>
          <a:bodyPr/>
          <a:lstStyle/>
          <a:p>
            <a:fld id="{C4B5806E-5434-49C6-9813-BE79810F4C02}" type="slidenum">
              <a:rPr lang="en-IN" smtClean="0"/>
              <a:t>‹#›</a:t>
            </a:fld>
            <a:endParaRPr lang="en-IN"/>
          </a:p>
        </p:txBody>
      </p:sp>
    </p:spTree>
    <p:extLst>
      <p:ext uri="{BB962C8B-B14F-4D97-AF65-F5344CB8AC3E}">
        <p14:creationId xmlns:p14="http://schemas.microsoft.com/office/powerpoint/2010/main" val="2871303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596E24-6502-989C-5C45-13004B6E49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225154-76F9-EA37-01C9-A52DC299D3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320953-D566-55A5-07BB-71155118FF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FE1AB-0E29-4EC4-B1E1-AA03D0ABC9D0}" type="datetimeFigureOut">
              <a:rPr lang="en-IN" smtClean="0"/>
              <a:t>02-12-2023</a:t>
            </a:fld>
            <a:endParaRPr lang="en-IN"/>
          </a:p>
        </p:txBody>
      </p:sp>
      <p:sp>
        <p:nvSpPr>
          <p:cNvPr id="5" name="Footer Placeholder 4">
            <a:extLst>
              <a:ext uri="{FF2B5EF4-FFF2-40B4-BE49-F238E27FC236}">
                <a16:creationId xmlns:a16="http://schemas.microsoft.com/office/drawing/2014/main" id="{4AAB012C-9EDA-5FEC-D4C3-6F7F2A4C70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E96244-BDA1-1084-F7A1-03087989D5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B5806E-5434-49C6-9813-BE79810F4C02}" type="slidenum">
              <a:rPr lang="en-IN" smtClean="0"/>
              <a:t>‹#›</a:t>
            </a:fld>
            <a:endParaRPr lang="en-IN"/>
          </a:p>
        </p:txBody>
      </p:sp>
    </p:spTree>
    <p:extLst>
      <p:ext uri="{BB962C8B-B14F-4D97-AF65-F5344CB8AC3E}">
        <p14:creationId xmlns:p14="http://schemas.microsoft.com/office/powerpoint/2010/main" val="1704892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3BAF2-0B9E-E97C-44FB-9C69F5F919DB}"/>
              </a:ext>
            </a:extLst>
          </p:cNvPr>
          <p:cNvSpPr>
            <a:spLocks noGrp="1"/>
          </p:cNvSpPr>
          <p:nvPr>
            <p:ph type="title"/>
          </p:nvPr>
        </p:nvSpPr>
        <p:spPr>
          <a:xfrm>
            <a:off x="436983" y="223935"/>
            <a:ext cx="10515600" cy="595928"/>
          </a:xfrm>
        </p:spPr>
        <p:txBody>
          <a:bodyPr>
            <a:normAutofit fontScale="90000"/>
          </a:bodyPr>
          <a:lstStyle/>
          <a:p>
            <a:r>
              <a:rPr lang="en-IN" b="1" dirty="0">
                <a:latin typeface="Times New Roman" panose="02020603050405020304" pitchFamily="18" charset="0"/>
                <a:cs typeface="Times New Roman" panose="02020603050405020304" pitchFamily="18" charset="0"/>
              </a:rPr>
              <a:t>Semaphore</a:t>
            </a:r>
          </a:p>
        </p:txBody>
      </p:sp>
      <p:sp>
        <p:nvSpPr>
          <p:cNvPr id="3" name="Content Placeholder 2">
            <a:extLst>
              <a:ext uri="{FF2B5EF4-FFF2-40B4-BE49-F238E27FC236}">
                <a16:creationId xmlns:a16="http://schemas.microsoft.com/office/drawing/2014/main" id="{AF61B0F7-9570-8917-CE99-F0518A598596}"/>
              </a:ext>
            </a:extLst>
          </p:cNvPr>
          <p:cNvSpPr>
            <a:spLocks noGrp="1"/>
          </p:cNvSpPr>
          <p:nvPr>
            <p:ph idx="1"/>
          </p:nvPr>
        </p:nvSpPr>
        <p:spPr>
          <a:xfrm>
            <a:off x="298580" y="1045029"/>
            <a:ext cx="11467322" cy="5589036"/>
          </a:xfrm>
        </p:spPr>
        <p:txBody>
          <a:bodyPr/>
          <a:lstStyle/>
          <a:p>
            <a:pPr algn="just">
              <a:lnSpc>
                <a:spcPct val="150000"/>
              </a:lnSpc>
            </a:pPr>
            <a:r>
              <a:rPr lang="en-US" sz="2400" b="1" i="0" dirty="0">
                <a:solidFill>
                  <a:srgbClr val="222222"/>
                </a:solidFill>
                <a:effectLst/>
                <a:latin typeface="Times New Roman" panose="02020603050405020304" pitchFamily="18" charset="0"/>
                <a:cs typeface="Times New Roman" panose="02020603050405020304" pitchFamily="18" charset="0"/>
              </a:rPr>
              <a:t>Semaphore</a:t>
            </a:r>
            <a:r>
              <a:rPr lang="en-US" sz="2400" b="0" i="0" dirty="0">
                <a:solidFill>
                  <a:srgbClr val="222222"/>
                </a:solidFill>
                <a:effectLst/>
                <a:latin typeface="Times New Roman" panose="02020603050405020304" pitchFamily="18" charset="0"/>
                <a:cs typeface="Times New Roman" panose="02020603050405020304" pitchFamily="18" charset="0"/>
              </a:rPr>
              <a:t> is simply a variable that is non-negative and shared between threads. </a:t>
            </a:r>
          </a:p>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A semaphore is a signaling mechanism, and a thread that is waiting on a semaphore can be signaled by another thread. </a:t>
            </a:r>
          </a:p>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It uses two atomic operations, 1) Wait, and 2) Signal for the process synchronization.</a:t>
            </a:r>
          </a:p>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A semaphore either allows or disallows access to the resource, which depends on how it is set up.</a:t>
            </a:r>
          </a:p>
          <a:p>
            <a:pPr marL="0" indent="0" algn="l">
              <a:buNone/>
            </a:pPr>
            <a:r>
              <a:rPr lang="en-US" sz="2400" b="0" i="0" dirty="0">
                <a:solidFill>
                  <a:srgbClr val="222222"/>
                </a:solidFill>
                <a:effectLst/>
                <a:latin typeface="Times New Roman" panose="02020603050405020304" pitchFamily="18" charset="0"/>
                <a:cs typeface="Times New Roman" panose="02020603050405020304" pitchFamily="18" charset="0"/>
              </a:rPr>
              <a:t>The two common kinds of semaphores are</a:t>
            </a:r>
          </a:p>
          <a:p>
            <a:pPr algn="l">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Counting semaphores</a:t>
            </a:r>
          </a:p>
          <a:p>
            <a:pPr algn="l">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Binary semaphores.</a:t>
            </a:r>
          </a:p>
          <a:p>
            <a:endParaRPr lang="en-IN" dirty="0"/>
          </a:p>
        </p:txBody>
      </p:sp>
    </p:spTree>
    <p:extLst>
      <p:ext uri="{BB962C8B-B14F-4D97-AF65-F5344CB8AC3E}">
        <p14:creationId xmlns:p14="http://schemas.microsoft.com/office/powerpoint/2010/main" val="1633099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4F3E5-B27D-607F-2207-91CE7D2A2FD9}"/>
              </a:ext>
            </a:extLst>
          </p:cNvPr>
          <p:cNvSpPr>
            <a:spLocks noGrp="1"/>
          </p:cNvSpPr>
          <p:nvPr>
            <p:ph type="title"/>
          </p:nvPr>
        </p:nvSpPr>
        <p:spPr>
          <a:xfrm>
            <a:off x="270588" y="365125"/>
            <a:ext cx="11588620" cy="847855"/>
          </a:xfrm>
        </p:spPr>
        <p:txBody>
          <a:bodyPr>
            <a:normAutofit/>
          </a:bodyPr>
          <a:lstStyle/>
          <a:p>
            <a:r>
              <a:rPr lang="en-IN" b="1" i="0" dirty="0">
                <a:solidFill>
                  <a:srgbClr val="000000"/>
                </a:solidFill>
                <a:effectLst/>
                <a:latin typeface="Montserrat" panose="00000500000000000000" pitchFamily="2" charset="0"/>
              </a:rPr>
              <a:t>Classical Problems of Synchronization</a:t>
            </a:r>
            <a:endParaRPr lang="en-IN" dirty="0"/>
          </a:p>
        </p:txBody>
      </p:sp>
      <p:sp>
        <p:nvSpPr>
          <p:cNvPr id="3" name="Content Placeholder 2">
            <a:extLst>
              <a:ext uri="{FF2B5EF4-FFF2-40B4-BE49-F238E27FC236}">
                <a16:creationId xmlns:a16="http://schemas.microsoft.com/office/drawing/2014/main" id="{84B1C1FC-1A44-9629-7B26-5211D86903F8}"/>
              </a:ext>
            </a:extLst>
          </p:cNvPr>
          <p:cNvSpPr>
            <a:spLocks noGrp="1"/>
          </p:cNvSpPr>
          <p:nvPr>
            <p:ph idx="1"/>
          </p:nvPr>
        </p:nvSpPr>
        <p:spPr>
          <a:xfrm>
            <a:off x="332791" y="1212980"/>
            <a:ext cx="11358465" cy="5365102"/>
          </a:xfrm>
        </p:spPr>
        <p:txBody>
          <a:bodyPr/>
          <a:lstStyle/>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classical problems of synchronization are as follows:</a:t>
            </a:r>
          </a:p>
          <a:p>
            <a:pPr algn="just" fontAlgn="base">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Bound-Buffer problem</a:t>
            </a:r>
          </a:p>
          <a:p>
            <a:pPr algn="just" fontAlgn="base">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Sleeping barber problem</a:t>
            </a:r>
          </a:p>
          <a:p>
            <a:pPr algn="just" fontAlgn="base">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Dining Philosophers problem</a:t>
            </a:r>
          </a:p>
          <a:p>
            <a:pPr algn="just" fontAlgn="base">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Readers and writers problem</a:t>
            </a:r>
          </a:p>
          <a:p>
            <a:pPr marL="0" indent="0" algn="just" fontAlgn="base">
              <a:lnSpc>
                <a:spcPct val="150000"/>
              </a:lnSpc>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93892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2CD17-7606-9780-7392-5388338A2C5A}"/>
              </a:ext>
            </a:extLst>
          </p:cNvPr>
          <p:cNvSpPr>
            <a:spLocks noGrp="1"/>
          </p:cNvSpPr>
          <p:nvPr>
            <p:ph type="title"/>
          </p:nvPr>
        </p:nvSpPr>
        <p:spPr>
          <a:xfrm>
            <a:off x="334346" y="178513"/>
            <a:ext cx="10515600" cy="754548"/>
          </a:xfrm>
        </p:spPr>
        <p:txBody>
          <a:bodyPr/>
          <a:lstStyle/>
          <a:p>
            <a:r>
              <a:rPr lang="en-IN" b="1" i="0" dirty="0">
                <a:solidFill>
                  <a:srgbClr val="000000"/>
                </a:solidFill>
                <a:effectLst/>
                <a:latin typeface="Montserrat" panose="00000500000000000000" pitchFamily="2" charset="0"/>
              </a:rPr>
              <a:t>Bound-Buffer problem</a:t>
            </a:r>
            <a:endParaRPr lang="en-IN" dirty="0"/>
          </a:p>
        </p:txBody>
      </p:sp>
      <p:sp>
        <p:nvSpPr>
          <p:cNvPr id="3" name="Content Placeholder 2">
            <a:extLst>
              <a:ext uri="{FF2B5EF4-FFF2-40B4-BE49-F238E27FC236}">
                <a16:creationId xmlns:a16="http://schemas.microsoft.com/office/drawing/2014/main" id="{3D356F74-5364-65FA-5AF1-6E42D28747C4}"/>
              </a:ext>
            </a:extLst>
          </p:cNvPr>
          <p:cNvSpPr>
            <a:spLocks noGrp="1"/>
          </p:cNvSpPr>
          <p:nvPr>
            <p:ph idx="1"/>
          </p:nvPr>
        </p:nvSpPr>
        <p:spPr>
          <a:xfrm>
            <a:off x="167951" y="998376"/>
            <a:ext cx="11185849" cy="5178587"/>
          </a:xfrm>
        </p:spPr>
        <p:txBody>
          <a:bodyPr>
            <a:normAutofit/>
          </a:bodyPr>
          <a:lstStyle/>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Also known as the </a:t>
            </a:r>
            <a:r>
              <a:rPr lang="en-US" sz="2400" b="1" i="0" dirty="0">
                <a:solidFill>
                  <a:srgbClr val="000000"/>
                </a:solidFill>
                <a:effectLst/>
                <a:latin typeface="Times New Roman" panose="02020603050405020304" pitchFamily="18" charset="0"/>
                <a:cs typeface="Times New Roman" panose="02020603050405020304" pitchFamily="18" charset="0"/>
              </a:rPr>
              <a:t>Producer-Consumer problem</a:t>
            </a:r>
            <a:r>
              <a:rPr lang="en-US" sz="2400" b="0" i="0" dirty="0">
                <a:solidFill>
                  <a:srgbClr val="000000"/>
                </a:solidFill>
                <a:effectLst/>
                <a:latin typeface="Times New Roman" panose="02020603050405020304" pitchFamily="18" charset="0"/>
                <a:cs typeface="Times New Roman" panose="02020603050405020304" pitchFamily="18" charset="0"/>
              </a:rPr>
              <a:t>. In this problem, there is a buffer of n slots, and each buffer is capable of storing one unit of data.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There are two processes that are operating on the buffer – Producer and Consumer.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producer tries to insert data and the consumer tries to remove data.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If the processes are run simultaneously they will not yield the expected output.</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solution to this problem is creating two semaphores, one full and the other empty to keep a track of the concurrent processes. </a:t>
            </a:r>
          </a:p>
          <a:p>
            <a:endParaRPr lang="en-IN" dirty="0"/>
          </a:p>
        </p:txBody>
      </p:sp>
    </p:spTree>
    <p:extLst>
      <p:ext uri="{BB962C8B-B14F-4D97-AF65-F5344CB8AC3E}">
        <p14:creationId xmlns:p14="http://schemas.microsoft.com/office/powerpoint/2010/main" val="2561926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BAA22-5510-F23F-FCA7-CF360FA1F5CE}"/>
              </a:ext>
            </a:extLst>
          </p:cNvPr>
          <p:cNvSpPr>
            <a:spLocks noGrp="1"/>
          </p:cNvSpPr>
          <p:nvPr>
            <p:ph type="title"/>
          </p:nvPr>
        </p:nvSpPr>
        <p:spPr>
          <a:xfrm>
            <a:off x="838200" y="365126"/>
            <a:ext cx="10515600" cy="745218"/>
          </a:xfrm>
        </p:spPr>
        <p:txBody>
          <a:bodyPr/>
          <a:lstStyle/>
          <a:p>
            <a:r>
              <a:rPr lang="en-IN" b="1" i="0" dirty="0">
                <a:solidFill>
                  <a:srgbClr val="000000"/>
                </a:solidFill>
                <a:effectLst/>
                <a:latin typeface="Montserrat" panose="00000500000000000000" pitchFamily="2" charset="0"/>
              </a:rPr>
              <a:t>Sleeping Barber Problem</a:t>
            </a:r>
            <a:endParaRPr lang="en-IN" dirty="0"/>
          </a:p>
        </p:txBody>
      </p:sp>
      <p:sp>
        <p:nvSpPr>
          <p:cNvPr id="3" name="Content Placeholder 2">
            <a:extLst>
              <a:ext uri="{FF2B5EF4-FFF2-40B4-BE49-F238E27FC236}">
                <a16:creationId xmlns:a16="http://schemas.microsoft.com/office/drawing/2014/main" id="{1AD60D90-C2B2-F76C-8161-8B12411321B1}"/>
              </a:ext>
            </a:extLst>
          </p:cNvPr>
          <p:cNvSpPr>
            <a:spLocks noGrp="1"/>
          </p:cNvSpPr>
          <p:nvPr>
            <p:ph idx="1"/>
          </p:nvPr>
        </p:nvSpPr>
        <p:spPr>
          <a:xfrm>
            <a:off x="429208" y="1324947"/>
            <a:ext cx="10924592" cy="4852016"/>
          </a:xfrm>
        </p:spPr>
        <p:txBody>
          <a:bodyPr/>
          <a:lstStyle/>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This problem is based on a hypothetical barbershop with one barber.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When there are no customers the barber sleeps in his chair.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If any customer enters he will wake up the barber and sit in the customer chair.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If there are no chairs empty they wait in the waiting queue.</a:t>
            </a:r>
          </a:p>
          <a:p>
            <a:pPr marL="0" indent="0" algn="just" fontAlgn="base">
              <a:lnSpc>
                <a:spcPct val="150000"/>
              </a:lnSpc>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59319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8E907-5665-DA0E-F0C9-9AC7CDD90899}"/>
              </a:ext>
            </a:extLst>
          </p:cNvPr>
          <p:cNvSpPr>
            <a:spLocks noGrp="1"/>
          </p:cNvSpPr>
          <p:nvPr>
            <p:ph type="title"/>
          </p:nvPr>
        </p:nvSpPr>
        <p:spPr/>
        <p:txBody>
          <a:bodyPr/>
          <a:lstStyle/>
          <a:p>
            <a:r>
              <a:rPr lang="en-IN" b="1" i="0" dirty="0">
                <a:solidFill>
                  <a:srgbClr val="000000"/>
                </a:solidFill>
                <a:effectLst/>
                <a:latin typeface="Montserrat" panose="00000500000000000000" pitchFamily="2" charset="0"/>
              </a:rPr>
              <a:t>Dining Philosopher’s problem</a:t>
            </a:r>
            <a:endParaRPr lang="en-IN" dirty="0"/>
          </a:p>
        </p:txBody>
      </p:sp>
      <p:sp>
        <p:nvSpPr>
          <p:cNvPr id="3" name="Content Placeholder 2">
            <a:extLst>
              <a:ext uri="{FF2B5EF4-FFF2-40B4-BE49-F238E27FC236}">
                <a16:creationId xmlns:a16="http://schemas.microsoft.com/office/drawing/2014/main" id="{C8A94312-4A1E-4528-BF21-2E1BE502086E}"/>
              </a:ext>
            </a:extLst>
          </p:cNvPr>
          <p:cNvSpPr>
            <a:spLocks noGrp="1"/>
          </p:cNvSpPr>
          <p:nvPr>
            <p:ph idx="1"/>
          </p:nvPr>
        </p:nvSpPr>
        <p:spPr/>
        <p:txBody>
          <a:bodyPr/>
          <a:lstStyle/>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This problem states that there are K number of philosophers sitting around a circular table with one chopstick placed between each pair of philosophers.</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philosopher will be able to eat if he can pick up two chopsticks that are adjacent to the philosopher. </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This problem deals with the allocation of limited resources. </a:t>
            </a:r>
          </a:p>
          <a:p>
            <a:endParaRPr lang="en-IN" dirty="0"/>
          </a:p>
        </p:txBody>
      </p:sp>
    </p:spTree>
    <p:extLst>
      <p:ext uri="{BB962C8B-B14F-4D97-AF65-F5344CB8AC3E}">
        <p14:creationId xmlns:p14="http://schemas.microsoft.com/office/powerpoint/2010/main" val="60059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2016A-6521-9FF9-AA5E-D165E43B0F55}"/>
              </a:ext>
            </a:extLst>
          </p:cNvPr>
          <p:cNvSpPr>
            <a:spLocks noGrp="1"/>
          </p:cNvSpPr>
          <p:nvPr>
            <p:ph type="title"/>
          </p:nvPr>
        </p:nvSpPr>
        <p:spPr>
          <a:xfrm>
            <a:off x="427653" y="215835"/>
            <a:ext cx="10515600" cy="735887"/>
          </a:xfrm>
        </p:spPr>
        <p:txBody>
          <a:bodyPr/>
          <a:lstStyle/>
          <a:p>
            <a:r>
              <a:rPr lang="en-IN" b="1" i="0" dirty="0">
                <a:solidFill>
                  <a:srgbClr val="000000"/>
                </a:solidFill>
                <a:effectLst/>
                <a:latin typeface="Montserrat" panose="00000500000000000000" pitchFamily="2" charset="0"/>
              </a:rPr>
              <a:t>Readers and Writers Problem</a:t>
            </a:r>
            <a:endParaRPr lang="en-IN" dirty="0"/>
          </a:p>
        </p:txBody>
      </p:sp>
      <p:sp>
        <p:nvSpPr>
          <p:cNvPr id="3" name="Content Placeholder 2">
            <a:extLst>
              <a:ext uri="{FF2B5EF4-FFF2-40B4-BE49-F238E27FC236}">
                <a16:creationId xmlns:a16="http://schemas.microsoft.com/office/drawing/2014/main" id="{674F9164-135E-209E-4423-3AE4765990B1}"/>
              </a:ext>
            </a:extLst>
          </p:cNvPr>
          <p:cNvSpPr>
            <a:spLocks noGrp="1"/>
          </p:cNvSpPr>
          <p:nvPr>
            <p:ph idx="1"/>
          </p:nvPr>
        </p:nvSpPr>
        <p:spPr>
          <a:xfrm>
            <a:off x="550506" y="1343608"/>
            <a:ext cx="10803294" cy="4833355"/>
          </a:xfrm>
        </p:spPr>
        <p:txBody>
          <a:bodyPr/>
          <a:lstStyle/>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This problem occurs when many threads of execution try to access the same shared resources at a time.</a:t>
            </a:r>
          </a:p>
          <a:p>
            <a:pPr algn="just" fontAlgn="base">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Some threads may read, and some may write. In this scenario, we may get faulty outputs. </a:t>
            </a:r>
          </a:p>
          <a:p>
            <a:pPr marL="0" indent="0" algn="just" fontAlgn="base">
              <a:lnSpc>
                <a:spcPct val="150000"/>
              </a:lnSpc>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00579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38D81-8C5F-553F-C26C-7D210A8D774C}"/>
              </a:ext>
            </a:extLst>
          </p:cNvPr>
          <p:cNvSpPr>
            <a:spLocks noGrp="1"/>
          </p:cNvSpPr>
          <p:nvPr>
            <p:ph type="title"/>
          </p:nvPr>
        </p:nvSpPr>
        <p:spPr>
          <a:xfrm>
            <a:off x="391886" y="365125"/>
            <a:ext cx="10961914" cy="577267"/>
          </a:xfrm>
        </p:spPr>
        <p:txBody>
          <a:bodyPr>
            <a:normAutofit fontScale="90000"/>
          </a:bodyPr>
          <a:lstStyle/>
          <a:p>
            <a:r>
              <a:rPr lang="en-IN" b="1" dirty="0">
                <a:latin typeface="Times New Roman" panose="02020603050405020304" pitchFamily="18" charset="0"/>
                <a:cs typeface="Times New Roman" panose="02020603050405020304" pitchFamily="18" charset="0"/>
              </a:rPr>
              <a:t>Monitors in process synchronization</a:t>
            </a:r>
          </a:p>
        </p:txBody>
      </p:sp>
      <p:sp>
        <p:nvSpPr>
          <p:cNvPr id="3" name="Content Placeholder 2">
            <a:extLst>
              <a:ext uri="{FF2B5EF4-FFF2-40B4-BE49-F238E27FC236}">
                <a16:creationId xmlns:a16="http://schemas.microsoft.com/office/drawing/2014/main" id="{EC7AAF52-E917-D7D4-824E-3F72B39E1AEA}"/>
              </a:ext>
            </a:extLst>
          </p:cNvPr>
          <p:cNvSpPr>
            <a:spLocks noGrp="1"/>
          </p:cNvSpPr>
          <p:nvPr>
            <p:ph idx="1"/>
          </p:nvPr>
        </p:nvSpPr>
        <p:spPr>
          <a:xfrm>
            <a:off x="391886" y="1194318"/>
            <a:ext cx="10961914" cy="4982645"/>
          </a:xfrm>
        </p:spPr>
        <p:txBody>
          <a:bodyPr>
            <a:normAutofit/>
          </a:bodyPr>
          <a:lstStyle/>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The monitor is one of the ways to achieve Process synchronization. The monitor is supported by programming languages to achieve mutual exclusion between processes. For example Java Synchronized methods. Java provides wait() and notify() constructs.</a:t>
            </a:r>
          </a:p>
          <a:p>
            <a:pPr algn="just" fontAlgn="base">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It is the collection of condition variables and procedures combined together in a special kind of module or a package.</a:t>
            </a:r>
          </a:p>
          <a:p>
            <a:pPr algn="just" fontAlgn="base">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The processes running outside the monitor can’t access the internal variable of the monitor but can call procedures of the monitor.</a:t>
            </a:r>
          </a:p>
          <a:p>
            <a:pPr algn="just" fontAlgn="base">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Only one process at a time can execute code inside monitors</a:t>
            </a:r>
            <a:r>
              <a:rPr lang="en-US" sz="2400" b="0" i="0" dirty="0">
                <a:solidFill>
                  <a:srgbClr val="273239"/>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279000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A5501-CCB6-D8AD-FFD9-31FDC18037A1}"/>
              </a:ext>
            </a:extLst>
          </p:cNvPr>
          <p:cNvSpPr>
            <a:spLocks noGrp="1"/>
          </p:cNvSpPr>
          <p:nvPr>
            <p:ph type="title"/>
          </p:nvPr>
        </p:nvSpPr>
        <p:spPr>
          <a:xfrm>
            <a:off x="195943" y="365125"/>
            <a:ext cx="11157857" cy="549275"/>
          </a:xfrm>
        </p:spPr>
        <p:txBody>
          <a:bodyPr>
            <a:normAutofit fontScale="90000"/>
          </a:bodyPr>
          <a:lstStyle/>
          <a:p>
            <a:r>
              <a:rPr lang="en-IN" dirty="0"/>
              <a:t>Syntax:</a:t>
            </a:r>
          </a:p>
        </p:txBody>
      </p:sp>
      <p:pic>
        <p:nvPicPr>
          <p:cNvPr id="6146" name="Picture 2" descr="Lightbox">
            <a:extLst>
              <a:ext uri="{FF2B5EF4-FFF2-40B4-BE49-F238E27FC236}">
                <a16:creationId xmlns:a16="http://schemas.microsoft.com/office/drawing/2014/main" id="{02B534E8-98F5-9432-1F83-609D73056D4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5061" y="1303441"/>
            <a:ext cx="3795437" cy="3753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626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999ACD-AF63-54A3-5C46-A48099BD294E}"/>
              </a:ext>
            </a:extLst>
          </p:cNvPr>
          <p:cNvSpPr>
            <a:spLocks noGrp="1"/>
          </p:cNvSpPr>
          <p:nvPr>
            <p:ph idx="1"/>
          </p:nvPr>
        </p:nvSpPr>
        <p:spPr>
          <a:xfrm>
            <a:off x="429208" y="550506"/>
            <a:ext cx="10924592" cy="5626457"/>
          </a:xfrm>
        </p:spPr>
        <p:txBody>
          <a:bodyPr/>
          <a:lstStyle/>
          <a:p>
            <a:r>
              <a:rPr lang="en-US" b="1" i="0" dirty="0">
                <a:solidFill>
                  <a:srgbClr val="273239"/>
                </a:solidFill>
                <a:effectLst/>
                <a:latin typeface="urw-din"/>
              </a:rPr>
              <a:t>Condition Variables:</a:t>
            </a:r>
            <a:br>
              <a:rPr lang="en-US" dirty="0"/>
            </a:br>
            <a:r>
              <a:rPr lang="en-US" b="0" i="0" dirty="0">
                <a:solidFill>
                  <a:srgbClr val="273239"/>
                </a:solidFill>
                <a:effectLst/>
                <a:latin typeface="urw-din"/>
              </a:rPr>
              <a:t>Two different operations are performed on the condition variables of the monitor.</a:t>
            </a:r>
            <a:endParaRPr lang="en-IN" dirty="0"/>
          </a:p>
        </p:txBody>
      </p:sp>
      <p:sp>
        <p:nvSpPr>
          <p:cNvPr id="4" name="Rectangle 1">
            <a:extLst>
              <a:ext uri="{FF2B5EF4-FFF2-40B4-BE49-F238E27FC236}">
                <a16:creationId xmlns:a16="http://schemas.microsoft.com/office/drawing/2014/main" id="{CBCDC795-8B74-A9E7-4CE9-C7CBE096F2F9}"/>
              </a:ext>
            </a:extLst>
          </p:cNvPr>
          <p:cNvSpPr>
            <a:spLocks noChangeArrowheads="1"/>
          </p:cNvSpPr>
          <p:nvPr/>
        </p:nvSpPr>
        <p:spPr bwMode="auto">
          <a:xfrm>
            <a:off x="838200" y="1999305"/>
            <a:ext cx="1536703" cy="433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Times New Roman" panose="02020603050405020304" pitchFamily="18" charset="0"/>
                <a:cs typeface="Times New Roman" panose="02020603050405020304" pitchFamily="18" charset="0"/>
              </a:rPr>
              <a:t>Wait. signal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556EA72F-AB14-BBBC-DDE3-B9C204F1E414}"/>
              </a:ext>
            </a:extLst>
          </p:cNvPr>
          <p:cNvSpPr txBox="1"/>
          <p:nvPr/>
        </p:nvSpPr>
        <p:spPr>
          <a:xfrm>
            <a:off x="608822" y="2717403"/>
            <a:ext cx="6517432" cy="1133965"/>
          </a:xfrm>
          <a:prstGeom prst="rect">
            <a:avLst/>
          </a:prstGeom>
          <a:noFill/>
        </p:spPr>
        <p:txBody>
          <a:bodyPr wrap="square">
            <a:spAutoFit/>
          </a:bodyPr>
          <a:lstStyle/>
          <a:p>
            <a:pPr>
              <a:lnSpc>
                <a:spcPct val="150000"/>
              </a:lnSpc>
            </a:pPr>
            <a:r>
              <a:rPr lang="en-US" sz="2400" b="0" i="0" dirty="0">
                <a:solidFill>
                  <a:srgbClr val="273239"/>
                </a:solidFill>
                <a:effectLst/>
                <a:latin typeface="Times New Roman" panose="02020603050405020304" pitchFamily="18" charset="0"/>
                <a:cs typeface="Times New Roman" panose="02020603050405020304" pitchFamily="18" charset="0"/>
              </a:rPr>
              <a:t>let say we have 2 condition variables</a:t>
            </a:r>
            <a:br>
              <a:rPr lang="en-US" sz="2400" dirty="0">
                <a:latin typeface="Times New Roman" panose="02020603050405020304" pitchFamily="18" charset="0"/>
                <a:cs typeface="Times New Roman" panose="02020603050405020304" pitchFamily="18" charset="0"/>
              </a:rPr>
            </a:br>
            <a:r>
              <a:rPr lang="en-US" sz="2400" b="1" i="0" dirty="0">
                <a:solidFill>
                  <a:srgbClr val="273239"/>
                </a:solidFill>
                <a:effectLst/>
                <a:latin typeface="Times New Roman" panose="02020603050405020304" pitchFamily="18" charset="0"/>
                <a:cs typeface="Times New Roman" panose="02020603050405020304" pitchFamily="18" charset="0"/>
              </a:rPr>
              <a:t>condition x, y; // Declaring variable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584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E08929-3B65-9B1C-65DC-8359D72F73FE}"/>
              </a:ext>
            </a:extLst>
          </p:cNvPr>
          <p:cNvSpPr>
            <a:spLocks noGrp="1"/>
          </p:cNvSpPr>
          <p:nvPr>
            <p:ph idx="1"/>
          </p:nvPr>
        </p:nvSpPr>
        <p:spPr>
          <a:xfrm>
            <a:off x="326571" y="345233"/>
            <a:ext cx="11027229" cy="6158204"/>
          </a:xfrm>
        </p:spPr>
        <p:txBody>
          <a:bodyPr/>
          <a:lstStyle/>
          <a:p>
            <a:r>
              <a:rPr lang="en-IN" b="1" dirty="0">
                <a:solidFill>
                  <a:srgbClr val="273239"/>
                </a:solidFill>
                <a:latin typeface="urw-din"/>
              </a:rPr>
              <a:t>Wait</a:t>
            </a:r>
            <a:r>
              <a:rPr lang="en-IN" b="1" i="0" dirty="0">
                <a:solidFill>
                  <a:srgbClr val="273239"/>
                </a:solidFill>
                <a:effectLst/>
                <a:latin typeface="urw-din"/>
              </a:rPr>
              <a:t> operation</a:t>
            </a:r>
          </a:p>
          <a:p>
            <a:pPr algn="l" fontAlgn="base"/>
            <a:r>
              <a:rPr lang="en-US" b="0" i="0" dirty="0" err="1">
                <a:solidFill>
                  <a:srgbClr val="273239"/>
                </a:solidFill>
                <a:effectLst/>
                <a:latin typeface="urw-din"/>
              </a:rPr>
              <a:t>x.wait</a:t>
            </a:r>
            <a:r>
              <a:rPr lang="en-US" b="0" i="0" dirty="0">
                <a:solidFill>
                  <a:srgbClr val="273239"/>
                </a:solidFill>
                <a:effectLst/>
                <a:latin typeface="urw-din"/>
              </a:rPr>
              <a:t>() : Process performing wait operation on any condition variable are suspended. The suspended processes are placed in block queue of that condition variable.</a:t>
            </a:r>
          </a:p>
          <a:p>
            <a:pPr algn="l" fontAlgn="base"/>
            <a:r>
              <a:rPr lang="en-US" b="1" i="0" dirty="0">
                <a:solidFill>
                  <a:srgbClr val="273239"/>
                </a:solidFill>
                <a:effectLst/>
                <a:latin typeface="urw-din"/>
              </a:rPr>
              <a:t>Note:</a:t>
            </a:r>
            <a:r>
              <a:rPr lang="en-US" b="0" i="0" dirty="0">
                <a:solidFill>
                  <a:srgbClr val="273239"/>
                </a:solidFill>
                <a:effectLst/>
                <a:latin typeface="urw-din"/>
              </a:rPr>
              <a:t> Each condition variable has its unique block queue.</a:t>
            </a:r>
          </a:p>
          <a:p>
            <a:pPr marL="0" indent="0">
              <a:buNone/>
            </a:pPr>
            <a:endParaRPr lang="en-IN" dirty="0"/>
          </a:p>
        </p:txBody>
      </p:sp>
    </p:spTree>
    <p:extLst>
      <p:ext uri="{BB962C8B-B14F-4D97-AF65-F5344CB8AC3E}">
        <p14:creationId xmlns:p14="http://schemas.microsoft.com/office/powerpoint/2010/main" val="2123266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5081DC-4BBD-1572-9D21-8FE2FC738B4C}"/>
              </a:ext>
            </a:extLst>
          </p:cNvPr>
          <p:cNvSpPr>
            <a:spLocks noGrp="1"/>
          </p:cNvSpPr>
          <p:nvPr>
            <p:ph idx="1"/>
          </p:nvPr>
        </p:nvSpPr>
        <p:spPr>
          <a:xfrm>
            <a:off x="559837" y="587829"/>
            <a:ext cx="10793963" cy="5589134"/>
          </a:xfrm>
        </p:spPr>
        <p:txBody>
          <a:bodyPr/>
          <a:lstStyle/>
          <a:p>
            <a:r>
              <a:rPr lang="en-US" b="1" i="0" dirty="0">
                <a:solidFill>
                  <a:srgbClr val="273239"/>
                </a:solidFill>
                <a:effectLst/>
                <a:latin typeface="urw-din"/>
              </a:rPr>
              <a:t>Signal operation</a:t>
            </a:r>
            <a:br>
              <a:rPr lang="en-US" dirty="0"/>
            </a:br>
            <a:r>
              <a:rPr lang="en-US" b="0" i="0" dirty="0" err="1">
                <a:solidFill>
                  <a:srgbClr val="273239"/>
                </a:solidFill>
                <a:effectLst/>
                <a:latin typeface="urw-din"/>
              </a:rPr>
              <a:t>x.signal</a:t>
            </a:r>
            <a:r>
              <a:rPr lang="en-US" b="0" i="0" dirty="0">
                <a:solidFill>
                  <a:srgbClr val="273239"/>
                </a:solidFill>
                <a:effectLst/>
                <a:latin typeface="urw-din"/>
              </a:rPr>
              <a:t>(): When a process performs signal operation on condition variable, one of the blocked processes is given chance.</a:t>
            </a:r>
            <a:endParaRPr lang="en-IN" dirty="0"/>
          </a:p>
        </p:txBody>
      </p:sp>
      <p:pic>
        <p:nvPicPr>
          <p:cNvPr id="6" name="Picture 5">
            <a:extLst>
              <a:ext uri="{FF2B5EF4-FFF2-40B4-BE49-F238E27FC236}">
                <a16:creationId xmlns:a16="http://schemas.microsoft.com/office/drawing/2014/main" id="{C6B5A4DE-3120-A9A9-83C8-4B40904D58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7123" y="2920482"/>
            <a:ext cx="3482340" cy="2743200"/>
          </a:xfrm>
          <a:prstGeom prst="rect">
            <a:avLst/>
          </a:prstGeom>
        </p:spPr>
      </p:pic>
    </p:spTree>
    <p:extLst>
      <p:ext uri="{BB962C8B-B14F-4D97-AF65-F5344CB8AC3E}">
        <p14:creationId xmlns:p14="http://schemas.microsoft.com/office/powerpoint/2010/main" val="2734502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811B1-DB6A-675C-8473-A8D71BAD4C9C}"/>
              </a:ext>
            </a:extLst>
          </p:cNvPr>
          <p:cNvSpPr>
            <a:spLocks noGrp="1"/>
          </p:cNvSpPr>
          <p:nvPr>
            <p:ph type="title"/>
          </p:nvPr>
        </p:nvSpPr>
        <p:spPr>
          <a:xfrm>
            <a:off x="539621" y="131859"/>
            <a:ext cx="10515600" cy="633251"/>
          </a:xfrm>
        </p:spPr>
        <p:txBody>
          <a:bodyPr>
            <a:normAutofit fontScale="90000"/>
          </a:bodyPr>
          <a:lstStyle/>
          <a:p>
            <a:r>
              <a:rPr lang="en-IN" b="1" i="0" dirty="0">
                <a:solidFill>
                  <a:srgbClr val="222222"/>
                </a:solidFill>
                <a:effectLst/>
                <a:latin typeface="Source Sans Pro" panose="020B0503030403020204" pitchFamily="34" charset="0"/>
              </a:rPr>
              <a:t>Counting Semaphores</a:t>
            </a:r>
            <a:endParaRPr lang="en-IN" dirty="0"/>
          </a:p>
        </p:txBody>
      </p:sp>
      <p:pic>
        <p:nvPicPr>
          <p:cNvPr id="5" name="Content Placeholder 4">
            <a:extLst>
              <a:ext uri="{FF2B5EF4-FFF2-40B4-BE49-F238E27FC236}">
                <a16:creationId xmlns:a16="http://schemas.microsoft.com/office/drawing/2014/main" id="{8E2634CB-0209-A11B-CDF1-43F417D30B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0270" y="2433750"/>
            <a:ext cx="7871460" cy="2948940"/>
          </a:xfrm>
        </p:spPr>
      </p:pic>
      <p:sp>
        <p:nvSpPr>
          <p:cNvPr id="7" name="TextBox 6">
            <a:extLst>
              <a:ext uri="{FF2B5EF4-FFF2-40B4-BE49-F238E27FC236}">
                <a16:creationId xmlns:a16="http://schemas.microsoft.com/office/drawing/2014/main" id="{E40A23AD-446E-7A0C-71A1-BA32517A978F}"/>
              </a:ext>
            </a:extLst>
          </p:cNvPr>
          <p:cNvSpPr txBox="1"/>
          <p:nvPr/>
        </p:nvSpPr>
        <p:spPr>
          <a:xfrm>
            <a:off x="370891" y="857344"/>
            <a:ext cx="11152414" cy="2241960"/>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This type of Semaphore uses a count that helps task to be acquired or released numerous times. </a:t>
            </a:r>
            <a:endParaRPr lang="en-US" sz="2400" dirty="0">
              <a:solidFill>
                <a:srgbClr val="222222"/>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If the initial count = 0, the counting semaphore should be created in the unavailable state.</a:t>
            </a:r>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97CA745-431D-D1D3-3A41-9F2A1C95AAA7}"/>
              </a:ext>
            </a:extLst>
          </p:cNvPr>
          <p:cNvSpPr txBox="1"/>
          <p:nvPr/>
        </p:nvSpPr>
        <p:spPr>
          <a:xfrm>
            <a:off x="165617" y="5433673"/>
            <a:ext cx="11562961" cy="113396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400" b="0" i="0" dirty="0">
                <a:solidFill>
                  <a:srgbClr val="222222"/>
                </a:solidFill>
                <a:effectLst/>
                <a:latin typeface="Times New Roman" panose="02020603050405020304" pitchFamily="18" charset="0"/>
                <a:cs typeface="Times New Roman" panose="02020603050405020304" pitchFamily="18" charset="0"/>
              </a:rPr>
              <a:t>However, If the count is &gt; 0, the semaphore is created in the available state, and the number of tokens it has equals to its count.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024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BC3D9C-3481-678A-3D7C-C509625521A9}"/>
              </a:ext>
            </a:extLst>
          </p:cNvPr>
          <p:cNvSpPr>
            <a:spLocks noGrp="1"/>
          </p:cNvSpPr>
          <p:nvPr>
            <p:ph idx="1"/>
          </p:nvPr>
        </p:nvSpPr>
        <p:spPr>
          <a:xfrm>
            <a:off x="475861" y="438539"/>
            <a:ext cx="10877939" cy="5738424"/>
          </a:xfrm>
        </p:spPr>
        <p:txBody>
          <a:bodyPr/>
          <a:lstStyle/>
          <a:p>
            <a:pPr algn="just">
              <a:lnSpc>
                <a:spcPct val="150000"/>
              </a:lnSpc>
            </a:pPr>
            <a:r>
              <a:rPr lang="en-US" b="1" i="0" dirty="0">
                <a:solidFill>
                  <a:srgbClr val="273239"/>
                </a:solidFill>
                <a:effectLst/>
                <a:latin typeface="urw-din"/>
              </a:rPr>
              <a:t>Advantages of Monitor:</a:t>
            </a:r>
          </a:p>
          <a:p>
            <a:pPr marL="0" indent="0" algn="just">
              <a:lnSpc>
                <a:spcPct val="150000"/>
              </a:lnSpc>
              <a:buNone/>
            </a:pPr>
            <a:r>
              <a:rPr lang="en-US" sz="2400" b="0" i="0" dirty="0">
                <a:solidFill>
                  <a:srgbClr val="273239"/>
                </a:solidFill>
                <a:effectLst/>
                <a:latin typeface="Times New Roman" panose="02020603050405020304" pitchFamily="18" charset="0"/>
                <a:cs typeface="Times New Roman" panose="02020603050405020304" pitchFamily="18" charset="0"/>
              </a:rPr>
              <a:t>Monitors have the advantage of making parallel programming easier and less error prone than using techniques such as semaphore.</a:t>
            </a:r>
          </a:p>
          <a:p>
            <a:pPr algn="just">
              <a:lnSpc>
                <a:spcPct val="150000"/>
              </a:lnSpc>
            </a:pPr>
            <a:r>
              <a:rPr lang="en-US" b="1" i="0" dirty="0">
                <a:solidFill>
                  <a:srgbClr val="273239"/>
                </a:solidFill>
                <a:effectLst/>
                <a:latin typeface="urw-din"/>
              </a:rPr>
              <a:t>Disadvantages of Monitor:</a:t>
            </a:r>
          </a:p>
          <a:p>
            <a:pPr marL="0" indent="0" algn="just">
              <a:lnSpc>
                <a:spcPct val="150000"/>
              </a:lnSpc>
              <a:buNone/>
            </a:pPr>
            <a:r>
              <a:rPr lang="en-US" sz="2400" b="0" i="0" dirty="0">
                <a:solidFill>
                  <a:srgbClr val="273239"/>
                </a:solidFill>
                <a:effectLst/>
                <a:latin typeface="Times New Roman" panose="02020603050405020304" pitchFamily="18" charset="0"/>
                <a:cs typeface="Times New Roman" panose="02020603050405020304" pitchFamily="18" charset="0"/>
              </a:rPr>
              <a:t>Monitors have to be implemented as part of the programming language . The compiler must generate code for them. This gives the compiler the additional burden of having to know what operating system facilities are available to control access to critical sections in concurrent processes. Some languages that do support monitors are </a:t>
            </a:r>
            <a:r>
              <a:rPr lang="en-US" sz="2400" b="0" i="0" dirty="0" err="1">
                <a:solidFill>
                  <a:srgbClr val="273239"/>
                </a:solidFill>
                <a:effectLst/>
                <a:latin typeface="Times New Roman" panose="02020603050405020304" pitchFamily="18" charset="0"/>
                <a:cs typeface="Times New Roman" panose="02020603050405020304" pitchFamily="18" charset="0"/>
              </a:rPr>
              <a:t>Java,C#,Visual</a:t>
            </a:r>
            <a:r>
              <a:rPr lang="en-US" sz="2400" b="0" i="0" dirty="0">
                <a:solidFill>
                  <a:srgbClr val="273239"/>
                </a:solidFill>
                <a:effectLst/>
                <a:latin typeface="Times New Roman" panose="02020603050405020304" pitchFamily="18" charset="0"/>
                <a:cs typeface="Times New Roman" panose="02020603050405020304" pitchFamily="18" charset="0"/>
              </a:rPr>
              <a:t> </a:t>
            </a:r>
            <a:r>
              <a:rPr lang="en-US" sz="2400" b="0" i="0" dirty="0" err="1">
                <a:solidFill>
                  <a:srgbClr val="273239"/>
                </a:solidFill>
                <a:effectLst/>
                <a:latin typeface="Times New Roman" panose="02020603050405020304" pitchFamily="18" charset="0"/>
                <a:cs typeface="Times New Roman" panose="02020603050405020304" pitchFamily="18" charset="0"/>
              </a:rPr>
              <a:t>Basic,Ada</a:t>
            </a:r>
            <a:r>
              <a:rPr lang="en-US" sz="2400" b="0" i="0" dirty="0">
                <a:solidFill>
                  <a:srgbClr val="273239"/>
                </a:solidFill>
                <a:effectLst/>
                <a:latin typeface="Times New Roman" panose="02020603050405020304" pitchFamily="18" charset="0"/>
                <a:cs typeface="Times New Roman" panose="02020603050405020304" pitchFamily="18" charset="0"/>
              </a:rPr>
              <a:t> and concurrent Euclid.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7201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DEFEC2-36A7-C71A-8FA3-EC2A1382762A}"/>
              </a:ext>
            </a:extLst>
          </p:cNvPr>
          <p:cNvSpPr>
            <a:spLocks noGrp="1"/>
          </p:cNvSpPr>
          <p:nvPr>
            <p:ph sz="half" idx="1"/>
          </p:nvPr>
        </p:nvSpPr>
        <p:spPr>
          <a:xfrm>
            <a:off x="279918" y="177282"/>
            <a:ext cx="5739882" cy="6466114"/>
          </a:xfrm>
        </p:spPr>
        <p:style>
          <a:lnRef idx="2">
            <a:schemeClr val="dk1"/>
          </a:lnRef>
          <a:fillRef idx="1">
            <a:schemeClr val="lt1"/>
          </a:fillRef>
          <a:effectRef idx="0">
            <a:schemeClr val="dk1"/>
          </a:effectRef>
          <a:fontRef idx="minor">
            <a:schemeClr val="dk1"/>
          </a:fontRef>
        </p:style>
        <p:txBody>
          <a:bodyPr>
            <a:normAutofit/>
          </a:bodyPr>
          <a:lstStyle/>
          <a:p>
            <a:pPr marL="0" indent="0" algn="ctr">
              <a:buNone/>
            </a:pPr>
            <a:r>
              <a:rPr lang="en-IN" sz="2400" b="1" dirty="0">
                <a:solidFill>
                  <a:srgbClr val="FF0000"/>
                </a:solidFill>
                <a:latin typeface="Times New Roman" panose="02020603050405020304" pitchFamily="18" charset="0"/>
                <a:cs typeface="Times New Roman" panose="02020603050405020304" pitchFamily="18" charset="0"/>
              </a:rPr>
              <a:t>Entry Section Code</a:t>
            </a:r>
          </a:p>
          <a:p>
            <a:pPr marL="0" indent="0" algn="just">
              <a:buNone/>
            </a:pPr>
            <a:r>
              <a:rPr lang="en-IN" sz="2400" dirty="0">
                <a:latin typeface="Times New Roman" panose="02020603050405020304" pitchFamily="18" charset="0"/>
                <a:cs typeface="Times New Roman" panose="02020603050405020304" pitchFamily="18" charset="0"/>
              </a:rPr>
              <a:t>Down(Semaphore S)</a:t>
            </a:r>
          </a:p>
          <a:p>
            <a:pPr marL="0" indent="0" algn="just">
              <a:buNone/>
            </a:pPr>
            <a:r>
              <a:rPr lang="en-IN" sz="2400" dirty="0">
                <a:latin typeface="Times New Roman" panose="02020603050405020304" pitchFamily="18" charset="0"/>
                <a:cs typeface="Times New Roman" panose="02020603050405020304" pitchFamily="18" charset="0"/>
              </a:rPr>
              <a:t>{</a:t>
            </a:r>
          </a:p>
          <a:p>
            <a:pPr marL="0" indent="0" algn="just">
              <a:buNone/>
            </a:pPr>
            <a:r>
              <a:rPr lang="en-IN" sz="2400" dirty="0" err="1">
                <a:latin typeface="Times New Roman" panose="02020603050405020304" pitchFamily="18" charset="0"/>
                <a:cs typeface="Times New Roman" panose="02020603050405020304" pitchFamily="18" charset="0"/>
              </a:rPr>
              <a:t>S.value</a:t>
            </a:r>
            <a:r>
              <a:rPr lang="en-IN" sz="2400" dirty="0">
                <a:latin typeface="Times New Roman" panose="02020603050405020304" pitchFamily="18" charset="0"/>
                <a:cs typeface="Times New Roman" panose="02020603050405020304" pitchFamily="18" charset="0"/>
              </a:rPr>
              <a:t>=S.value-1;</a:t>
            </a:r>
          </a:p>
          <a:p>
            <a:pPr marL="0" indent="0" algn="just">
              <a:buNone/>
            </a:pPr>
            <a:r>
              <a:rPr lang="en-IN" sz="2400" dirty="0">
                <a:latin typeface="Times New Roman" panose="02020603050405020304" pitchFamily="18" charset="0"/>
                <a:cs typeface="Times New Roman" panose="02020603050405020304" pitchFamily="18" charset="0"/>
              </a:rPr>
              <a:t>If(</a:t>
            </a:r>
            <a:r>
              <a:rPr lang="en-IN" sz="2400" dirty="0" err="1">
                <a:latin typeface="Times New Roman" panose="02020603050405020304" pitchFamily="18" charset="0"/>
                <a:cs typeface="Times New Roman" panose="02020603050405020304" pitchFamily="18" charset="0"/>
              </a:rPr>
              <a:t>S.value</a:t>
            </a:r>
            <a:r>
              <a:rPr lang="en-IN" sz="2400" dirty="0">
                <a:latin typeface="Times New Roman" panose="02020603050405020304" pitchFamily="18" charset="0"/>
                <a:cs typeface="Times New Roman" panose="02020603050405020304" pitchFamily="18" charset="0"/>
              </a:rPr>
              <a:t> &lt; 0)</a:t>
            </a:r>
          </a:p>
          <a:p>
            <a:pPr marL="0" indent="0" algn="just">
              <a:buNone/>
            </a:pPr>
            <a:r>
              <a:rPr lang="en-IN" sz="2400" dirty="0">
                <a:latin typeface="Times New Roman" panose="02020603050405020304" pitchFamily="18" charset="0"/>
                <a:cs typeface="Times New Roman" panose="02020603050405020304" pitchFamily="18" charset="0"/>
              </a:rPr>
              <a:t>{</a:t>
            </a:r>
          </a:p>
          <a:p>
            <a:pPr marL="0" indent="0" algn="just">
              <a:buNone/>
            </a:pPr>
            <a:r>
              <a:rPr lang="en-IN" sz="2400" dirty="0">
                <a:latin typeface="Times New Roman" panose="02020603050405020304" pitchFamily="18" charset="0"/>
                <a:cs typeface="Times New Roman" panose="02020603050405020304" pitchFamily="18" charset="0"/>
              </a:rPr>
              <a:t>Put process (PCB) in </a:t>
            </a:r>
          </a:p>
          <a:p>
            <a:pPr marL="0" indent="0" algn="just">
              <a:buNone/>
            </a:pPr>
            <a:r>
              <a:rPr lang="en-IN" sz="2400" dirty="0" err="1">
                <a:latin typeface="Times New Roman" panose="02020603050405020304" pitchFamily="18" charset="0"/>
                <a:cs typeface="Times New Roman" panose="02020603050405020304" pitchFamily="18" charset="0"/>
              </a:rPr>
              <a:t>Sunspended</a:t>
            </a:r>
            <a:r>
              <a:rPr lang="en-IN" sz="2400" dirty="0">
                <a:latin typeface="Times New Roman" panose="02020603050405020304" pitchFamily="18" charset="0"/>
                <a:cs typeface="Times New Roman" panose="02020603050405020304" pitchFamily="18" charset="0"/>
              </a:rPr>
              <a:t> list sleep();</a:t>
            </a:r>
          </a:p>
          <a:p>
            <a:pPr marL="0" indent="0" algn="just">
              <a:buNone/>
            </a:pPr>
            <a:r>
              <a:rPr lang="en-IN" sz="2400" dirty="0">
                <a:latin typeface="Times New Roman" panose="02020603050405020304" pitchFamily="18" charset="0"/>
                <a:cs typeface="Times New Roman" panose="02020603050405020304" pitchFamily="18" charset="0"/>
              </a:rPr>
              <a:t>}</a:t>
            </a:r>
          </a:p>
          <a:p>
            <a:pPr marL="0" indent="0" algn="just">
              <a:buNone/>
            </a:pPr>
            <a:r>
              <a:rPr lang="en-IN" sz="2400" dirty="0">
                <a:latin typeface="Times New Roman" panose="02020603050405020304" pitchFamily="18" charset="0"/>
                <a:cs typeface="Times New Roman" panose="02020603050405020304" pitchFamily="18" charset="0"/>
              </a:rPr>
              <a:t>else</a:t>
            </a:r>
          </a:p>
          <a:p>
            <a:pPr marL="0" indent="0" algn="just">
              <a:buNone/>
            </a:pPr>
            <a:r>
              <a:rPr lang="en-IN" sz="2400" dirty="0">
                <a:latin typeface="Times New Roman" panose="02020603050405020304" pitchFamily="18" charset="0"/>
                <a:cs typeface="Times New Roman" panose="02020603050405020304" pitchFamily="18" charset="0"/>
              </a:rPr>
              <a:t>Return;</a:t>
            </a:r>
          </a:p>
          <a:p>
            <a:pPr marL="0" indent="0" algn="just">
              <a:buNone/>
            </a:pPr>
            <a:r>
              <a:rPr lang="en-IN" sz="2400" dirty="0">
                <a:latin typeface="Times New Roman" panose="02020603050405020304" pitchFamily="18" charset="0"/>
                <a:cs typeface="Times New Roman" panose="02020603050405020304" pitchFamily="18" charset="0"/>
              </a:rPr>
              <a:t>}</a:t>
            </a:r>
          </a:p>
        </p:txBody>
      </p:sp>
      <p:sp>
        <p:nvSpPr>
          <p:cNvPr id="4" name="Content Placeholder 3">
            <a:extLst>
              <a:ext uri="{FF2B5EF4-FFF2-40B4-BE49-F238E27FC236}">
                <a16:creationId xmlns:a16="http://schemas.microsoft.com/office/drawing/2014/main" id="{4D7CD708-2C6B-130D-82EC-B515372AAC96}"/>
              </a:ext>
            </a:extLst>
          </p:cNvPr>
          <p:cNvSpPr>
            <a:spLocks noGrp="1"/>
          </p:cNvSpPr>
          <p:nvPr>
            <p:ph sz="half" idx="2"/>
          </p:nvPr>
        </p:nvSpPr>
        <p:spPr>
          <a:xfrm>
            <a:off x="6172199" y="177282"/>
            <a:ext cx="5739881" cy="6466114"/>
          </a:xfrm>
        </p:spPr>
        <p:style>
          <a:lnRef idx="2">
            <a:schemeClr val="dk1"/>
          </a:lnRef>
          <a:fillRef idx="1">
            <a:schemeClr val="lt1"/>
          </a:fillRef>
          <a:effectRef idx="0">
            <a:schemeClr val="dk1"/>
          </a:effectRef>
          <a:fontRef idx="minor">
            <a:schemeClr val="dk1"/>
          </a:fontRef>
        </p:style>
        <p:txBody>
          <a:bodyPr>
            <a:normAutofit/>
          </a:bodyPr>
          <a:lstStyle/>
          <a:p>
            <a:pPr marL="0" indent="0" algn="ctr">
              <a:buNone/>
            </a:pPr>
            <a:r>
              <a:rPr lang="en-IN" sz="2400" b="1" dirty="0">
                <a:solidFill>
                  <a:srgbClr val="FF0000"/>
                </a:solidFill>
                <a:latin typeface="Times New Roman" panose="02020603050405020304" pitchFamily="18" charset="0"/>
                <a:cs typeface="Times New Roman" panose="02020603050405020304" pitchFamily="18" charset="0"/>
              </a:rPr>
              <a:t>Exit Section Code</a:t>
            </a:r>
          </a:p>
          <a:p>
            <a:pPr marL="0" indent="0" algn="just">
              <a:buNone/>
            </a:pPr>
            <a:r>
              <a:rPr lang="en-IN" sz="2400" dirty="0">
                <a:latin typeface="Times New Roman" panose="02020603050405020304" pitchFamily="18" charset="0"/>
                <a:cs typeface="Times New Roman" panose="02020603050405020304" pitchFamily="18" charset="0"/>
              </a:rPr>
              <a:t>Up (Semaphore S)</a:t>
            </a:r>
          </a:p>
          <a:p>
            <a:pPr marL="0" indent="0" algn="just">
              <a:buNone/>
            </a:pPr>
            <a:r>
              <a:rPr lang="en-IN" sz="2400" dirty="0">
                <a:latin typeface="Times New Roman" panose="02020603050405020304" pitchFamily="18" charset="0"/>
                <a:cs typeface="Times New Roman" panose="02020603050405020304" pitchFamily="18" charset="0"/>
              </a:rPr>
              <a:t>{</a:t>
            </a:r>
          </a:p>
          <a:p>
            <a:pPr marL="0" indent="0" algn="just">
              <a:buNone/>
            </a:pPr>
            <a:r>
              <a:rPr lang="en-IN" sz="2400" dirty="0" err="1">
                <a:latin typeface="Times New Roman" panose="02020603050405020304" pitchFamily="18" charset="0"/>
                <a:cs typeface="Times New Roman" panose="02020603050405020304" pitchFamily="18" charset="0"/>
              </a:rPr>
              <a:t>S.value</a:t>
            </a:r>
            <a:r>
              <a:rPr lang="en-IN" sz="2400" dirty="0">
                <a:latin typeface="Times New Roman" panose="02020603050405020304" pitchFamily="18" charset="0"/>
                <a:cs typeface="Times New Roman" panose="02020603050405020304" pitchFamily="18" charset="0"/>
              </a:rPr>
              <a:t>=S.value+1;</a:t>
            </a:r>
          </a:p>
          <a:p>
            <a:pPr marL="0" indent="0" algn="just">
              <a:buNone/>
            </a:pPr>
            <a:r>
              <a:rPr lang="en-IN" sz="2400" dirty="0">
                <a:latin typeface="Times New Roman" panose="02020603050405020304" pitchFamily="18" charset="0"/>
                <a:cs typeface="Times New Roman" panose="02020603050405020304" pitchFamily="18" charset="0"/>
              </a:rPr>
              <a:t>If(</a:t>
            </a:r>
            <a:r>
              <a:rPr lang="en-IN" sz="2400" dirty="0" err="1">
                <a:latin typeface="Times New Roman" panose="02020603050405020304" pitchFamily="18" charset="0"/>
                <a:cs typeface="Times New Roman" panose="02020603050405020304" pitchFamily="18" charset="0"/>
              </a:rPr>
              <a:t>S.value</a:t>
            </a:r>
            <a:r>
              <a:rPr lang="en-IN" sz="2400" dirty="0">
                <a:latin typeface="Times New Roman" panose="02020603050405020304" pitchFamily="18" charset="0"/>
                <a:cs typeface="Times New Roman" panose="02020603050405020304" pitchFamily="18" charset="0"/>
              </a:rPr>
              <a:t> &lt; =0)</a:t>
            </a:r>
          </a:p>
          <a:p>
            <a:pPr marL="0" indent="0" algn="just">
              <a:buNone/>
            </a:pPr>
            <a:r>
              <a:rPr lang="en-IN" sz="2400" dirty="0">
                <a:latin typeface="Times New Roman" panose="02020603050405020304" pitchFamily="18" charset="0"/>
                <a:cs typeface="Times New Roman" panose="02020603050405020304" pitchFamily="18" charset="0"/>
              </a:rPr>
              <a:t>{</a:t>
            </a:r>
          </a:p>
          <a:p>
            <a:pPr marL="0" indent="0" algn="just">
              <a:buNone/>
            </a:pPr>
            <a:r>
              <a:rPr lang="en-IN" sz="2400" dirty="0">
                <a:latin typeface="Times New Roman" panose="02020603050405020304" pitchFamily="18" charset="0"/>
                <a:cs typeface="Times New Roman" panose="02020603050405020304" pitchFamily="18" charset="0"/>
              </a:rPr>
              <a:t>Select a process from </a:t>
            </a:r>
          </a:p>
          <a:p>
            <a:pPr marL="0" indent="0" algn="just">
              <a:buNone/>
            </a:pPr>
            <a:r>
              <a:rPr lang="en-IN" sz="2400" dirty="0" err="1">
                <a:latin typeface="Times New Roman" panose="02020603050405020304" pitchFamily="18" charset="0"/>
                <a:cs typeface="Times New Roman" panose="02020603050405020304" pitchFamily="18" charset="0"/>
              </a:rPr>
              <a:t>Sunspended</a:t>
            </a:r>
            <a:r>
              <a:rPr lang="en-IN" sz="2400" dirty="0">
                <a:latin typeface="Times New Roman" panose="02020603050405020304" pitchFamily="18" charset="0"/>
                <a:cs typeface="Times New Roman" panose="02020603050405020304" pitchFamily="18" charset="0"/>
              </a:rPr>
              <a:t> list and </a:t>
            </a:r>
          </a:p>
          <a:p>
            <a:pPr marL="0" indent="0" algn="just">
              <a:buNone/>
            </a:pPr>
            <a:r>
              <a:rPr lang="en-IN" sz="2400" dirty="0">
                <a:latin typeface="Times New Roman" panose="02020603050405020304" pitchFamily="18" charset="0"/>
                <a:cs typeface="Times New Roman" panose="02020603050405020304" pitchFamily="18" charset="0"/>
              </a:rPr>
              <a:t>wake up();</a:t>
            </a:r>
          </a:p>
          <a:p>
            <a:pPr marL="0" indent="0" algn="just">
              <a:buNone/>
            </a:pPr>
            <a:r>
              <a:rPr lang="en-IN" sz="2400" dirty="0">
                <a:latin typeface="Times New Roman" panose="02020603050405020304" pitchFamily="18" charset="0"/>
                <a:cs typeface="Times New Roman" panose="02020603050405020304" pitchFamily="18" charset="0"/>
              </a:rPr>
              <a:t>}</a:t>
            </a:r>
          </a:p>
          <a:p>
            <a:pPr marL="0" indent="0" algn="just">
              <a:buNone/>
            </a:pP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7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6F9E9-3B74-F977-7770-4FC87DFED9FE}"/>
              </a:ext>
            </a:extLst>
          </p:cNvPr>
          <p:cNvSpPr>
            <a:spLocks noGrp="1"/>
          </p:cNvSpPr>
          <p:nvPr>
            <p:ph type="title"/>
          </p:nvPr>
        </p:nvSpPr>
        <p:spPr>
          <a:xfrm>
            <a:off x="317241" y="228043"/>
            <a:ext cx="10515600" cy="412892"/>
          </a:xfrm>
        </p:spPr>
        <p:txBody>
          <a:bodyPr>
            <a:normAutofit fontScale="90000"/>
          </a:bodyPr>
          <a:lstStyle/>
          <a:p>
            <a:r>
              <a:rPr lang="en-IN" b="1" i="0" dirty="0">
                <a:solidFill>
                  <a:srgbClr val="222222"/>
                </a:solidFill>
                <a:effectLst/>
                <a:latin typeface="Times New Roman" panose="02020603050405020304" pitchFamily="18" charset="0"/>
                <a:cs typeface="Times New Roman" panose="02020603050405020304" pitchFamily="18" charset="0"/>
              </a:rPr>
              <a:t>Binary Semaphores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D673E6-1C52-7A11-57E5-FFECB568B8E9}"/>
              </a:ext>
            </a:extLst>
          </p:cNvPr>
          <p:cNvSpPr>
            <a:spLocks noGrp="1"/>
          </p:cNvSpPr>
          <p:nvPr>
            <p:ph idx="1"/>
          </p:nvPr>
        </p:nvSpPr>
        <p:spPr>
          <a:xfrm>
            <a:off x="317241" y="851963"/>
            <a:ext cx="11430000" cy="5365102"/>
          </a:xfrm>
        </p:spPr>
        <p:txBody>
          <a:bodyPr/>
          <a:lstStyle/>
          <a:p>
            <a:pPr algn="l">
              <a:lnSpc>
                <a:spcPct val="150000"/>
              </a:lnSpc>
            </a:pPr>
            <a:r>
              <a:rPr lang="en-US" sz="2400" b="0" i="0" dirty="0">
                <a:effectLst/>
                <a:latin typeface="Times New Roman" panose="02020603050405020304" pitchFamily="18" charset="0"/>
                <a:cs typeface="Times New Roman" panose="02020603050405020304" pitchFamily="18" charset="0"/>
              </a:rPr>
              <a:t>The binary semaphores are quite similar to counting semaphores, but their value is restricted to 0 and 1. </a:t>
            </a:r>
          </a:p>
          <a:p>
            <a:pPr algn="l">
              <a:lnSpc>
                <a:spcPct val="150000"/>
              </a:lnSpc>
            </a:pPr>
            <a:r>
              <a:rPr lang="en-US" sz="2400" b="0" i="0" dirty="0">
                <a:effectLst/>
                <a:latin typeface="Times New Roman" panose="02020603050405020304" pitchFamily="18" charset="0"/>
                <a:cs typeface="Times New Roman" panose="02020603050405020304" pitchFamily="18" charset="0"/>
              </a:rPr>
              <a:t>In this type of semaphore, the wait operation works only if semaphore = 1, and the signal operation succeeds when semaphore= 0. </a:t>
            </a:r>
          </a:p>
          <a:p>
            <a:pPr algn="l">
              <a:lnSpc>
                <a:spcPct val="150000"/>
              </a:lnSpc>
            </a:pPr>
            <a:r>
              <a:rPr lang="en-US" sz="2400" b="0" i="0" dirty="0">
                <a:effectLst/>
                <a:latin typeface="Times New Roman" panose="02020603050405020304" pitchFamily="18" charset="0"/>
                <a:cs typeface="Times New Roman" panose="02020603050405020304" pitchFamily="18" charset="0"/>
              </a:rPr>
              <a:t>It is easy to implement than counting semaphores.</a:t>
            </a:r>
          </a:p>
          <a:p>
            <a:pPr marL="0" indent="0">
              <a:buNone/>
            </a:pPr>
            <a:br>
              <a:rPr lang="en-US" dirty="0"/>
            </a:br>
            <a:endParaRPr lang="en-IN" dirty="0"/>
          </a:p>
        </p:txBody>
      </p:sp>
      <p:pic>
        <p:nvPicPr>
          <p:cNvPr id="5" name="Picture 4">
            <a:extLst>
              <a:ext uri="{FF2B5EF4-FFF2-40B4-BE49-F238E27FC236}">
                <a16:creationId xmlns:a16="http://schemas.microsoft.com/office/drawing/2014/main" id="{B14975B9-7C27-1BC9-2609-6CC7661E0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121" y="4241153"/>
            <a:ext cx="7863840" cy="2186940"/>
          </a:xfrm>
          <a:prstGeom prst="rect">
            <a:avLst/>
          </a:prstGeom>
        </p:spPr>
      </p:pic>
    </p:spTree>
    <p:extLst>
      <p:ext uri="{BB962C8B-B14F-4D97-AF65-F5344CB8AC3E}">
        <p14:creationId xmlns:p14="http://schemas.microsoft.com/office/powerpoint/2010/main" val="774995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B7BAB7-A932-8ECA-9C26-488F83ADE9A1}"/>
              </a:ext>
            </a:extLst>
          </p:cNvPr>
          <p:cNvSpPr>
            <a:spLocks noGrp="1"/>
          </p:cNvSpPr>
          <p:nvPr>
            <p:ph sz="half" idx="1"/>
          </p:nvPr>
        </p:nvSpPr>
        <p:spPr>
          <a:xfrm>
            <a:off x="335902" y="233265"/>
            <a:ext cx="5683898" cy="6372808"/>
          </a:xfrm>
        </p:spPr>
        <p:style>
          <a:lnRef idx="2">
            <a:schemeClr val="dk1"/>
          </a:lnRef>
          <a:fillRef idx="1">
            <a:schemeClr val="lt1"/>
          </a:fillRef>
          <a:effectRef idx="0">
            <a:schemeClr val="dk1"/>
          </a:effectRef>
          <a:fontRef idx="minor">
            <a:schemeClr val="dk1"/>
          </a:fontRef>
        </p:style>
        <p:txBody>
          <a:bodyPr>
            <a:normAutofit/>
          </a:bodyPr>
          <a:lstStyle/>
          <a:p>
            <a:pPr marL="0" indent="0" algn="ctr">
              <a:buNone/>
            </a:pPr>
            <a:r>
              <a:rPr lang="en-IN" sz="2400" b="1" dirty="0">
                <a:solidFill>
                  <a:srgbClr val="FF0000"/>
                </a:solidFill>
                <a:latin typeface="Times New Roman" panose="02020603050405020304" pitchFamily="18" charset="0"/>
                <a:cs typeface="Times New Roman" panose="02020603050405020304" pitchFamily="18" charset="0"/>
              </a:rPr>
              <a:t>Entry Section Code</a:t>
            </a:r>
          </a:p>
          <a:p>
            <a:pPr marL="0" indent="0" algn="just">
              <a:buNone/>
            </a:pPr>
            <a:r>
              <a:rPr lang="en-IN" sz="2400" dirty="0">
                <a:latin typeface="Times New Roman" panose="02020603050405020304" pitchFamily="18" charset="0"/>
                <a:cs typeface="Times New Roman" panose="02020603050405020304" pitchFamily="18" charset="0"/>
              </a:rPr>
              <a:t>Down( semaphore s)</a:t>
            </a:r>
          </a:p>
          <a:p>
            <a:pPr marL="0" indent="0" algn="just">
              <a:buNone/>
            </a:pPr>
            <a:r>
              <a:rPr lang="en-IN" sz="2400" dirty="0">
                <a:latin typeface="Times New Roman" panose="02020603050405020304" pitchFamily="18" charset="0"/>
                <a:cs typeface="Times New Roman" panose="02020603050405020304" pitchFamily="18" charset="0"/>
              </a:rPr>
              <a:t>{ </a:t>
            </a:r>
          </a:p>
          <a:p>
            <a:pPr marL="0" indent="0" algn="just">
              <a:buNone/>
            </a:pPr>
            <a:r>
              <a:rPr lang="en-IN" sz="2400" dirty="0">
                <a:latin typeface="Times New Roman" panose="02020603050405020304" pitchFamily="18" charset="0"/>
                <a:cs typeface="Times New Roman" panose="02020603050405020304" pitchFamily="18" charset="0"/>
              </a:rPr>
              <a:t>If(</a:t>
            </a:r>
            <a:r>
              <a:rPr lang="en-IN" sz="2400" dirty="0" err="1">
                <a:latin typeface="Times New Roman" panose="02020603050405020304" pitchFamily="18" charset="0"/>
                <a:cs typeface="Times New Roman" panose="02020603050405020304" pitchFamily="18" charset="0"/>
              </a:rPr>
              <a:t>s.value</a:t>
            </a:r>
            <a:r>
              <a:rPr lang="en-IN" sz="2400" dirty="0">
                <a:latin typeface="Times New Roman" panose="02020603050405020304" pitchFamily="18" charset="0"/>
                <a:cs typeface="Times New Roman" panose="02020603050405020304" pitchFamily="18" charset="0"/>
              </a:rPr>
              <a:t> == 1)</a:t>
            </a:r>
          </a:p>
          <a:p>
            <a:pPr marL="0" indent="0" algn="just">
              <a:buNone/>
            </a:pPr>
            <a:r>
              <a:rPr lang="en-IN" sz="2400" dirty="0">
                <a:latin typeface="Times New Roman" panose="02020603050405020304" pitchFamily="18" charset="0"/>
                <a:cs typeface="Times New Roman" panose="02020603050405020304" pitchFamily="18" charset="0"/>
              </a:rPr>
              <a:t>{</a:t>
            </a:r>
          </a:p>
          <a:p>
            <a:pPr marL="0" indent="0" algn="just">
              <a:buNone/>
            </a:pPr>
            <a:r>
              <a:rPr lang="en-IN" sz="2400" dirty="0" err="1">
                <a:latin typeface="Times New Roman" panose="02020603050405020304" pitchFamily="18" charset="0"/>
                <a:cs typeface="Times New Roman" panose="02020603050405020304" pitchFamily="18" charset="0"/>
              </a:rPr>
              <a:t>s.value</a:t>
            </a:r>
            <a:r>
              <a:rPr lang="en-IN" sz="2400" dirty="0">
                <a:latin typeface="Times New Roman" panose="02020603050405020304" pitchFamily="18" charset="0"/>
                <a:cs typeface="Times New Roman" panose="02020603050405020304" pitchFamily="18" charset="0"/>
              </a:rPr>
              <a:t>=0;</a:t>
            </a:r>
          </a:p>
          <a:p>
            <a:pPr marL="0" indent="0" algn="just">
              <a:buNone/>
            </a:pPr>
            <a:r>
              <a:rPr lang="en-IN" sz="2400" dirty="0">
                <a:latin typeface="Times New Roman" panose="02020603050405020304" pitchFamily="18" charset="0"/>
                <a:cs typeface="Times New Roman" panose="02020603050405020304" pitchFamily="18" charset="0"/>
              </a:rPr>
              <a:t>}</a:t>
            </a:r>
          </a:p>
          <a:p>
            <a:pPr marL="0" indent="0" algn="just">
              <a:buNone/>
            </a:pPr>
            <a:r>
              <a:rPr lang="en-IN" sz="2400" dirty="0">
                <a:latin typeface="Times New Roman" panose="02020603050405020304" pitchFamily="18" charset="0"/>
                <a:cs typeface="Times New Roman" panose="02020603050405020304" pitchFamily="18" charset="0"/>
              </a:rPr>
              <a:t>Else</a:t>
            </a:r>
          </a:p>
          <a:p>
            <a:pPr marL="0" indent="0" algn="just">
              <a:buNone/>
            </a:pPr>
            <a:r>
              <a:rPr lang="en-IN" sz="2400" dirty="0">
                <a:latin typeface="Times New Roman" panose="02020603050405020304" pitchFamily="18" charset="0"/>
                <a:cs typeface="Times New Roman" panose="02020603050405020304" pitchFamily="18" charset="0"/>
              </a:rPr>
              <a:t>{</a:t>
            </a:r>
          </a:p>
          <a:p>
            <a:pPr marL="0" indent="0" algn="just">
              <a:buNone/>
            </a:pPr>
            <a:r>
              <a:rPr lang="en-IN" sz="2400" dirty="0">
                <a:latin typeface="Times New Roman" panose="02020603050405020304" pitchFamily="18" charset="0"/>
                <a:cs typeface="Times New Roman" panose="02020603050405020304" pitchFamily="18" charset="0"/>
              </a:rPr>
              <a:t>block this process and place</a:t>
            </a:r>
          </a:p>
          <a:p>
            <a:pPr marL="0" indent="0" algn="just">
              <a:buNone/>
            </a:pPr>
            <a:r>
              <a:rPr lang="en-IN" sz="2400" dirty="0">
                <a:latin typeface="Times New Roman" panose="02020603050405020304" pitchFamily="18" charset="0"/>
                <a:cs typeface="Times New Roman" panose="02020603050405020304" pitchFamily="18" charset="0"/>
              </a:rPr>
              <a:t>In suspended list, sleep();</a:t>
            </a:r>
          </a:p>
          <a:p>
            <a:pPr marL="0" indent="0" algn="just">
              <a:buNone/>
            </a:pPr>
            <a:r>
              <a:rPr lang="en-IN" sz="2400" dirty="0">
                <a:latin typeface="Times New Roman" panose="02020603050405020304" pitchFamily="18" charset="0"/>
                <a:cs typeface="Times New Roman" panose="02020603050405020304" pitchFamily="18" charset="0"/>
              </a:rPr>
              <a:t>}</a:t>
            </a:r>
          </a:p>
          <a:p>
            <a:pPr marL="0" indent="0" algn="just">
              <a:buNone/>
            </a:pPr>
            <a:r>
              <a:rPr lang="en-IN" sz="2400" dirty="0">
                <a:latin typeface="Times New Roman" panose="02020603050405020304" pitchFamily="18" charset="0"/>
                <a:cs typeface="Times New Roman" panose="02020603050405020304" pitchFamily="18" charset="0"/>
              </a:rPr>
              <a:t>}</a:t>
            </a:r>
          </a:p>
        </p:txBody>
      </p:sp>
      <p:sp>
        <p:nvSpPr>
          <p:cNvPr id="4" name="Content Placeholder 3">
            <a:extLst>
              <a:ext uri="{FF2B5EF4-FFF2-40B4-BE49-F238E27FC236}">
                <a16:creationId xmlns:a16="http://schemas.microsoft.com/office/drawing/2014/main" id="{63E9F26D-F34C-14B0-D584-A23F84D9BB52}"/>
              </a:ext>
            </a:extLst>
          </p:cNvPr>
          <p:cNvSpPr>
            <a:spLocks noGrp="1"/>
          </p:cNvSpPr>
          <p:nvPr>
            <p:ph sz="half" idx="2"/>
          </p:nvPr>
        </p:nvSpPr>
        <p:spPr>
          <a:xfrm>
            <a:off x="6172200" y="233265"/>
            <a:ext cx="5500396" cy="6372808"/>
          </a:xfrm>
        </p:spPr>
        <p:style>
          <a:lnRef idx="2">
            <a:schemeClr val="dk1"/>
          </a:lnRef>
          <a:fillRef idx="1">
            <a:schemeClr val="lt1"/>
          </a:fillRef>
          <a:effectRef idx="0">
            <a:schemeClr val="dk1"/>
          </a:effectRef>
          <a:fontRef idx="minor">
            <a:schemeClr val="dk1"/>
          </a:fontRef>
        </p:style>
        <p:txBody>
          <a:bodyPr>
            <a:normAutofit/>
          </a:bodyPr>
          <a:lstStyle/>
          <a:p>
            <a:pPr marL="0" indent="0" algn="ctr">
              <a:buNone/>
            </a:pPr>
            <a:r>
              <a:rPr lang="en-IN" sz="2400" b="1" dirty="0">
                <a:solidFill>
                  <a:srgbClr val="FF0000"/>
                </a:solidFill>
                <a:latin typeface="Times New Roman" panose="02020603050405020304" pitchFamily="18" charset="0"/>
                <a:cs typeface="Times New Roman" panose="02020603050405020304" pitchFamily="18" charset="0"/>
              </a:rPr>
              <a:t>Exit Section Code</a:t>
            </a:r>
          </a:p>
          <a:p>
            <a:pPr marL="0" indent="0" algn="just">
              <a:buNone/>
            </a:pPr>
            <a:r>
              <a:rPr lang="en-IN" sz="2400" dirty="0">
                <a:latin typeface="Times New Roman" panose="02020603050405020304" pitchFamily="18" charset="0"/>
                <a:cs typeface="Times New Roman" panose="02020603050405020304" pitchFamily="18" charset="0"/>
              </a:rPr>
              <a:t>up( semaphore s)</a:t>
            </a:r>
          </a:p>
          <a:p>
            <a:pPr marL="0" indent="0" algn="just">
              <a:buNone/>
            </a:pPr>
            <a:r>
              <a:rPr lang="en-IN" sz="2400" dirty="0">
                <a:latin typeface="Times New Roman" panose="02020603050405020304" pitchFamily="18" charset="0"/>
                <a:cs typeface="Times New Roman" panose="02020603050405020304" pitchFamily="18" charset="0"/>
              </a:rPr>
              <a:t>{ </a:t>
            </a:r>
          </a:p>
          <a:p>
            <a:pPr marL="0" indent="0" algn="just">
              <a:buNone/>
            </a:pPr>
            <a:r>
              <a:rPr lang="en-IN" sz="2400" dirty="0">
                <a:latin typeface="Times New Roman" panose="02020603050405020304" pitchFamily="18" charset="0"/>
                <a:cs typeface="Times New Roman" panose="02020603050405020304" pitchFamily="18" charset="0"/>
              </a:rPr>
              <a:t>If(suspend list is empty)</a:t>
            </a:r>
          </a:p>
          <a:p>
            <a:pPr marL="0" indent="0" algn="just">
              <a:buNone/>
            </a:pPr>
            <a:r>
              <a:rPr lang="en-IN" sz="2400" dirty="0">
                <a:latin typeface="Times New Roman" panose="02020603050405020304" pitchFamily="18" charset="0"/>
                <a:cs typeface="Times New Roman" panose="02020603050405020304" pitchFamily="18" charset="0"/>
              </a:rPr>
              <a:t>{</a:t>
            </a:r>
          </a:p>
          <a:p>
            <a:pPr marL="0" indent="0" algn="just">
              <a:buNone/>
            </a:pPr>
            <a:r>
              <a:rPr lang="en-IN" sz="2400" dirty="0" err="1">
                <a:latin typeface="Times New Roman" panose="02020603050405020304" pitchFamily="18" charset="0"/>
                <a:cs typeface="Times New Roman" panose="02020603050405020304" pitchFamily="18" charset="0"/>
              </a:rPr>
              <a:t>s.value</a:t>
            </a:r>
            <a:r>
              <a:rPr lang="en-IN" sz="2400" dirty="0">
                <a:latin typeface="Times New Roman" panose="02020603050405020304" pitchFamily="18" charset="0"/>
                <a:cs typeface="Times New Roman" panose="02020603050405020304" pitchFamily="18" charset="0"/>
              </a:rPr>
              <a:t>=1;</a:t>
            </a:r>
          </a:p>
          <a:p>
            <a:pPr marL="0" indent="0" algn="just">
              <a:buNone/>
            </a:pPr>
            <a:r>
              <a:rPr lang="en-IN" sz="2400" dirty="0">
                <a:latin typeface="Times New Roman" panose="02020603050405020304" pitchFamily="18" charset="0"/>
                <a:cs typeface="Times New Roman" panose="02020603050405020304" pitchFamily="18" charset="0"/>
              </a:rPr>
              <a:t>}</a:t>
            </a:r>
          </a:p>
          <a:p>
            <a:pPr marL="0" indent="0" algn="just">
              <a:buNone/>
            </a:pPr>
            <a:r>
              <a:rPr lang="en-IN" sz="2400" dirty="0">
                <a:latin typeface="Times New Roman" panose="02020603050405020304" pitchFamily="18" charset="0"/>
                <a:cs typeface="Times New Roman" panose="02020603050405020304" pitchFamily="18" charset="0"/>
              </a:rPr>
              <a:t>else</a:t>
            </a:r>
          </a:p>
          <a:p>
            <a:pPr marL="0" indent="0" algn="just">
              <a:buNone/>
            </a:pPr>
            <a:r>
              <a:rPr lang="en-IN" sz="2400" dirty="0">
                <a:latin typeface="Times New Roman" panose="02020603050405020304" pitchFamily="18" charset="0"/>
                <a:cs typeface="Times New Roman" panose="02020603050405020304" pitchFamily="18" charset="0"/>
              </a:rPr>
              <a:t>{</a:t>
            </a:r>
          </a:p>
          <a:p>
            <a:pPr marL="0" indent="0" algn="just">
              <a:buNone/>
            </a:pPr>
            <a:r>
              <a:rPr lang="en-IN" sz="2400" dirty="0">
                <a:latin typeface="Times New Roman" panose="02020603050405020304" pitchFamily="18" charset="0"/>
                <a:cs typeface="Times New Roman" panose="02020603050405020304" pitchFamily="18" charset="0"/>
              </a:rPr>
              <a:t>Select a process from suspend list and , wake up();</a:t>
            </a:r>
          </a:p>
          <a:p>
            <a:pPr marL="0" indent="0" algn="just">
              <a:buNone/>
            </a:pPr>
            <a:r>
              <a:rPr lang="en-IN" sz="2400" dirty="0">
                <a:latin typeface="Times New Roman" panose="02020603050405020304" pitchFamily="18" charset="0"/>
                <a:cs typeface="Times New Roman" panose="02020603050405020304" pitchFamily="18" charset="0"/>
              </a:rPr>
              <a:t>}</a:t>
            </a:r>
          </a:p>
          <a:p>
            <a:pPr marL="0" indent="0" algn="just">
              <a:buNone/>
            </a:pP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72034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AAB7A-9D3B-29C4-5B8C-66351799E071}"/>
              </a:ext>
            </a:extLst>
          </p:cNvPr>
          <p:cNvSpPr>
            <a:spLocks noGrp="1"/>
          </p:cNvSpPr>
          <p:nvPr>
            <p:ph type="title"/>
          </p:nvPr>
        </p:nvSpPr>
        <p:spPr>
          <a:xfrm>
            <a:off x="438539" y="365125"/>
            <a:ext cx="10915261" cy="698565"/>
          </a:xfrm>
        </p:spPr>
        <p:txBody>
          <a:bodyPr>
            <a:normAutofit/>
          </a:bodyPr>
          <a:lstStyle/>
          <a:p>
            <a:r>
              <a:rPr lang="en-US" b="1" i="0" dirty="0">
                <a:solidFill>
                  <a:srgbClr val="222222"/>
                </a:solidFill>
                <a:effectLst/>
                <a:latin typeface="Source Sans Pro" panose="020B0503030403020204" pitchFamily="34" charset="0"/>
              </a:rPr>
              <a:t>Wait and Signal Operations in Semaphores</a:t>
            </a:r>
            <a:endParaRPr lang="en-IN" dirty="0"/>
          </a:p>
        </p:txBody>
      </p:sp>
      <p:sp>
        <p:nvSpPr>
          <p:cNvPr id="3" name="Content Placeholder 2">
            <a:extLst>
              <a:ext uri="{FF2B5EF4-FFF2-40B4-BE49-F238E27FC236}">
                <a16:creationId xmlns:a16="http://schemas.microsoft.com/office/drawing/2014/main" id="{6EEB4509-5E50-3447-AD50-A57EF835B8D0}"/>
              </a:ext>
            </a:extLst>
          </p:cNvPr>
          <p:cNvSpPr>
            <a:spLocks noGrp="1"/>
          </p:cNvSpPr>
          <p:nvPr>
            <p:ph idx="1"/>
          </p:nvPr>
        </p:nvSpPr>
        <p:spPr>
          <a:xfrm>
            <a:off x="317241" y="1212980"/>
            <a:ext cx="11346024" cy="5393093"/>
          </a:xfrm>
        </p:spPr>
        <p:txBody>
          <a:bodyPr>
            <a:normAutofit/>
          </a:bodyPr>
          <a:lstStyle/>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Both of these operations are used to implement process synchronization. The goal of this semaphore operation is to get mutual exclusion.</a:t>
            </a:r>
          </a:p>
          <a:p>
            <a:pPr algn="just">
              <a:lnSpc>
                <a:spcPct val="150000"/>
              </a:lnSpc>
            </a:pPr>
            <a:r>
              <a:rPr lang="en-US" sz="2400" b="1" i="0" dirty="0">
                <a:solidFill>
                  <a:srgbClr val="222222"/>
                </a:solidFill>
                <a:effectLst/>
                <a:latin typeface="Times New Roman" panose="02020603050405020304" pitchFamily="18" charset="0"/>
                <a:cs typeface="Times New Roman" panose="02020603050405020304" pitchFamily="18" charset="0"/>
              </a:rPr>
              <a:t>Wait for Operation</a:t>
            </a:r>
          </a:p>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This type of semaphore operation helps you to control the entry of a task into the critical section. However, If the value of wait is positive, then the value of the wait argument X is decremented. In the case of negative or zero value, no operation is executed. It is also called P(S) operation.</a:t>
            </a:r>
          </a:p>
          <a:p>
            <a:pPr algn="just">
              <a:lnSpc>
                <a:spcPct val="150000"/>
              </a:lnSpc>
            </a:pPr>
            <a:r>
              <a:rPr lang="en-US" sz="2400" b="0" i="0" dirty="0">
                <a:solidFill>
                  <a:srgbClr val="222222"/>
                </a:solidFill>
                <a:effectLst/>
                <a:latin typeface="Times New Roman" panose="02020603050405020304" pitchFamily="18" charset="0"/>
                <a:cs typeface="Times New Roman" panose="02020603050405020304" pitchFamily="18" charset="0"/>
              </a:rPr>
              <a:t>After the semaphore value is decreased, which becomes negative, the command is held up until the required conditions are satisfied</a:t>
            </a:r>
          </a:p>
        </p:txBody>
      </p:sp>
    </p:spTree>
    <p:extLst>
      <p:ext uri="{BB962C8B-B14F-4D97-AF65-F5344CB8AC3E}">
        <p14:creationId xmlns:p14="http://schemas.microsoft.com/office/powerpoint/2010/main" val="2592282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0AEE1D2-4A71-DE5D-AA03-A263F136EBA8}"/>
              </a:ext>
            </a:extLst>
          </p:cNvPr>
          <p:cNvSpPr>
            <a:spLocks noGrp="1" noChangeArrowheads="1"/>
          </p:cNvSpPr>
          <p:nvPr>
            <p:ph idx="1"/>
          </p:nvPr>
        </p:nvSpPr>
        <p:spPr bwMode="auto">
          <a:xfrm>
            <a:off x="838200" y="2626398"/>
            <a:ext cx="2202847" cy="2749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Copy </a:t>
            </a:r>
            <a:r>
              <a:rPr kumimoji="0" lang="en-US" altLang="en-US" sz="2400" b="0" i="0" u="none" strike="noStrike" cap="none" normalizeH="0" baseline="0" dirty="0" err="1">
                <a:ln>
                  <a:noFill/>
                </a:ln>
                <a:solidFill>
                  <a:srgbClr val="222222"/>
                </a:solidFill>
                <a:effectLst/>
                <a:latin typeface="Times New Roman" panose="02020603050405020304" pitchFamily="18" charset="0"/>
                <a:cs typeface="Times New Roman" panose="02020603050405020304" pitchFamily="18" charset="0"/>
              </a:rPr>
              <a:t>CodeP</a:t>
            </a: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(S)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 while (S&lt;=0);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S--;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222222"/>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3366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BADBBB-C386-A4AE-51B8-60B6109335C7}"/>
              </a:ext>
            </a:extLst>
          </p:cNvPr>
          <p:cNvSpPr>
            <a:spLocks noGrp="1"/>
          </p:cNvSpPr>
          <p:nvPr>
            <p:ph idx="1"/>
          </p:nvPr>
        </p:nvSpPr>
        <p:spPr>
          <a:xfrm>
            <a:off x="419878" y="391886"/>
            <a:ext cx="10933922" cy="5785077"/>
          </a:xfrm>
        </p:spPr>
        <p:txBody>
          <a:bodyPr/>
          <a:lstStyle/>
          <a:p>
            <a:pPr marL="0" indent="0" algn="l">
              <a:buNone/>
            </a:pPr>
            <a:r>
              <a:rPr lang="en-US" b="1" i="0" dirty="0">
                <a:solidFill>
                  <a:srgbClr val="222222"/>
                </a:solidFill>
                <a:effectLst/>
                <a:latin typeface="Source Sans Pro" panose="020B0503030403020204" pitchFamily="34" charset="0"/>
              </a:rPr>
              <a:t>Signal operation</a:t>
            </a:r>
          </a:p>
          <a:p>
            <a:pPr algn="l"/>
            <a:r>
              <a:rPr lang="en-US" b="0" i="0" dirty="0">
                <a:solidFill>
                  <a:srgbClr val="222222"/>
                </a:solidFill>
                <a:effectLst/>
                <a:latin typeface="Source Sans Pro" panose="020B0503030403020204" pitchFamily="34" charset="0"/>
              </a:rPr>
              <a:t>This type of Semaphore operation is used to control the exit of a task from a critical section. It helps to increase the value of the argument by 1, which is denoted as V(S).</a:t>
            </a:r>
          </a:p>
          <a:p>
            <a:pPr algn="l"/>
            <a:endParaRPr lang="en-US" b="0" i="0" dirty="0">
              <a:solidFill>
                <a:srgbClr val="222222"/>
              </a:solidFill>
              <a:effectLst/>
              <a:latin typeface="Source Sans Pro" panose="020B0503030403020204" pitchFamily="34" charset="0"/>
            </a:endParaRPr>
          </a:p>
          <a:p>
            <a:pPr marL="0" indent="0">
              <a:buNone/>
            </a:pPr>
            <a:r>
              <a:rPr kumimoji="0" lang="en-US" altLang="en-US" sz="2800" b="0" i="0" u="none" strike="noStrike" cap="none" normalizeH="0" baseline="0" dirty="0">
                <a:ln>
                  <a:noFill/>
                </a:ln>
                <a:solidFill>
                  <a:srgbClr val="222222"/>
                </a:solidFill>
                <a:effectLst/>
                <a:latin typeface="Courier 10 Pitch"/>
              </a:rPr>
              <a:t>Copy Code P(S) </a:t>
            </a:r>
          </a:p>
          <a:p>
            <a:pPr marL="0" indent="0">
              <a:buNone/>
            </a:pPr>
            <a:r>
              <a:rPr kumimoji="0" lang="en-US" altLang="en-US" sz="2800" b="0" i="0" u="none" strike="noStrike" cap="none" normalizeH="0" baseline="0" dirty="0">
                <a:ln>
                  <a:noFill/>
                </a:ln>
                <a:solidFill>
                  <a:srgbClr val="222222"/>
                </a:solidFill>
                <a:effectLst/>
                <a:latin typeface="Courier 10 Pitch"/>
              </a:rPr>
              <a:t>{ </a:t>
            </a:r>
          </a:p>
          <a:p>
            <a:pPr marL="0" indent="0">
              <a:buNone/>
            </a:pPr>
            <a:r>
              <a:rPr kumimoji="0" lang="en-US" altLang="en-US" sz="2800" b="0" i="0" u="none" strike="noStrike" cap="none" normalizeH="0" baseline="0" dirty="0">
                <a:ln>
                  <a:noFill/>
                </a:ln>
                <a:solidFill>
                  <a:srgbClr val="222222"/>
                </a:solidFill>
                <a:effectLst/>
                <a:latin typeface="Courier 10 Pitch"/>
              </a:rPr>
              <a:t>      while (S&gt;=0); </a:t>
            </a:r>
          </a:p>
          <a:p>
            <a:pPr marL="0" indent="0">
              <a:buNone/>
            </a:pPr>
            <a:r>
              <a:rPr kumimoji="0" lang="en-US" altLang="en-US" sz="2800" b="0" i="0" u="none" strike="noStrike" cap="none" normalizeH="0" baseline="0" dirty="0">
                <a:ln>
                  <a:noFill/>
                </a:ln>
                <a:solidFill>
                  <a:srgbClr val="222222"/>
                </a:solidFill>
                <a:effectLst/>
                <a:latin typeface="Courier 10 Pitch"/>
              </a:rPr>
              <a:t>      S++; </a:t>
            </a:r>
          </a:p>
          <a:p>
            <a:pPr marL="0" indent="0">
              <a:buNone/>
            </a:pPr>
            <a:r>
              <a:rPr kumimoji="0" lang="en-US" altLang="en-US" sz="2800" b="0" i="0" u="none" strike="noStrike" cap="none" normalizeH="0" baseline="0" dirty="0">
                <a:ln>
                  <a:noFill/>
                </a:ln>
                <a:solidFill>
                  <a:srgbClr val="222222"/>
                </a:solidFill>
                <a:effectLst/>
                <a:latin typeface="Courier 10 Pitch"/>
              </a:rPr>
              <a:t>}</a:t>
            </a:r>
            <a:r>
              <a:rPr kumimoji="0" lang="en-US" altLang="en-US" sz="2000" b="0" i="0" u="none" strike="noStrike" cap="none" normalizeH="0" baseline="0" dirty="0">
                <a:ln>
                  <a:noFill/>
                </a:ln>
                <a:solidFill>
                  <a:schemeClr val="tx1"/>
                </a:solidFill>
                <a:effectLst/>
              </a:rPr>
              <a:t> </a:t>
            </a:r>
            <a:endParaRPr kumimoji="0" lang="en-US" altLang="en-US" sz="5400" b="0" i="0" u="none" strike="noStrike" cap="none" normalizeH="0" baseline="0" dirty="0">
              <a:ln>
                <a:noFill/>
              </a:ln>
              <a:solidFill>
                <a:schemeClr val="tx1"/>
              </a:solidFill>
              <a:effectLst/>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984764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37095-0349-C42C-D6AF-85ED4824E663}"/>
              </a:ext>
            </a:extLst>
          </p:cNvPr>
          <p:cNvSpPr>
            <a:spLocks noGrp="1"/>
          </p:cNvSpPr>
          <p:nvPr>
            <p:ph type="title"/>
          </p:nvPr>
        </p:nvSpPr>
        <p:spPr>
          <a:xfrm>
            <a:off x="307910" y="365126"/>
            <a:ext cx="11045890" cy="717226"/>
          </a:xfrm>
        </p:spPr>
        <p:txBody>
          <a:bodyPr>
            <a:normAutofit/>
          </a:bodyPr>
          <a:lstStyle/>
          <a:p>
            <a:r>
              <a:rPr lang="en-US" b="1" i="0" dirty="0">
                <a:solidFill>
                  <a:srgbClr val="222222"/>
                </a:solidFill>
                <a:effectLst/>
                <a:latin typeface="Source Sans Pro" panose="020B0503030403020204" pitchFamily="34" charset="0"/>
              </a:rPr>
              <a:t>Counting Semaphore vs. Binary Semaphore</a:t>
            </a:r>
            <a:endParaRPr lang="en-IN" dirty="0"/>
          </a:p>
        </p:txBody>
      </p:sp>
      <p:graphicFrame>
        <p:nvGraphicFramePr>
          <p:cNvPr id="4" name="Content Placeholder 3">
            <a:extLst>
              <a:ext uri="{FF2B5EF4-FFF2-40B4-BE49-F238E27FC236}">
                <a16:creationId xmlns:a16="http://schemas.microsoft.com/office/drawing/2014/main" id="{F4BB7351-FE0A-B72E-9E49-390B5E0D0651}"/>
              </a:ext>
            </a:extLst>
          </p:cNvPr>
          <p:cNvGraphicFramePr>
            <a:graphicFrameLocks noGrp="1"/>
          </p:cNvGraphicFramePr>
          <p:nvPr>
            <p:ph idx="1"/>
          </p:nvPr>
        </p:nvGraphicFramePr>
        <p:xfrm>
          <a:off x="1492898" y="1250301"/>
          <a:ext cx="9153331" cy="4441373"/>
        </p:xfrm>
        <a:graphic>
          <a:graphicData uri="http://schemas.openxmlformats.org/drawingml/2006/table">
            <a:tbl>
              <a:tblPr/>
              <a:tblGrid>
                <a:gridCol w="5223123">
                  <a:extLst>
                    <a:ext uri="{9D8B030D-6E8A-4147-A177-3AD203B41FA5}">
                      <a16:colId xmlns:a16="http://schemas.microsoft.com/office/drawing/2014/main" val="3217099566"/>
                    </a:ext>
                  </a:extLst>
                </a:gridCol>
                <a:gridCol w="3930208">
                  <a:extLst>
                    <a:ext uri="{9D8B030D-6E8A-4147-A177-3AD203B41FA5}">
                      <a16:colId xmlns:a16="http://schemas.microsoft.com/office/drawing/2014/main" val="1361564032"/>
                    </a:ext>
                  </a:extLst>
                </a:gridCol>
              </a:tblGrid>
              <a:tr h="772413">
                <a:tc>
                  <a:txBody>
                    <a:bodyPr/>
                    <a:lstStyle/>
                    <a:p>
                      <a:pPr algn="l"/>
                      <a:r>
                        <a:rPr lang="en-IN" sz="2400" b="1" dirty="0">
                          <a:solidFill>
                            <a:srgbClr val="C00000"/>
                          </a:solidFill>
                          <a:effectLst/>
                          <a:latin typeface="Times New Roman" panose="02020603050405020304" pitchFamily="18" charset="0"/>
                          <a:cs typeface="Times New Roman" panose="02020603050405020304" pitchFamily="18" charset="0"/>
                        </a:rPr>
                        <a:t>Counting Semaphore</a:t>
                      </a:r>
                    </a:p>
                  </a:txBody>
                  <a:tcPr anchor="ctr">
                    <a:lnL>
                      <a:noFill/>
                    </a:lnL>
                    <a:lnR>
                      <a:noFill/>
                    </a:lnR>
                    <a:lnT>
                      <a:noFill/>
                    </a:lnT>
                    <a:lnB w="7620" cap="flat" cmpd="sng" algn="ctr">
                      <a:solidFill>
                        <a:srgbClr val="EEEEEE"/>
                      </a:solidFill>
                      <a:prstDash val="solid"/>
                      <a:round/>
                      <a:headEnd type="none" w="med" len="med"/>
                      <a:tailEnd type="none" w="med" len="med"/>
                    </a:lnB>
                    <a:solidFill>
                      <a:srgbClr val="92D050"/>
                    </a:solidFill>
                  </a:tcPr>
                </a:tc>
                <a:tc>
                  <a:txBody>
                    <a:bodyPr/>
                    <a:lstStyle/>
                    <a:p>
                      <a:pPr algn="l"/>
                      <a:r>
                        <a:rPr lang="en-IN" sz="2400" b="1" dirty="0">
                          <a:solidFill>
                            <a:srgbClr val="C00000"/>
                          </a:solidFill>
                          <a:effectLst/>
                          <a:latin typeface="Times New Roman" panose="02020603050405020304" pitchFamily="18" charset="0"/>
                          <a:cs typeface="Times New Roman" panose="02020603050405020304" pitchFamily="18" charset="0"/>
                        </a:rPr>
                        <a:t>Binary Semaphore</a:t>
                      </a:r>
                    </a:p>
                  </a:txBody>
                  <a:tcPr anchor="ctr">
                    <a:lnL>
                      <a:noFill/>
                    </a:lnL>
                    <a:lnR>
                      <a:noFill/>
                    </a:lnR>
                    <a:lnT>
                      <a:noFill/>
                    </a:lnT>
                    <a:lnB w="7620" cap="flat" cmpd="sng" algn="ctr">
                      <a:solidFill>
                        <a:srgbClr val="EEEEEE"/>
                      </a:solidFill>
                      <a:prstDash val="solid"/>
                      <a:round/>
                      <a:headEnd type="none" w="med" len="med"/>
                      <a:tailEnd type="none" w="med" len="med"/>
                    </a:lnB>
                    <a:solidFill>
                      <a:srgbClr val="92D050"/>
                    </a:solidFill>
                  </a:tcPr>
                </a:tc>
                <a:extLst>
                  <a:ext uri="{0D108BD9-81ED-4DB2-BD59-A6C34878D82A}">
                    <a16:rowId xmlns:a16="http://schemas.microsoft.com/office/drawing/2014/main" val="3898386667"/>
                  </a:ext>
                </a:extLst>
              </a:tr>
              <a:tr h="772413">
                <a:tc>
                  <a:txBody>
                    <a:bodyPr/>
                    <a:lstStyle/>
                    <a:p>
                      <a:r>
                        <a:rPr lang="en-IN" sz="2400" dirty="0">
                          <a:effectLst/>
                          <a:latin typeface="Times New Roman" panose="02020603050405020304" pitchFamily="18" charset="0"/>
                          <a:cs typeface="Times New Roman" panose="02020603050405020304" pitchFamily="18" charset="0"/>
                        </a:rPr>
                        <a:t>No mutual exclusion</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sz="2400" dirty="0">
                          <a:effectLst/>
                          <a:latin typeface="Times New Roman" panose="02020603050405020304" pitchFamily="18" charset="0"/>
                          <a:cs typeface="Times New Roman" panose="02020603050405020304" pitchFamily="18" charset="0"/>
                        </a:rPr>
                        <a:t>Mutual exclusion</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1788265940"/>
                  </a:ext>
                </a:extLst>
              </a:tr>
              <a:tr h="772413">
                <a:tc>
                  <a:txBody>
                    <a:bodyPr/>
                    <a:lstStyle/>
                    <a:p>
                      <a:r>
                        <a:rPr lang="en-IN" sz="2400" dirty="0">
                          <a:effectLst/>
                          <a:latin typeface="Times New Roman" panose="02020603050405020304" pitchFamily="18" charset="0"/>
                          <a:cs typeface="Times New Roman" panose="02020603050405020304" pitchFamily="18" charset="0"/>
                        </a:rPr>
                        <a:t>Any integer value</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tc>
                  <a:txBody>
                    <a:bodyPr/>
                    <a:lstStyle/>
                    <a:p>
                      <a:r>
                        <a:rPr lang="en-US" sz="2400" dirty="0">
                          <a:effectLst/>
                          <a:latin typeface="Times New Roman" panose="02020603050405020304" pitchFamily="18" charset="0"/>
                          <a:cs typeface="Times New Roman" panose="02020603050405020304" pitchFamily="18" charset="0"/>
                        </a:rPr>
                        <a:t>Value only 0 and 1</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9F9F9"/>
                    </a:solidFill>
                  </a:tcPr>
                </a:tc>
                <a:extLst>
                  <a:ext uri="{0D108BD9-81ED-4DB2-BD59-A6C34878D82A}">
                    <a16:rowId xmlns:a16="http://schemas.microsoft.com/office/drawing/2014/main" val="2436139583"/>
                  </a:ext>
                </a:extLst>
              </a:tr>
              <a:tr h="772413">
                <a:tc>
                  <a:txBody>
                    <a:bodyPr/>
                    <a:lstStyle/>
                    <a:p>
                      <a:r>
                        <a:rPr lang="en-IN" sz="2400" dirty="0">
                          <a:effectLst/>
                          <a:latin typeface="Times New Roman" panose="02020603050405020304" pitchFamily="18" charset="0"/>
                          <a:cs typeface="Times New Roman" panose="02020603050405020304" pitchFamily="18" charset="0"/>
                        </a:rPr>
                        <a:t>More than one slot</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r>
                        <a:rPr lang="en-IN" sz="2400" dirty="0">
                          <a:effectLst/>
                          <a:latin typeface="Times New Roman" panose="02020603050405020304" pitchFamily="18" charset="0"/>
                          <a:cs typeface="Times New Roman" panose="02020603050405020304" pitchFamily="18" charset="0"/>
                        </a:rPr>
                        <a:t>Only one slot</a:t>
                      </a:r>
                    </a:p>
                  </a:txBody>
                  <a:tcPr anchor="ctr">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extLst>
                  <a:ext uri="{0D108BD9-81ED-4DB2-BD59-A6C34878D82A}">
                    <a16:rowId xmlns:a16="http://schemas.microsoft.com/office/drawing/2014/main" val="388454583"/>
                  </a:ext>
                </a:extLst>
              </a:tr>
              <a:tr h="1351721">
                <a:tc>
                  <a:txBody>
                    <a:bodyPr/>
                    <a:lstStyle/>
                    <a:p>
                      <a:r>
                        <a:rPr lang="en-US" sz="2400">
                          <a:effectLst/>
                          <a:latin typeface="Times New Roman" panose="02020603050405020304" pitchFamily="18" charset="0"/>
                          <a:cs typeface="Times New Roman" panose="02020603050405020304" pitchFamily="18" charset="0"/>
                        </a:rPr>
                        <a:t>Provide a set of Processes</a:t>
                      </a:r>
                    </a:p>
                  </a:txBody>
                  <a:tcPr anchor="ctr">
                    <a:lnL>
                      <a:noFill/>
                    </a:lnL>
                    <a:lnR>
                      <a:noFill/>
                    </a:lnR>
                    <a:lnT w="7620" cap="flat" cmpd="sng" algn="ctr">
                      <a:solidFill>
                        <a:srgbClr val="EEEEEE"/>
                      </a:solidFill>
                      <a:prstDash val="solid"/>
                      <a:round/>
                      <a:headEnd type="none" w="med" len="med"/>
                      <a:tailEnd type="none" w="med" len="med"/>
                    </a:lnT>
                    <a:lnB>
                      <a:noFill/>
                    </a:lnB>
                    <a:solidFill>
                      <a:srgbClr val="F9F9F9"/>
                    </a:solidFill>
                  </a:tcPr>
                </a:tc>
                <a:tc>
                  <a:txBody>
                    <a:bodyPr/>
                    <a:lstStyle/>
                    <a:p>
                      <a:r>
                        <a:rPr lang="en-US" sz="2400" dirty="0">
                          <a:effectLst/>
                          <a:latin typeface="Times New Roman" panose="02020603050405020304" pitchFamily="18" charset="0"/>
                          <a:cs typeface="Times New Roman" panose="02020603050405020304" pitchFamily="18" charset="0"/>
                        </a:rPr>
                        <a:t>It has a mutual exclusion mechanism.</a:t>
                      </a:r>
                    </a:p>
                  </a:txBody>
                  <a:tcPr anchor="ctr">
                    <a:lnL>
                      <a:noFill/>
                    </a:lnL>
                    <a:lnR>
                      <a:noFill/>
                    </a:lnR>
                    <a:lnT w="7620" cap="flat" cmpd="sng" algn="ctr">
                      <a:solidFill>
                        <a:srgbClr val="EEEEEE"/>
                      </a:solidFill>
                      <a:prstDash val="solid"/>
                      <a:round/>
                      <a:headEnd type="none" w="med" len="med"/>
                      <a:tailEnd type="none" w="med" len="med"/>
                    </a:lnT>
                    <a:lnB>
                      <a:noFill/>
                    </a:lnB>
                    <a:solidFill>
                      <a:srgbClr val="F9F9F9"/>
                    </a:solidFill>
                  </a:tcPr>
                </a:tc>
                <a:extLst>
                  <a:ext uri="{0D108BD9-81ED-4DB2-BD59-A6C34878D82A}">
                    <a16:rowId xmlns:a16="http://schemas.microsoft.com/office/drawing/2014/main" val="3268129469"/>
                  </a:ext>
                </a:extLst>
              </a:tr>
            </a:tbl>
          </a:graphicData>
        </a:graphic>
      </p:graphicFrame>
    </p:spTree>
    <p:extLst>
      <p:ext uri="{BB962C8B-B14F-4D97-AF65-F5344CB8AC3E}">
        <p14:creationId xmlns:p14="http://schemas.microsoft.com/office/powerpoint/2010/main" val="10865490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TotalTime>
  <Words>1195</Words>
  <Application>Microsoft Office PowerPoint</Application>
  <PresentationFormat>Widescreen</PresentationFormat>
  <Paragraphs>135</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Courier 10 Pitch</vt:lpstr>
      <vt:lpstr>Montserrat</vt:lpstr>
      <vt:lpstr>Source Sans Pro</vt:lpstr>
      <vt:lpstr>Times New Roman</vt:lpstr>
      <vt:lpstr>urw-din</vt:lpstr>
      <vt:lpstr>Office Theme</vt:lpstr>
      <vt:lpstr>Semaphore</vt:lpstr>
      <vt:lpstr>Counting Semaphores</vt:lpstr>
      <vt:lpstr>PowerPoint Presentation</vt:lpstr>
      <vt:lpstr>Binary Semaphores</vt:lpstr>
      <vt:lpstr>PowerPoint Presentation</vt:lpstr>
      <vt:lpstr>Wait and Signal Operations in Semaphores</vt:lpstr>
      <vt:lpstr>PowerPoint Presentation</vt:lpstr>
      <vt:lpstr>PowerPoint Presentation</vt:lpstr>
      <vt:lpstr>Counting Semaphore vs. Binary Semaphore</vt:lpstr>
      <vt:lpstr>Classical Problems of Synchronization</vt:lpstr>
      <vt:lpstr>Bound-Buffer problem</vt:lpstr>
      <vt:lpstr>Sleeping Barber Problem</vt:lpstr>
      <vt:lpstr>Dining Philosopher’s problem</vt:lpstr>
      <vt:lpstr>Readers and Writers Problem</vt:lpstr>
      <vt:lpstr>Monitors in process synchronization</vt:lpstr>
      <vt:lpstr>Syntax:</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Semaphore</dc:title>
  <dc:creator>Akash Kadao</dc:creator>
  <cp:lastModifiedBy>Akash Kadao</cp:lastModifiedBy>
  <cp:revision>2</cp:revision>
  <dcterms:created xsi:type="dcterms:W3CDTF">2023-10-12T09:47:40Z</dcterms:created>
  <dcterms:modified xsi:type="dcterms:W3CDTF">2023-12-02T06:28:28Z</dcterms:modified>
</cp:coreProperties>
</file>