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400" r:id="rId11"/>
    <p:sldId id="265" r:id="rId12"/>
    <p:sldId id="266" r:id="rId13"/>
    <p:sldId id="267" r:id="rId14"/>
    <p:sldId id="286" r:id="rId15"/>
    <p:sldId id="287" r:id="rId16"/>
    <p:sldId id="288" r:id="rId17"/>
    <p:sldId id="285" r:id="rId18"/>
    <p:sldId id="269" r:id="rId19"/>
    <p:sldId id="297" r:id="rId20"/>
    <p:sldId id="270" r:id="rId21"/>
    <p:sldId id="271" r:id="rId22"/>
    <p:sldId id="272" r:id="rId23"/>
    <p:sldId id="273" r:id="rId24"/>
    <p:sldId id="274" r:id="rId25"/>
    <p:sldId id="275" r:id="rId26"/>
    <p:sldId id="276" r:id="rId27"/>
    <p:sldId id="278" r:id="rId28"/>
    <p:sldId id="279" r:id="rId29"/>
    <p:sldId id="280" r:id="rId30"/>
    <p:sldId id="281" r:id="rId31"/>
    <p:sldId id="282" r:id="rId32"/>
    <p:sldId id="283" r:id="rId33"/>
    <p:sldId id="284" r:id="rId34"/>
    <p:sldId id="277" r:id="rId35"/>
    <p:sldId id="291" r:id="rId36"/>
    <p:sldId id="292" r:id="rId37"/>
    <p:sldId id="293" r:id="rId38"/>
    <p:sldId id="294" r:id="rId39"/>
    <p:sldId id="295" r:id="rId40"/>
    <p:sldId id="296"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21" r:id="rId60"/>
    <p:sldId id="322" r:id="rId61"/>
    <p:sldId id="318" r:id="rId62"/>
    <p:sldId id="319" r:id="rId63"/>
    <p:sldId id="320"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92" r:id="rId95"/>
    <p:sldId id="393" r:id="rId96"/>
    <p:sldId id="394"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5" r:id="rId137"/>
    <p:sldId id="396" r:id="rId138"/>
    <p:sldId id="397" r:id="rId139"/>
    <p:sldId id="398" r:id="rId140"/>
    <p:sldId id="399" r:id="rId1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9T05:30:39.432"/>
    </inkml:context>
    <inkml:brush xml:id="br0">
      <inkml:brushProperty name="width" value="0.35" units="cm"/>
      <inkml:brushProperty name="height" value="0.35" units="cm"/>
      <inkml:brushProperty name="color" value="#FFFFFF"/>
    </inkml:brush>
  </inkml:definitions>
  <inkml:trace contextRef="#ctx0" brushRef="#br0">817 15 24575,'-564'0'0,"552"0"0,1-1 0,-1 1 0,-12-4 0,24 4 0,-1 0 0,1 0 0,-1 0 0,1 0 0,0 0 0,-1 0 0,1 0 0,-1 0 0,1 0 0,-1 0 0,1-1 0,0 1 0,-1 0 0,1 0 0,-1 0 0,1-1 0,0 1 0,-1 0 0,1-1 0,0 1 0,-1 0 0,1-1 0,0 1 0,-1 0 0,1-1 0,0 1 0,0 0 0,-1-1 0,22-2 0,42 8 0,113 25 0,-100-15 0,530 114 0,-541-119 0,117 4 0,60-17 0,-143 0 0,-78 2 0,-19 1 0,-5-1 0,-31 1 0,-1603 0 0,3715 0-1057,-2065 0 1057,-14 1 0,-22 2 0,17-2 0,-572 21 1057,564-22-1057,15-1 0,23-2 0,2 1 0,135-21 0,262-25 0,-372 45 0,8 0 0,-57 3 0,-8 0 0,-36 1 0,-578 78 0,415-45 0,-25-1 0,-133 23 0,330-49 0,33-7 0,0 0 0,0 0 0,0 0 0,0 0 0,0 0 0,0 0 0,0 0 0,0 0 0,0 0 0,1 0 0,-1 0 0,0 0 0,0 1 0,0-1 0,0 0 0,0 0 0,0 0 0,0 0 0,0 0 0,0 0 0,0 0 0,0 0 0,0 0 0,0 0 0,0 0 0,0 0 0,0 0 0,0 0 0,0 0 0,0 0 0,0 1 0,0-1 0,0 0 0,0 0 0,0 0 0,0 0 0,0 0 0,0 0 0,0 0 0,0 0 0,0 0 0,0 0 0,0 0 0,0 0 0,0 1 0,0-1 0,0 0 0,0 0 0,0 0 0,0 0 0,0 0 0,0 0 0,0 0 0,0 0 0,0 0 0,0 0 0,0 0 0,0 0 0,20 3 0,353-2 0,-196-3 0,1612 64-1397,-1735-56 1397,-51-4 0,-8-1 0,-28 2 0,-231 0 0,193-3 0,-230 0-164,-135 0-905,-1513-19 779,1828 16 409,106 5-119,29 4 0,57 7 0,137 14 0,104 4-164,91 0-655,1984 39-2465,-2328-68 3243,-115 4 246,-899 26 2120,809-30-1938,123-2-367,-879 7 930,-3-33-393,879 24-557,50 1 0,807-1 1980,-414 4-1295,-102-26-685,-155 6 0,69 0 0,72 1-164,935-23-2743,123-7 1067,-1227 39 1840,-100 4 3,-28 2-8,-7 1 5,-47-2 163,50 2-160,-1117-69 3321,840 51-3030,-156-4-294,-210-17 0,699 36 0,1531 5 337,-1385 0-325,-440-5 248,0-11 0,-247-47 0,411 47-260,-88-28 0,111 27 0,30 11 0,1-2 0,-1 0 0,-35-19 0,44 20 0,1 0 0,-1 2 0,0-1 0,-1 1 0,1 1 0,-1 0 0,1 1 0,-18-1 0,-15 1 0,-46 4 0,24 1 0,-394-2 0,1410-13-943,-222 0 309,781 9 634,-1432 3 306,0 3 1,109 19-1,-139-10 140,-33-8-393,-1-1 0,1 0 0,23 2 0,113-4-53,-408 36 0,168-20 0,-159 8 0,148-27 0,-49 2 0,150 0 0,-1 0 0,1 0 0,0 0 0,0 0 0,-1 1 0,1-1 0,0 0 0,-1 1 0,1-1 0,0 1 0,0-1 0,0 1 0,0 0 0,-1-1 0,1 1 0,0 0 0,0 0 0,-1 1 0,1-1 0,1 0 0,0 0 0,-1 0 0,1-1 0,0 1 0,0 0 0,0 0 0,0 0 0,0 0 0,0 0 0,0 0 0,0-1 0,0 1 0,0 0 0,0 0 0,1 0 0,-1 0 0,0 0 0,1-1 0,-1 1 0,1 1 0,3 3 0,-1 1 0,1-1 0,1 0 0,-1 0 0,1 0 0,8 6 0,16 11 0,2-2 0,0 0 0,1-3 0,60 25 0,148 39 0,-215-73 0,241 70 0,-221-62 0,-45-16 0,-1 0 0,1 0 0,0 1 0,0-1 0,-1 0 0,1 0 0,0 0 0,0 0 0,-1 0 0,1 0 0,0 0 0,0 0 0,0 1 0,-1-1 0,1 0 0,0 0 0,0 0 0,0 0 0,-1 1 0,1-1 0,0 0 0,0 0 0,0 1 0,0-1 0,0 0 0,0 0 0,0 1 0,-1-1 0,1 0 0,0 0 0,0 1 0,0-1 0,0 0 0,0 0 0,0 1 0,0-1 0,0 0 0,0 0 0,0 1 0,0-1 0,1 0 0,-1 0 0,0 1 0,0-1 0,0 0 0,0 0 0,0 0 0,0 1 0,1-1 0,-1 0 0,0 0 0,0 0 0,0 1 0,0-1 0,1 0 0,-1 0 0,0 0 0,0 0 0,0 0 0,1 1 0,-29 3 0,-205 0 0,65-3 0,-36 7 0,-152 2 0,857-11 0,-492 1 0,-3 0 0,-1 0 0,1 0 0,-1 0 0,0 1 0,1 0 0,-1 0 0,7 2 0,-12-3 0,0 0 0,1 0 0,-1 0 0,0 0 0,1 1 0,-1-1 0,0 0 0,1 0 0,-1 0 0,0 0 0,0 1 0,1-1 0,-1 0 0,0 0 0,0 1 0,0-1 0,1 0 0,-1 0 0,0 1 0,0-1 0,0 0 0,0 1 0,0-1 0,1 0 0,-1 1 0,0-1 0,0 0 0,0 1 0,0-1 0,0 0 0,0 0 0,0 1 0,0-1 0,0 0 0,0 1 0,0-1 0,-1 0 0,1 1 0,0-1 0,0 0 0,0 1 0,0-1 0,0 0 0,-1 1 0,1-1 0,0 0 0,0 0 0,0 1 0,-1-1 0,-15 13 0,-23 8 0,-1-2 0,-1-2 0,-76 23 0,60-23 0,-79 37 0,120-44-1365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4343-62FB-AB55-59B4-A4DCA5CE42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633755-F5DF-7CB8-5655-79127A9FAB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73072B-295C-96FC-3A8C-DDECD61113B8}"/>
              </a:ext>
            </a:extLst>
          </p:cNvPr>
          <p:cNvSpPr>
            <a:spLocks noGrp="1"/>
          </p:cNvSpPr>
          <p:nvPr>
            <p:ph type="dt" sz="half" idx="10"/>
          </p:nvPr>
        </p:nvSpPr>
        <p:spPr/>
        <p:txBody>
          <a:bodyPr/>
          <a:lstStyle/>
          <a:p>
            <a:fld id="{DFD7E4BD-EEAA-4A22-A6FC-64F069EC654F}" type="datetimeFigureOut">
              <a:rPr lang="en-IN" smtClean="0"/>
              <a:t>20-11-2023</a:t>
            </a:fld>
            <a:endParaRPr lang="en-IN"/>
          </a:p>
        </p:txBody>
      </p:sp>
      <p:sp>
        <p:nvSpPr>
          <p:cNvPr id="5" name="Footer Placeholder 4">
            <a:extLst>
              <a:ext uri="{FF2B5EF4-FFF2-40B4-BE49-F238E27FC236}">
                <a16:creationId xmlns:a16="http://schemas.microsoft.com/office/drawing/2014/main" id="{922C3299-C26B-5665-C6D3-4A47238E8A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621D2A-4E8A-DD74-DFDA-53265A37C7D4}"/>
              </a:ext>
            </a:extLst>
          </p:cNvPr>
          <p:cNvSpPr>
            <a:spLocks noGrp="1"/>
          </p:cNvSpPr>
          <p:nvPr>
            <p:ph type="sldNum" sz="quarter" idx="12"/>
          </p:nvPr>
        </p:nvSpPr>
        <p:spPr/>
        <p:txBody>
          <a:bodyPr/>
          <a:lstStyle/>
          <a:p>
            <a:fld id="{C21F7C7C-EF57-45C0-A613-9CD055EE2565}" type="slidenum">
              <a:rPr lang="en-IN" smtClean="0"/>
              <a:t>‹#›</a:t>
            </a:fld>
            <a:endParaRPr lang="en-IN"/>
          </a:p>
        </p:txBody>
      </p:sp>
    </p:spTree>
    <p:extLst>
      <p:ext uri="{BB962C8B-B14F-4D97-AF65-F5344CB8AC3E}">
        <p14:creationId xmlns:p14="http://schemas.microsoft.com/office/powerpoint/2010/main" val="110802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F427-0043-703C-AD9D-D21249E898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5E4B5A-B04E-90C4-5ADE-C6289A650F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D0B63E-C72D-5101-5154-28B0AB1A6BA0}"/>
              </a:ext>
            </a:extLst>
          </p:cNvPr>
          <p:cNvSpPr>
            <a:spLocks noGrp="1"/>
          </p:cNvSpPr>
          <p:nvPr>
            <p:ph type="dt" sz="half" idx="10"/>
          </p:nvPr>
        </p:nvSpPr>
        <p:spPr/>
        <p:txBody>
          <a:bodyPr/>
          <a:lstStyle/>
          <a:p>
            <a:fld id="{DFD7E4BD-EEAA-4A22-A6FC-64F069EC654F}" type="datetimeFigureOut">
              <a:rPr lang="en-IN" smtClean="0"/>
              <a:t>20-11-2023</a:t>
            </a:fld>
            <a:endParaRPr lang="en-IN"/>
          </a:p>
        </p:txBody>
      </p:sp>
      <p:sp>
        <p:nvSpPr>
          <p:cNvPr id="5" name="Footer Placeholder 4">
            <a:extLst>
              <a:ext uri="{FF2B5EF4-FFF2-40B4-BE49-F238E27FC236}">
                <a16:creationId xmlns:a16="http://schemas.microsoft.com/office/drawing/2014/main" id="{1F6CF52B-5170-B9C9-74C3-A6E2E7649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231AB-546E-D8ED-97B8-AF3E564DC8A7}"/>
              </a:ext>
            </a:extLst>
          </p:cNvPr>
          <p:cNvSpPr>
            <a:spLocks noGrp="1"/>
          </p:cNvSpPr>
          <p:nvPr>
            <p:ph type="sldNum" sz="quarter" idx="12"/>
          </p:nvPr>
        </p:nvSpPr>
        <p:spPr/>
        <p:txBody>
          <a:bodyPr/>
          <a:lstStyle/>
          <a:p>
            <a:fld id="{C21F7C7C-EF57-45C0-A613-9CD055EE2565}" type="slidenum">
              <a:rPr lang="en-IN" smtClean="0"/>
              <a:t>‹#›</a:t>
            </a:fld>
            <a:endParaRPr lang="en-IN"/>
          </a:p>
        </p:txBody>
      </p:sp>
    </p:spTree>
    <p:extLst>
      <p:ext uri="{BB962C8B-B14F-4D97-AF65-F5344CB8AC3E}">
        <p14:creationId xmlns:p14="http://schemas.microsoft.com/office/powerpoint/2010/main" val="303881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E32437-1ADC-9614-D666-1C0DF4042A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593643-9E72-5CC3-8E3F-A9DB968F60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502A6F-300E-E2FB-A033-7F38654D8DD5}"/>
              </a:ext>
            </a:extLst>
          </p:cNvPr>
          <p:cNvSpPr>
            <a:spLocks noGrp="1"/>
          </p:cNvSpPr>
          <p:nvPr>
            <p:ph type="dt" sz="half" idx="10"/>
          </p:nvPr>
        </p:nvSpPr>
        <p:spPr/>
        <p:txBody>
          <a:bodyPr/>
          <a:lstStyle/>
          <a:p>
            <a:fld id="{DFD7E4BD-EEAA-4A22-A6FC-64F069EC654F}" type="datetimeFigureOut">
              <a:rPr lang="en-IN" smtClean="0"/>
              <a:t>20-11-2023</a:t>
            </a:fld>
            <a:endParaRPr lang="en-IN"/>
          </a:p>
        </p:txBody>
      </p:sp>
      <p:sp>
        <p:nvSpPr>
          <p:cNvPr id="5" name="Footer Placeholder 4">
            <a:extLst>
              <a:ext uri="{FF2B5EF4-FFF2-40B4-BE49-F238E27FC236}">
                <a16:creationId xmlns:a16="http://schemas.microsoft.com/office/drawing/2014/main" id="{D6078DA1-8CB6-80B8-E119-7D56C569FD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22193E-495E-F94F-ABDE-2A88B6430FBB}"/>
              </a:ext>
            </a:extLst>
          </p:cNvPr>
          <p:cNvSpPr>
            <a:spLocks noGrp="1"/>
          </p:cNvSpPr>
          <p:nvPr>
            <p:ph type="sldNum" sz="quarter" idx="12"/>
          </p:nvPr>
        </p:nvSpPr>
        <p:spPr/>
        <p:txBody>
          <a:bodyPr/>
          <a:lstStyle/>
          <a:p>
            <a:fld id="{C21F7C7C-EF57-45C0-A613-9CD055EE2565}" type="slidenum">
              <a:rPr lang="en-IN" smtClean="0"/>
              <a:t>‹#›</a:t>
            </a:fld>
            <a:endParaRPr lang="en-IN"/>
          </a:p>
        </p:txBody>
      </p:sp>
    </p:spTree>
    <p:extLst>
      <p:ext uri="{BB962C8B-B14F-4D97-AF65-F5344CB8AC3E}">
        <p14:creationId xmlns:p14="http://schemas.microsoft.com/office/powerpoint/2010/main" val="132260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4A3D-8C7A-69C6-6B98-E092A5D8E3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4A56C8-5378-0054-6550-7E61C73C7F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AC5852-14C2-6233-F04A-274F7A098FAD}"/>
              </a:ext>
            </a:extLst>
          </p:cNvPr>
          <p:cNvSpPr>
            <a:spLocks noGrp="1"/>
          </p:cNvSpPr>
          <p:nvPr>
            <p:ph type="dt" sz="half" idx="10"/>
          </p:nvPr>
        </p:nvSpPr>
        <p:spPr/>
        <p:txBody>
          <a:bodyPr/>
          <a:lstStyle/>
          <a:p>
            <a:fld id="{DFD7E4BD-EEAA-4A22-A6FC-64F069EC654F}" type="datetimeFigureOut">
              <a:rPr lang="en-IN" smtClean="0"/>
              <a:t>20-11-2023</a:t>
            </a:fld>
            <a:endParaRPr lang="en-IN"/>
          </a:p>
        </p:txBody>
      </p:sp>
      <p:sp>
        <p:nvSpPr>
          <p:cNvPr id="5" name="Footer Placeholder 4">
            <a:extLst>
              <a:ext uri="{FF2B5EF4-FFF2-40B4-BE49-F238E27FC236}">
                <a16:creationId xmlns:a16="http://schemas.microsoft.com/office/drawing/2014/main" id="{04A0EA71-DB94-B1F1-D8E1-55ABE8C88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8A9844-0B58-311F-34CC-4FC805ACBDC2}"/>
              </a:ext>
            </a:extLst>
          </p:cNvPr>
          <p:cNvSpPr>
            <a:spLocks noGrp="1"/>
          </p:cNvSpPr>
          <p:nvPr>
            <p:ph type="sldNum" sz="quarter" idx="12"/>
          </p:nvPr>
        </p:nvSpPr>
        <p:spPr/>
        <p:txBody>
          <a:bodyPr/>
          <a:lstStyle/>
          <a:p>
            <a:fld id="{C21F7C7C-EF57-45C0-A613-9CD055EE2565}" type="slidenum">
              <a:rPr lang="en-IN" smtClean="0"/>
              <a:t>‹#›</a:t>
            </a:fld>
            <a:endParaRPr lang="en-IN"/>
          </a:p>
        </p:txBody>
      </p:sp>
    </p:spTree>
    <p:extLst>
      <p:ext uri="{BB962C8B-B14F-4D97-AF65-F5344CB8AC3E}">
        <p14:creationId xmlns:p14="http://schemas.microsoft.com/office/powerpoint/2010/main" val="152362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0F20-C4DB-5D06-4582-049A68C5C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8D4EC0-C877-161D-1119-D3A8A98B0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6C0444-F576-5D01-4758-62CC8BE0191D}"/>
              </a:ext>
            </a:extLst>
          </p:cNvPr>
          <p:cNvSpPr>
            <a:spLocks noGrp="1"/>
          </p:cNvSpPr>
          <p:nvPr>
            <p:ph type="dt" sz="half" idx="10"/>
          </p:nvPr>
        </p:nvSpPr>
        <p:spPr/>
        <p:txBody>
          <a:bodyPr/>
          <a:lstStyle/>
          <a:p>
            <a:fld id="{DFD7E4BD-EEAA-4A22-A6FC-64F069EC654F}" type="datetimeFigureOut">
              <a:rPr lang="en-IN" smtClean="0"/>
              <a:t>20-11-2023</a:t>
            </a:fld>
            <a:endParaRPr lang="en-IN"/>
          </a:p>
        </p:txBody>
      </p:sp>
      <p:sp>
        <p:nvSpPr>
          <p:cNvPr id="5" name="Footer Placeholder 4">
            <a:extLst>
              <a:ext uri="{FF2B5EF4-FFF2-40B4-BE49-F238E27FC236}">
                <a16:creationId xmlns:a16="http://schemas.microsoft.com/office/drawing/2014/main" id="{1F0D7A42-6207-3C93-1A3D-8867D70AB9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7C70A7-6F31-ED23-6C03-884B2A94E04F}"/>
              </a:ext>
            </a:extLst>
          </p:cNvPr>
          <p:cNvSpPr>
            <a:spLocks noGrp="1"/>
          </p:cNvSpPr>
          <p:nvPr>
            <p:ph type="sldNum" sz="quarter" idx="12"/>
          </p:nvPr>
        </p:nvSpPr>
        <p:spPr/>
        <p:txBody>
          <a:bodyPr/>
          <a:lstStyle/>
          <a:p>
            <a:fld id="{C21F7C7C-EF57-45C0-A613-9CD055EE2565}" type="slidenum">
              <a:rPr lang="en-IN" smtClean="0"/>
              <a:t>‹#›</a:t>
            </a:fld>
            <a:endParaRPr lang="en-IN"/>
          </a:p>
        </p:txBody>
      </p:sp>
    </p:spTree>
    <p:extLst>
      <p:ext uri="{BB962C8B-B14F-4D97-AF65-F5344CB8AC3E}">
        <p14:creationId xmlns:p14="http://schemas.microsoft.com/office/powerpoint/2010/main" val="52385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270A-A7CA-EF9D-2CB7-FDB8EE5680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B33A7C-FCAF-8E3E-D524-54C5A479CE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711FBB-3C4B-69F0-F8FF-6510E3670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CF7E93-3B20-D967-CBFF-22D0D1C597A0}"/>
              </a:ext>
            </a:extLst>
          </p:cNvPr>
          <p:cNvSpPr>
            <a:spLocks noGrp="1"/>
          </p:cNvSpPr>
          <p:nvPr>
            <p:ph type="dt" sz="half" idx="10"/>
          </p:nvPr>
        </p:nvSpPr>
        <p:spPr/>
        <p:txBody>
          <a:bodyPr/>
          <a:lstStyle/>
          <a:p>
            <a:fld id="{DFD7E4BD-EEAA-4A22-A6FC-64F069EC654F}" type="datetimeFigureOut">
              <a:rPr lang="en-IN" smtClean="0"/>
              <a:t>20-11-2023</a:t>
            </a:fld>
            <a:endParaRPr lang="en-IN"/>
          </a:p>
        </p:txBody>
      </p:sp>
      <p:sp>
        <p:nvSpPr>
          <p:cNvPr id="6" name="Footer Placeholder 5">
            <a:extLst>
              <a:ext uri="{FF2B5EF4-FFF2-40B4-BE49-F238E27FC236}">
                <a16:creationId xmlns:a16="http://schemas.microsoft.com/office/drawing/2014/main" id="{66DA13F3-319C-3244-363A-6AB1A0751C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151D06-1FDE-A2FD-CBC9-312B00D7481C}"/>
              </a:ext>
            </a:extLst>
          </p:cNvPr>
          <p:cNvSpPr>
            <a:spLocks noGrp="1"/>
          </p:cNvSpPr>
          <p:nvPr>
            <p:ph type="sldNum" sz="quarter" idx="12"/>
          </p:nvPr>
        </p:nvSpPr>
        <p:spPr/>
        <p:txBody>
          <a:bodyPr/>
          <a:lstStyle/>
          <a:p>
            <a:fld id="{C21F7C7C-EF57-45C0-A613-9CD055EE2565}" type="slidenum">
              <a:rPr lang="en-IN" smtClean="0"/>
              <a:t>‹#›</a:t>
            </a:fld>
            <a:endParaRPr lang="en-IN"/>
          </a:p>
        </p:txBody>
      </p:sp>
    </p:spTree>
    <p:extLst>
      <p:ext uri="{BB962C8B-B14F-4D97-AF65-F5344CB8AC3E}">
        <p14:creationId xmlns:p14="http://schemas.microsoft.com/office/powerpoint/2010/main" val="428343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908D-7AD3-592A-0307-CB3811B3A7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FDC7CE-2E3D-87B7-49C6-58738AC9E9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B6705D-385A-C2E4-C869-CDEBA9DA06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682257-7E08-557A-2B22-A04FEEAB30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55C71-E8FA-15D6-8DBE-82A5DDFDFC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2BA070-413C-B39F-65D9-C6BA0AE97E70}"/>
              </a:ext>
            </a:extLst>
          </p:cNvPr>
          <p:cNvSpPr>
            <a:spLocks noGrp="1"/>
          </p:cNvSpPr>
          <p:nvPr>
            <p:ph type="dt" sz="half" idx="10"/>
          </p:nvPr>
        </p:nvSpPr>
        <p:spPr/>
        <p:txBody>
          <a:bodyPr/>
          <a:lstStyle/>
          <a:p>
            <a:fld id="{DFD7E4BD-EEAA-4A22-A6FC-64F069EC654F}" type="datetimeFigureOut">
              <a:rPr lang="en-IN" smtClean="0"/>
              <a:t>20-11-2023</a:t>
            </a:fld>
            <a:endParaRPr lang="en-IN"/>
          </a:p>
        </p:txBody>
      </p:sp>
      <p:sp>
        <p:nvSpPr>
          <p:cNvPr id="8" name="Footer Placeholder 7">
            <a:extLst>
              <a:ext uri="{FF2B5EF4-FFF2-40B4-BE49-F238E27FC236}">
                <a16:creationId xmlns:a16="http://schemas.microsoft.com/office/drawing/2014/main" id="{2FA59AD7-EA1A-9308-A07F-B2166E1D3B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F4DDDF-55C9-CE20-8509-68D357FD10D1}"/>
              </a:ext>
            </a:extLst>
          </p:cNvPr>
          <p:cNvSpPr>
            <a:spLocks noGrp="1"/>
          </p:cNvSpPr>
          <p:nvPr>
            <p:ph type="sldNum" sz="quarter" idx="12"/>
          </p:nvPr>
        </p:nvSpPr>
        <p:spPr/>
        <p:txBody>
          <a:bodyPr/>
          <a:lstStyle/>
          <a:p>
            <a:fld id="{C21F7C7C-EF57-45C0-A613-9CD055EE2565}" type="slidenum">
              <a:rPr lang="en-IN" smtClean="0"/>
              <a:t>‹#›</a:t>
            </a:fld>
            <a:endParaRPr lang="en-IN"/>
          </a:p>
        </p:txBody>
      </p:sp>
    </p:spTree>
    <p:extLst>
      <p:ext uri="{BB962C8B-B14F-4D97-AF65-F5344CB8AC3E}">
        <p14:creationId xmlns:p14="http://schemas.microsoft.com/office/powerpoint/2010/main" val="290506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F12E-8486-6C93-16BE-6504E9F370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C20FAC-94C6-DF92-B797-E5BD05A8B05B}"/>
              </a:ext>
            </a:extLst>
          </p:cNvPr>
          <p:cNvSpPr>
            <a:spLocks noGrp="1"/>
          </p:cNvSpPr>
          <p:nvPr>
            <p:ph type="dt" sz="half" idx="10"/>
          </p:nvPr>
        </p:nvSpPr>
        <p:spPr/>
        <p:txBody>
          <a:bodyPr/>
          <a:lstStyle/>
          <a:p>
            <a:fld id="{DFD7E4BD-EEAA-4A22-A6FC-64F069EC654F}" type="datetimeFigureOut">
              <a:rPr lang="en-IN" smtClean="0"/>
              <a:t>20-11-2023</a:t>
            </a:fld>
            <a:endParaRPr lang="en-IN"/>
          </a:p>
        </p:txBody>
      </p:sp>
      <p:sp>
        <p:nvSpPr>
          <p:cNvPr id="4" name="Footer Placeholder 3">
            <a:extLst>
              <a:ext uri="{FF2B5EF4-FFF2-40B4-BE49-F238E27FC236}">
                <a16:creationId xmlns:a16="http://schemas.microsoft.com/office/drawing/2014/main" id="{8AB35F3F-AD9C-95F0-0AC9-E4B01CE1A6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AE07C0-22CD-16AE-B150-63B85DB18761}"/>
              </a:ext>
            </a:extLst>
          </p:cNvPr>
          <p:cNvSpPr>
            <a:spLocks noGrp="1"/>
          </p:cNvSpPr>
          <p:nvPr>
            <p:ph type="sldNum" sz="quarter" idx="12"/>
          </p:nvPr>
        </p:nvSpPr>
        <p:spPr/>
        <p:txBody>
          <a:bodyPr/>
          <a:lstStyle/>
          <a:p>
            <a:fld id="{C21F7C7C-EF57-45C0-A613-9CD055EE2565}" type="slidenum">
              <a:rPr lang="en-IN" smtClean="0"/>
              <a:t>‹#›</a:t>
            </a:fld>
            <a:endParaRPr lang="en-IN"/>
          </a:p>
        </p:txBody>
      </p:sp>
    </p:spTree>
    <p:extLst>
      <p:ext uri="{BB962C8B-B14F-4D97-AF65-F5344CB8AC3E}">
        <p14:creationId xmlns:p14="http://schemas.microsoft.com/office/powerpoint/2010/main" val="3284883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17A1D4-39B7-B162-4F9D-EB6F488E9BC6}"/>
              </a:ext>
            </a:extLst>
          </p:cNvPr>
          <p:cNvSpPr>
            <a:spLocks noGrp="1"/>
          </p:cNvSpPr>
          <p:nvPr>
            <p:ph type="dt" sz="half" idx="10"/>
          </p:nvPr>
        </p:nvSpPr>
        <p:spPr/>
        <p:txBody>
          <a:bodyPr/>
          <a:lstStyle/>
          <a:p>
            <a:fld id="{DFD7E4BD-EEAA-4A22-A6FC-64F069EC654F}" type="datetimeFigureOut">
              <a:rPr lang="en-IN" smtClean="0"/>
              <a:t>20-11-2023</a:t>
            </a:fld>
            <a:endParaRPr lang="en-IN"/>
          </a:p>
        </p:txBody>
      </p:sp>
      <p:sp>
        <p:nvSpPr>
          <p:cNvPr id="3" name="Footer Placeholder 2">
            <a:extLst>
              <a:ext uri="{FF2B5EF4-FFF2-40B4-BE49-F238E27FC236}">
                <a16:creationId xmlns:a16="http://schemas.microsoft.com/office/drawing/2014/main" id="{5969CC80-C580-80B2-A5A4-05947F978B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73ADE2-17D7-63C2-7F33-8FED7C56BDF5}"/>
              </a:ext>
            </a:extLst>
          </p:cNvPr>
          <p:cNvSpPr>
            <a:spLocks noGrp="1"/>
          </p:cNvSpPr>
          <p:nvPr>
            <p:ph type="sldNum" sz="quarter" idx="12"/>
          </p:nvPr>
        </p:nvSpPr>
        <p:spPr/>
        <p:txBody>
          <a:bodyPr/>
          <a:lstStyle/>
          <a:p>
            <a:fld id="{C21F7C7C-EF57-45C0-A613-9CD055EE2565}" type="slidenum">
              <a:rPr lang="en-IN" smtClean="0"/>
              <a:t>‹#›</a:t>
            </a:fld>
            <a:endParaRPr lang="en-IN"/>
          </a:p>
        </p:txBody>
      </p:sp>
    </p:spTree>
    <p:extLst>
      <p:ext uri="{BB962C8B-B14F-4D97-AF65-F5344CB8AC3E}">
        <p14:creationId xmlns:p14="http://schemas.microsoft.com/office/powerpoint/2010/main" val="2690571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AD62-66DA-3E40-6FB0-E73DD3DED6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43D77D-6CC0-1721-4EEF-AB87842CF6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5DFAC8-4A84-DB44-0F90-156811BE3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21497-3EA6-AAC1-935F-8FEA7335F803}"/>
              </a:ext>
            </a:extLst>
          </p:cNvPr>
          <p:cNvSpPr>
            <a:spLocks noGrp="1"/>
          </p:cNvSpPr>
          <p:nvPr>
            <p:ph type="dt" sz="half" idx="10"/>
          </p:nvPr>
        </p:nvSpPr>
        <p:spPr/>
        <p:txBody>
          <a:bodyPr/>
          <a:lstStyle/>
          <a:p>
            <a:fld id="{DFD7E4BD-EEAA-4A22-A6FC-64F069EC654F}" type="datetimeFigureOut">
              <a:rPr lang="en-IN" smtClean="0"/>
              <a:t>20-11-2023</a:t>
            </a:fld>
            <a:endParaRPr lang="en-IN"/>
          </a:p>
        </p:txBody>
      </p:sp>
      <p:sp>
        <p:nvSpPr>
          <p:cNvPr id="6" name="Footer Placeholder 5">
            <a:extLst>
              <a:ext uri="{FF2B5EF4-FFF2-40B4-BE49-F238E27FC236}">
                <a16:creationId xmlns:a16="http://schemas.microsoft.com/office/drawing/2014/main" id="{3B6977A1-9C4C-EEFA-F9CE-055F066EFC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FBD58B-20E9-6318-DA53-22501418F3C1}"/>
              </a:ext>
            </a:extLst>
          </p:cNvPr>
          <p:cNvSpPr>
            <a:spLocks noGrp="1"/>
          </p:cNvSpPr>
          <p:nvPr>
            <p:ph type="sldNum" sz="quarter" idx="12"/>
          </p:nvPr>
        </p:nvSpPr>
        <p:spPr/>
        <p:txBody>
          <a:bodyPr/>
          <a:lstStyle/>
          <a:p>
            <a:fld id="{C21F7C7C-EF57-45C0-A613-9CD055EE2565}" type="slidenum">
              <a:rPr lang="en-IN" smtClean="0"/>
              <a:t>‹#›</a:t>
            </a:fld>
            <a:endParaRPr lang="en-IN"/>
          </a:p>
        </p:txBody>
      </p:sp>
    </p:spTree>
    <p:extLst>
      <p:ext uri="{BB962C8B-B14F-4D97-AF65-F5344CB8AC3E}">
        <p14:creationId xmlns:p14="http://schemas.microsoft.com/office/powerpoint/2010/main" val="110860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3B3E-8DF4-6AA7-DF62-05B2DFF6D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54A087-BB28-B7C8-1AC6-2AB2D6DA8E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A83580-EDD2-FB07-E246-625A90AF9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07869-AE0D-C495-7F61-C6AA6FC16B23}"/>
              </a:ext>
            </a:extLst>
          </p:cNvPr>
          <p:cNvSpPr>
            <a:spLocks noGrp="1"/>
          </p:cNvSpPr>
          <p:nvPr>
            <p:ph type="dt" sz="half" idx="10"/>
          </p:nvPr>
        </p:nvSpPr>
        <p:spPr/>
        <p:txBody>
          <a:bodyPr/>
          <a:lstStyle/>
          <a:p>
            <a:fld id="{DFD7E4BD-EEAA-4A22-A6FC-64F069EC654F}" type="datetimeFigureOut">
              <a:rPr lang="en-IN" smtClean="0"/>
              <a:t>20-11-2023</a:t>
            </a:fld>
            <a:endParaRPr lang="en-IN"/>
          </a:p>
        </p:txBody>
      </p:sp>
      <p:sp>
        <p:nvSpPr>
          <p:cNvPr id="6" name="Footer Placeholder 5">
            <a:extLst>
              <a:ext uri="{FF2B5EF4-FFF2-40B4-BE49-F238E27FC236}">
                <a16:creationId xmlns:a16="http://schemas.microsoft.com/office/drawing/2014/main" id="{580C39E2-A1D8-DAAA-F3C2-622EC950A5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9ABD-701C-A60D-34A7-A81E1EA88EC4}"/>
              </a:ext>
            </a:extLst>
          </p:cNvPr>
          <p:cNvSpPr>
            <a:spLocks noGrp="1"/>
          </p:cNvSpPr>
          <p:nvPr>
            <p:ph type="sldNum" sz="quarter" idx="12"/>
          </p:nvPr>
        </p:nvSpPr>
        <p:spPr/>
        <p:txBody>
          <a:bodyPr/>
          <a:lstStyle/>
          <a:p>
            <a:fld id="{C21F7C7C-EF57-45C0-A613-9CD055EE2565}" type="slidenum">
              <a:rPr lang="en-IN" smtClean="0"/>
              <a:t>‹#›</a:t>
            </a:fld>
            <a:endParaRPr lang="en-IN"/>
          </a:p>
        </p:txBody>
      </p:sp>
    </p:spTree>
    <p:extLst>
      <p:ext uri="{BB962C8B-B14F-4D97-AF65-F5344CB8AC3E}">
        <p14:creationId xmlns:p14="http://schemas.microsoft.com/office/powerpoint/2010/main" val="215260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B4D939-5893-8797-D726-3321D8E3EA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99DBFA-A1D4-7E9D-A06F-E1F7D4BE33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6DED88-9537-FEDC-4DBC-D8CD62CF99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7E4BD-EEAA-4A22-A6FC-64F069EC654F}" type="datetimeFigureOut">
              <a:rPr lang="en-IN" smtClean="0"/>
              <a:t>20-11-2023</a:t>
            </a:fld>
            <a:endParaRPr lang="en-IN"/>
          </a:p>
        </p:txBody>
      </p:sp>
      <p:sp>
        <p:nvSpPr>
          <p:cNvPr id="5" name="Footer Placeholder 4">
            <a:extLst>
              <a:ext uri="{FF2B5EF4-FFF2-40B4-BE49-F238E27FC236}">
                <a16:creationId xmlns:a16="http://schemas.microsoft.com/office/drawing/2014/main" id="{553C4BB8-6D15-31C3-5A1B-377C466F5B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31AE47-37D8-4C1C-48AD-15934AEEE6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F7C7C-EF57-45C0-A613-9CD055EE2565}" type="slidenum">
              <a:rPr lang="en-IN" smtClean="0"/>
              <a:t>‹#›</a:t>
            </a:fld>
            <a:endParaRPr lang="en-IN"/>
          </a:p>
        </p:txBody>
      </p:sp>
    </p:spTree>
    <p:extLst>
      <p:ext uri="{BB962C8B-B14F-4D97-AF65-F5344CB8AC3E}">
        <p14:creationId xmlns:p14="http://schemas.microsoft.com/office/powerpoint/2010/main" val="133856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program-shortest-job-first-scheduling-set-2srtf-make-changesdoneplease-review/" TargetMode="External"/><Relationship Id="rId2" Type="http://schemas.openxmlformats.org/officeDocument/2006/relationships/hyperlink" Target="https://www.geeksforgeeks.org/program-round-robin-scheduling-set-1/" TargetMode="External"/><Relationship Id="rId1" Type="http://schemas.openxmlformats.org/officeDocument/2006/relationships/slideLayout" Target="../slideLayouts/slideLayout2.xml"/><Relationship Id="rId4" Type="http://schemas.openxmlformats.org/officeDocument/2006/relationships/hyperlink" Target="https://www.geeksforgeeks.org/program-for-preemptive-priority-cpu-scheduling/"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operating-system-priority-scheduling-different-arrival-time-set-2/" TargetMode="External"/><Relationship Id="rId2" Type="http://schemas.openxmlformats.org/officeDocument/2006/relationships/hyperlink" Target="https://www.geeksforgeeks.org/program-shortest-job-first-sjf-scheduling-set-1-non-preemptiv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www.geeksforgeeks.org/threads-and-its-types-in-operating-system/"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2E24-B2DE-BDFD-F73D-C2BB81CE3F0F}"/>
              </a:ext>
            </a:extLst>
          </p:cNvPr>
          <p:cNvSpPr>
            <a:spLocks noGrp="1"/>
          </p:cNvSpPr>
          <p:nvPr>
            <p:ph type="ctrTitle"/>
          </p:nvPr>
        </p:nvSpPr>
        <p:spPr>
          <a:xfrm>
            <a:off x="1903444" y="1922106"/>
            <a:ext cx="8969829" cy="3295359"/>
          </a:xfrm>
        </p:spPr>
        <p:txBody>
          <a:bodyPr>
            <a:normAutofit fontScale="90000"/>
          </a:bodyPr>
          <a:lstStyle/>
          <a:p>
            <a:pPr>
              <a:lnSpc>
                <a:spcPct val="150000"/>
              </a:lnSpc>
            </a:pPr>
            <a:r>
              <a:rPr lang="en-US" b="1" dirty="0">
                <a:solidFill>
                  <a:srgbClr val="FF0000"/>
                </a:solidFill>
                <a:latin typeface="Times New Roman" panose="02020603050405020304" pitchFamily="18" charset="0"/>
                <a:cs typeface="Times New Roman" panose="02020603050405020304" pitchFamily="18" charset="0"/>
              </a:rPr>
              <a:t>PROCESS AND CPU SCHEDULING, PROCESS COORDINATION</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881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C57B8B-08E9-5FD3-DF05-1893D82335BF}"/>
              </a:ext>
            </a:extLst>
          </p:cNvPr>
          <p:cNvSpPr>
            <a:spLocks noGrp="1"/>
          </p:cNvSpPr>
          <p:nvPr>
            <p:ph idx="1"/>
          </p:nvPr>
        </p:nvSpPr>
        <p:spPr>
          <a:xfrm>
            <a:off x="287693" y="351388"/>
            <a:ext cx="11431555" cy="4351338"/>
          </a:xfrm>
        </p:spPr>
        <p:txBody>
          <a:bodyPr/>
          <a:lstStyle/>
          <a:p>
            <a:pPr algn="l">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Parent and Child Process Relationship:</a:t>
            </a:r>
            <a:r>
              <a:rPr lang="en-US" sz="2400" b="0" i="0" dirty="0">
                <a:effectLst/>
                <a:latin typeface="Times New Roman" panose="02020603050405020304" pitchFamily="18" charset="0"/>
                <a:cs typeface="Times New Roman" panose="02020603050405020304" pitchFamily="18" charset="0"/>
              </a:rPr>
              <a:t> Information about the parent process (creator) and any child processes created by this process.</a:t>
            </a:r>
          </a:p>
          <a:p>
            <a:pPr algn="l">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File Descriptors:</a:t>
            </a:r>
            <a:r>
              <a:rPr lang="en-US" sz="2400" b="0" i="0" dirty="0">
                <a:effectLst/>
                <a:latin typeface="Times New Roman" panose="02020603050405020304" pitchFamily="18" charset="0"/>
                <a:cs typeface="Times New Roman" panose="02020603050405020304" pitchFamily="18" charset="0"/>
              </a:rPr>
              <a:t> A list of open files associated with the process, allowing the process to access files and perform I/O operations.</a:t>
            </a:r>
          </a:p>
          <a:p>
            <a:pPr algn="l">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Accounting Information:</a:t>
            </a:r>
            <a:r>
              <a:rPr lang="en-US" sz="2400" b="0" i="0" dirty="0">
                <a:effectLst/>
                <a:latin typeface="Times New Roman" panose="02020603050405020304" pitchFamily="18" charset="0"/>
                <a:cs typeface="Times New Roman" panose="02020603050405020304" pitchFamily="18" charset="0"/>
              </a:rPr>
              <a:t> Statistics and accounting data, such as CPU time used, time of process creation, and resource usage, for monitoring and resource management purposes.</a:t>
            </a:r>
          </a:p>
          <a:p>
            <a:endParaRPr lang="en-IN" dirty="0"/>
          </a:p>
        </p:txBody>
      </p:sp>
    </p:spTree>
    <p:extLst>
      <p:ext uri="{BB962C8B-B14F-4D97-AF65-F5344CB8AC3E}">
        <p14:creationId xmlns:p14="http://schemas.microsoft.com/office/powerpoint/2010/main" val="318154991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B07B7-9025-2CF0-954E-3F95A9771BBB}"/>
              </a:ext>
            </a:extLst>
          </p:cNvPr>
          <p:cNvSpPr>
            <a:spLocks noGrp="1"/>
          </p:cNvSpPr>
          <p:nvPr>
            <p:ph idx="1"/>
          </p:nvPr>
        </p:nvSpPr>
        <p:spPr>
          <a:xfrm>
            <a:off x="279918" y="233265"/>
            <a:ext cx="11073882" cy="5943698"/>
          </a:xfrm>
        </p:spPr>
        <p:txBody>
          <a:bodyPr>
            <a:normAutofit/>
          </a:bodyPr>
          <a:lstStyle/>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In real-time, the first boundary of thread scheduling is beyond specifying the scheduling policy and the priority.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It requires two controls to be specified for the User level threads: Contention scope, and Allocation domain.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These are explained as following below.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42433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8284-F9A6-B433-BAF3-47DE40DF07B8}"/>
              </a:ext>
            </a:extLst>
          </p:cNvPr>
          <p:cNvSpPr>
            <a:spLocks noGrp="1"/>
          </p:cNvSpPr>
          <p:nvPr>
            <p:ph type="title"/>
          </p:nvPr>
        </p:nvSpPr>
        <p:spPr>
          <a:xfrm>
            <a:off x="838200" y="365125"/>
            <a:ext cx="10515600" cy="455969"/>
          </a:xfrm>
        </p:spPr>
        <p:txBody>
          <a:bodyPr>
            <a:normAutofit fontScale="90000"/>
          </a:bodyPr>
          <a:lstStyle/>
          <a:p>
            <a:r>
              <a:rPr lang="en-IN" b="1" i="0" dirty="0">
                <a:solidFill>
                  <a:srgbClr val="273239"/>
                </a:solidFill>
                <a:effectLst/>
                <a:latin typeface="urw-din"/>
              </a:rPr>
              <a:t>1. Contention Scope :</a:t>
            </a:r>
            <a:r>
              <a:rPr lang="en-IN" b="0" i="0" dirty="0">
                <a:solidFill>
                  <a:srgbClr val="273239"/>
                </a:solidFill>
                <a:effectLst/>
                <a:latin typeface="urw-din"/>
              </a:rPr>
              <a:t> </a:t>
            </a:r>
            <a:endParaRPr lang="en-IN" dirty="0"/>
          </a:p>
        </p:txBody>
      </p:sp>
      <p:sp>
        <p:nvSpPr>
          <p:cNvPr id="3" name="Content Placeholder 2">
            <a:extLst>
              <a:ext uri="{FF2B5EF4-FFF2-40B4-BE49-F238E27FC236}">
                <a16:creationId xmlns:a16="http://schemas.microsoft.com/office/drawing/2014/main" id="{DA67DE37-082B-2DE1-9B77-EF507CE4D443}"/>
              </a:ext>
            </a:extLst>
          </p:cNvPr>
          <p:cNvSpPr>
            <a:spLocks noGrp="1"/>
          </p:cNvSpPr>
          <p:nvPr>
            <p:ph idx="1"/>
          </p:nvPr>
        </p:nvSpPr>
        <p:spPr>
          <a:xfrm>
            <a:off x="419878" y="961053"/>
            <a:ext cx="10933922" cy="5215910"/>
          </a:xfrm>
        </p:spPr>
        <p:txBody>
          <a:bodyPr>
            <a:normAutofit/>
          </a:bodyPr>
          <a:lstStyle/>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The word contention here refers to the competition or fight among the </a:t>
            </a:r>
            <a:r>
              <a:rPr lang="en-US" sz="2400" b="1" i="0" dirty="0">
                <a:solidFill>
                  <a:srgbClr val="273239"/>
                </a:solidFill>
                <a:effectLst/>
                <a:latin typeface="Times New Roman" panose="02020603050405020304" pitchFamily="18" charset="0"/>
                <a:cs typeface="Times New Roman" panose="02020603050405020304" pitchFamily="18" charset="0"/>
              </a:rPr>
              <a:t>User level threads to access the kernel resources</a:t>
            </a:r>
            <a:r>
              <a:rPr lang="en-US" sz="2400" b="0" i="0" dirty="0">
                <a:solidFill>
                  <a:srgbClr val="273239"/>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Thus, this control defines the extent to which contention takes place.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It is defined by the application developer using the </a:t>
            </a:r>
            <a:r>
              <a:rPr lang="en-US" sz="2400" b="1" i="0" dirty="0">
                <a:solidFill>
                  <a:srgbClr val="273239"/>
                </a:solidFill>
                <a:effectLst/>
                <a:latin typeface="Times New Roman" panose="02020603050405020304" pitchFamily="18" charset="0"/>
                <a:cs typeface="Times New Roman" panose="02020603050405020304" pitchFamily="18" charset="0"/>
              </a:rPr>
              <a:t>thread library</a:t>
            </a:r>
            <a:r>
              <a:rPr lang="en-US" sz="2400" b="0" i="0" dirty="0">
                <a:solidFill>
                  <a:srgbClr val="273239"/>
                </a:solidFill>
                <a:effectLst/>
                <a:latin typeface="Times New Roman" panose="02020603050405020304" pitchFamily="18" charset="0"/>
                <a:cs typeface="Times New Roman" panose="02020603050405020304" pitchFamily="18" charset="0"/>
              </a:rPr>
              <a:t>.</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Depending upon the extent of contention it is classified as </a:t>
            </a:r>
            <a:r>
              <a:rPr lang="en-US" sz="2400" b="1" i="0" dirty="0">
                <a:solidFill>
                  <a:srgbClr val="273239"/>
                </a:solidFill>
                <a:effectLst/>
                <a:latin typeface="Times New Roman" panose="02020603050405020304" pitchFamily="18" charset="0"/>
                <a:cs typeface="Times New Roman" panose="02020603050405020304" pitchFamily="18" charset="0"/>
              </a:rPr>
              <a:t>Process Contention Scope</a:t>
            </a:r>
            <a:r>
              <a:rPr lang="en-US" sz="2400" b="0" i="0" dirty="0">
                <a:solidFill>
                  <a:srgbClr val="273239"/>
                </a:solidFill>
                <a:effectLst/>
                <a:latin typeface="Times New Roman" panose="02020603050405020304" pitchFamily="18" charset="0"/>
                <a:cs typeface="Times New Roman" panose="02020603050405020304" pitchFamily="18" charset="0"/>
              </a:rPr>
              <a:t> and </a:t>
            </a:r>
            <a:r>
              <a:rPr lang="en-US" sz="2400" b="1" i="0" dirty="0">
                <a:solidFill>
                  <a:srgbClr val="273239"/>
                </a:solidFill>
                <a:effectLst/>
                <a:latin typeface="Times New Roman" panose="02020603050405020304" pitchFamily="18" charset="0"/>
                <a:cs typeface="Times New Roman" panose="02020603050405020304" pitchFamily="18" charset="0"/>
              </a:rPr>
              <a:t>System Contention Scope</a:t>
            </a:r>
            <a:r>
              <a:rPr lang="en-US" sz="2400" b="0" i="0" dirty="0">
                <a:solidFill>
                  <a:srgbClr val="273239"/>
                </a:solidFill>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0661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878E9E-5EF5-8085-221D-0929E917376D}"/>
              </a:ext>
            </a:extLst>
          </p:cNvPr>
          <p:cNvSpPr>
            <a:spLocks noGrp="1"/>
          </p:cNvSpPr>
          <p:nvPr>
            <p:ph idx="1"/>
          </p:nvPr>
        </p:nvSpPr>
        <p:spPr>
          <a:xfrm>
            <a:off x="214603" y="130629"/>
            <a:ext cx="11719249" cy="6475444"/>
          </a:xfrm>
        </p:spPr>
        <p:txBody>
          <a:bodyPr>
            <a:normAutofit fontScale="92500" lnSpcReduction="10000"/>
          </a:bodyPr>
          <a:lstStyle/>
          <a:p>
            <a:pPr marL="0" indent="0" algn="just">
              <a:lnSpc>
                <a:spcPct val="15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Process Contention Scope (PCS) –</a:t>
            </a:r>
            <a:r>
              <a:rPr lang="en-US" sz="2400" b="0" i="0" dirty="0">
                <a:solidFill>
                  <a:srgbClr val="FF0000"/>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The contention takes place among threads </a:t>
            </a:r>
            <a:r>
              <a:rPr lang="en-US" sz="2400" b="1" i="0" dirty="0">
                <a:solidFill>
                  <a:srgbClr val="273239"/>
                </a:solidFill>
                <a:effectLst/>
                <a:latin typeface="Times New Roman" panose="02020603050405020304" pitchFamily="18" charset="0"/>
                <a:cs typeface="Times New Roman" panose="02020603050405020304" pitchFamily="18" charset="0"/>
              </a:rPr>
              <a:t>within a same process</a:t>
            </a:r>
            <a:r>
              <a:rPr lang="en-US" sz="2400" b="0" i="0" dirty="0">
                <a:solidFill>
                  <a:srgbClr val="273239"/>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The </a:t>
            </a:r>
            <a:r>
              <a:rPr lang="en-US" sz="2400" b="1" i="0" dirty="0">
                <a:solidFill>
                  <a:srgbClr val="273239"/>
                </a:solidFill>
                <a:effectLst/>
                <a:latin typeface="Times New Roman" panose="02020603050405020304" pitchFamily="18" charset="0"/>
                <a:cs typeface="Times New Roman" panose="02020603050405020304" pitchFamily="18" charset="0"/>
              </a:rPr>
              <a:t>thread library </a:t>
            </a:r>
            <a:r>
              <a:rPr lang="en-US" sz="2400" b="0" i="0" dirty="0">
                <a:solidFill>
                  <a:srgbClr val="273239"/>
                </a:solidFill>
                <a:effectLst/>
                <a:latin typeface="Times New Roman" panose="02020603050405020304" pitchFamily="18" charset="0"/>
                <a:cs typeface="Times New Roman" panose="02020603050405020304" pitchFamily="18" charset="0"/>
              </a:rPr>
              <a:t>schedules the </a:t>
            </a:r>
            <a:r>
              <a:rPr lang="en-US" sz="2400" b="1" i="0" dirty="0">
                <a:solidFill>
                  <a:srgbClr val="273239"/>
                </a:solidFill>
                <a:effectLst/>
                <a:latin typeface="Times New Roman" panose="02020603050405020304" pitchFamily="18" charset="0"/>
                <a:cs typeface="Times New Roman" panose="02020603050405020304" pitchFamily="18" charset="0"/>
              </a:rPr>
              <a:t>high-prioritized PCS thread </a:t>
            </a:r>
            <a:r>
              <a:rPr lang="en-US" sz="2400" b="0" i="0" dirty="0">
                <a:solidFill>
                  <a:srgbClr val="273239"/>
                </a:solidFill>
                <a:effectLst/>
                <a:latin typeface="Times New Roman" panose="02020603050405020304" pitchFamily="18" charset="0"/>
                <a:cs typeface="Times New Roman" panose="02020603050405020304" pitchFamily="18" charset="0"/>
              </a:rPr>
              <a:t>to access the resources via available LWPs (priority as specified by the application developer during thread creation). </a:t>
            </a:r>
          </a:p>
          <a:p>
            <a:pPr marL="0" indent="0" algn="just">
              <a:lnSpc>
                <a:spcPct val="15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System Contention Scope (SCS) –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The contention takes place among </a:t>
            </a:r>
            <a:r>
              <a:rPr lang="en-US" sz="2400" b="1" i="0" dirty="0">
                <a:solidFill>
                  <a:srgbClr val="273239"/>
                </a:solidFill>
                <a:effectLst/>
                <a:latin typeface="Times New Roman" panose="02020603050405020304" pitchFamily="18" charset="0"/>
                <a:cs typeface="Times New Roman" panose="02020603050405020304" pitchFamily="18" charset="0"/>
              </a:rPr>
              <a:t>all threads in the system</a:t>
            </a:r>
            <a:r>
              <a:rPr lang="en-US" sz="2400" b="0" i="0" dirty="0">
                <a:solidFill>
                  <a:srgbClr val="273239"/>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In this case, every SCS thread is associated </a:t>
            </a:r>
            <a:r>
              <a:rPr lang="en-US" sz="2400" b="1" i="0" dirty="0">
                <a:solidFill>
                  <a:srgbClr val="273239"/>
                </a:solidFill>
                <a:effectLst/>
                <a:latin typeface="Times New Roman" panose="02020603050405020304" pitchFamily="18" charset="0"/>
                <a:cs typeface="Times New Roman" panose="02020603050405020304" pitchFamily="18" charset="0"/>
              </a:rPr>
              <a:t>to each LWP </a:t>
            </a:r>
            <a:r>
              <a:rPr lang="en-US" sz="2400" b="0" i="0" dirty="0">
                <a:solidFill>
                  <a:srgbClr val="273239"/>
                </a:solidFill>
                <a:effectLst/>
                <a:latin typeface="Times New Roman" panose="02020603050405020304" pitchFamily="18" charset="0"/>
                <a:cs typeface="Times New Roman" panose="02020603050405020304" pitchFamily="18" charset="0"/>
              </a:rPr>
              <a:t>by the thread library and are scheduled by the system scheduler to access the kernel resources.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In LINUX and UNIX operating systems, the POSIX </a:t>
            </a:r>
            <a:r>
              <a:rPr lang="en-US" sz="2400" b="0" i="0" dirty="0" err="1">
                <a:solidFill>
                  <a:srgbClr val="273239"/>
                </a:solidFill>
                <a:effectLst/>
                <a:latin typeface="Times New Roman" panose="02020603050405020304" pitchFamily="18" charset="0"/>
                <a:cs typeface="Times New Roman" panose="02020603050405020304" pitchFamily="18" charset="0"/>
              </a:rPr>
              <a:t>Pthread</a:t>
            </a:r>
            <a:r>
              <a:rPr lang="en-US" sz="2400" b="0" i="0" dirty="0">
                <a:solidFill>
                  <a:srgbClr val="273239"/>
                </a:solidFill>
                <a:effectLst/>
                <a:latin typeface="Times New Roman" panose="02020603050405020304" pitchFamily="18" charset="0"/>
                <a:cs typeface="Times New Roman" panose="02020603050405020304" pitchFamily="18" charset="0"/>
              </a:rPr>
              <a:t> library provides a function </a:t>
            </a:r>
            <a:r>
              <a:rPr lang="en-US" sz="2400" b="0" i="1" dirty="0" err="1">
                <a:solidFill>
                  <a:srgbClr val="273239"/>
                </a:solidFill>
                <a:effectLst/>
                <a:latin typeface="Times New Roman" panose="02020603050405020304" pitchFamily="18" charset="0"/>
                <a:cs typeface="Times New Roman" panose="02020603050405020304" pitchFamily="18" charset="0"/>
              </a:rPr>
              <a:t>Pthread_attr_setscope</a:t>
            </a:r>
            <a:r>
              <a:rPr lang="en-US" sz="2400" b="0" i="0" dirty="0">
                <a:solidFill>
                  <a:srgbClr val="273239"/>
                </a:solidFill>
                <a:effectLst/>
                <a:latin typeface="Times New Roman" panose="02020603050405020304" pitchFamily="18" charset="0"/>
                <a:cs typeface="Times New Roman" panose="02020603050405020304" pitchFamily="18" charset="0"/>
              </a:rPr>
              <a:t> to define the type of contention scope for a thread during its creation. </a:t>
            </a:r>
            <a:r>
              <a:rPr lang="en-US" sz="1600" b="0" i="0" dirty="0">
                <a:solidFill>
                  <a:srgbClr val="202124"/>
                </a:solidFill>
                <a:effectLst/>
                <a:latin typeface="arial" panose="020B0604020202020204" pitchFamily="34" charset="0"/>
              </a:rPr>
              <a:t> </a:t>
            </a:r>
            <a:r>
              <a:rPr lang="en-US" sz="1600" dirty="0">
                <a:solidFill>
                  <a:srgbClr val="202124"/>
                </a:solidFill>
                <a:latin typeface="arial" panose="020B0604020202020204" pitchFamily="34" charset="0"/>
              </a:rPr>
              <a:t>(</a:t>
            </a:r>
            <a:r>
              <a:rPr lang="en-US" sz="1600" b="0" i="0" dirty="0">
                <a:solidFill>
                  <a:srgbClr val="202124"/>
                </a:solidFill>
                <a:effectLst/>
                <a:latin typeface="arial" panose="020B0604020202020204" pitchFamily="34" charset="0"/>
              </a:rPr>
              <a:t>POSIX (Portable Operating System Interface) is </a:t>
            </a:r>
            <a:r>
              <a:rPr lang="en-US" sz="1600" b="1" i="0" dirty="0">
                <a:solidFill>
                  <a:srgbClr val="202124"/>
                </a:solidFill>
                <a:effectLst/>
                <a:latin typeface="arial" panose="020B0604020202020204" pitchFamily="34" charset="0"/>
              </a:rPr>
              <a:t>a set of standard operating system interfaces based on the Unix operating system</a:t>
            </a:r>
            <a:r>
              <a:rPr lang="en-US" sz="1600" b="0" i="0" dirty="0">
                <a:solidFill>
                  <a:srgbClr val="202124"/>
                </a:solidFill>
                <a:effectLst/>
                <a:latin typeface="arial" panose="020B0604020202020204" pitchFamily="34" charset="0"/>
              </a:rPr>
              <a:t>.)</a:t>
            </a:r>
            <a:endParaRPr lang="en-US" sz="2400" b="0" i="0" dirty="0">
              <a:solidFill>
                <a:srgbClr val="273239"/>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5437918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523347-2040-05CE-26FC-3093AC7F8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33" y="208072"/>
            <a:ext cx="8593494" cy="1004908"/>
          </a:xfrm>
          <a:prstGeom prst="rect">
            <a:avLst/>
          </a:prstGeom>
        </p:spPr>
      </p:pic>
      <p:sp>
        <p:nvSpPr>
          <p:cNvPr id="7" name="TextBox 6">
            <a:extLst>
              <a:ext uri="{FF2B5EF4-FFF2-40B4-BE49-F238E27FC236}">
                <a16:creationId xmlns:a16="http://schemas.microsoft.com/office/drawing/2014/main" id="{1C99F75E-6544-8DC2-59ED-609323DC91C7}"/>
              </a:ext>
            </a:extLst>
          </p:cNvPr>
          <p:cNvSpPr txBox="1"/>
          <p:nvPr/>
        </p:nvSpPr>
        <p:spPr>
          <a:xfrm>
            <a:off x="466531" y="1418254"/>
            <a:ext cx="11224726" cy="1687963"/>
          </a:xfrm>
          <a:prstGeom prst="rect">
            <a:avLst/>
          </a:prstGeom>
          <a:noFill/>
        </p:spPr>
        <p:txBody>
          <a:bodyPr wrap="square">
            <a:spAutoFit/>
          </a:bodyPr>
          <a:lstStyle/>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The first parameter denotes to which thread within the process the scope is defined. </a:t>
            </a:r>
            <a:br>
              <a:rPr lang="en-US" sz="2400" dirty="0">
                <a:latin typeface="Times New Roman" panose="02020603050405020304" pitchFamily="18" charset="0"/>
                <a:cs typeface="Times New Roman" panose="02020603050405020304" pitchFamily="18" charset="0"/>
              </a:rPr>
            </a:br>
            <a:r>
              <a:rPr lang="en-US" sz="2400" b="0" i="0" dirty="0">
                <a:solidFill>
                  <a:srgbClr val="273239"/>
                </a:solidFill>
                <a:effectLst/>
                <a:latin typeface="Times New Roman" panose="02020603050405020304" pitchFamily="18" charset="0"/>
                <a:cs typeface="Times New Roman" panose="02020603050405020304" pitchFamily="18" charset="0"/>
              </a:rPr>
              <a:t>The second parameter defines the scope of contention for the thread pointed. It takes two values. </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0994B75-DDF3-C9C6-C1DC-BBB5D28DC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33" y="3353479"/>
            <a:ext cx="8593494" cy="1414464"/>
          </a:xfrm>
          <a:prstGeom prst="rect">
            <a:avLst/>
          </a:prstGeom>
        </p:spPr>
      </p:pic>
      <p:sp>
        <p:nvSpPr>
          <p:cNvPr id="11" name="TextBox 10">
            <a:extLst>
              <a:ext uri="{FF2B5EF4-FFF2-40B4-BE49-F238E27FC236}">
                <a16:creationId xmlns:a16="http://schemas.microsoft.com/office/drawing/2014/main" id="{D6C1B855-2A5A-101D-9557-2482CD2A2363}"/>
              </a:ext>
            </a:extLst>
          </p:cNvPr>
          <p:cNvSpPr txBox="1"/>
          <p:nvPr/>
        </p:nvSpPr>
        <p:spPr>
          <a:xfrm>
            <a:off x="466531" y="5205223"/>
            <a:ext cx="11131420" cy="1153329"/>
          </a:xfrm>
          <a:prstGeom prst="rect">
            <a:avLst/>
          </a:prstGeom>
          <a:noFill/>
        </p:spPr>
        <p:txBody>
          <a:bodyPr wrap="square">
            <a:spAutoFit/>
          </a:bodyPr>
          <a:lstStyle/>
          <a:p>
            <a:pPr algn="just" fontAlgn="base">
              <a:lnSpc>
                <a:spcPct val="150000"/>
              </a:lnSpc>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If the scope value specified is not supported by the system, then the function returns </a:t>
            </a:r>
            <a:r>
              <a:rPr lang="en-US" sz="2400" b="0" i="1" dirty="0">
                <a:solidFill>
                  <a:srgbClr val="273239"/>
                </a:solidFill>
                <a:effectLst/>
                <a:latin typeface="Times New Roman" panose="02020603050405020304" pitchFamily="18" charset="0"/>
                <a:cs typeface="Times New Roman" panose="02020603050405020304" pitchFamily="18" charset="0"/>
              </a:rPr>
              <a:t>ENOTSUP (</a:t>
            </a:r>
            <a:r>
              <a:rPr kumimoji="0" lang="en-US" altLang="en-US" sz="2400" b="0" i="0" u="none" strike="noStrike" cap="none" normalizeH="0" baseline="0" dirty="0">
                <a:ln>
                  <a:noFill/>
                </a:ln>
                <a:solidFill>
                  <a:srgbClr val="181818"/>
                </a:solidFill>
                <a:effectLst/>
                <a:latin typeface="Courier New" panose="02070309020205020404" pitchFamily="49" charset="0"/>
              </a:rPr>
              <a:t>Operation not supported (POSIX.1-2001)</a:t>
            </a:r>
            <a:r>
              <a:rPr lang="en-US" sz="2400" b="0" i="1" dirty="0">
                <a:solidFill>
                  <a:srgbClr val="273239"/>
                </a:solidFill>
                <a:effectLst/>
                <a:latin typeface="Times New Roman" panose="02020603050405020304" pitchFamily="18" charset="0"/>
                <a:cs typeface="Times New Roman" panose="02020603050405020304" pitchFamily="18" charset="0"/>
              </a:rPr>
              <a:t>)</a:t>
            </a:r>
            <a:r>
              <a:rPr lang="en-US" sz="2400" b="0" i="0" dirty="0">
                <a:solidFill>
                  <a:srgbClr val="273239"/>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487991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9288-73A1-C9F1-F033-C20E3937B0C8}"/>
              </a:ext>
            </a:extLst>
          </p:cNvPr>
          <p:cNvSpPr>
            <a:spLocks noGrp="1"/>
          </p:cNvSpPr>
          <p:nvPr>
            <p:ph type="title"/>
          </p:nvPr>
        </p:nvSpPr>
        <p:spPr>
          <a:xfrm>
            <a:off x="838200" y="365125"/>
            <a:ext cx="10515600" cy="726557"/>
          </a:xfrm>
        </p:spPr>
        <p:txBody>
          <a:bodyPr/>
          <a:lstStyle/>
          <a:p>
            <a:r>
              <a:rPr lang="en-IN" b="1" i="0" dirty="0">
                <a:effectLst/>
                <a:latin typeface="urw-din"/>
              </a:rPr>
              <a:t>2. Allocation Domain :</a:t>
            </a:r>
            <a:r>
              <a:rPr lang="en-IN" b="0" i="0" dirty="0">
                <a:effectLst/>
                <a:latin typeface="urw-din"/>
              </a:rPr>
              <a:t> </a:t>
            </a:r>
            <a:endParaRPr lang="en-IN" dirty="0"/>
          </a:p>
        </p:txBody>
      </p:sp>
      <p:sp>
        <p:nvSpPr>
          <p:cNvPr id="3" name="Content Placeholder 2">
            <a:extLst>
              <a:ext uri="{FF2B5EF4-FFF2-40B4-BE49-F238E27FC236}">
                <a16:creationId xmlns:a16="http://schemas.microsoft.com/office/drawing/2014/main" id="{51303F9E-1020-CE62-0EFE-963E0E7F57FF}"/>
              </a:ext>
            </a:extLst>
          </p:cNvPr>
          <p:cNvSpPr>
            <a:spLocks noGrp="1"/>
          </p:cNvSpPr>
          <p:nvPr>
            <p:ph idx="1"/>
          </p:nvPr>
        </p:nvSpPr>
        <p:spPr>
          <a:xfrm>
            <a:off x="279917" y="1156996"/>
            <a:ext cx="11476653" cy="5335879"/>
          </a:xfrm>
        </p:spPr>
        <p:txBody>
          <a:bodyPr>
            <a:normAutofit fontScale="85000" lnSpcReduction="10000"/>
          </a:bodyPr>
          <a:lstStyle/>
          <a:p>
            <a:pPr algn="just" fontAlgn="base">
              <a:lnSpc>
                <a:spcPct val="170000"/>
              </a:lnSpc>
            </a:pPr>
            <a:r>
              <a:rPr lang="en-US" b="0" i="0" dirty="0">
                <a:effectLst/>
                <a:latin typeface="Times New Roman" panose="02020603050405020304" pitchFamily="18" charset="0"/>
                <a:cs typeface="Times New Roman" panose="02020603050405020304" pitchFamily="18" charset="0"/>
              </a:rPr>
              <a:t>The allocation domain is </a:t>
            </a:r>
            <a:r>
              <a:rPr lang="en-US" b="1" i="0" dirty="0">
                <a:effectLst/>
                <a:latin typeface="Times New Roman" panose="02020603050405020304" pitchFamily="18" charset="0"/>
                <a:cs typeface="Times New Roman" panose="02020603050405020304" pitchFamily="18" charset="0"/>
              </a:rPr>
              <a:t>a set of one or more resources</a:t>
            </a:r>
            <a:r>
              <a:rPr lang="en-US" b="0" i="0" dirty="0">
                <a:effectLst/>
                <a:latin typeface="Times New Roman" panose="02020603050405020304" pitchFamily="18" charset="0"/>
                <a:cs typeface="Times New Roman" panose="02020603050405020304" pitchFamily="18" charset="0"/>
              </a:rPr>
              <a:t> for which a thread is competing. </a:t>
            </a:r>
          </a:p>
          <a:p>
            <a:pPr algn="just" fontAlgn="base">
              <a:lnSpc>
                <a:spcPct val="170000"/>
              </a:lnSpc>
            </a:pPr>
            <a:r>
              <a:rPr lang="en-US" b="0" i="0" dirty="0">
                <a:effectLst/>
                <a:latin typeface="Times New Roman" panose="02020603050405020304" pitchFamily="18" charset="0"/>
                <a:cs typeface="Times New Roman" panose="02020603050405020304" pitchFamily="18" charset="0"/>
              </a:rPr>
              <a:t>In a multicore system, there may be one or more allocation domains where each consists of one or more cores. </a:t>
            </a:r>
          </a:p>
          <a:p>
            <a:pPr algn="just" fontAlgn="base">
              <a:lnSpc>
                <a:spcPct val="170000"/>
              </a:lnSpc>
            </a:pPr>
            <a:r>
              <a:rPr lang="en-US" b="0" i="0" dirty="0">
                <a:effectLst/>
                <a:latin typeface="Times New Roman" panose="02020603050405020304" pitchFamily="18" charset="0"/>
                <a:cs typeface="Times New Roman" panose="02020603050405020304" pitchFamily="18" charset="0"/>
              </a:rPr>
              <a:t>One ULT can be a part of one or more allocation domain. </a:t>
            </a:r>
          </a:p>
          <a:p>
            <a:pPr algn="just" fontAlgn="base">
              <a:lnSpc>
                <a:spcPct val="170000"/>
              </a:lnSpc>
            </a:pPr>
            <a:r>
              <a:rPr lang="en-US" b="0" i="0" dirty="0">
                <a:effectLst/>
                <a:latin typeface="Times New Roman" panose="02020603050405020304" pitchFamily="18" charset="0"/>
                <a:cs typeface="Times New Roman" panose="02020603050405020304" pitchFamily="18" charset="0"/>
              </a:rPr>
              <a:t>Due to this high complexity in dealing with hardware and software architectural interfaces, this control is not specified. </a:t>
            </a:r>
          </a:p>
          <a:p>
            <a:pPr algn="just" fontAlgn="base">
              <a:lnSpc>
                <a:spcPct val="170000"/>
              </a:lnSpc>
            </a:pPr>
            <a:r>
              <a:rPr lang="en-US" b="0" i="0" dirty="0">
                <a:effectLst/>
                <a:latin typeface="Times New Roman" panose="02020603050405020304" pitchFamily="18" charset="0"/>
                <a:cs typeface="Times New Roman" panose="02020603050405020304" pitchFamily="18" charset="0"/>
              </a:rPr>
              <a:t>But by default, the multicore system will have an interface that affects the allocation domain of a thread. </a:t>
            </a:r>
          </a:p>
          <a:p>
            <a:endParaRPr lang="en-IN" dirty="0"/>
          </a:p>
        </p:txBody>
      </p:sp>
    </p:spTree>
    <p:extLst>
      <p:ext uri="{BB962C8B-B14F-4D97-AF65-F5344CB8AC3E}">
        <p14:creationId xmlns:p14="http://schemas.microsoft.com/office/powerpoint/2010/main" val="15233537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51B94-F40D-7299-8B0B-F3E5E8D725F8}"/>
              </a:ext>
            </a:extLst>
          </p:cNvPr>
          <p:cNvSpPr>
            <a:spLocks noGrp="1"/>
          </p:cNvSpPr>
          <p:nvPr>
            <p:ph idx="1"/>
          </p:nvPr>
        </p:nvSpPr>
        <p:spPr>
          <a:xfrm>
            <a:off x="317241" y="270588"/>
            <a:ext cx="11495314" cy="6260841"/>
          </a:xfrm>
        </p:spPr>
        <p:txBody>
          <a:bodyPr>
            <a:normAutofit lnSpcReduction="10000"/>
          </a:bodyPr>
          <a:lstStyle/>
          <a:p>
            <a:pPr algn="just" fontAlgn="base">
              <a:lnSpc>
                <a:spcPct val="170000"/>
              </a:lnSpc>
            </a:pPr>
            <a:r>
              <a:rPr lang="en-US" b="0" i="0" dirty="0">
                <a:solidFill>
                  <a:srgbClr val="273239"/>
                </a:solidFill>
                <a:effectLst/>
                <a:latin typeface="Times New Roman" panose="02020603050405020304" pitchFamily="18" charset="0"/>
                <a:cs typeface="Times New Roman" panose="02020603050405020304" pitchFamily="18" charset="0"/>
              </a:rPr>
              <a:t>Consider a scenario, an operating system with three process P1, P2, P3 and 10 user level threads (T1 to T10) with a single allocation domain. </a:t>
            </a:r>
          </a:p>
          <a:p>
            <a:pPr algn="just" fontAlgn="base">
              <a:lnSpc>
                <a:spcPct val="170000"/>
              </a:lnSpc>
            </a:pPr>
            <a:r>
              <a:rPr lang="en-US" b="0" i="0" dirty="0">
                <a:solidFill>
                  <a:srgbClr val="273239"/>
                </a:solidFill>
                <a:effectLst/>
                <a:latin typeface="Times New Roman" panose="02020603050405020304" pitchFamily="18" charset="0"/>
                <a:cs typeface="Times New Roman" panose="02020603050405020304" pitchFamily="18" charset="0"/>
              </a:rPr>
              <a:t>100% of CPU resources will be distributed among all the three processes. </a:t>
            </a:r>
          </a:p>
          <a:p>
            <a:pPr algn="just" fontAlgn="base">
              <a:lnSpc>
                <a:spcPct val="170000"/>
              </a:lnSpc>
            </a:pPr>
            <a:r>
              <a:rPr lang="en-US" b="0" i="0" dirty="0">
                <a:solidFill>
                  <a:srgbClr val="273239"/>
                </a:solidFill>
                <a:effectLst/>
                <a:latin typeface="Times New Roman" panose="02020603050405020304" pitchFamily="18" charset="0"/>
                <a:cs typeface="Times New Roman" panose="02020603050405020304" pitchFamily="18" charset="0"/>
              </a:rPr>
              <a:t>The amount of CPU resources allocated to each process and to each thread depends on the </a:t>
            </a:r>
            <a:r>
              <a:rPr lang="en-US" b="1" i="0" dirty="0">
                <a:solidFill>
                  <a:srgbClr val="273239"/>
                </a:solidFill>
                <a:effectLst/>
                <a:latin typeface="Times New Roman" panose="02020603050405020304" pitchFamily="18" charset="0"/>
                <a:cs typeface="Times New Roman" panose="02020603050405020304" pitchFamily="18" charset="0"/>
              </a:rPr>
              <a:t>contention scope, scheduling policy </a:t>
            </a:r>
            <a:r>
              <a:rPr lang="en-US" i="0" dirty="0">
                <a:solidFill>
                  <a:srgbClr val="273239"/>
                </a:solidFill>
                <a:effectLst/>
                <a:latin typeface="Times New Roman" panose="02020603050405020304" pitchFamily="18" charset="0"/>
                <a:cs typeface="Times New Roman" panose="02020603050405020304" pitchFamily="18" charset="0"/>
              </a:rPr>
              <a:t>and</a:t>
            </a:r>
            <a:r>
              <a:rPr lang="en-US" b="1" i="0" dirty="0">
                <a:solidFill>
                  <a:srgbClr val="273239"/>
                </a:solidFill>
                <a:effectLst/>
                <a:latin typeface="Times New Roman" panose="02020603050405020304" pitchFamily="18" charset="0"/>
                <a:cs typeface="Times New Roman" panose="02020603050405020304" pitchFamily="18" charset="0"/>
              </a:rPr>
              <a:t> priority of each thread </a:t>
            </a:r>
            <a:r>
              <a:rPr lang="en-US" b="0" i="0" dirty="0">
                <a:solidFill>
                  <a:srgbClr val="273239"/>
                </a:solidFill>
                <a:effectLst/>
                <a:latin typeface="Times New Roman" panose="02020603050405020304" pitchFamily="18" charset="0"/>
                <a:cs typeface="Times New Roman" panose="02020603050405020304" pitchFamily="18" charset="0"/>
              </a:rPr>
              <a:t>defined by the application developer using thread library and also depends on the system scheduler.</a:t>
            </a:r>
          </a:p>
          <a:p>
            <a:pPr algn="just" fontAlgn="base">
              <a:lnSpc>
                <a:spcPct val="170000"/>
              </a:lnSpc>
            </a:pPr>
            <a:r>
              <a:rPr lang="en-US" b="0" i="0" dirty="0">
                <a:solidFill>
                  <a:srgbClr val="273239"/>
                </a:solidFill>
                <a:effectLst/>
                <a:latin typeface="Times New Roman" panose="02020603050405020304" pitchFamily="18" charset="0"/>
                <a:cs typeface="Times New Roman" panose="02020603050405020304" pitchFamily="18" charset="0"/>
              </a:rPr>
              <a:t>These User level threads are of a different contention scope. </a:t>
            </a:r>
          </a:p>
          <a:p>
            <a:endParaRPr lang="en-IN" dirty="0"/>
          </a:p>
        </p:txBody>
      </p:sp>
    </p:spTree>
    <p:extLst>
      <p:ext uri="{BB962C8B-B14F-4D97-AF65-F5344CB8AC3E}">
        <p14:creationId xmlns:p14="http://schemas.microsoft.com/office/powerpoint/2010/main" val="38789033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60129B1-4D1D-3058-B9D6-EC2A91254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309563"/>
            <a:ext cx="9525000" cy="51768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D41885-A32B-41A7-BF9F-84E22077E5F4}"/>
              </a:ext>
            </a:extLst>
          </p:cNvPr>
          <p:cNvSpPr txBox="1"/>
          <p:nvPr/>
        </p:nvSpPr>
        <p:spPr>
          <a:xfrm>
            <a:off x="464198" y="5902106"/>
            <a:ext cx="10928479" cy="461665"/>
          </a:xfrm>
          <a:prstGeom prst="rect">
            <a:avLst/>
          </a:prstGeom>
          <a:noFill/>
        </p:spPr>
        <p:txBody>
          <a:bodyPr wrap="square">
            <a:spAutoFit/>
          </a:bodyPr>
          <a:lstStyle/>
          <a:p>
            <a:r>
              <a:rPr lang="en-US" sz="2400" b="0" i="0" dirty="0">
                <a:solidFill>
                  <a:srgbClr val="273239"/>
                </a:solidFill>
                <a:effectLst/>
                <a:latin typeface="Times New Roman" panose="02020603050405020304" pitchFamily="18" charset="0"/>
                <a:cs typeface="Times New Roman" panose="02020603050405020304" pitchFamily="18" charset="0"/>
              </a:rPr>
              <a:t>In this case, the contention for allocation domain takes place as follows,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635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1A80A-2986-4088-CA55-1FD70A4DD2BD}"/>
              </a:ext>
            </a:extLst>
          </p:cNvPr>
          <p:cNvSpPr>
            <a:spLocks noGrp="1"/>
          </p:cNvSpPr>
          <p:nvPr>
            <p:ph idx="1"/>
          </p:nvPr>
        </p:nvSpPr>
        <p:spPr>
          <a:xfrm>
            <a:off x="447869" y="205273"/>
            <a:ext cx="11504645" cy="6419462"/>
          </a:xfrm>
        </p:spPr>
        <p:txBody>
          <a:bodyPr>
            <a:normAutofit fontScale="92500"/>
          </a:bodyPr>
          <a:lstStyle/>
          <a:p>
            <a:pPr marL="0" indent="0" algn="just">
              <a:lnSpc>
                <a:spcPct val="150000"/>
              </a:lnSpc>
              <a:buNone/>
            </a:pPr>
            <a:r>
              <a:rPr lang="en-US" b="1" i="0" dirty="0">
                <a:solidFill>
                  <a:srgbClr val="273239"/>
                </a:solidFill>
                <a:effectLst/>
                <a:latin typeface="Times New Roman" panose="02020603050405020304" pitchFamily="18" charset="0"/>
                <a:cs typeface="Times New Roman" panose="02020603050405020304" pitchFamily="18" charset="0"/>
              </a:rPr>
              <a:t>1.Process P1: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All PCS threads T1, T2, T3 of Process P1 will compete among themselves. The PCS threads of the same process can share one or more LWP.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T1 and T2 share an LWP and T3 are allocated to a separate LWP.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Between T1 and T2 allocation of kernel resources via LWP is based on preemptive priority scheduling by the thread library.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A Thread with a high priority will preempt low priority threads.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Whereas, thread T1 of process p1 cannot preempt thread T3 of process p3 even if the priority of T1 is greater than the priority of T3.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If the priority is equal, then the allocation of ULT to available LWPs is based on the scheduling policy of threads by the system scheduler(not by thread library, in this case).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1327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10EB56-908A-7F7C-C074-A844BFD1F4B0}"/>
              </a:ext>
            </a:extLst>
          </p:cNvPr>
          <p:cNvSpPr>
            <a:spLocks noGrp="1"/>
          </p:cNvSpPr>
          <p:nvPr>
            <p:ph idx="1"/>
          </p:nvPr>
        </p:nvSpPr>
        <p:spPr>
          <a:xfrm>
            <a:off x="326571" y="214604"/>
            <a:ext cx="11495315" cy="6372808"/>
          </a:xfrm>
        </p:spPr>
        <p:txBody>
          <a:bodyPr/>
          <a:lstStyle/>
          <a:p>
            <a:pPr marL="0" indent="0" algn="just">
              <a:lnSpc>
                <a:spcPct val="150000"/>
              </a:lnSpc>
              <a:buNone/>
            </a:pPr>
            <a:r>
              <a:rPr lang="en-US" b="1" i="0" dirty="0">
                <a:solidFill>
                  <a:srgbClr val="273239"/>
                </a:solidFill>
                <a:effectLst/>
                <a:latin typeface="urw-din"/>
              </a:rPr>
              <a:t>2.</a:t>
            </a:r>
            <a:r>
              <a:rPr lang="en-US" sz="2400" b="1" i="0" dirty="0">
                <a:solidFill>
                  <a:srgbClr val="273239"/>
                </a:solidFill>
                <a:effectLst/>
                <a:latin typeface="Times New Roman" panose="02020603050405020304" pitchFamily="18" charset="0"/>
                <a:cs typeface="Times New Roman" panose="02020603050405020304" pitchFamily="18" charset="0"/>
              </a:rPr>
              <a:t>Process P2:</a:t>
            </a:r>
            <a:r>
              <a:rPr lang="en-US" sz="2400" b="0" i="0" dirty="0">
                <a:solidFill>
                  <a:srgbClr val="273239"/>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Both SCS threads T4 and T5 of process P2 will compete with processes P1 as a whole and with SCS threads T8, T9, T10 of process P3.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The system scheduler will schedule the kernel resources among P1, T4, T5, T8, T9, T10, and PCS threads (T6, T7) of process P3 considering each as a separate process.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Here, the Thread library has no control of scheduling the ULT to the kernel resources. </a:t>
            </a:r>
            <a:br>
              <a:rPr lang="en-US" sz="2400" b="0" i="0" dirty="0">
                <a:solidFill>
                  <a:srgbClr val="273239"/>
                </a:solidFill>
                <a:effectLst/>
                <a:latin typeface="Times New Roman" panose="02020603050405020304" pitchFamily="18" charset="0"/>
                <a:cs typeface="Times New Roman" panose="02020603050405020304" pitchFamily="18" charset="0"/>
              </a:rPr>
            </a:br>
            <a:r>
              <a:rPr lang="en-US" sz="2400" b="0" i="0" dirty="0">
                <a:solidFill>
                  <a:srgbClr val="273239"/>
                </a:solidFill>
                <a:effectLst/>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7059719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71489-1095-F187-37F6-BB4A18A91BE4}"/>
              </a:ext>
            </a:extLst>
          </p:cNvPr>
          <p:cNvSpPr>
            <a:spLocks noGrp="1"/>
          </p:cNvSpPr>
          <p:nvPr>
            <p:ph idx="1"/>
          </p:nvPr>
        </p:nvSpPr>
        <p:spPr>
          <a:xfrm>
            <a:off x="466531" y="251927"/>
            <a:ext cx="10887269" cy="6354146"/>
          </a:xfrm>
        </p:spPr>
        <p:txBody>
          <a:bodyPr>
            <a:normAutofit/>
          </a:bodyPr>
          <a:lstStyle/>
          <a:p>
            <a:pPr marL="0" indent="0">
              <a:buNone/>
            </a:pPr>
            <a:r>
              <a:rPr lang="en-US" b="1" i="0" dirty="0">
                <a:solidFill>
                  <a:srgbClr val="273239"/>
                </a:solidFill>
                <a:effectLst/>
                <a:latin typeface="Times New Roman" panose="02020603050405020304" pitchFamily="18" charset="0"/>
                <a:cs typeface="Times New Roman" panose="02020603050405020304" pitchFamily="18" charset="0"/>
              </a:rPr>
              <a:t>3.Process P3:</a:t>
            </a:r>
            <a:r>
              <a:rPr lang="en-US" b="0" i="0" dirty="0">
                <a:solidFill>
                  <a:srgbClr val="273239"/>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Combination of PCS and SCS threads. </a:t>
            </a:r>
          </a:p>
          <a:p>
            <a:pPr algn="just">
              <a:lnSpc>
                <a:spcPct val="150000"/>
              </a:lnSpc>
            </a:pPr>
            <a:r>
              <a:rPr lang="en-US" sz="2400" b="0" i="0" dirty="0">
                <a:effectLst/>
                <a:latin typeface="Times New Roman" panose="02020603050405020304" pitchFamily="18" charset="0"/>
                <a:cs typeface="Times New Roman" panose="02020603050405020304" pitchFamily="18" charset="0"/>
              </a:rPr>
              <a:t>Consider if the system scheduler allocates 50% of CPU resources to process P3, then 25% of resources is for process scoped threads and the remaining 25% for system scoped threads.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PCS threads T6 and T7 will be allocated to access the 25% resources based on the priority by the thread library.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SCS threads T8, T9, T10 will divide the 25% resources among themselves and access the kernel resources via separate LWP and KLT.</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SCS scheduling is by the system scheduler.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629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3F2A-15C9-80A0-D604-478E67E5D583}"/>
              </a:ext>
            </a:extLst>
          </p:cNvPr>
          <p:cNvSpPr>
            <a:spLocks noGrp="1"/>
          </p:cNvSpPr>
          <p:nvPr>
            <p:ph type="title"/>
          </p:nvPr>
        </p:nvSpPr>
        <p:spPr>
          <a:xfrm>
            <a:off x="167951" y="113199"/>
            <a:ext cx="11588620" cy="623920"/>
          </a:xfrm>
        </p:spPr>
        <p:txBody>
          <a:bodyPr>
            <a:normAutofit fontScale="90000"/>
          </a:bodyPr>
          <a:lstStyle/>
          <a:p>
            <a:r>
              <a:rPr lang="en-IN" b="1" dirty="0">
                <a:solidFill>
                  <a:srgbClr val="C00000"/>
                </a:solidFill>
                <a:latin typeface="Times New Roman" panose="02020603050405020304" pitchFamily="18" charset="0"/>
                <a:cs typeface="Times New Roman" panose="02020603050405020304" pitchFamily="18" charset="0"/>
              </a:rPr>
              <a:t>Threads</a:t>
            </a:r>
          </a:p>
        </p:txBody>
      </p:sp>
      <p:sp>
        <p:nvSpPr>
          <p:cNvPr id="3" name="Content Placeholder 2">
            <a:extLst>
              <a:ext uri="{FF2B5EF4-FFF2-40B4-BE49-F238E27FC236}">
                <a16:creationId xmlns:a16="http://schemas.microsoft.com/office/drawing/2014/main" id="{C094977F-1DD5-58C4-EDFE-2656423D001B}"/>
              </a:ext>
            </a:extLst>
          </p:cNvPr>
          <p:cNvSpPr>
            <a:spLocks noGrp="1"/>
          </p:cNvSpPr>
          <p:nvPr>
            <p:ph idx="1"/>
          </p:nvPr>
        </p:nvSpPr>
        <p:spPr>
          <a:xfrm>
            <a:off x="167951" y="737119"/>
            <a:ext cx="11392677" cy="5906277"/>
          </a:xfrm>
        </p:spPr>
        <p:txBody>
          <a:bodyPr>
            <a:normAutofit fontScale="92500" lnSpcReduction="20000"/>
          </a:bodyPr>
          <a:lstStyle/>
          <a:p>
            <a:pPr algn="just">
              <a:lnSpc>
                <a:spcPct val="150000"/>
              </a:lnSpc>
            </a:pPr>
            <a:r>
              <a:rPr lang="en-US" b="1" i="0" dirty="0">
                <a:solidFill>
                  <a:srgbClr val="212529"/>
                </a:solidFill>
                <a:effectLst/>
                <a:latin typeface="Times New Roman" panose="02020603050405020304" pitchFamily="18" charset="0"/>
                <a:cs typeface="Times New Roman" panose="02020603050405020304" pitchFamily="18" charset="0"/>
              </a:rPr>
              <a:t>Thread</a:t>
            </a:r>
            <a:r>
              <a:rPr lang="en-US" b="0" i="0" dirty="0">
                <a:solidFill>
                  <a:srgbClr val="212529"/>
                </a:solidFill>
                <a:effectLst/>
                <a:latin typeface="Times New Roman" panose="02020603050405020304" pitchFamily="18" charset="0"/>
                <a:cs typeface="Times New Roman" panose="02020603050405020304" pitchFamily="18" charset="0"/>
              </a:rPr>
              <a:t> is an execution unit that consists of its own program counter, a stack, and a set of registers where the program counter mainly keeps track of which instruction to execute next, a set of registers mainly hold its current working variables, and a stack mainly contains the history of execution</a:t>
            </a:r>
          </a:p>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Threads are </a:t>
            </a:r>
            <a:r>
              <a:rPr lang="en-US" i="0" dirty="0">
                <a:effectLst/>
                <a:latin typeface="Times New Roman" panose="02020603050405020304" pitchFamily="18" charset="0"/>
                <a:cs typeface="Times New Roman" panose="02020603050405020304" pitchFamily="18" charset="0"/>
              </a:rPr>
              <a:t>also termed as </a:t>
            </a:r>
            <a:r>
              <a:rPr lang="en-US" b="1" i="0" dirty="0">
                <a:effectLst/>
                <a:latin typeface="Times New Roman" panose="02020603050405020304" pitchFamily="18" charset="0"/>
                <a:cs typeface="Times New Roman" panose="02020603050405020304" pitchFamily="18" charset="0"/>
              </a:rPr>
              <a:t>lightweight processes </a:t>
            </a:r>
            <a:r>
              <a:rPr lang="en-US" i="0" dirty="0">
                <a:effectLst/>
                <a:latin typeface="Times New Roman" panose="02020603050405020304" pitchFamily="18" charset="0"/>
                <a:cs typeface="Times New Roman" panose="02020603050405020304" pitchFamily="18" charset="0"/>
              </a:rPr>
              <a:t>as they share common resources. </a:t>
            </a:r>
          </a:p>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Threads are a popular way to </a:t>
            </a:r>
            <a:r>
              <a:rPr lang="en-US" b="1" i="0" dirty="0">
                <a:solidFill>
                  <a:srgbClr val="212529"/>
                </a:solidFill>
                <a:effectLst/>
                <a:latin typeface="Times New Roman" panose="02020603050405020304" pitchFamily="18" charset="0"/>
                <a:cs typeface="Times New Roman" panose="02020603050405020304" pitchFamily="18" charset="0"/>
              </a:rPr>
              <a:t>improve the performance</a:t>
            </a:r>
            <a:r>
              <a:rPr lang="en-US" b="0" i="0" dirty="0">
                <a:solidFill>
                  <a:srgbClr val="212529"/>
                </a:solidFill>
                <a:effectLst/>
                <a:latin typeface="Times New Roman" panose="02020603050405020304" pitchFamily="18" charset="0"/>
                <a:cs typeface="Times New Roman" panose="02020603050405020304" pitchFamily="18" charset="0"/>
              </a:rPr>
              <a:t> of an application.</a:t>
            </a:r>
          </a:p>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Threads are mainly used to represent a software approach in order to improve the performance of an operating system just by reducing the overhead thread that is mainly equivalent to a classical process.</a:t>
            </a:r>
          </a:p>
          <a:p>
            <a:endParaRPr lang="en-IN" dirty="0"/>
          </a:p>
        </p:txBody>
      </p:sp>
    </p:spTree>
    <p:extLst>
      <p:ext uri="{BB962C8B-B14F-4D97-AF65-F5344CB8AC3E}">
        <p14:creationId xmlns:p14="http://schemas.microsoft.com/office/powerpoint/2010/main" val="21197604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D1EE-532B-DD0C-A058-3609419F5121}"/>
              </a:ext>
            </a:extLst>
          </p:cNvPr>
          <p:cNvSpPr>
            <a:spLocks noGrp="1"/>
          </p:cNvSpPr>
          <p:nvPr>
            <p:ph type="title"/>
          </p:nvPr>
        </p:nvSpPr>
        <p:spPr>
          <a:xfrm>
            <a:off x="838200" y="365126"/>
            <a:ext cx="10515600" cy="810532"/>
          </a:xfrm>
        </p:spPr>
        <p:txBody>
          <a:bodyPr/>
          <a:lstStyle/>
          <a:p>
            <a:r>
              <a:rPr lang="en-IN" dirty="0">
                <a:latin typeface="Times New Roman" panose="02020603050405020304" pitchFamily="18" charset="0"/>
                <a:cs typeface="Times New Roman" panose="02020603050405020304" pitchFamily="18" charset="0"/>
              </a:rPr>
              <a:t>Process Synchronization</a:t>
            </a:r>
          </a:p>
        </p:txBody>
      </p:sp>
      <p:sp>
        <p:nvSpPr>
          <p:cNvPr id="3" name="Content Placeholder 2">
            <a:extLst>
              <a:ext uri="{FF2B5EF4-FFF2-40B4-BE49-F238E27FC236}">
                <a16:creationId xmlns:a16="http://schemas.microsoft.com/office/drawing/2014/main" id="{FBFC0E9B-967F-7E75-C038-5724D2BE0D1A}"/>
              </a:ext>
            </a:extLst>
          </p:cNvPr>
          <p:cNvSpPr>
            <a:spLocks noGrp="1"/>
          </p:cNvSpPr>
          <p:nvPr>
            <p:ph idx="1"/>
          </p:nvPr>
        </p:nvSpPr>
        <p:spPr>
          <a:xfrm>
            <a:off x="317241" y="1296954"/>
            <a:ext cx="11560628" cy="5290457"/>
          </a:xfrm>
        </p:spPr>
        <p:txBody>
          <a:bodyPr/>
          <a:lstStyle/>
          <a:p>
            <a:pPr algn="just">
              <a:lnSpc>
                <a:spcPct val="150000"/>
              </a:lnSpc>
            </a:pPr>
            <a:r>
              <a:rPr lang="en-US" b="0" i="0" dirty="0">
                <a:solidFill>
                  <a:srgbClr val="212529"/>
                </a:solidFill>
                <a:effectLst/>
                <a:latin typeface="system-ui"/>
              </a:rPr>
              <a:t>Process Synchronization was introduced to handle problems that arose while multiple process executions.</a:t>
            </a:r>
          </a:p>
          <a:p>
            <a:pPr algn="just">
              <a:lnSpc>
                <a:spcPct val="150000"/>
              </a:lnSpc>
            </a:pPr>
            <a:r>
              <a:rPr lang="en-US" b="0" i="0" dirty="0">
                <a:solidFill>
                  <a:srgbClr val="212529"/>
                </a:solidFill>
                <a:effectLst/>
                <a:latin typeface="system-ui"/>
              </a:rPr>
              <a:t>Process is categorized into two types on the basis of synchronization and these are given below:</a:t>
            </a:r>
          </a:p>
          <a:p>
            <a:pPr algn="just">
              <a:lnSpc>
                <a:spcPct val="150000"/>
              </a:lnSpc>
              <a:buFont typeface="Arial" panose="020B0604020202020204" pitchFamily="34" charset="0"/>
              <a:buChar char="•"/>
            </a:pPr>
            <a:r>
              <a:rPr lang="en-US" b="0" i="0" dirty="0">
                <a:solidFill>
                  <a:srgbClr val="212529"/>
                </a:solidFill>
                <a:effectLst/>
                <a:latin typeface="system-ui"/>
              </a:rPr>
              <a:t>Independent Process</a:t>
            </a:r>
          </a:p>
          <a:p>
            <a:pPr algn="just">
              <a:lnSpc>
                <a:spcPct val="150000"/>
              </a:lnSpc>
              <a:buFont typeface="Arial" panose="020B0604020202020204" pitchFamily="34" charset="0"/>
              <a:buChar char="•"/>
            </a:pPr>
            <a:r>
              <a:rPr lang="en-US" b="0" i="0" dirty="0">
                <a:solidFill>
                  <a:srgbClr val="212529"/>
                </a:solidFill>
                <a:effectLst/>
                <a:latin typeface="system-ui"/>
              </a:rPr>
              <a:t>Cooperative Process</a:t>
            </a:r>
          </a:p>
          <a:p>
            <a:pPr marL="0" indent="0">
              <a:buNone/>
            </a:pPr>
            <a:endParaRPr lang="en-IN" dirty="0"/>
          </a:p>
        </p:txBody>
      </p:sp>
    </p:spTree>
    <p:extLst>
      <p:ext uri="{BB962C8B-B14F-4D97-AF65-F5344CB8AC3E}">
        <p14:creationId xmlns:p14="http://schemas.microsoft.com/office/powerpoint/2010/main" val="30717939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E128E-CB1F-B151-8EA3-A918687CE5B0}"/>
              </a:ext>
            </a:extLst>
          </p:cNvPr>
          <p:cNvSpPr>
            <a:spLocks noGrp="1"/>
          </p:cNvSpPr>
          <p:nvPr>
            <p:ph idx="1"/>
          </p:nvPr>
        </p:nvSpPr>
        <p:spPr>
          <a:xfrm>
            <a:off x="531845" y="289249"/>
            <a:ext cx="10821955" cy="5887714"/>
          </a:xfrm>
        </p:spPr>
        <p:txBody>
          <a:bodyPr/>
          <a:lstStyle/>
          <a:p>
            <a:pPr marL="0" indent="0" algn="just">
              <a:lnSpc>
                <a:spcPct val="150000"/>
              </a:lnSpc>
              <a:buNone/>
            </a:pPr>
            <a:r>
              <a:rPr lang="en-US" b="0" i="0" dirty="0">
                <a:solidFill>
                  <a:srgbClr val="212529"/>
                </a:solidFill>
                <a:effectLst/>
                <a:latin typeface="Times New Roman" panose="02020603050405020304" pitchFamily="18" charset="0"/>
                <a:cs typeface="Times New Roman" panose="02020603050405020304" pitchFamily="18" charset="0"/>
              </a:rPr>
              <a:t>Independent Processes</a:t>
            </a:r>
          </a:p>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Two processes are said to be independent if the execution of one process does not affect the execution of another process.</a:t>
            </a:r>
          </a:p>
          <a:p>
            <a:pPr marL="0" indent="0" algn="just">
              <a:lnSpc>
                <a:spcPct val="150000"/>
              </a:lnSpc>
              <a:buNone/>
            </a:pPr>
            <a:r>
              <a:rPr lang="en-US" b="0" i="0" dirty="0">
                <a:solidFill>
                  <a:srgbClr val="212529"/>
                </a:solidFill>
                <a:effectLst/>
                <a:latin typeface="Times New Roman" panose="02020603050405020304" pitchFamily="18" charset="0"/>
                <a:cs typeface="Times New Roman" panose="02020603050405020304" pitchFamily="18" charset="0"/>
              </a:rPr>
              <a:t>Cooperative Processes</a:t>
            </a:r>
          </a:p>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Two processes are said to be cooperative if the execution of one process affects the execution of another process. These processes need to be synchronized so that the order of execution can be guaranteed.</a:t>
            </a:r>
          </a:p>
          <a:p>
            <a:endParaRPr lang="en-IN" dirty="0"/>
          </a:p>
        </p:txBody>
      </p:sp>
    </p:spTree>
    <p:extLst>
      <p:ext uri="{BB962C8B-B14F-4D97-AF65-F5344CB8AC3E}">
        <p14:creationId xmlns:p14="http://schemas.microsoft.com/office/powerpoint/2010/main" val="18278973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B200-A7BD-609C-0DC0-79559DBC8C16}"/>
              </a:ext>
            </a:extLst>
          </p:cNvPr>
          <p:cNvSpPr>
            <a:spLocks noGrp="1"/>
          </p:cNvSpPr>
          <p:nvPr>
            <p:ph type="title"/>
          </p:nvPr>
        </p:nvSpPr>
        <p:spPr>
          <a:xfrm>
            <a:off x="157065" y="73931"/>
            <a:ext cx="10515600" cy="840469"/>
          </a:xfrm>
        </p:spPr>
        <p:txBody>
          <a:bodyPr/>
          <a:lstStyle/>
          <a:p>
            <a:r>
              <a:rPr lang="en-IN" b="1" dirty="0">
                <a:latin typeface="Times New Roman" panose="02020603050405020304" pitchFamily="18" charset="0"/>
                <a:cs typeface="Times New Roman" panose="02020603050405020304" pitchFamily="18" charset="0"/>
              </a:rPr>
              <a:t>Process synchronization</a:t>
            </a:r>
          </a:p>
        </p:txBody>
      </p:sp>
      <p:sp>
        <p:nvSpPr>
          <p:cNvPr id="3" name="Content Placeholder 2">
            <a:extLst>
              <a:ext uri="{FF2B5EF4-FFF2-40B4-BE49-F238E27FC236}">
                <a16:creationId xmlns:a16="http://schemas.microsoft.com/office/drawing/2014/main" id="{2D090870-C3D4-522D-8C87-F0FB9D1A7879}"/>
              </a:ext>
            </a:extLst>
          </p:cNvPr>
          <p:cNvSpPr>
            <a:spLocks noGrp="1"/>
          </p:cNvSpPr>
          <p:nvPr>
            <p:ph idx="1"/>
          </p:nvPr>
        </p:nvSpPr>
        <p:spPr>
          <a:xfrm>
            <a:off x="74645" y="914400"/>
            <a:ext cx="11625943" cy="5262563"/>
          </a:xfrm>
        </p:spPr>
        <p:txBody>
          <a:bodyPr>
            <a:normAutofit fontScale="92500" lnSpcReduction="20000"/>
          </a:bodyPr>
          <a:lstStyle/>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It is the task phenomenon of coordinating the execution of processes in such a way that no two processes can have access to the same shared data and resources.</a:t>
            </a:r>
          </a:p>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It is a procedure that is involved in order to preserve the appropriate order of execution of cooperative processes.</a:t>
            </a:r>
          </a:p>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In order to synchronize the processes, there are various synchronization mechanisms.</a:t>
            </a:r>
          </a:p>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Process Synchronization is mainly needed in a multi-process system when multiple processes are running together, and more than one processes try to gain access to the same shared resource or any data at the same time.</a:t>
            </a:r>
          </a:p>
          <a:p>
            <a:endParaRPr lang="en-IN" dirty="0"/>
          </a:p>
        </p:txBody>
      </p:sp>
    </p:spTree>
    <p:extLst>
      <p:ext uri="{BB962C8B-B14F-4D97-AF65-F5344CB8AC3E}">
        <p14:creationId xmlns:p14="http://schemas.microsoft.com/office/powerpoint/2010/main" val="39487117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9F9C-9368-3222-70DE-BD2EE2B38506}"/>
              </a:ext>
            </a:extLst>
          </p:cNvPr>
          <p:cNvSpPr>
            <a:spLocks noGrp="1"/>
          </p:cNvSpPr>
          <p:nvPr>
            <p:ph type="title"/>
          </p:nvPr>
        </p:nvSpPr>
        <p:spPr>
          <a:xfrm>
            <a:off x="101082" y="0"/>
            <a:ext cx="10515600" cy="735887"/>
          </a:xfrm>
        </p:spPr>
        <p:txBody>
          <a:bodyPr/>
          <a:lstStyle/>
          <a:p>
            <a:r>
              <a:rPr lang="en-IN" b="1" i="0" dirty="0">
                <a:solidFill>
                  <a:srgbClr val="212529"/>
                </a:solidFill>
                <a:effectLst/>
                <a:latin typeface="Times New Roman" panose="02020603050405020304" pitchFamily="18" charset="0"/>
                <a:cs typeface="Times New Roman" panose="02020603050405020304" pitchFamily="18" charset="0"/>
              </a:rPr>
              <a:t>Race Condition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775B3C-88AF-20A0-0AA0-46ACB2AB6CFE}"/>
              </a:ext>
            </a:extLst>
          </p:cNvPr>
          <p:cNvSpPr>
            <a:spLocks noGrp="1"/>
          </p:cNvSpPr>
          <p:nvPr>
            <p:ph idx="1"/>
          </p:nvPr>
        </p:nvSpPr>
        <p:spPr>
          <a:xfrm>
            <a:off x="177282" y="735887"/>
            <a:ext cx="11775232" cy="5888848"/>
          </a:xfrm>
        </p:spPr>
        <p:txBody>
          <a:bodyPr>
            <a:normAutofit fontScale="77500" lnSpcReduction="20000"/>
          </a:bodyPr>
          <a:lstStyle/>
          <a:p>
            <a:pPr algn="just">
              <a:lnSpc>
                <a:spcPct val="120000"/>
              </a:lnSpc>
            </a:pPr>
            <a:r>
              <a:rPr lang="en-US" b="0" i="0" dirty="0">
                <a:effectLst/>
                <a:latin typeface="Times New Roman" panose="02020603050405020304" pitchFamily="18" charset="0"/>
                <a:cs typeface="Times New Roman" panose="02020603050405020304" pitchFamily="18" charset="0"/>
              </a:rPr>
              <a:t>At the time when more than one process is either executing the same code or accessing the same memory or any shared variable; </a:t>
            </a:r>
          </a:p>
          <a:p>
            <a:pPr algn="just">
              <a:lnSpc>
                <a:spcPct val="120000"/>
              </a:lnSpc>
            </a:pPr>
            <a:r>
              <a:rPr lang="en-US" b="0" i="0" dirty="0">
                <a:effectLst/>
                <a:latin typeface="Times New Roman" panose="02020603050405020304" pitchFamily="18" charset="0"/>
                <a:cs typeface="Times New Roman" panose="02020603050405020304" pitchFamily="18" charset="0"/>
              </a:rPr>
              <a:t>In that condition, there is a possibility that the output or the value of the shared variable is wrong so for that purpose all the processes are doing the race to say that my output is correct. </a:t>
            </a:r>
          </a:p>
          <a:p>
            <a:pPr algn="just">
              <a:lnSpc>
                <a:spcPct val="120000"/>
              </a:lnSpc>
            </a:pPr>
            <a:r>
              <a:rPr lang="en-US" b="0" i="0" dirty="0">
                <a:effectLst/>
                <a:latin typeface="Times New Roman" panose="02020603050405020304" pitchFamily="18" charset="0"/>
                <a:cs typeface="Times New Roman" panose="02020603050405020304" pitchFamily="18" charset="0"/>
              </a:rPr>
              <a:t>This condition is commonly known as</a:t>
            </a:r>
            <a:r>
              <a:rPr lang="en-US" b="1" i="0" dirty="0">
                <a:effectLst/>
                <a:latin typeface="Times New Roman" panose="02020603050405020304" pitchFamily="18" charset="0"/>
                <a:cs typeface="Times New Roman" panose="02020603050405020304" pitchFamily="18" charset="0"/>
              </a:rPr>
              <a:t> a race condition. </a:t>
            </a:r>
          </a:p>
          <a:p>
            <a:pPr algn="just">
              <a:lnSpc>
                <a:spcPct val="120000"/>
              </a:lnSpc>
            </a:pPr>
            <a:r>
              <a:rPr lang="en-US" b="0" i="0" dirty="0">
                <a:effectLst/>
                <a:latin typeface="Times New Roman" panose="02020603050405020304" pitchFamily="18" charset="0"/>
                <a:cs typeface="Times New Roman" panose="02020603050405020304" pitchFamily="18" charset="0"/>
              </a:rPr>
              <a:t>As several processes access and process the manipulations on the same data in a concurrent manner and due to which the outcome depends on the particular order in which the access of data takes place.</a:t>
            </a:r>
          </a:p>
          <a:p>
            <a:pPr algn="just">
              <a:lnSpc>
                <a:spcPct val="120000"/>
              </a:lnSpc>
            </a:pPr>
            <a:r>
              <a:rPr lang="en-US" b="0" i="0" dirty="0">
                <a:effectLst/>
                <a:latin typeface="Times New Roman" panose="02020603050405020304" pitchFamily="18" charset="0"/>
                <a:cs typeface="Times New Roman" panose="02020603050405020304" pitchFamily="18" charset="0"/>
              </a:rPr>
              <a:t>Mainly this condition is a situation that may occur inside the </a:t>
            </a:r>
            <a:r>
              <a:rPr lang="en-US" b="1" i="0" dirty="0">
                <a:effectLst/>
                <a:latin typeface="Times New Roman" panose="02020603050405020304" pitchFamily="18" charset="0"/>
                <a:cs typeface="Times New Roman" panose="02020603050405020304" pitchFamily="18" charset="0"/>
              </a:rPr>
              <a:t>critical section</a:t>
            </a:r>
            <a:r>
              <a:rPr lang="en-US" b="0" i="0" dirty="0">
                <a:effectLst/>
                <a:latin typeface="Times New Roman" panose="02020603050405020304" pitchFamily="18" charset="0"/>
                <a:cs typeface="Times New Roman" panose="02020603050405020304" pitchFamily="18" charset="0"/>
              </a:rPr>
              <a:t>. </a:t>
            </a:r>
          </a:p>
          <a:p>
            <a:pPr algn="just">
              <a:lnSpc>
                <a:spcPct val="120000"/>
              </a:lnSpc>
            </a:pPr>
            <a:r>
              <a:rPr lang="en-US" b="0" i="0" dirty="0">
                <a:effectLst/>
                <a:latin typeface="Times New Roman" panose="02020603050405020304" pitchFamily="18" charset="0"/>
                <a:cs typeface="Times New Roman" panose="02020603050405020304" pitchFamily="18" charset="0"/>
              </a:rPr>
              <a:t>Race condition in the critical section happens when the result of multiple thread execution differs according to the order in which the threads execute. </a:t>
            </a:r>
          </a:p>
          <a:p>
            <a:pPr algn="just">
              <a:lnSpc>
                <a:spcPct val="120000"/>
              </a:lnSpc>
            </a:pPr>
            <a:r>
              <a:rPr lang="en-US" b="0" i="0" dirty="0">
                <a:effectLst/>
                <a:latin typeface="Times New Roman" panose="02020603050405020304" pitchFamily="18" charset="0"/>
                <a:cs typeface="Times New Roman" panose="02020603050405020304" pitchFamily="18" charset="0"/>
              </a:rPr>
              <a:t>But this condition is critical sections can be avoided if the critical section is treated as an atomic instruction. </a:t>
            </a:r>
          </a:p>
          <a:p>
            <a:pPr algn="just">
              <a:lnSpc>
                <a:spcPct val="120000"/>
              </a:lnSpc>
            </a:pPr>
            <a:r>
              <a:rPr lang="en-US" b="0" i="0" dirty="0">
                <a:effectLst/>
                <a:latin typeface="Times New Roman" panose="02020603050405020304" pitchFamily="18" charset="0"/>
                <a:cs typeface="Times New Roman" panose="02020603050405020304" pitchFamily="18" charset="0"/>
              </a:rPr>
              <a:t>Proper thread synchronization using locks or atomic variables can also prevent race conditions.</a:t>
            </a:r>
          </a:p>
        </p:txBody>
      </p:sp>
    </p:spTree>
    <p:extLst>
      <p:ext uri="{BB962C8B-B14F-4D97-AF65-F5344CB8AC3E}">
        <p14:creationId xmlns:p14="http://schemas.microsoft.com/office/powerpoint/2010/main" val="24177450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D9C5-F4C1-178B-B219-911F51A8B7D4}"/>
              </a:ext>
            </a:extLst>
          </p:cNvPr>
          <p:cNvSpPr>
            <a:spLocks noGrp="1"/>
          </p:cNvSpPr>
          <p:nvPr>
            <p:ph type="title"/>
          </p:nvPr>
        </p:nvSpPr>
        <p:spPr>
          <a:xfrm>
            <a:off x="419878" y="298580"/>
            <a:ext cx="10515600" cy="577267"/>
          </a:xfrm>
        </p:spPr>
        <p:txBody>
          <a:bodyPr>
            <a:normAutofit fontScale="90000"/>
          </a:bodyPr>
          <a:lstStyle/>
          <a:p>
            <a:r>
              <a:rPr lang="en-IN" b="1" i="0" dirty="0">
                <a:effectLst/>
                <a:latin typeface="Times New Roman" panose="02020603050405020304" pitchFamily="18" charset="0"/>
                <a:cs typeface="Times New Roman" panose="02020603050405020304" pitchFamily="18" charset="0"/>
              </a:rPr>
              <a:t>Critical Section Problem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098325-D8CB-FA5F-A36A-465C03F5834A}"/>
              </a:ext>
            </a:extLst>
          </p:cNvPr>
          <p:cNvSpPr>
            <a:spLocks noGrp="1"/>
          </p:cNvSpPr>
          <p:nvPr>
            <p:ph idx="1"/>
          </p:nvPr>
        </p:nvSpPr>
        <p:spPr>
          <a:xfrm>
            <a:off x="419878" y="1035698"/>
            <a:ext cx="11308702" cy="5523722"/>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A critical section code </a:t>
            </a:r>
            <a:r>
              <a:rPr lang="en-US" sz="2400" b="0" i="0" dirty="0">
                <a:effectLst/>
                <a:latin typeface="Times New Roman" panose="02020603050405020304" pitchFamily="18" charset="0"/>
                <a:cs typeface="Times New Roman" panose="02020603050405020304" pitchFamily="18" charset="0"/>
              </a:rPr>
              <a:t> segment that accesses shared variables and has to be executed as an atomic action.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means that in a group of cooperating processes, at a given point of time, only one process must be executing its critical section.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any other process also wants to execute its critical section, it must wait until the first one finishes.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entry to the critical section is mainly handled by wait() function while the exit from critical section is controlled by signal() function.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4835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tical Section Problem">
            <a:extLst>
              <a:ext uri="{FF2B5EF4-FFF2-40B4-BE49-F238E27FC236}">
                <a16:creationId xmlns:a16="http://schemas.microsoft.com/office/drawing/2014/main" id="{19D0664F-5C6B-311F-4FE2-E1495B9CC3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2776" y="569167"/>
            <a:ext cx="8416211" cy="512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3616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2241A8-F868-6778-3326-5B1ACE25710D}"/>
              </a:ext>
            </a:extLst>
          </p:cNvPr>
          <p:cNvSpPr>
            <a:spLocks noGrp="1"/>
          </p:cNvSpPr>
          <p:nvPr>
            <p:ph idx="1"/>
          </p:nvPr>
        </p:nvSpPr>
        <p:spPr>
          <a:xfrm>
            <a:off x="419878" y="391886"/>
            <a:ext cx="11346024" cy="5785077"/>
          </a:xfrm>
        </p:spPr>
        <p:txBody>
          <a:bodyPr/>
          <a:lstStyle/>
          <a:p>
            <a:pPr marL="0" indent="0" algn="just">
              <a:lnSpc>
                <a:spcPct val="150000"/>
              </a:lnSpc>
              <a:buNone/>
            </a:pPr>
            <a:r>
              <a:rPr lang="en-US" b="0" i="0" dirty="0">
                <a:effectLst/>
                <a:latin typeface="Times New Roman" panose="02020603050405020304" pitchFamily="18" charset="0"/>
                <a:cs typeface="Times New Roman" panose="02020603050405020304" pitchFamily="18" charset="0"/>
              </a:rPr>
              <a:t>Entry Section</a:t>
            </a:r>
          </a:p>
          <a:p>
            <a:pPr algn="just">
              <a:lnSpc>
                <a:spcPct val="150000"/>
              </a:lnSpc>
            </a:pPr>
            <a:r>
              <a:rPr lang="en-US" b="0" i="0" dirty="0">
                <a:effectLst/>
                <a:latin typeface="Times New Roman" panose="02020603050405020304" pitchFamily="18" charset="0"/>
                <a:cs typeface="Times New Roman" panose="02020603050405020304" pitchFamily="18" charset="0"/>
              </a:rPr>
              <a:t>In this section mainly the process requests for its entry in the critical section.</a:t>
            </a:r>
          </a:p>
          <a:p>
            <a:pPr marL="0" indent="0" algn="just">
              <a:lnSpc>
                <a:spcPct val="150000"/>
              </a:lnSpc>
              <a:buNone/>
            </a:pPr>
            <a:r>
              <a:rPr lang="en-US" b="0" i="0" dirty="0">
                <a:effectLst/>
                <a:latin typeface="Times New Roman" panose="02020603050405020304" pitchFamily="18" charset="0"/>
                <a:cs typeface="Times New Roman" panose="02020603050405020304" pitchFamily="18" charset="0"/>
              </a:rPr>
              <a:t>Exit Section</a:t>
            </a:r>
          </a:p>
          <a:p>
            <a:pPr algn="just">
              <a:lnSpc>
                <a:spcPct val="150000"/>
              </a:lnSpc>
            </a:pPr>
            <a:r>
              <a:rPr lang="en-US" b="0" i="0" dirty="0">
                <a:effectLst/>
                <a:latin typeface="Times New Roman" panose="02020603050405020304" pitchFamily="18" charset="0"/>
                <a:cs typeface="Times New Roman" panose="02020603050405020304" pitchFamily="18" charset="0"/>
              </a:rPr>
              <a:t>This section is followed by the critical section.</a:t>
            </a:r>
          </a:p>
          <a:p>
            <a:endParaRPr lang="en-IN" dirty="0"/>
          </a:p>
        </p:txBody>
      </p:sp>
    </p:spTree>
    <p:extLst>
      <p:ext uri="{BB962C8B-B14F-4D97-AF65-F5344CB8AC3E}">
        <p14:creationId xmlns:p14="http://schemas.microsoft.com/office/powerpoint/2010/main" val="36798404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7F952-5EAA-22B2-6AE6-AD676C529E0D}"/>
              </a:ext>
            </a:extLst>
          </p:cNvPr>
          <p:cNvSpPr>
            <a:spLocks noGrp="1"/>
          </p:cNvSpPr>
          <p:nvPr>
            <p:ph type="title"/>
          </p:nvPr>
        </p:nvSpPr>
        <p:spPr>
          <a:xfrm>
            <a:off x="353008" y="187845"/>
            <a:ext cx="10515600" cy="530614"/>
          </a:xfrm>
        </p:spPr>
        <p:txBody>
          <a:bodyPr>
            <a:normAutofit fontScale="90000"/>
          </a:bodyPr>
          <a:lstStyle/>
          <a:p>
            <a:r>
              <a:rPr lang="en-US" b="1" i="0" dirty="0">
                <a:solidFill>
                  <a:srgbClr val="212529"/>
                </a:solidFill>
                <a:effectLst/>
                <a:latin typeface="Times New Roman" panose="02020603050405020304" pitchFamily="18" charset="0"/>
                <a:cs typeface="Times New Roman" panose="02020603050405020304" pitchFamily="18" charset="0"/>
              </a:rPr>
              <a:t>The solution to the Critical Section Problem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49ADEB-3FE8-3A19-A846-1ECE3C1BA309}"/>
              </a:ext>
            </a:extLst>
          </p:cNvPr>
          <p:cNvSpPr>
            <a:spLocks noGrp="1"/>
          </p:cNvSpPr>
          <p:nvPr>
            <p:ph idx="1"/>
          </p:nvPr>
        </p:nvSpPr>
        <p:spPr>
          <a:xfrm>
            <a:off x="270588" y="895740"/>
            <a:ext cx="11083212" cy="5597134"/>
          </a:xfrm>
        </p:spPr>
        <p:txBody>
          <a:bodyPr>
            <a:normAutofit/>
          </a:bodyPr>
          <a:lstStyle/>
          <a:p>
            <a:pPr algn="just"/>
            <a:r>
              <a:rPr lang="en-US" sz="2400" b="0" i="0" dirty="0">
                <a:solidFill>
                  <a:srgbClr val="212529"/>
                </a:solidFill>
                <a:effectLst/>
                <a:latin typeface="Times New Roman" panose="02020603050405020304" pitchFamily="18" charset="0"/>
                <a:cs typeface="Times New Roman" panose="02020603050405020304" pitchFamily="18" charset="0"/>
              </a:rPr>
              <a:t>A solution to the critical section problem must satisfy the following three conditions:</a:t>
            </a:r>
          </a:p>
          <a:p>
            <a:pPr marL="0" indent="0" algn="just">
              <a:buNone/>
            </a:pPr>
            <a:r>
              <a:rPr lang="en-US" sz="2400" b="1" i="0" dirty="0">
                <a:solidFill>
                  <a:srgbClr val="FF0000"/>
                </a:solidFill>
                <a:effectLst/>
                <a:latin typeface="Times New Roman" panose="02020603050405020304" pitchFamily="18" charset="0"/>
                <a:cs typeface="Times New Roman" panose="02020603050405020304" pitchFamily="18" charset="0"/>
              </a:rPr>
              <a:t>1.Mutual Exclusion</a:t>
            </a:r>
          </a:p>
          <a:p>
            <a:pPr algn="just"/>
            <a:r>
              <a:rPr lang="en-US" sz="2400" b="0" i="0" dirty="0">
                <a:solidFill>
                  <a:srgbClr val="212529"/>
                </a:solidFill>
                <a:effectLst/>
                <a:latin typeface="Times New Roman" panose="02020603050405020304" pitchFamily="18" charset="0"/>
                <a:cs typeface="Times New Roman" panose="02020603050405020304" pitchFamily="18" charset="0"/>
              </a:rPr>
              <a:t>Out of a group of cooperating processes, only one process can be in its critical section at a given point of time.</a:t>
            </a:r>
          </a:p>
          <a:p>
            <a:pPr marL="0" indent="0" algn="just">
              <a:buNone/>
            </a:pPr>
            <a:r>
              <a:rPr lang="en-US" sz="2400" b="1" i="0" dirty="0">
                <a:solidFill>
                  <a:srgbClr val="FF0000"/>
                </a:solidFill>
                <a:effectLst/>
                <a:latin typeface="Times New Roman" panose="02020603050405020304" pitchFamily="18" charset="0"/>
                <a:cs typeface="Times New Roman" panose="02020603050405020304" pitchFamily="18" charset="0"/>
              </a:rPr>
              <a:t>2. Progress</a:t>
            </a:r>
          </a:p>
          <a:p>
            <a:pPr algn="just"/>
            <a:r>
              <a:rPr lang="en-US" sz="2400" b="0" i="0" dirty="0">
                <a:solidFill>
                  <a:srgbClr val="212529"/>
                </a:solidFill>
                <a:effectLst/>
                <a:latin typeface="Times New Roman" panose="02020603050405020304" pitchFamily="18" charset="0"/>
                <a:cs typeface="Times New Roman" panose="02020603050405020304" pitchFamily="18" charset="0"/>
              </a:rPr>
              <a:t>If no process is in its critical section, and if one or more threads want to execute their critical section then any one of these threads must be allowed to get into its critical section.</a:t>
            </a:r>
          </a:p>
          <a:p>
            <a:pPr marL="0" indent="0" algn="just">
              <a:buNone/>
            </a:pPr>
            <a:r>
              <a:rPr lang="en-US" sz="2400" b="1" i="0" dirty="0">
                <a:solidFill>
                  <a:srgbClr val="FF0000"/>
                </a:solidFill>
                <a:effectLst/>
                <a:latin typeface="Times New Roman" panose="02020603050405020304" pitchFamily="18" charset="0"/>
                <a:cs typeface="Times New Roman" panose="02020603050405020304" pitchFamily="18" charset="0"/>
              </a:rPr>
              <a:t>3. Bounded Waiting</a:t>
            </a:r>
          </a:p>
          <a:p>
            <a:pPr algn="just"/>
            <a:r>
              <a:rPr lang="en-US" sz="2400" b="0" i="0" dirty="0">
                <a:solidFill>
                  <a:srgbClr val="212529"/>
                </a:solidFill>
                <a:effectLst/>
                <a:latin typeface="Times New Roman" panose="02020603050405020304" pitchFamily="18" charset="0"/>
                <a:cs typeface="Times New Roman" panose="02020603050405020304" pitchFamily="18" charset="0"/>
              </a:rPr>
              <a:t>After a process makes a request for getting into its critical section, there is a limit for how many other processes can get into their critical section, before this process's request is granted. So after the limit is reached, the system must grant the process permission to get into its critical section.</a:t>
            </a:r>
          </a:p>
          <a:p>
            <a:endParaRPr lang="en-IN" dirty="0"/>
          </a:p>
        </p:txBody>
      </p:sp>
    </p:spTree>
    <p:extLst>
      <p:ext uri="{BB962C8B-B14F-4D97-AF65-F5344CB8AC3E}">
        <p14:creationId xmlns:p14="http://schemas.microsoft.com/office/powerpoint/2010/main" val="357596232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FE72-0179-29D0-E846-779013F7AF56}"/>
              </a:ext>
            </a:extLst>
          </p:cNvPr>
          <p:cNvSpPr>
            <a:spLocks noGrp="1"/>
          </p:cNvSpPr>
          <p:nvPr>
            <p:ph type="title"/>
          </p:nvPr>
        </p:nvSpPr>
        <p:spPr>
          <a:xfrm>
            <a:off x="838200" y="365126"/>
            <a:ext cx="10515600" cy="539944"/>
          </a:xfrm>
        </p:spPr>
        <p:txBody>
          <a:bodyPr>
            <a:normAutofit fontScale="90000"/>
          </a:bodyPr>
          <a:lstStyle/>
          <a:p>
            <a:r>
              <a:rPr lang="en-US" b="1" i="0" dirty="0">
                <a:solidFill>
                  <a:srgbClr val="212529"/>
                </a:solidFill>
                <a:effectLst/>
                <a:latin typeface="Times New Roman" panose="02020603050405020304" pitchFamily="18" charset="0"/>
                <a:cs typeface="Times New Roman" panose="02020603050405020304" pitchFamily="18" charset="0"/>
              </a:rPr>
              <a:t>Solutions for the Critical Section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D956C3-66A8-F3B4-99D5-5E1A999D9187}"/>
              </a:ext>
            </a:extLst>
          </p:cNvPr>
          <p:cNvSpPr>
            <a:spLocks noGrp="1"/>
          </p:cNvSpPr>
          <p:nvPr>
            <p:ph idx="1"/>
          </p:nvPr>
        </p:nvSpPr>
        <p:spPr>
          <a:xfrm>
            <a:off x="401216" y="1091682"/>
            <a:ext cx="10952584" cy="5085281"/>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critical section plays an important role in Process Synchronization so that the problem must be solved.</a:t>
            </a:r>
          </a:p>
          <a:p>
            <a:pPr algn="just">
              <a:lnSpc>
                <a:spcPct val="150000"/>
              </a:lnSpc>
            </a:pPr>
            <a:r>
              <a:rPr lang="en-US" sz="2400" b="0" i="0" dirty="0">
                <a:effectLst/>
                <a:latin typeface="Times New Roman" panose="02020603050405020304" pitchFamily="18" charset="0"/>
                <a:cs typeface="Times New Roman" panose="02020603050405020304" pitchFamily="18" charset="0"/>
              </a:rPr>
              <a:t>Some widely used method to solve the critical section problem are as follows:</a:t>
            </a:r>
          </a:p>
        </p:txBody>
      </p:sp>
    </p:spTree>
    <p:extLst>
      <p:ext uri="{BB962C8B-B14F-4D97-AF65-F5344CB8AC3E}">
        <p14:creationId xmlns:p14="http://schemas.microsoft.com/office/powerpoint/2010/main" val="16246372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7D78-AC6A-6D39-B061-220A35E573D1}"/>
              </a:ext>
            </a:extLst>
          </p:cNvPr>
          <p:cNvSpPr>
            <a:spLocks noGrp="1"/>
          </p:cNvSpPr>
          <p:nvPr>
            <p:ph type="title"/>
          </p:nvPr>
        </p:nvSpPr>
        <p:spPr>
          <a:xfrm>
            <a:off x="838200" y="365126"/>
            <a:ext cx="10515600" cy="539944"/>
          </a:xfrm>
        </p:spPr>
        <p:txBody>
          <a:bodyPr>
            <a:normAutofit fontScale="90000"/>
          </a:bodyPr>
          <a:lstStyle/>
          <a:p>
            <a:r>
              <a:rPr lang="en-IN" b="0" i="0" dirty="0">
                <a:solidFill>
                  <a:srgbClr val="212529"/>
                </a:solidFill>
                <a:effectLst/>
                <a:latin typeface="system-ui"/>
              </a:rPr>
              <a:t>1.Peterson's Solution</a:t>
            </a:r>
            <a:endParaRPr lang="en-IN" dirty="0"/>
          </a:p>
        </p:txBody>
      </p:sp>
      <p:sp>
        <p:nvSpPr>
          <p:cNvPr id="3" name="Content Placeholder 2">
            <a:extLst>
              <a:ext uri="{FF2B5EF4-FFF2-40B4-BE49-F238E27FC236}">
                <a16:creationId xmlns:a16="http://schemas.microsoft.com/office/drawing/2014/main" id="{49284D84-86EB-F5F2-63B5-6BD94570EC47}"/>
              </a:ext>
            </a:extLst>
          </p:cNvPr>
          <p:cNvSpPr>
            <a:spLocks noGrp="1"/>
          </p:cNvSpPr>
          <p:nvPr>
            <p:ph idx="1"/>
          </p:nvPr>
        </p:nvSpPr>
        <p:spPr>
          <a:xfrm>
            <a:off x="317241" y="1045028"/>
            <a:ext cx="11430000" cy="5447845"/>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This is widely used and software-based solution to critical section problems.</a:t>
            </a:r>
          </a:p>
          <a:p>
            <a:pPr algn="just">
              <a:lnSpc>
                <a:spcPct val="150000"/>
              </a:lnSpc>
            </a:pPr>
            <a:r>
              <a:rPr lang="en-US" sz="2400" b="0" i="0" dirty="0">
                <a:effectLst/>
                <a:latin typeface="Times New Roman" panose="02020603050405020304" pitchFamily="18" charset="0"/>
                <a:cs typeface="Times New Roman" panose="02020603050405020304" pitchFamily="18" charset="0"/>
              </a:rPr>
              <a:t>Peterson's solution was developed by a computer scientist Peterson that's why it is named so.</a:t>
            </a:r>
          </a:p>
          <a:p>
            <a:pPr algn="just">
              <a:lnSpc>
                <a:spcPct val="150000"/>
              </a:lnSpc>
            </a:pPr>
            <a:r>
              <a:rPr lang="en-US" sz="2400" b="0" i="0" dirty="0">
                <a:effectLst/>
                <a:latin typeface="Times New Roman" panose="02020603050405020304" pitchFamily="18" charset="0"/>
                <a:cs typeface="Times New Roman" panose="02020603050405020304" pitchFamily="18" charset="0"/>
              </a:rPr>
              <a:t>With the help of this solution whenever a process is executing in any critical state, then the other process only executes the rest of the code, and vice-versa can happen.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method also helps to make sure of the thing that only a single process can run in the critical section at a specific time.</a:t>
            </a:r>
          </a:p>
          <a:p>
            <a:endParaRPr lang="en-IN" dirty="0"/>
          </a:p>
        </p:txBody>
      </p:sp>
    </p:spTree>
    <p:extLst>
      <p:ext uri="{BB962C8B-B14F-4D97-AF65-F5344CB8AC3E}">
        <p14:creationId xmlns:p14="http://schemas.microsoft.com/office/powerpoint/2010/main" val="2067459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D39B73-1EF7-8F5F-3C05-D81D2FB731EA}"/>
              </a:ext>
            </a:extLst>
          </p:cNvPr>
          <p:cNvSpPr>
            <a:spLocks noGrp="1"/>
          </p:cNvSpPr>
          <p:nvPr>
            <p:ph idx="1"/>
          </p:nvPr>
        </p:nvSpPr>
        <p:spPr>
          <a:xfrm>
            <a:off x="317241" y="279918"/>
            <a:ext cx="11560628" cy="6158204"/>
          </a:xfrm>
        </p:spPr>
        <p:txBody>
          <a:bodyPr>
            <a:normAutofit/>
          </a:bodyPr>
          <a:lstStyle/>
          <a:p>
            <a:pPr marL="0" indent="0" algn="l">
              <a:buNone/>
            </a:pPr>
            <a:r>
              <a:rPr lang="en-US" b="1" i="0" dirty="0">
                <a:effectLst/>
                <a:latin typeface="Source Sans Pro" panose="020B0503030403020204" pitchFamily="34" charset="0"/>
              </a:rPr>
              <a:t>Components of Thread</a:t>
            </a:r>
          </a:p>
          <a:p>
            <a:pPr marL="0" indent="0" algn="l">
              <a:lnSpc>
                <a:spcPct val="150000"/>
              </a:lnSpc>
              <a:buNone/>
            </a:pPr>
            <a:r>
              <a:rPr lang="en-US" b="0" i="0" dirty="0">
                <a:effectLst/>
                <a:latin typeface="Times New Roman" panose="02020603050405020304" pitchFamily="18" charset="0"/>
                <a:cs typeface="Times New Roman" panose="02020603050405020304" pitchFamily="18" charset="0"/>
              </a:rPr>
              <a:t>A thread has the following three components:</a:t>
            </a:r>
          </a:p>
          <a:p>
            <a:pPr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Program Counter</a:t>
            </a:r>
          </a:p>
          <a:p>
            <a:pPr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Register Set</a:t>
            </a:r>
          </a:p>
          <a:p>
            <a:pPr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Stack space</a:t>
            </a:r>
          </a:p>
          <a:p>
            <a:pPr marL="0" indent="0">
              <a:buNone/>
            </a:pPr>
            <a:endParaRPr lang="en-IN" dirty="0"/>
          </a:p>
        </p:txBody>
      </p:sp>
    </p:spTree>
    <p:extLst>
      <p:ext uri="{BB962C8B-B14F-4D97-AF65-F5344CB8AC3E}">
        <p14:creationId xmlns:p14="http://schemas.microsoft.com/office/powerpoint/2010/main" val="327496717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E22F1-D14A-50F8-3B41-6AA0C11ED7A3}"/>
              </a:ext>
            </a:extLst>
          </p:cNvPr>
          <p:cNvSpPr>
            <a:spLocks noGrp="1"/>
          </p:cNvSpPr>
          <p:nvPr>
            <p:ph idx="1"/>
          </p:nvPr>
        </p:nvSpPr>
        <p:spPr>
          <a:xfrm>
            <a:off x="569167" y="475861"/>
            <a:ext cx="10784633" cy="5701102"/>
          </a:xfrm>
        </p:spPr>
        <p:txBody>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This solution preserves all three conditions:</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Mutual Exclusion is comforted as at any time only one process can access the critical section.</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Progress is also comforted, as a process that is outside the critical section is unable to block other processes from entering into the critical section.</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Bounded Waiting is assured as every process gets a fair chance to enter the Critical section.</a:t>
            </a:r>
          </a:p>
          <a:p>
            <a:endParaRPr lang="en-IN" dirty="0"/>
          </a:p>
        </p:txBody>
      </p:sp>
    </p:spTree>
    <p:extLst>
      <p:ext uri="{BB962C8B-B14F-4D97-AF65-F5344CB8AC3E}">
        <p14:creationId xmlns:p14="http://schemas.microsoft.com/office/powerpoint/2010/main" val="11797372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cess synchronisation">
            <a:extLst>
              <a:ext uri="{FF2B5EF4-FFF2-40B4-BE49-F238E27FC236}">
                <a16:creationId xmlns:a16="http://schemas.microsoft.com/office/drawing/2014/main" id="{724210AE-86E9-0FFB-5355-DF4B5301CF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9183" y="606490"/>
            <a:ext cx="5318450" cy="557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35629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C43155-D6B1-1EBC-1E66-CAE53C0C4A85}"/>
              </a:ext>
            </a:extLst>
          </p:cNvPr>
          <p:cNvSpPr>
            <a:spLocks noGrp="1"/>
          </p:cNvSpPr>
          <p:nvPr>
            <p:ph idx="1"/>
          </p:nvPr>
        </p:nvSpPr>
        <p:spPr>
          <a:xfrm>
            <a:off x="410547" y="326570"/>
            <a:ext cx="11383347" cy="6251511"/>
          </a:xfrm>
        </p:spPr>
        <p:txBody>
          <a:bodyPr>
            <a:normAutofit fontScale="92500" lnSpcReduction="20000"/>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The above shows the structure of process</a:t>
            </a:r>
            <a:r>
              <a:rPr lang="en-US" sz="2400" b="1" i="0" dirty="0">
                <a:solidFill>
                  <a:srgbClr val="212529"/>
                </a:solidFill>
                <a:effectLst/>
                <a:latin typeface="Times New Roman" panose="02020603050405020304" pitchFamily="18" charset="0"/>
                <a:cs typeface="Times New Roman" panose="02020603050405020304" pitchFamily="18" charset="0"/>
              </a:rPr>
              <a:t> Pi in Peterson's solution.</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Suppose there are</a:t>
            </a:r>
            <a:r>
              <a:rPr lang="en-US" sz="2400" b="1" i="0" dirty="0">
                <a:solidFill>
                  <a:srgbClr val="212529"/>
                </a:solidFill>
                <a:effectLst/>
                <a:latin typeface="Times New Roman" panose="02020603050405020304" pitchFamily="18" charset="0"/>
                <a:cs typeface="Times New Roman" panose="02020603050405020304" pitchFamily="18" charset="0"/>
              </a:rPr>
              <a:t> N processes (P1, P2, ... PN)</a:t>
            </a:r>
            <a:r>
              <a:rPr lang="en-US" sz="2400" b="0" i="0" dirty="0">
                <a:solidFill>
                  <a:srgbClr val="212529"/>
                </a:solidFill>
                <a:effectLst/>
                <a:latin typeface="Times New Roman" panose="02020603050405020304" pitchFamily="18" charset="0"/>
                <a:cs typeface="Times New Roman" panose="02020603050405020304" pitchFamily="18" charset="0"/>
              </a:rPr>
              <a:t> and as at some point of time every process requires to enter in the </a:t>
            </a:r>
            <a:r>
              <a:rPr lang="en-US" sz="2400" b="1" i="0" dirty="0">
                <a:solidFill>
                  <a:srgbClr val="212529"/>
                </a:solidFill>
                <a:effectLst/>
                <a:latin typeface="Times New Roman" panose="02020603050405020304" pitchFamily="18" charset="0"/>
                <a:cs typeface="Times New Roman" panose="02020603050405020304" pitchFamily="18" charset="0"/>
              </a:rPr>
              <a:t>Critical Section</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A </a:t>
            </a:r>
            <a:r>
              <a:rPr lang="en-US" sz="2400" b="1" i="0" dirty="0">
                <a:solidFill>
                  <a:srgbClr val="212529"/>
                </a:solidFill>
                <a:effectLst/>
                <a:latin typeface="Times New Roman" panose="02020603050405020304" pitchFamily="18" charset="0"/>
                <a:cs typeface="Times New Roman" panose="02020603050405020304" pitchFamily="18" charset="0"/>
              </a:rPr>
              <a:t>FLAG[] </a:t>
            </a:r>
            <a:r>
              <a:rPr lang="en-US" sz="2400" b="0" i="0" dirty="0">
                <a:solidFill>
                  <a:srgbClr val="212529"/>
                </a:solidFill>
                <a:effectLst/>
                <a:latin typeface="Times New Roman" panose="02020603050405020304" pitchFamily="18" charset="0"/>
                <a:cs typeface="Times New Roman" panose="02020603050405020304" pitchFamily="18" charset="0"/>
              </a:rPr>
              <a:t>array of size N is maintained here which is by default false. Whenever a process requires to enter in the critical section, it has to set its flag as true. Example: If Pi wants to enter it will set </a:t>
            </a:r>
            <a:r>
              <a:rPr lang="en-US" sz="2400" b="1" i="0" dirty="0">
                <a:solidFill>
                  <a:srgbClr val="212529"/>
                </a:solidFill>
                <a:effectLst/>
                <a:latin typeface="Times New Roman" panose="02020603050405020304" pitchFamily="18" charset="0"/>
                <a:cs typeface="Times New Roman" panose="02020603050405020304" pitchFamily="18" charset="0"/>
              </a:rPr>
              <a:t>FLAG[</a:t>
            </a:r>
            <a:r>
              <a:rPr lang="en-US" sz="2400" b="1" i="0" dirty="0" err="1">
                <a:solidFill>
                  <a:srgbClr val="212529"/>
                </a:solidFill>
                <a:effectLst/>
                <a:latin typeface="Times New Roman" panose="02020603050405020304" pitchFamily="18" charset="0"/>
                <a:cs typeface="Times New Roman" panose="02020603050405020304" pitchFamily="18" charset="0"/>
              </a:rPr>
              <a:t>i</a:t>
            </a:r>
            <a:r>
              <a:rPr lang="en-US" sz="2400" b="1" i="0" dirty="0">
                <a:solidFill>
                  <a:srgbClr val="212529"/>
                </a:solidFill>
                <a:effectLst/>
                <a:latin typeface="Times New Roman" panose="02020603050405020304" pitchFamily="18" charset="0"/>
                <a:cs typeface="Times New Roman" panose="02020603050405020304" pitchFamily="18" charset="0"/>
              </a:rPr>
              <a:t>]=TRUE.</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Another variable is called</a:t>
            </a:r>
            <a:r>
              <a:rPr lang="en-US" sz="2400" b="1" i="0" dirty="0">
                <a:solidFill>
                  <a:srgbClr val="212529"/>
                </a:solidFill>
                <a:effectLst/>
                <a:latin typeface="Times New Roman" panose="02020603050405020304" pitchFamily="18" charset="0"/>
                <a:cs typeface="Times New Roman" panose="02020603050405020304" pitchFamily="18" charset="0"/>
              </a:rPr>
              <a:t> TURN</a:t>
            </a:r>
            <a:r>
              <a:rPr lang="en-US" sz="2400" b="0" i="0" dirty="0">
                <a:solidFill>
                  <a:srgbClr val="212529"/>
                </a:solidFill>
                <a:effectLst/>
                <a:latin typeface="Times New Roman" panose="02020603050405020304" pitchFamily="18" charset="0"/>
                <a:cs typeface="Times New Roman" panose="02020603050405020304" pitchFamily="18" charset="0"/>
              </a:rPr>
              <a:t> and is used to indicate the process number that is currently waiting to enter into the critical section.</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The process that enters into the critical section while exiting would change the</a:t>
            </a:r>
            <a:r>
              <a:rPr lang="en-US" sz="2400" b="1" i="0" dirty="0">
                <a:solidFill>
                  <a:srgbClr val="212529"/>
                </a:solidFill>
                <a:effectLst/>
                <a:latin typeface="Times New Roman" panose="02020603050405020304" pitchFamily="18" charset="0"/>
                <a:cs typeface="Times New Roman" panose="02020603050405020304" pitchFamily="18" charset="0"/>
              </a:rPr>
              <a:t> TURN</a:t>
            </a:r>
            <a:r>
              <a:rPr lang="en-US" sz="2400" b="0" i="0" dirty="0">
                <a:solidFill>
                  <a:srgbClr val="212529"/>
                </a:solidFill>
                <a:effectLst/>
                <a:latin typeface="Times New Roman" panose="02020603050405020304" pitchFamily="18" charset="0"/>
                <a:cs typeface="Times New Roman" panose="02020603050405020304" pitchFamily="18" charset="0"/>
              </a:rPr>
              <a:t> to another number from the list of processes that are ready.</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Example: If the turn is 3 then P3 enters the Critical section and while exiting turn=4 and therefore P4 breaks out of the wait loop.</a:t>
            </a:r>
          </a:p>
          <a:p>
            <a:endParaRPr lang="en-IN" dirty="0"/>
          </a:p>
        </p:txBody>
      </p:sp>
    </p:spTree>
    <p:extLst>
      <p:ext uri="{BB962C8B-B14F-4D97-AF65-F5344CB8AC3E}">
        <p14:creationId xmlns:p14="http://schemas.microsoft.com/office/powerpoint/2010/main" val="9404389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BAF2-0B9E-E97C-44FB-9C69F5F919DB}"/>
              </a:ext>
            </a:extLst>
          </p:cNvPr>
          <p:cNvSpPr>
            <a:spLocks noGrp="1"/>
          </p:cNvSpPr>
          <p:nvPr>
            <p:ph type="title"/>
          </p:nvPr>
        </p:nvSpPr>
        <p:spPr>
          <a:xfrm>
            <a:off x="838200" y="365126"/>
            <a:ext cx="10515600" cy="595928"/>
          </a:xfrm>
        </p:spPr>
        <p:txBody>
          <a:bodyPr>
            <a:normAutofit fontScale="90000"/>
          </a:bodyPr>
          <a:lstStyle/>
          <a:p>
            <a:r>
              <a:rPr lang="en-IN" dirty="0"/>
              <a:t>Semaphore</a:t>
            </a:r>
          </a:p>
        </p:txBody>
      </p:sp>
      <p:sp>
        <p:nvSpPr>
          <p:cNvPr id="3" name="Content Placeholder 2">
            <a:extLst>
              <a:ext uri="{FF2B5EF4-FFF2-40B4-BE49-F238E27FC236}">
                <a16:creationId xmlns:a16="http://schemas.microsoft.com/office/drawing/2014/main" id="{AF61B0F7-9570-8917-CE99-F0518A598596}"/>
              </a:ext>
            </a:extLst>
          </p:cNvPr>
          <p:cNvSpPr>
            <a:spLocks noGrp="1"/>
          </p:cNvSpPr>
          <p:nvPr>
            <p:ph idx="1"/>
          </p:nvPr>
        </p:nvSpPr>
        <p:spPr>
          <a:xfrm>
            <a:off x="298580" y="1045029"/>
            <a:ext cx="11467322" cy="5589036"/>
          </a:xfrm>
        </p:spPr>
        <p:txBody>
          <a:bodyPr/>
          <a:lstStyle/>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Semaphore</a:t>
            </a:r>
            <a:r>
              <a:rPr lang="en-US" sz="2400" b="0" i="0" dirty="0">
                <a:solidFill>
                  <a:srgbClr val="222222"/>
                </a:solidFill>
                <a:effectLst/>
                <a:latin typeface="Times New Roman" panose="02020603050405020304" pitchFamily="18" charset="0"/>
                <a:cs typeface="Times New Roman" panose="02020603050405020304" pitchFamily="18" charset="0"/>
              </a:rPr>
              <a:t> is simply a variable that is non-negative and shared between threads. </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A semaphore is a signaling mechanism, and a thread that is waiting on a semaphore can be signaled by another thread. </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It uses two atomic operations, 1) Wait, and 2) Signal for the process synchronization.</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A semaphore either allows or disallows access to the resource, which depends on how it is set up.</a:t>
            </a:r>
          </a:p>
          <a:p>
            <a:pPr marL="0" indent="0" algn="l">
              <a:buNone/>
            </a:pPr>
            <a:r>
              <a:rPr lang="en-US" sz="2400" b="0" i="0" dirty="0">
                <a:solidFill>
                  <a:srgbClr val="222222"/>
                </a:solidFill>
                <a:effectLst/>
                <a:latin typeface="Times New Roman" panose="02020603050405020304" pitchFamily="18" charset="0"/>
                <a:cs typeface="Times New Roman" panose="02020603050405020304" pitchFamily="18" charset="0"/>
              </a:rPr>
              <a:t>The two common kinds of semaphores are</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Counting semaphores</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Binary semaphores.</a:t>
            </a:r>
          </a:p>
          <a:p>
            <a:endParaRPr lang="en-IN" dirty="0"/>
          </a:p>
        </p:txBody>
      </p:sp>
    </p:spTree>
    <p:extLst>
      <p:ext uri="{BB962C8B-B14F-4D97-AF65-F5344CB8AC3E}">
        <p14:creationId xmlns:p14="http://schemas.microsoft.com/office/powerpoint/2010/main" val="16330996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11B1-DB6A-675C-8473-A8D71BAD4C9C}"/>
              </a:ext>
            </a:extLst>
          </p:cNvPr>
          <p:cNvSpPr>
            <a:spLocks noGrp="1"/>
          </p:cNvSpPr>
          <p:nvPr>
            <p:ph type="title"/>
          </p:nvPr>
        </p:nvSpPr>
        <p:spPr>
          <a:xfrm>
            <a:off x="539621" y="131859"/>
            <a:ext cx="10515600" cy="633251"/>
          </a:xfrm>
        </p:spPr>
        <p:txBody>
          <a:bodyPr>
            <a:normAutofit fontScale="90000"/>
          </a:bodyPr>
          <a:lstStyle/>
          <a:p>
            <a:r>
              <a:rPr lang="en-IN" b="1" i="0" dirty="0">
                <a:solidFill>
                  <a:srgbClr val="222222"/>
                </a:solidFill>
                <a:effectLst/>
                <a:latin typeface="Source Sans Pro" panose="020B0503030403020204" pitchFamily="34" charset="0"/>
              </a:rPr>
              <a:t>Counting Semaphores</a:t>
            </a:r>
            <a:endParaRPr lang="en-IN" dirty="0"/>
          </a:p>
        </p:txBody>
      </p:sp>
      <p:pic>
        <p:nvPicPr>
          <p:cNvPr id="5" name="Content Placeholder 4">
            <a:extLst>
              <a:ext uri="{FF2B5EF4-FFF2-40B4-BE49-F238E27FC236}">
                <a16:creationId xmlns:a16="http://schemas.microsoft.com/office/drawing/2014/main" id="{8E2634CB-0209-A11B-CDF1-43F417D30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0270" y="2433750"/>
            <a:ext cx="7871460" cy="2948940"/>
          </a:xfrm>
        </p:spPr>
      </p:pic>
      <p:sp>
        <p:nvSpPr>
          <p:cNvPr id="7" name="TextBox 6">
            <a:extLst>
              <a:ext uri="{FF2B5EF4-FFF2-40B4-BE49-F238E27FC236}">
                <a16:creationId xmlns:a16="http://schemas.microsoft.com/office/drawing/2014/main" id="{E40A23AD-446E-7A0C-71A1-BA32517A978F}"/>
              </a:ext>
            </a:extLst>
          </p:cNvPr>
          <p:cNvSpPr txBox="1"/>
          <p:nvPr/>
        </p:nvSpPr>
        <p:spPr>
          <a:xfrm>
            <a:off x="370891" y="857344"/>
            <a:ext cx="11152414" cy="224196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This type of Semaphore uses a count that helps task to be acquired or released numerous times. </a:t>
            </a:r>
            <a:endParaRPr lang="en-US" sz="2400" dirty="0">
              <a:solidFill>
                <a:srgbClr val="222222"/>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If the initial count = 0, the counting semaphore should be created in the unavailable state.</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97CA745-431D-D1D3-3A41-9F2A1C95AAA7}"/>
              </a:ext>
            </a:extLst>
          </p:cNvPr>
          <p:cNvSpPr txBox="1"/>
          <p:nvPr/>
        </p:nvSpPr>
        <p:spPr>
          <a:xfrm>
            <a:off x="165617" y="5433673"/>
            <a:ext cx="11562961" cy="113396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However, If the count is &gt; 0, the semaphore is created in the available state, and the number of tokens it has equals to its count.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0247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F9E9-3B74-F977-7770-4FC87DFED9FE}"/>
              </a:ext>
            </a:extLst>
          </p:cNvPr>
          <p:cNvSpPr>
            <a:spLocks noGrp="1"/>
          </p:cNvSpPr>
          <p:nvPr>
            <p:ph type="title"/>
          </p:nvPr>
        </p:nvSpPr>
        <p:spPr>
          <a:xfrm>
            <a:off x="838200" y="365126"/>
            <a:ext cx="10515600" cy="623920"/>
          </a:xfrm>
        </p:spPr>
        <p:txBody>
          <a:bodyPr>
            <a:normAutofit fontScale="90000"/>
          </a:bodyPr>
          <a:lstStyle/>
          <a:p>
            <a:r>
              <a:rPr lang="en-IN" b="1" i="0" dirty="0">
                <a:solidFill>
                  <a:srgbClr val="222222"/>
                </a:solidFill>
                <a:effectLst/>
                <a:latin typeface="Source Sans Pro" panose="020B0503030403020204" pitchFamily="34" charset="0"/>
              </a:rPr>
              <a:t>Binary Semaphores</a:t>
            </a:r>
            <a:endParaRPr lang="en-IN" dirty="0"/>
          </a:p>
        </p:txBody>
      </p:sp>
      <p:sp>
        <p:nvSpPr>
          <p:cNvPr id="3" name="Content Placeholder 2">
            <a:extLst>
              <a:ext uri="{FF2B5EF4-FFF2-40B4-BE49-F238E27FC236}">
                <a16:creationId xmlns:a16="http://schemas.microsoft.com/office/drawing/2014/main" id="{C7D673E6-1C52-7A11-57E5-FFECB568B8E9}"/>
              </a:ext>
            </a:extLst>
          </p:cNvPr>
          <p:cNvSpPr>
            <a:spLocks noGrp="1"/>
          </p:cNvSpPr>
          <p:nvPr>
            <p:ph idx="1"/>
          </p:nvPr>
        </p:nvSpPr>
        <p:spPr>
          <a:xfrm>
            <a:off x="317241" y="1203649"/>
            <a:ext cx="11430000" cy="5365102"/>
          </a:xfrm>
        </p:spPr>
        <p:txBody>
          <a:bodyPr/>
          <a:lstStyle/>
          <a:p>
            <a:pPr algn="l"/>
            <a:r>
              <a:rPr lang="en-US" b="0" i="0" dirty="0">
                <a:solidFill>
                  <a:srgbClr val="222222"/>
                </a:solidFill>
                <a:effectLst/>
                <a:latin typeface="Source Sans Pro" panose="020B0503030403020204" pitchFamily="34" charset="0"/>
              </a:rPr>
              <a:t>The binary semaphores are quite similar to counting semaphores, but their value is restricted to 0 and 1. </a:t>
            </a:r>
          </a:p>
          <a:p>
            <a:pPr algn="l"/>
            <a:r>
              <a:rPr lang="en-US" b="0" i="0" dirty="0">
                <a:solidFill>
                  <a:srgbClr val="222222"/>
                </a:solidFill>
                <a:effectLst/>
                <a:latin typeface="Source Sans Pro" panose="020B0503030403020204" pitchFamily="34" charset="0"/>
              </a:rPr>
              <a:t>In this type of semaphore, the wait operation works only if semaphore = 1, and the signal operation succeeds when semaphore= 0. </a:t>
            </a:r>
          </a:p>
          <a:p>
            <a:pPr algn="l"/>
            <a:r>
              <a:rPr lang="en-US" b="0" i="0" dirty="0">
                <a:solidFill>
                  <a:srgbClr val="222222"/>
                </a:solidFill>
                <a:effectLst/>
                <a:latin typeface="Source Sans Pro" panose="020B0503030403020204" pitchFamily="34" charset="0"/>
              </a:rPr>
              <a:t>It is easy to implement than counting semaphores.</a:t>
            </a:r>
          </a:p>
          <a:p>
            <a:pPr marL="0" indent="0">
              <a:buNone/>
            </a:pPr>
            <a:br>
              <a:rPr lang="en-US" dirty="0"/>
            </a:br>
            <a:endParaRPr lang="en-IN" dirty="0"/>
          </a:p>
        </p:txBody>
      </p:sp>
      <p:pic>
        <p:nvPicPr>
          <p:cNvPr id="5" name="Picture 4">
            <a:extLst>
              <a:ext uri="{FF2B5EF4-FFF2-40B4-BE49-F238E27FC236}">
                <a16:creationId xmlns:a16="http://schemas.microsoft.com/office/drawing/2014/main" id="{B14975B9-7C27-1BC9-2609-6CC7661E0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904" y="3819097"/>
            <a:ext cx="7863840" cy="2186940"/>
          </a:xfrm>
          <a:prstGeom prst="rect">
            <a:avLst/>
          </a:prstGeom>
        </p:spPr>
      </p:pic>
    </p:spTree>
    <p:extLst>
      <p:ext uri="{BB962C8B-B14F-4D97-AF65-F5344CB8AC3E}">
        <p14:creationId xmlns:p14="http://schemas.microsoft.com/office/powerpoint/2010/main" val="77499570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AB7A-9D3B-29C4-5B8C-66351799E071}"/>
              </a:ext>
            </a:extLst>
          </p:cNvPr>
          <p:cNvSpPr>
            <a:spLocks noGrp="1"/>
          </p:cNvSpPr>
          <p:nvPr>
            <p:ph type="title"/>
          </p:nvPr>
        </p:nvSpPr>
        <p:spPr>
          <a:xfrm>
            <a:off x="438539" y="365125"/>
            <a:ext cx="10915261" cy="698565"/>
          </a:xfrm>
        </p:spPr>
        <p:txBody>
          <a:bodyPr>
            <a:normAutofit/>
          </a:bodyPr>
          <a:lstStyle/>
          <a:p>
            <a:r>
              <a:rPr lang="en-US" b="1" i="0" dirty="0">
                <a:solidFill>
                  <a:srgbClr val="222222"/>
                </a:solidFill>
                <a:effectLst/>
                <a:latin typeface="Source Sans Pro" panose="020B0503030403020204" pitchFamily="34" charset="0"/>
              </a:rPr>
              <a:t>Wait and Signal Operations in Semaphores</a:t>
            </a:r>
            <a:endParaRPr lang="en-IN" dirty="0"/>
          </a:p>
        </p:txBody>
      </p:sp>
      <p:sp>
        <p:nvSpPr>
          <p:cNvPr id="3" name="Content Placeholder 2">
            <a:extLst>
              <a:ext uri="{FF2B5EF4-FFF2-40B4-BE49-F238E27FC236}">
                <a16:creationId xmlns:a16="http://schemas.microsoft.com/office/drawing/2014/main" id="{6EEB4509-5E50-3447-AD50-A57EF835B8D0}"/>
              </a:ext>
            </a:extLst>
          </p:cNvPr>
          <p:cNvSpPr>
            <a:spLocks noGrp="1"/>
          </p:cNvSpPr>
          <p:nvPr>
            <p:ph idx="1"/>
          </p:nvPr>
        </p:nvSpPr>
        <p:spPr>
          <a:xfrm>
            <a:off x="317241" y="1212980"/>
            <a:ext cx="11346024" cy="5393093"/>
          </a:xfrm>
        </p:spPr>
        <p:txBody>
          <a:bodyPr>
            <a:normAutofit/>
          </a:bodyPr>
          <a:lstStyle/>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Both of these operations are used to implement process synchronization. The goal of this semaphore operation is to get mutual exclusion.</a:t>
            </a:r>
          </a:p>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Wait for Operation</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This type of semaphore operation helps you to control the entry of a task into the critical section. However, If the value of wait is positive, then the value of the wait argument X is decremented. In the case of negative or zero value, no operation is executed. It is also called P(S) operation.</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After the semaphore value is decreased, which becomes negative, the command is held up until the required conditions are satisfied</a:t>
            </a:r>
          </a:p>
        </p:txBody>
      </p:sp>
    </p:spTree>
    <p:extLst>
      <p:ext uri="{BB962C8B-B14F-4D97-AF65-F5344CB8AC3E}">
        <p14:creationId xmlns:p14="http://schemas.microsoft.com/office/powerpoint/2010/main" val="259228250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0AEE1D2-4A71-DE5D-AA03-A263F136EBA8}"/>
              </a:ext>
            </a:extLst>
          </p:cNvPr>
          <p:cNvSpPr>
            <a:spLocks noGrp="1" noChangeArrowheads="1"/>
          </p:cNvSpPr>
          <p:nvPr>
            <p:ph idx="1"/>
          </p:nvPr>
        </p:nvSpPr>
        <p:spPr bwMode="auto">
          <a:xfrm>
            <a:off x="838200" y="2626398"/>
            <a:ext cx="2202847" cy="2749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Copy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CodeP</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(S)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while (S&lt;=0);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S--;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33667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ADBBB-C386-A4AE-51B8-60B6109335C7}"/>
              </a:ext>
            </a:extLst>
          </p:cNvPr>
          <p:cNvSpPr>
            <a:spLocks noGrp="1"/>
          </p:cNvSpPr>
          <p:nvPr>
            <p:ph idx="1"/>
          </p:nvPr>
        </p:nvSpPr>
        <p:spPr>
          <a:xfrm>
            <a:off x="419878" y="391886"/>
            <a:ext cx="10933922" cy="5785077"/>
          </a:xfrm>
        </p:spPr>
        <p:txBody>
          <a:bodyPr/>
          <a:lstStyle/>
          <a:p>
            <a:pPr marL="0" indent="0" algn="l">
              <a:buNone/>
            </a:pPr>
            <a:r>
              <a:rPr lang="en-US" b="1" i="0" dirty="0">
                <a:solidFill>
                  <a:srgbClr val="222222"/>
                </a:solidFill>
                <a:effectLst/>
                <a:latin typeface="Source Sans Pro" panose="020B0503030403020204" pitchFamily="34" charset="0"/>
              </a:rPr>
              <a:t>Signal operation</a:t>
            </a:r>
          </a:p>
          <a:p>
            <a:pPr algn="l"/>
            <a:r>
              <a:rPr lang="en-US" b="0" i="0" dirty="0">
                <a:solidFill>
                  <a:srgbClr val="222222"/>
                </a:solidFill>
                <a:effectLst/>
                <a:latin typeface="Source Sans Pro" panose="020B0503030403020204" pitchFamily="34" charset="0"/>
              </a:rPr>
              <a:t>This type of Semaphore operation is used to control the exit of a task from a critical section. It helps to increase the value of the argument by 1, which is denoted as V(S).</a:t>
            </a:r>
          </a:p>
          <a:p>
            <a:pPr algn="l"/>
            <a:endParaRPr lang="en-US" b="0" i="0" dirty="0">
              <a:solidFill>
                <a:srgbClr val="222222"/>
              </a:solidFill>
              <a:effectLst/>
              <a:latin typeface="Source Sans Pro" panose="020B0503030403020204" pitchFamily="34" charset="0"/>
            </a:endParaRPr>
          </a:p>
          <a:p>
            <a:pPr marL="0" indent="0">
              <a:buNone/>
            </a:pPr>
            <a:r>
              <a:rPr kumimoji="0" lang="en-US" altLang="en-US" sz="2800" b="0" i="0" u="none" strike="noStrike" cap="none" normalizeH="0" baseline="0" dirty="0">
                <a:ln>
                  <a:noFill/>
                </a:ln>
                <a:solidFill>
                  <a:srgbClr val="222222"/>
                </a:solidFill>
                <a:effectLst/>
                <a:latin typeface="Courier 10 Pitch"/>
              </a:rPr>
              <a:t>Copy Code P(S) </a:t>
            </a:r>
          </a:p>
          <a:p>
            <a:pPr marL="0" indent="0">
              <a:buNone/>
            </a:pPr>
            <a:r>
              <a:rPr kumimoji="0" lang="en-US" altLang="en-US" sz="2800" b="0" i="0" u="none" strike="noStrike" cap="none" normalizeH="0" baseline="0" dirty="0">
                <a:ln>
                  <a:noFill/>
                </a:ln>
                <a:solidFill>
                  <a:srgbClr val="222222"/>
                </a:solidFill>
                <a:effectLst/>
                <a:latin typeface="Courier 10 Pitch"/>
              </a:rPr>
              <a:t>{ </a:t>
            </a:r>
          </a:p>
          <a:p>
            <a:pPr marL="0" indent="0">
              <a:buNone/>
            </a:pPr>
            <a:r>
              <a:rPr kumimoji="0" lang="en-US" altLang="en-US" sz="2800" b="0" i="0" u="none" strike="noStrike" cap="none" normalizeH="0" baseline="0" dirty="0">
                <a:ln>
                  <a:noFill/>
                </a:ln>
                <a:solidFill>
                  <a:srgbClr val="222222"/>
                </a:solidFill>
                <a:effectLst/>
                <a:latin typeface="Courier 10 Pitch"/>
              </a:rPr>
              <a:t>      while (S&gt;=0); </a:t>
            </a:r>
          </a:p>
          <a:p>
            <a:pPr marL="0" indent="0">
              <a:buNone/>
            </a:pPr>
            <a:r>
              <a:rPr kumimoji="0" lang="en-US" altLang="en-US" sz="2800" b="0" i="0" u="none" strike="noStrike" cap="none" normalizeH="0" baseline="0" dirty="0">
                <a:ln>
                  <a:noFill/>
                </a:ln>
                <a:solidFill>
                  <a:srgbClr val="222222"/>
                </a:solidFill>
                <a:effectLst/>
                <a:latin typeface="Courier 10 Pitch"/>
              </a:rPr>
              <a:t>      S++; </a:t>
            </a:r>
          </a:p>
          <a:p>
            <a:pPr marL="0" indent="0">
              <a:buNone/>
            </a:pPr>
            <a:r>
              <a:rPr kumimoji="0" lang="en-US" altLang="en-US" sz="2800" b="0" i="0" u="none" strike="noStrike" cap="none" normalizeH="0" baseline="0" dirty="0">
                <a:ln>
                  <a:noFill/>
                </a:ln>
                <a:solidFill>
                  <a:srgbClr val="222222"/>
                </a:solidFill>
                <a:effectLst/>
                <a:latin typeface="Courier 10 Pitch"/>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98476475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7095-0349-C42C-D6AF-85ED4824E663}"/>
              </a:ext>
            </a:extLst>
          </p:cNvPr>
          <p:cNvSpPr>
            <a:spLocks noGrp="1"/>
          </p:cNvSpPr>
          <p:nvPr>
            <p:ph type="title"/>
          </p:nvPr>
        </p:nvSpPr>
        <p:spPr>
          <a:xfrm>
            <a:off x="307910" y="365126"/>
            <a:ext cx="11045890" cy="717226"/>
          </a:xfrm>
        </p:spPr>
        <p:txBody>
          <a:bodyPr>
            <a:normAutofit/>
          </a:bodyPr>
          <a:lstStyle/>
          <a:p>
            <a:r>
              <a:rPr lang="en-US" b="1" i="0" dirty="0">
                <a:solidFill>
                  <a:srgbClr val="222222"/>
                </a:solidFill>
                <a:effectLst/>
                <a:latin typeface="Source Sans Pro" panose="020B0503030403020204" pitchFamily="34" charset="0"/>
              </a:rPr>
              <a:t>Counting Semaphore vs. Binary Semaphore</a:t>
            </a:r>
            <a:endParaRPr lang="en-IN" dirty="0"/>
          </a:p>
        </p:txBody>
      </p:sp>
      <p:graphicFrame>
        <p:nvGraphicFramePr>
          <p:cNvPr id="4" name="Content Placeholder 3">
            <a:extLst>
              <a:ext uri="{FF2B5EF4-FFF2-40B4-BE49-F238E27FC236}">
                <a16:creationId xmlns:a16="http://schemas.microsoft.com/office/drawing/2014/main" id="{F4BB7351-FE0A-B72E-9E49-390B5E0D0651}"/>
              </a:ext>
            </a:extLst>
          </p:cNvPr>
          <p:cNvGraphicFramePr>
            <a:graphicFrameLocks noGrp="1"/>
          </p:cNvGraphicFramePr>
          <p:nvPr>
            <p:ph idx="1"/>
            <p:extLst>
              <p:ext uri="{D42A27DB-BD31-4B8C-83A1-F6EECF244321}">
                <p14:modId xmlns:p14="http://schemas.microsoft.com/office/powerpoint/2010/main" val="37177225"/>
              </p:ext>
            </p:extLst>
          </p:nvPr>
        </p:nvGraphicFramePr>
        <p:xfrm>
          <a:off x="1492898" y="1250301"/>
          <a:ext cx="9153331" cy="4441373"/>
        </p:xfrm>
        <a:graphic>
          <a:graphicData uri="http://schemas.openxmlformats.org/drawingml/2006/table">
            <a:tbl>
              <a:tblPr/>
              <a:tblGrid>
                <a:gridCol w="5223123">
                  <a:extLst>
                    <a:ext uri="{9D8B030D-6E8A-4147-A177-3AD203B41FA5}">
                      <a16:colId xmlns:a16="http://schemas.microsoft.com/office/drawing/2014/main" val="3217099566"/>
                    </a:ext>
                  </a:extLst>
                </a:gridCol>
                <a:gridCol w="3930208">
                  <a:extLst>
                    <a:ext uri="{9D8B030D-6E8A-4147-A177-3AD203B41FA5}">
                      <a16:colId xmlns:a16="http://schemas.microsoft.com/office/drawing/2014/main" val="1361564032"/>
                    </a:ext>
                  </a:extLst>
                </a:gridCol>
              </a:tblGrid>
              <a:tr h="772413">
                <a:tc>
                  <a:txBody>
                    <a:bodyPr/>
                    <a:lstStyle/>
                    <a:p>
                      <a:pPr algn="l"/>
                      <a:r>
                        <a:rPr lang="en-IN" sz="2400" b="1" dirty="0">
                          <a:solidFill>
                            <a:srgbClr val="C00000"/>
                          </a:solidFill>
                          <a:effectLst/>
                          <a:latin typeface="Times New Roman" panose="02020603050405020304" pitchFamily="18" charset="0"/>
                          <a:cs typeface="Times New Roman" panose="02020603050405020304" pitchFamily="18" charset="0"/>
                        </a:rPr>
                        <a:t>Counting Semaphore</a:t>
                      </a:r>
                    </a:p>
                  </a:txBody>
                  <a:tcPr anchor="ctr">
                    <a:lnL>
                      <a:noFill/>
                    </a:lnL>
                    <a:lnR>
                      <a:noFill/>
                    </a:lnR>
                    <a:lnT>
                      <a:noFill/>
                    </a:lnT>
                    <a:lnB w="7620" cap="flat" cmpd="sng" algn="ctr">
                      <a:solidFill>
                        <a:srgbClr val="EEEEEE"/>
                      </a:solidFill>
                      <a:prstDash val="solid"/>
                      <a:round/>
                      <a:headEnd type="none" w="med" len="med"/>
                      <a:tailEnd type="none" w="med" len="med"/>
                    </a:lnB>
                    <a:solidFill>
                      <a:srgbClr val="92D050"/>
                    </a:solidFill>
                  </a:tcPr>
                </a:tc>
                <a:tc>
                  <a:txBody>
                    <a:bodyPr/>
                    <a:lstStyle/>
                    <a:p>
                      <a:pPr algn="l"/>
                      <a:r>
                        <a:rPr lang="en-IN" sz="2400" b="1" dirty="0">
                          <a:solidFill>
                            <a:srgbClr val="C00000"/>
                          </a:solidFill>
                          <a:effectLst/>
                          <a:latin typeface="Times New Roman" panose="02020603050405020304" pitchFamily="18" charset="0"/>
                          <a:cs typeface="Times New Roman" panose="02020603050405020304" pitchFamily="18" charset="0"/>
                        </a:rPr>
                        <a:t>Binary Semaphore</a:t>
                      </a:r>
                    </a:p>
                  </a:txBody>
                  <a:tcPr anchor="ctr">
                    <a:lnL>
                      <a:noFill/>
                    </a:lnL>
                    <a:lnR>
                      <a:noFill/>
                    </a:lnR>
                    <a:lnT>
                      <a:noFill/>
                    </a:lnT>
                    <a:lnB w="7620" cap="flat" cmpd="sng" algn="ctr">
                      <a:solidFill>
                        <a:srgbClr val="EEEEEE"/>
                      </a:solidFill>
                      <a:prstDash val="solid"/>
                      <a:round/>
                      <a:headEnd type="none" w="med" len="med"/>
                      <a:tailEnd type="none" w="med" len="med"/>
                    </a:lnB>
                    <a:solidFill>
                      <a:srgbClr val="92D050"/>
                    </a:solidFill>
                  </a:tcPr>
                </a:tc>
                <a:extLst>
                  <a:ext uri="{0D108BD9-81ED-4DB2-BD59-A6C34878D82A}">
                    <a16:rowId xmlns:a16="http://schemas.microsoft.com/office/drawing/2014/main" val="3898386667"/>
                  </a:ext>
                </a:extLst>
              </a:tr>
              <a:tr h="772413">
                <a:tc>
                  <a:txBody>
                    <a:bodyPr/>
                    <a:lstStyle/>
                    <a:p>
                      <a:r>
                        <a:rPr lang="en-IN" sz="2400" dirty="0">
                          <a:effectLst/>
                          <a:latin typeface="Times New Roman" panose="02020603050405020304" pitchFamily="18" charset="0"/>
                          <a:cs typeface="Times New Roman" panose="02020603050405020304" pitchFamily="18" charset="0"/>
                        </a:rPr>
                        <a:t>No mutual exclusion</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2400" dirty="0">
                          <a:effectLst/>
                          <a:latin typeface="Times New Roman" panose="02020603050405020304" pitchFamily="18" charset="0"/>
                          <a:cs typeface="Times New Roman" panose="02020603050405020304" pitchFamily="18" charset="0"/>
                        </a:rPr>
                        <a:t>Mutual exclusion</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788265940"/>
                  </a:ext>
                </a:extLst>
              </a:tr>
              <a:tr h="772413">
                <a:tc>
                  <a:txBody>
                    <a:bodyPr/>
                    <a:lstStyle/>
                    <a:p>
                      <a:r>
                        <a:rPr lang="en-IN" sz="2400" dirty="0">
                          <a:effectLst/>
                          <a:latin typeface="Times New Roman" panose="02020603050405020304" pitchFamily="18" charset="0"/>
                          <a:cs typeface="Times New Roman" panose="02020603050405020304" pitchFamily="18" charset="0"/>
                        </a:rPr>
                        <a:t>Any integer value</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2400" dirty="0">
                          <a:effectLst/>
                          <a:latin typeface="Times New Roman" panose="02020603050405020304" pitchFamily="18" charset="0"/>
                          <a:cs typeface="Times New Roman" panose="02020603050405020304" pitchFamily="18" charset="0"/>
                        </a:rPr>
                        <a:t>Value only 0 and 1</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436139583"/>
                  </a:ext>
                </a:extLst>
              </a:tr>
              <a:tr h="772413">
                <a:tc>
                  <a:txBody>
                    <a:bodyPr/>
                    <a:lstStyle/>
                    <a:p>
                      <a:r>
                        <a:rPr lang="en-IN" sz="2400" dirty="0">
                          <a:effectLst/>
                          <a:latin typeface="Times New Roman" panose="02020603050405020304" pitchFamily="18" charset="0"/>
                          <a:cs typeface="Times New Roman" panose="02020603050405020304" pitchFamily="18" charset="0"/>
                        </a:rPr>
                        <a:t>More than one slot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2400" dirty="0">
                          <a:effectLst/>
                          <a:latin typeface="Times New Roman" panose="02020603050405020304" pitchFamily="18" charset="0"/>
                          <a:cs typeface="Times New Roman" panose="02020603050405020304" pitchFamily="18" charset="0"/>
                        </a:rPr>
                        <a:t>Only one slot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88454583"/>
                  </a:ext>
                </a:extLst>
              </a:tr>
              <a:tr h="1351721">
                <a:tc>
                  <a:txBody>
                    <a:bodyPr/>
                    <a:lstStyle/>
                    <a:p>
                      <a:r>
                        <a:rPr lang="en-US" sz="2400">
                          <a:effectLst/>
                          <a:latin typeface="Times New Roman" panose="02020603050405020304" pitchFamily="18" charset="0"/>
                          <a:cs typeface="Times New Roman" panose="02020603050405020304" pitchFamily="18" charset="0"/>
                        </a:rPr>
                        <a:t>Provide a set of Processes</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a:txBody>
                    <a:bodyPr/>
                    <a:lstStyle/>
                    <a:p>
                      <a:r>
                        <a:rPr lang="en-US" sz="2400" dirty="0">
                          <a:effectLst/>
                          <a:latin typeface="Times New Roman" panose="02020603050405020304" pitchFamily="18" charset="0"/>
                          <a:cs typeface="Times New Roman" panose="02020603050405020304" pitchFamily="18" charset="0"/>
                        </a:rPr>
                        <a:t>It has a mutual exclusion mechanism.</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3268129469"/>
                  </a:ext>
                </a:extLst>
              </a:tr>
            </a:tbl>
          </a:graphicData>
        </a:graphic>
      </p:graphicFrame>
    </p:spTree>
    <p:extLst>
      <p:ext uri="{BB962C8B-B14F-4D97-AF65-F5344CB8AC3E}">
        <p14:creationId xmlns:p14="http://schemas.microsoft.com/office/powerpoint/2010/main" val="1086549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60BC19-8752-651C-1E75-CBB069DB0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535" y="690465"/>
            <a:ext cx="9209314" cy="5122506"/>
          </a:xfrm>
          <a:prstGeom prst="rect">
            <a:avLst/>
          </a:prstGeom>
        </p:spPr>
      </p:pic>
    </p:spTree>
    <p:extLst>
      <p:ext uri="{BB962C8B-B14F-4D97-AF65-F5344CB8AC3E}">
        <p14:creationId xmlns:p14="http://schemas.microsoft.com/office/powerpoint/2010/main" val="315420667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F3E5-B27D-607F-2207-91CE7D2A2FD9}"/>
              </a:ext>
            </a:extLst>
          </p:cNvPr>
          <p:cNvSpPr>
            <a:spLocks noGrp="1"/>
          </p:cNvSpPr>
          <p:nvPr>
            <p:ph type="title"/>
          </p:nvPr>
        </p:nvSpPr>
        <p:spPr>
          <a:xfrm>
            <a:off x="270588" y="365125"/>
            <a:ext cx="11588620" cy="847855"/>
          </a:xfrm>
        </p:spPr>
        <p:txBody>
          <a:bodyPr>
            <a:normAutofit/>
          </a:bodyPr>
          <a:lstStyle/>
          <a:p>
            <a:r>
              <a:rPr lang="en-IN" b="1" i="0" dirty="0">
                <a:solidFill>
                  <a:srgbClr val="000000"/>
                </a:solidFill>
                <a:effectLst/>
                <a:latin typeface="Montserrat" panose="00000500000000000000" pitchFamily="2" charset="0"/>
              </a:rPr>
              <a:t>Classical Problems of Synchronization</a:t>
            </a:r>
            <a:endParaRPr lang="en-IN" dirty="0"/>
          </a:p>
        </p:txBody>
      </p:sp>
      <p:sp>
        <p:nvSpPr>
          <p:cNvPr id="3" name="Content Placeholder 2">
            <a:extLst>
              <a:ext uri="{FF2B5EF4-FFF2-40B4-BE49-F238E27FC236}">
                <a16:creationId xmlns:a16="http://schemas.microsoft.com/office/drawing/2014/main" id="{84B1C1FC-1A44-9629-7B26-5211D86903F8}"/>
              </a:ext>
            </a:extLst>
          </p:cNvPr>
          <p:cNvSpPr>
            <a:spLocks noGrp="1"/>
          </p:cNvSpPr>
          <p:nvPr>
            <p:ph idx="1"/>
          </p:nvPr>
        </p:nvSpPr>
        <p:spPr>
          <a:xfrm>
            <a:off x="332791" y="1212980"/>
            <a:ext cx="11358465" cy="5365102"/>
          </a:xfrm>
        </p:spPr>
        <p:txBody>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classical problems of synchronization are as follows:</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Bound-Buffer problem</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Sleeping barber problem</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Dining Philosophers problem</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Readers and writers problem</a:t>
            </a:r>
          </a:p>
          <a:p>
            <a:pPr marL="0" indent="0" algn="just" fontAlgn="base">
              <a:lnSpc>
                <a:spcPct val="150000"/>
              </a:lnSpc>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938929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CD17-7606-9780-7392-5388338A2C5A}"/>
              </a:ext>
            </a:extLst>
          </p:cNvPr>
          <p:cNvSpPr>
            <a:spLocks noGrp="1"/>
          </p:cNvSpPr>
          <p:nvPr>
            <p:ph type="title"/>
          </p:nvPr>
        </p:nvSpPr>
        <p:spPr>
          <a:xfrm>
            <a:off x="334346" y="178513"/>
            <a:ext cx="10515600" cy="754548"/>
          </a:xfrm>
        </p:spPr>
        <p:txBody>
          <a:bodyPr/>
          <a:lstStyle/>
          <a:p>
            <a:r>
              <a:rPr lang="en-IN" b="1" i="0" dirty="0">
                <a:solidFill>
                  <a:srgbClr val="000000"/>
                </a:solidFill>
                <a:effectLst/>
                <a:latin typeface="Montserrat" panose="00000500000000000000" pitchFamily="2" charset="0"/>
              </a:rPr>
              <a:t>Bound-Buffer problem</a:t>
            </a:r>
            <a:endParaRPr lang="en-IN" dirty="0"/>
          </a:p>
        </p:txBody>
      </p:sp>
      <p:sp>
        <p:nvSpPr>
          <p:cNvPr id="3" name="Content Placeholder 2">
            <a:extLst>
              <a:ext uri="{FF2B5EF4-FFF2-40B4-BE49-F238E27FC236}">
                <a16:creationId xmlns:a16="http://schemas.microsoft.com/office/drawing/2014/main" id="{3D356F74-5364-65FA-5AF1-6E42D28747C4}"/>
              </a:ext>
            </a:extLst>
          </p:cNvPr>
          <p:cNvSpPr>
            <a:spLocks noGrp="1"/>
          </p:cNvSpPr>
          <p:nvPr>
            <p:ph idx="1"/>
          </p:nvPr>
        </p:nvSpPr>
        <p:spPr>
          <a:xfrm>
            <a:off x="167951" y="998376"/>
            <a:ext cx="11185849" cy="5178587"/>
          </a:xfrm>
        </p:spPr>
        <p:txBody>
          <a:bodyPr>
            <a:normAutofit/>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Also known as the </a:t>
            </a:r>
            <a:r>
              <a:rPr lang="en-US" sz="2400" b="1" i="0" dirty="0">
                <a:solidFill>
                  <a:srgbClr val="000000"/>
                </a:solidFill>
                <a:effectLst/>
                <a:latin typeface="Times New Roman" panose="02020603050405020304" pitchFamily="18" charset="0"/>
                <a:cs typeface="Times New Roman" panose="02020603050405020304" pitchFamily="18" charset="0"/>
              </a:rPr>
              <a:t>Producer-Consumer problem</a:t>
            </a:r>
            <a:r>
              <a:rPr lang="en-US" sz="2400" b="0" i="0" dirty="0">
                <a:solidFill>
                  <a:srgbClr val="000000"/>
                </a:solidFill>
                <a:effectLst/>
                <a:latin typeface="Times New Roman" panose="02020603050405020304" pitchFamily="18" charset="0"/>
                <a:cs typeface="Times New Roman" panose="02020603050405020304" pitchFamily="18" charset="0"/>
              </a:rPr>
              <a:t>. In this problem, there is a buffer of n slots, and each buffer is capable of storing one unit of data.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There are two processes that are operating on the buffer – Producer and Consumer.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producer tries to insert data and the consumer tries to remove data.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If the processes are run simultaneously they will not yield the expected output.</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solution to this problem is creating two semaphores, one full and the other empty to keep a track of the concurrent processes. </a:t>
            </a:r>
          </a:p>
          <a:p>
            <a:endParaRPr lang="en-IN" dirty="0"/>
          </a:p>
        </p:txBody>
      </p:sp>
    </p:spTree>
    <p:extLst>
      <p:ext uri="{BB962C8B-B14F-4D97-AF65-F5344CB8AC3E}">
        <p14:creationId xmlns:p14="http://schemas.microsoft.com/office/powerpoint/2010/main" val="256192666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AA22-5510-F23F-FCA7-CF360FA1F5CE}"/>
              </a:ext>
            </a:extLst>
          </p:cNvPr>
          <p:cNvSpPr>
            <a:spLocks noGrp="1"/>
          </p:cNvSpPr>
          <p:nvPr>
            <p:ph type="title"/>
          </p:nvPr>
        </p:nvSpPr>
        <p:spPr>
          <a:xfrm>
            <a:off x="838200" y="365126"/>
            <a:ext cx="10515600" cy="745218"/>
          </a:xfrm>
        </p:spPr>
        <p:txBody>
          <a:bodyPr/>
          <a:lstStyle/>
          <a:p>
            <a:r>
              <a:rPr lang="en-IN" b="1" i="0" dirty="0">
                <a:solidFill>
                  <a:srgbClr val="000000"/>
                </a:solidFill>
                <a:effectLst/>
                <a:latin typeface="Montserrat" panose="00000500000000000000" pitchFamily="2" charset="0"/>
              </a:rPr>
              <a:t>Sleeping Barber Problem</a:t>
            </a:r>
            <a:endParaRPr lang="en-IN" dirty="0"/>
          </a:p>
        </p:txBody>
      </p:sp>
      <p:sp>
        <p:nvSpPr>
          <p:cNvPr id="3" name="Content Placeholder 2">
            <a:extLst>
              <a:ext uri="{FF2B5EF4-FFF2-40B4-BE49-F238E27FC236}">
                <a16:creationId xmlns:a16="http://schemas.microsoft.com/office/drawing/2014/main" id="{1AD60D90-C2B2-F76C-8161-8B12411321B1}"/>
              </a:ext>
            </a:extLst>
          </p:cNvPr>
          <p:cNvSpPr>
            <a:spLocks noGrp="1"/>
          </p:cNvSpPr>
          <p:nvPr>
            <p:ph idx="1"/>
          </p:nvPr>
        </p:nvSpPr>
        <p:spPr>
          <a:xfrm>
            <a:off x="429208" y="1324947"/>
            <a:ext cx="10924592" cy="4852016"/>
          </a:xfrm>
        </p:spPr>
        <p:txBody>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This problem is based on a hypothetical barbershop with one barber.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When there are no customers the barber sleeps in his chair.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If any customer enters he will wake up the barber and sit in the customer chair.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If there are no chairs empty they wait in the waiting queue.</a:t>
            </a:r>
          </a:p>
          <a:p>
            <a:pPr marL="0" indent="0" algn="just" fontAlgn="base">
              <a:lnSpc>
                <a:spcPct val="150000"/>
              </a:lnSpc>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5931909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E907-5665-DA0E-F0C9-9AC7CDD90899}"/>
              </a:ext>
            </a:extLst>
          </p:cNvPr>
          <p:cNvSpPr>
            <a:spLocks noGrp="1"/>
          </p:cNvSpPr>
          <p:nvPr>
            <p:ph type="title"/>
          </p:nvPr>
        </p:nvSpPr>
        <p:spPr/>
        <p:txBody>
          <a:bodyPr/>
          <a:lstStyle/>
          <a:p>
            <a:r>
              <a:rPr lang="en-IN" b="1" i="0" dirty="0">
                <a:solidFill>
                  <a:srgbClr val="000000"/>
                </a:solidFill>
                <a:effectLst/>
                <a:latin typeface="Montserrat" panose="00000500000000000000" pitchFamily="2" charset="0"/>
              </a:rPr>
              <a:t>Dining Philosopher’s problem</a:t>
            </a:r>
            <a:endParaRPr lang="en-IN" dirty="0"/>
          </a:p>
        </p:txBody>
      </p:sp>
      <p:sp>
        <p:nvSpPr>
          <p:cNvPr id="3" name="Content Placeholder 2">
            <a:extLst>
              <a:ext uri="{FF2B5EF4-FFF2-40B4-BE49-F238E27FC236}">
                <a16:creationId xmlns:a16="http://schemas.microsoft.com/office/drawing/2014/main" id="{C8A94312-4A1E-4528-BF21-2E1BE502086E}"/>
              </a:ext>
            </a:extLst>
          </p:cNvPr>
          <p:cNvSpPr>
            <a:spLocks noGrp="1"/>
          </p:cNvSpPr>
          <p:nvPr>
            <p:ph idx="1"/>
          </p:nvPr>
        </p:nvSpPr>
        <p:spPr/>
        <p:txBody>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This problem states that there are K number of philosophers sitting around a circular table with one chopstick placed between each pair of philosophers.</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philosopher will be able to eat if he can pick up two chopsticks that are adjacent to the philosopher.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This problem deals with the allocation of limited resources. </a:t>
            </a:r>
          </a:p>
          <a:p>
            <a:endParaRPr lang="en-IN" dirty="0"/>
          </a:p>
        </p:txBody>
      </p:sp>
    </p:spTree>
    <p:extLst>
      <p:ext uri="{BB962C8B-B14F-4D97-AF65-F5344CB8AC3E}">
        <p14:creationId xmlns:p14="http://schemas.microsoft.com/office/powerpoint/2010/main" val="600594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016A-6521-9FF9-AA5E-D165E43B0F55}"/>
              </a:ext>
            </a:extLst>
          </p:cNvPr>
          <p:cNvSpPr>
            <a:spLocks noGrp="1"/>
          </p:cNvSpPr>
          <p:nvPr>
            <p:ph type="title"/>
          </p:nvPr>
        </p:nvSpPr>
        <p:spPr>
          <a:xfrm>
            <a:off x="427653" y="215835"/>
            <a:ext cx="10515600" cy="735887"/>
          </a:xfrm>
        </p:spPr>
        <p:txBody>
          <a:bodyPr/>
          <a:lstStyle/>
          <a:p>
            <a:r>
              <a:rPr lang="en-IN" b="1" i="0" dirty="0">
                <a:solidFill>
                  <a:srgbClr val="000000"/>
                </a:solidFill>
                <a:effectLst/>
                <a:latin typeface="Montserrat" panose="00000500000000000000" pitchFamily="2" charset="0"/>
              </a:rPr>
              <a:t>Readers and Writers Problem</a:t>
            </a:r>
            <a:endParaRPr lang="en-IN" dirty="0"/>
          </a:p>
        </p:txBody>
      </p:sp>
      <p:sp>
        <p:nvSpPr>
          <p:cNvPr id="3" name="Content Placeholder 2">
            <a:extLst>
              <a:ext uri="{FF2B5EF4-FFF2-40B4-BE49-F238E27FC236}">
                <a16:creationId xmlns:a16="http://schemas.microsoft.com/office/drawing/2014/main" id="{674F9164-135E-209E-4423-3AE4765990B1}"/>
              </a:ext>
            </a:extLst>
          </p:cNvPr>
          <p:cNvSpPr>
            <a:spLocks noGrp="1"/>
          </p:cNvSpPr>
          <p:nvPr>
            <p:ph idx="1"/>
          </p:nvPr>
        </p:nvSpPr>
        <p:spPr>
          <a:xfrm>
            <a:off x="550506" y="1343608"/>
            <a:ext cx="10803294" cy="4833355"/>
          </a:xfrm>
        </p:spPr>
        <p:txBody>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This problem occurs when many threads of execution try to access the same shared resources at a time.</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Some threads may read, and some may write. In this scenario, we may get faulty outputs. </a:t>
            </a:r>
          </a:p>
          <a:p>
            <a:pPr marL="0" indent="0" algn="just" fontAlgn="base">
              <a:lnSpc>
                <a:spcPct val="150000"/>
              </a:lnSpc>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0057998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8D81-8C5F-553F-C26C-7D210A8D774C}"/>
              </a:ext>
            </a:extLst>
          </p:cNvPr>
          <p:cNvSpPr>
            <a:spLocks noGrp="1"/>
          </p:cNvSpPr>
          <p:nvPr>
            <p:ph type="title"/>
          </p:nvPr>
        </p:nvSpPr>
        <p:spPr>
          <a:xfrm>
            <a:off x="391886" y="365125"/>
            <a:ext cx="10961914" cy="577267"/>
          </a:xfrm>
        </p:spPr>
        <p:txBody>
          <a:bodyPr>
            <a:normAutofit fontScale="90000"/>
          </a:bodyPr>
          <a:lstStyle/>
          <a:p>
            <a:r>
              <a:rPr lang="en-IN" b="1" dirty="0">
                <a:latin typeface="Times New Roman" panose="02020603050405020304" pitchFamily="18" charset="0"/>
                <a:cs typeface="Times New Roman" panose="02020603050405020304" pitchFamily="18" charset="0"/>
              </a:rPr>
              <a:t>Monitors in process synchronization</a:t>
            </a:r>
          </a:p>
        </p:txBody>
      </p:sp>
      <p:sp>
        <p:nvSpPr>
          <p:cNvPr id="3" name="Content Placeholder 2">
            <a:extLst>
              <a:ext uri="{FF2B5EF4-FFF2-40B4-BE49-F238E27FC236}">
                <a16:creationId xmlns:a16="http://schemas.microsoft.com/office/drawing/2014/main" id="{EC7AAF52-E917-D7D4-824E-3F72B39E1AEA}"/>
              </a:ext>
            </a:extLst>
          </p:cNvPr>
          <p:cNvSpPr>
            <a:spLocks noGrp="1"/>
          </p:cNvSpPr>
          <p:nvPr>
            <p:ph idx="1"/>
          </p:nvPr>
        </p:nvSpPr>
        <p:spPr>
          <a:xfrm>
            <a:off x="391886" y="1194318"/>
            <a:ext cx="10961914" cy="4982645"/>
          </a:xfrm>
        </p:spPr>
        <p:txBody>
          <a:bodyPr>
            <a:normAutofit/>
          </a:bodyPr>
          <a:lstStyle/>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 monitor is one of the ways to achieve Process synchronization. The monitor is supported by programming languages to achieve mutual exclusion between processes. For example Java Synchronized methods. Java provides wait() and notify() constructs.</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It is the collection of condition variables and procedures combined together in a special kind of module or a package.</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processes running outside the monitor can’t access the internal variable of the monitor but can call procedures of the monitor.</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Only one process at a time can execute code inside monitors</a:t>
            </a:r>
            <a:r>
              <a:rPr lang="en-US" sz="2400" b="0" i="0" dirty="0">
                <a:solidFill>
                  <a:srgbClr val="273239"/>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2790002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5501-CCB6-D8AD-FFD9-31FDC18037A1}"/>
              </a:ext>
            </a:extLst>
          </p:cNvPr>
          <p:cNvSpPr>
            <a:spLocks noGrp="1"/>
          </p:cNvSpPr>
          <p:nvPr>
            <p:ph type="title"/>
          </p:nvPr>
        </p:nvSpPr>
        <p:spPr>
          <a:xfrm>
            <a:off x="195943" y="365125"/>
            <a:ext cx="11157857" cy="549275"/>
          </a:xfrm>
        </p:spPr>
        <p:txBody>
          <a:bodyPr>
            <a:normAutofit fontScale="90000"/>
          </a:bodyPr>
          <a:lstStyle/>
          <a:p>
            <a:r>
              <a:rPr lang="en-IN" dirty="0"/>
              <a:t>Syntax:</a:t>
            </a:r>
          </a:p>
        </p:txBody>
      </p:sp>
      <p:pic>
        <p:nvPicPr>
          <p:cNvPr id="6146" name="Picture 2" descr="Lightbox">
            <a:extLst>
              <a:ext uri="{FF2B5EF4-FFF2-40B4-BE49-F238E27FC236}">
                <a16:creationId xmlns:a16="http://schemas.microsoft.com/office/drawing/2014/main" id="{02B534E8-98F5-9432-1F83-609D73056D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5061" y="1303441"/>
            <a:ext cx="3795437" cy="3753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62617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999ACD-AF63-54A3-5C46-A48099BD294E}"/>
              </a:ext>
            </a:extLst>
          </p:cNvPr>
          <p:cNvSpPr>
            <a:spLocks noGrp="1"/>
          </p:cNvSpPr>
          <p:nvPr>
            <p:ph idx="1"/>
          </p:nvPr>
        </p:nvSpPr>
        <p:spPr>
          <a:xfrm>
            <a:off x="429208" y="550506"/>
            <a:ext cx="10924592" cy="5626457"/>
          </a:xfrm>
        </p:spPr>
        <p:txBody>
          <a:bodyPr/>
          <a:lstStyle/>
          <a:p>
            <a:r>
              <a:rPr lang="en-US" b="1" i="0" dirty="0">
                <a:solidFill>
                  <a:srgbClr val="273239"/>
                </a:solidFill>
                <a:effectLst/>
                <a:latin typeface="urw-din"/>
              </a:rPr>
              <a:t>Condition Variables:</a:t>
            </a:r>
            <a:br>
              <a:rPr lang="en-US" dirty="0"/>
            </a:br>
            <a:r>
              <a:rPr lang="en-US" b="0" i="0" dirty="0">
                <a:solidFill>
                  <a:srgbClr val="273239"/>
                </a:solidFill>
                <a:effectLst/>
                <a:latin typeface="urw-din"/>
              </a:rPr>
              <a:t>Two different operations are performed on the condition variables of the monitor.</a:t>
            </a:r>
            <a:endParaRPr lang="en-IN" dirty="0"/>
          </a:p>
        </p:txBody>
      </p:sp>
      <p:sp>
        <p:nvSpPr>
          <p:cNvPr id="4" name="Rectangle 1">
            <a:extLst>
              <a:ext uri="{FF2B5EF4-FFF2-40B4-BE49-F238E27FC236}">
                <a16:creationId xmlns:a16="http://schemas.microsoft.com/office/drawing/2014/main" id="{CBCDC795-8B74-A9E7-4CE9-C7CBE096F2F9}"/>
              </a:ext>
            </a:extLst>
          </p:cNvPr>
          <p:cNvSpPr>
            <a:spLocks noChangeArrowheads="1"/>
          </p:cNvSpPr>
          <p:nvPr/>
        </p:nvSpPr>
        <p:spPr bwMode="auto">
          <a:xfrm>
            <a:off x="838200" y="1999305"/>
            <a:ext cx="1536703"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Wait. signal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556EA72F-AB14-BBBC-DDE3-B9C204F1E414}"/>
              </a:ext>
            </a:extLst>
          </p:cNvPr>
          <p:cNvSpPr txBox="1"/>
          <p:nvPr/>
        </p:nvSpPr>
        <p:spPr>
          <a:xfrm>
            <a:off x="608822" y="2717403"/>
            <a:ext cx="6517432" cy="1133965"/>
          </a:xfrm>
          <a:prstGeom prst="rect">
            <a:avLst/>
          </a:prstGeom>
          <a:noFill/>
        </p:spPr>
        <p:txBody>
          <a:bodyPr wrap="square">
            <a:spAutoFit/>
          </a:bodyPr>
          <a:lstStyle/>
          <a:p>
            <a:pPr>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let say we have 2 condition variables</a:t>
            </a:r>
            <a:br>
              <a:rPr lang="en-US" sz="2400" dirty="0">
                <a:latin typeface="Times New Roman" panose="02020603050405020304" pitchFamily="18" charset="0"/>
                <a:cs typeface="Times New Roman" panose="02020603050405020304" pitchFamily="18" charset="0"/>
              </a:rPr>
            </a:br>
            <a:r>
              <a:rPr lang="en-US" sz="2400" b="1" i="0" dirty="0">
                <a:solidFill>
                  <a:srgbClr val="273239"/>
                </a:solidFill>
                <a:effectLst/>
                <a:latin typeface="Times New Roman" panose="02020603050405020304" pitchFamily="18" charset="0"/>
                <a:cs typeface="Times New Roman" panose="02020603050405020304" pitchFamily="18" charset="0"/>
              </a:rPr>
              <a:t>condition x, y; // Declaring variable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58438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E08929-3B65-9B1C-65DC-8359D72F73FE}"/>
              </a:ext>
            </a:extLst>
          </p:cNvPr>
          <p:cNvSpPr>
            <a:spLocks noGrp="1"/>
          </p:cNvSpPr>
          <p:nvPr>
            <p:ph idx="1"/>
          </p:nvPr>
        </p:nvSpPr>
        <p:spPr>
          <a:xfrm>
            <a:off x="326571" y="345233"/>
            <a:ext cx="11027229" cy="6158204"/>
          </a:xfrm>
        </p:spPr>
        <p:txBody>
          <a:bodyPr/>
          <a:lstStyle/>
          <a:p>
            <a:r>
              <a:rPr lang="en-IN" b="1" dirty="0">
                <a:solidFill>
                  <a:srgbClr val="273239"/>
                </a:solidFill>
                <a:latin typeface="urw-din"/>
              </a:rPr>
              <a:t>Wait</a:t>
            </a:r>
            <a:r>
              <a:rPr lang="en-IN" b="1" i="0" dirty="0">
                <a:solidFill>
                  <a:srgbClr val="273239"/>
                </a:solidFill>
                <a:effectLst/>
                <a:latin typeface="urw-din"/>
              </a:rPr>
              <a:t> operation</a:t>
            </a:r>
          </a:p>
          <a:p>
            <a:pPr algn="l" fontAlgn="base"/>
            <a:r>
              <a:rPr lang="en-US" b="0" i="0" dirty="0" err="1">
                <a:solidFill>
                  <a:srgbClr val="273239"/>
                </a:solidFill>
                <a:effectLst/>
                <a:latin typeface="urw-din"/>
              </a:rPr>
              <a:t>x.wait</a:t>
            </a:r>
            <a:r>
              <a:rPr lang="en-US" b="0" i="0" dirty="0">
                <a:solidFill>
                  <a:srgbClr val="273239"/>
                </a:solidFill>
                <a:effectLst/>
                <a:latin typeface="urw-din"/>
              </a:rPr>
              <a:t>() : Process performing wait operation on any condition variable are suspended. The suspended processes are placed in block queue of that condition variable.</a:t>
            </a:r>
          </a:p>
          <a:p>
            <a:pPr algn="l" fontAlgn="base"/>
            <a:r>
              <a:rPr lang="en-US" b="1" i="0" dirty="0">
                <a:solidFill>
                  <a:srgbClr val="273239"/>
                </a:solidFill>
                <a:effectLst/>
                <a:latin typeface="urw-din"/>
              </a:rPr>
              <a:t>Note:</a:t>
            </a:r>
            <a:r>
              <a:rPr lang="en-US" b="0" i="0" dirty="0">
                <a:solidFill>
                  <a:srgbClr val="273239"/>
                </a:solidFill>
                <a:effectLst/>
                <a:latin typeface="urw-din"/>
              </a:rPr>
              <a:t> Each condition variable has its unique block queue.</a:t>
            </a:r>
          </a:p>
          <a:p>
            <a:pPr marL="0" indent="0">
              <a:buNone/>
            </a:pPr>
            <a:endParaRPr lang="en-IN" dirty="0"/>
          </a:p>
        </p:txBody>
      </p:sp>
    </p:spTree>
    <p:extLst>
      <p:ext uri="{BB962C8B-B14F-4D97-AF65-F5344CB8AC3E}">
        <p14:creationId xmlns:p14="http://schemas.microsoft.com/office/powerpoint/2010/main" val="21232663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081DC-4BBD-1572-9D21-8FE2FC738B4C}"/>
              </a:ext>
            </a:extLst>
          </p:cNvPr>
          <p:cNvSpPr>
            <a:spLocks noGrp="1"/>
          </p:cNvSpPr>
          <p:nvPr>
            <p:ph idx="1"/>
          </p:nvPr>
        </p:nvSpPr>
        <p:spPr>
          <a:xfrm>
            <a:off x="559837" y="587829"/>
            <a:ext cx="10793963" cy="5589134"/>
          </a:xfrm>
        </p:spPr>
        <p:txBody>
          <a:bodyPr/>
          <a:lstStyle/>
          <a:p>
            <a:r>
              <a:rPr lang="en-US" b="1" i="0" dirty="0">
                <a:solidFill>
                  <a:srgbClr val="273239"/>
                </a:solidFill>
                <a:effectLst/>
                <a:latin typeface="urw-din"/>
              </a:rPr>
              <a:t>Signal operation</a:t>
            </a:r>
            <a:br>
              <a:rPr lang="en-US" dirty="0"/>
            </a:br>
            <a:r>
              <a:rPr lang="en-US" b="0" i="0" dirty="0" err="1">
                <a:solidFill>
                  <a:srgbClr val="273239"/>
                </a:solidFill>
                <a:effectLst/>
                <a:latin typeface="urw-din"/>
              </a:rPr>
              <a:t>x.signal</a:t>
            </a:r>
            <a:r>
              <a:rPr lang="en-US" b="0" i="0" dirty="0">
                <a:solidFill>
                  <a:srgbClr val="273239"/>
                </a:solidFill>
                <a:effectLst/>
                <a:latin typeface="urw-din"/>
              </a:rPr>
              <a:t>(): When a process performs signal operation on condition variable, one of the blocked processes is given chance.</a:t>
            </a:r>
            <a:endParaRPr lang="en-IN" dirty="0"/>
          </a:p>
        </p:txBody>
      </p:sp>
      <p:pic>
        <p:nvPicPr>
          <p:cNvPr id="6" name="Picture 5">
            <a:extLst>
              <a:ext uri="{FF2B5EF4-FFF2-40B4-BE49-F238E27FC236}">
                <a16:creationId xmlns:a16="http://schemas.microsoft.com/office/drawing/2014/main" id="{C6B5A4DE-3120-A9A9-83C8-4B40904D5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123" y="2920482"/>
            <a:ext cx="3482340" cy="2743200"/>
          </a:xfrm>
          <a:prstGeom prst="rect">
            <a:avLst/>
          </a:prstGeom>
        </p:spPr>
      </p:pic>
    </p:spTree>
    <p:extLst>
      <p:ext uri="{BB962C8B-B14F-4D97-AF65-F5344CB8AC3E}">
        <p14:creationId xmlns:p14="http://schemas.microsoft.com/office/powerpoint/2010/main" val="273450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DA97-0FB5-1526-57DF-DE606EC3CF84}"/>
              </a:ext>
            </a:extLst>
          </p:cNvPr>
          <p:cNvSpPr>
            <a:spLocks noGrp="1"/>
          </p:cNvSpPr>
          <p:nvPr>
            <p:ph type="title"/>
          </p:nvPr>
        </p:nvSpPr>
        <p:spPr>
          <a:xfrm>
            <a:off x="317241" y="177282"/>
            <a:ext cx="11036559" cy="642581"/>
          </a:xfrm>
        </p:spPr>
        <p:txBody>
          <a:bodyPr>
            <a:normAutofit fontScale="90000"/>
          </a:bodyPr>
          <a:lstStyle/>
          <a:p>
            <a:r>
              <a:rPr lang="en-IN" b="1" dirty="0">
                <a:latin typeface="Times New Roman" panose="02020603050405020304" pitchFamily="18" charset="0"/>
                <a:cs typeface="Times New Roman" panose="02020603050405020304" pitchFamily="18" charset="0"/>
              </a:rPr>
              <a:t>Types of threads</a:t>
            </a:r>
          </a:p>
        </p:txBody>
      </p:sp>
      <p:sp>
        <p:nvSpPr>
          <p:cNvPr id="3" name="Content Placeholder 2">
            <a:extLst>
              <a:ext uri="{FF2B5EF4-FFF2-40B4-BE49-F238E27FC236}">
                <a16:creationId xmlns:a16="http://schemas.microsoft.com/office/drawing/2014/main" id="{A921B949-009B-C1D5-B445-F159CDE51FCF}"/>
              </a:ext>
            </a:extLst>
          </p:cNvPr>
          <p:cNvSpPr>
            <a:spLocks noGrp="1"/>
          </p:cNvSpPr>
          <p:nvPr>
            <p:ph idx="1"/>
          </p:nvPr>
        </p:nvSpPr>
        <p:spPr>
          <a:xfrm>
            <a:off x="317241" y="1110342"/>
            <a:ext cx="11569959" cy="5570376"/>
          </a:xfrm>
        </p:spPr>
        <p:txBody>
          <a:bodyPr/>
          <a:lstStyle/>
          <a:p>
            <a:pPr marL="0" indent="0" algn="l">
              <a:lnSpc>
                <a:spcPct val="100000"/>
              </a:lnSpc>
              <a:buNone/>
            </a:pPr>
            <a:r>
              <a:rPr lang="en-US" b="1" i="0" dirty="0">
                <a:effectLst/>
                <a:latin typeface="Times New Roman" panose="02020603050405020304" pitchFamily="18" charset="0"/>
                <a:cs typeface="Times New Roman" panose="02020603050405020304" pitchFamily="18" charset="0"/>
              </a:rPr>
              <a:t>1. User Level Thread:</a:t>
            </a:r>
          </a:p>
          <a:p>
            <a:pPr algn="just">
              <a:lnSpc>
                <a:spcPct val="100000"/>
              </a:lnSpc>
            </a:pPr>
            <a:r>
              <a:rPr lang="en-US" b="0" i="0" dirty="0">
                <a:effectLst/>
                <a:latin typeface="Times New Roman" panose="02020603050405020304" pitchFamily="18" charset="0"/>
                <a:cs typeface="Times New Roman" panose="02020603050405020304" pitchFamily="18" charset="0"/>
              </a:rPr>
              <a:t>User-level threads are implemented and managed by the user and the kernel is not aware of it.</a:t>
            </a:r>
          </a:p>
          <a:p>
            <a:pPr algn="just">
              <a:lnSpc>
                <a:spcPct val="1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User-level threads are </a:t>
            </a:r>
            <a:r>
              <a:rPr lang="en-US" b="1" i="0" dirty="0">
                <a:effectLst/>
                <a:latin typeface="Times New Roman" panose="02020603050405020304" pitchFamily="18" charset="0"/>
                <a:cs typeface="Times New Roman" panose="02020603050405020304" pitchFamily="18" charset="0"/>
              </a:rPr>
              <a:t>implemented using user-level libraries and the OS does not recognize these threads</a:t>
            </a:r>
            <a:r>
              <a:rPr lang="en-US" b="0" i="0" dirty="0">
                <a:effectLst/>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User-level thread is </a:t>
            </a:r>
            <a:r>
              <a:rPr lang="en-US" b="1" i="0" dirty="0">
                <a:effectLst/>
                <a:latin typeface="Times New Roman" panose="02020603050405020304" pitchFamily="18" charset="0"/>
                <a:cs typeface="Times New Roman" panose="02020603050405020304" pitchFamily="18" charset="0"/>
              </a:rPr>
              <a:t>faster to create and manage compared to kernel-level thread</a:t>
            </a:r>
            <a:r>
              <a:rPr lang="en-US" b="0" i="0" dirty="0">
                <a:effectLst/>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Context switching in user-level threads is faster</a:t>
            </a:r>
            <a:r>
              <a:rPr lang="en-US" b="0" i="0" dirty="0">
                <a:effectLst/>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If one user-level thread performs a blocking operation then the entire process gets blocked. </a:t>
            </a:r>
            <a:r>
              <a:rPr lang="en-US" b="0" i="0" dirty="0" err="1">
                <a:effectLst/>
                <a:latin typeface="Times New Roman" panose="02020603050405020304" pitchFamily="18" charset="0"/>
                <a:cs typeface="Times New Roman" panose="02020603050405020304" pitchFamily="18" charset="0"/>
              </a:rPr>
              <a:t>Eg</a:t>
            </a:r>
            <a:r>
              <a:rPr lang="en-US" b="0" i="0" dirty="0">
                <a:effectLst/>
                <a:latin typeface="Times New Roman" panose="02020603050405020304" pitchFamily="18" charset="0"/>
                <a:cs typeface="Times New Roman" panose="02020603050405020304" pitchFamily="18" charset="0"/>
              </a:rPr>
              <a:t>: POSIX threads, Java threads, etc.</a:t>
            </a:r>
          </a:p>
          <a:p>
            <a:endParaRPr lang="en-IN" dirty="0"/>
          </a:p>
        </p:txBody>
      </p:sp>
    </p:spTree>
    <p:extLst>
      <p:ext uri="{BB962C8B-B14F-4D97-AF65-F5344CB8AC3E}">
        <p14:creationId xmlns:p14="http://schemas.microsoft.com/office/powerpoint/2010/main" val="436003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C3D9C-3481-678A-3D7C-C509625521A9}"/>
              </a:ext>
            </a:extLst>
          </p:cNvPr>
          <p:cNvSpPr>
            <a:spLocks noGrp="1"/>
          </p:cNvSpPr>
          <p:nvPr>
            <p:ph idx="1"/>
          </p:nvPr>
        </p:nvSpPr>
        <p:spPr>
          <a:xfrm>
            <a:off x="475861" y="438539"/>
            <a:ext cx="10877939" cy="5738424"/>
          </a:xfrm>
        </p:spPr>
        <p:txBody>
          <a:bodyPr/>
          <a:lstStyle/>
          <a:p>
            <a:pPr algn="just">
              <a:lnSpc>
                <a:spcPct val="150000"/>
              </a:lnSpc>
            </a:pPr>
            <a:r>
              <a:rPr lang="en-US" b="1" i="0" dirty="0">
                <a:solidFill>
                  <a:srgbClr val="273239"/>
                </a:solidFill>
                <a:effectLst/>
                <a:latin typeface="urw-din"/>
              </a:rPr>
              <a:t>Advantages of Monitor:</a:t>
            </a:r>
          </a:p>
          <a:p>
            <a:pPr marL="0" indent="0" algn="just">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Monitors have the advantage of making parallel programming easier and less error prone than using techniques such as semaphore.</a:t>
            </a:r>
          </a:p>
          <a:p>
            <a:pPr algn="just">
              <a:lnSpc>
                <a:spcPct val="150000"/>
              </a:lnSpc>
            </a:pPr>
            <a:r>
              <a:rPr lang="en-US" b="1" i="0" dirty="0">
                <a:solidFill>
                  <a:srgbClr val="273239"/>
                </a:solidFill>
                <a:effectLst/>
                <a:latin typeface="urw-din"/>
              </a:rPr>
              <a:t>Disadvantages of Monitor:</a:t>
            </a:r>
          </a:p>
          <a:p>
            <a:pPr marL="0" indent="0" algn="just">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Monitors have to be implemented as part of the programming language . The compiler must generate code for them. This gives the compiler the additional burden of having to know what operating system facilities are available to control access to critical sections in concurrent processes. Some languages that do support monitors are </a:t>
            </a:r>
            <a:r>
              <a:rPr lang="en-US" sz="2400" b="0" i="0" dirty="0" err="1">
                <a:solidFill>
                  <a:srgbClr val="273239"/>
                </a:solidFill>
                <a:effectLst/>
                <a:latin typeface="Times New Roman" panose="02020603050405020304" pitchFamily="18" charset="0"/>
                <a:cs typeface="Times New Roman" panose="02020603050405020304" pitchFamily="18" charset="0"/>
              </a:rPr>
              <a:t>Java,C#,Visual</a:t>
            </a:r>
            <a:r>
              <a:rPr lang="en-US" sz="2400" b="0" i="0" dirty="0">
                <a:solidFill>
                  <a:srgbClr val="273239"/>
                </a:solidFill>
                <a:effectLst/>
                <a:latin typeface="Times New Roman" panose="02020603050405020304" pitchFamily="18" charset="0"/>
                <a:cs typeface="Times New Roman" panose="02020603050405020304" pitchFamily="18" charset="0"/>
              </a:rPr>
              <a:t> </a:t>
            </a:r>
            <a:r>
              <a:rPr lang="en-US" sz="2400" b="0" i="0" dirty="0" err="1">
                <a:solidFill>
                  <a:srgbClr val="273239"/>
                </a:solidFill>
                <a:effectLst/>
                <a:latin typeface="Times New Roman" panose="02020603050405020304" pitchFamily="18" charset="0"/>
                <a:cs typeface="Times New Roman" panose="02020603050405020304" pitchFamily="18" charset="0"/>
              </a:rPr>
              <a:t>Basic,Ada</a:t>
            </a:r>
            <a:r>
              <a:rPr lang="en-US" sz="2400" b="0" i="0" dirty="0">
                <a:solidFill>
                  <a:srgbClr val="273239"/>
                </a:solidFill>
                <a:effectLst/>
                <a:latin typeface="Times New Roman" panose="02020603050405020304" pitchFamily="18" charset="0"/>
                <a:cs typeface="Times New Roman" panose="02020603050405020304" pitchFamily="18" charset="0"/>
              </a:rPr>
              <a:t> and concurrent Euclid.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201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CBABF1-DD15-1F5B-81DA-15782B0FEC4A}"/>
              </a:ext>
            </a:extLst>
          </p:cNvPr>
          <p:cNvSpPr>
            <a:spLocks noGrp="1"/>
          </p:cNvSpPr>
          <p:nvPr>
            <p:ph idx="1"/>
          </p:nvPr>
        </p:nvSpPr>
        <p:spPr>
          <a:xfrm>
            <a:off x="541176" y="531845"/>
            <a:ext cx="10812624" cy="5645118"/>
          </a:xfrm>
        </p:spPr>
        <p:txBody>
          <a:bodyPr>
            <a:normAutofit fontScale="92500" lnSpcReduction="20000"/>
          </a:bodyPr>
          <a:lstStyle/>
          <a:p>
            <a:pPr marL="0" indent="0" algn="l">
              <a:lnSpc>
                <a:spcPct val="150000"/>
              </a:lnSpc>
              <a:buNone/>
            </a:pPr>
            <a:r>
              <a:rPr lang="en-US" b="1" i="0" dirty="0">
                <a:effectLst/>
                <a:latin typeface="Times New Roman" panose="02020603050405020304" pitchFamily="18" charset="0"/>
                <a:cs typeface="Times New Roman" panose="02020603050405020304" pitchFamily="18" charset="0"/>
              </a:rPr>
              <a:t>2. Kernel level Thread:</a:t>
            </a:r>
          </a:p>
          <a:p>
            <a:pPr algn="just">
              <a:lnSpc>
                <a:spcPct val="150000"/>
              </a:lnSpc>
            </a:pPr>
            <a:r>
              <a:rPr lang="en-US" b="1" i="0" dirty="0">
                <a:effectLst/>
                <a:latin typeface="Times New Roman" panose="02020603050405020304" pitchFamily="18" charset="0"/>
                <a:cs typeface="Times New Roman" panose="02020603050405020304" pitchFamily="18" charset="0"/>
              </a:rPr>
              <a:t>Kernel level threads are implemented and managed by the OS</a:t>
            </a:r>
            <a:r>
              <a:rPr lang="en-US" b="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Kernel level threads are </a:t>
            </a:r>
            <a:r>
              <a:rPr lang="en-US" b="1" i="0" dirty="0">
                <a:effectLst/>
                <a:latin typeface="Times New Roman" panose="02020603050405020304" pitchFamily="18" charset="0"/>
                <a:cs typeface="Times New Roman" panose="02020603050405020304" pitchFamily="18" charset="0"/>
              </a:rPr>
              <a:t>implemented using system calls and Kernel level threads are recognized by the OS</a:t>
            </a:r>
            <a:r>
              <a:rPr lang="en-US" b="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Kernel-level threads are </a:t>
            </a:r>
            <a:r>
              <a:rPr lang="en-US" b="1" i="0" dirty="0">
                <a:effectLst/>
                <a:latin typeface="Times New Roman" panose="02020603050405020304" pitchFamily="18" charset="0"/>
                <a:cs typeface="Times New Roman" panose="02020603050405020304" pitchFamily="18" charset="0"/>
              </a:rPr>
              <a:t>slower to create and manage compared to user-level threads</a:t>
            </a:r>
            <a:r>
              <a:rPr lang="en-US" b="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Context switching in a kernel-level thread is slower</a:t>
            </a:r>
            <a:r>
              <a:rPr lang="en-US" b="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Even if one kernel-level thread performs a blocking operation, it does not affect other threads. </a:t>
            </a:r>
            <a:r>
              <a:rPr lang="en-US" b="0" i="0" dirty="0" err="1">
                <a:effectLst/>
                <a:latin typeface="Times New Roman" panose="02020603050405020304" pitchFamily="18" charset="0"/>
                <a:cs typeface="Times New Roman" panose="02020603050405020304" pitchFamily="18" charset="0"/>
              </a:rPr>
              <a:t>Eg</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Window Solaris</a:t>
            </a:r>
            <a:r>
              <a:rPr lang="en-US"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5245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0E3946-97BE-5561-406D-318577311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007" y="401216"/>
            <a:ext cx="8397551" cy="5523334"/>
          </a:xfrm>
          <a:prstGeom prst="rect">
            <a:avLst/>
          </a:prstGeom>
        </p:spPr>
      </p:pic>
    </p:spTree>
    <p:extLst>
      <p:ext uri="{BB962C8B-B14F-4D97-AF65-F5344CB8AC3E}">
        <p14:creationId xmlns:p14="http://schemas.microsoft.com/office/powerpoint/2010/main" val="3828633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38DF-0C28-DF58-CDA7-C718A88FD7A8}"/>
              </a:ext>
            </a:extLst>
          </p:cNvPr>
          <p:cNvSpPr>
            <a:spLocks noGrp="1"/>
          </p:cNvSpPr>
          <p:nvPr>
            <p:ph type="title"/>
          </p:nvPr>
        </p:nvSpPr>
        <p:spPr>
          <a:xfrm>
            <a:off x="373223" y="-41372"/>
            <a:ext cx="11719249" cy="586597"/>
          </a:xfrm>
        </p:spPr>
        <p:txBody>
          <a:bodyPr>
            <a:normAutofit fontScale="90000"/>
          </a:bodyPr>
          <a:lstStyle/>
          <a:p>
            <a:r>
              <a:rPr lang="en-IN" b="1" dirty="0">
                <a:latin typeface="Times New Roman" panose="02020603050405020304" pitchFamily="18" charset="0"/>
                <a:cs typeface="Times New Roman" panose="02020603050405020304" pitchFamily="18" charset="0"/>
              </a:rPr>
              <a:t>Difference between Process and Thread</a:t>
            </a:r>
          </a:p>
        </p:txBody>
      </p:sp>
      <p:sp>
        <p:nvSpPr>
          <p:cNvPr id="3" name="Content Placeholder 2">
            <a:extLst>
              <a:ext uri="{FF2B5EF4-FFF2-40B4-BE49-F238E27FC236}">
                <a16:creationId xmlns:a16="http://schemas.microsoft.com/office/drawing/2014/main" id="{0057D7C3-8845-A74E-C8E6-279233F2963D}"/>
              </a:ext>
            </a:extLst>
          </p:cNvPr>
          <p:cNvSpPr>
            <a:spLocks noGrp="1"/>
          </p:cNvSpPr>
          <p:nvPr>
            <p:ph sz="half" idx="1"/>
          </p:nvPr>
        </p:nvSpPr>
        <p:spPr>
          <a:xfrm>
            <a:off x="278364" y="681037"/>
            <a:ext cx="5817636" cy="5654351"/>
          </a:xfrm>
        </p:spPr>
        <p:txBody>
          <a:bodyPr>
            <a:noAutofit/>
          </a:bodyPr>
          <a:lstStyle/>
          <a:p>
            <a:pPr algn="just">
              <a:lnSpc>
                <a:spcPct val="100000"/>
              </a:lnSpc>
            </a:pPr>
            <a:r>
              <a:rPr lang="en-US" sz="2400" b="1" i="0" dirty="0">
                <a:solidFill>
                  <a:srgbClr val="61738E"/>
                </a:solidFill>
                <a:effectLst/>
                <a:latin typeface="Times New Roman" panose="02020603050405020304" pitchFamily="18" charset="0"/>
                <a:cs typeface="Times New Roman" panose="02020603050405020304" pitchFamily="18" charset="0"/>
              </a:rPr>
              <a:t>Process simply means any program in execution</a:t>
            </a:r>
          </a:p>
          <a:p>
            <a:pPr algn="just">
              <a:lnSpc>
                <a:spcPct val="100000"/>
              </a:lnSpc>
            </a:pPr>
            <a:r>
              <a:rPr lang="en-US" sz="2400" b="0" i="0" dirty="0">
                <a:solidFill>
                  <a:srgbClr val="1A2C47"/>
                </a:solidFill>
                <a:effectLst/>
                <a:latin typeface="Times New Roman" panose="02020603050405020304" pitchFamily="18" charset="0"/>
                <a:cs typeface="Times New Roman" panose="02020603050405020304" pitchFamily="18" charset="0"/>
              </a:rPr>
              <a:t>Processes use more resources and hence they are termed as heavyweight processes.</a:t>
            </a:r>
          </a:p>
          <a:p>
            <a:pPr algn="just">
              <a:lnSpc>
                <a:spcPct val="100000"/>
              </a:lnSpc>
            </a:pPr>
            <a:r>
              <a:rPr lang="en-US" sz="2400" b="0" i="0" dirty="0">
                <a:solidFill>
                  <a:srgbClr val="1A2C47"/>
                </a:solidFill>
                <a:effectLst/>
                <a:latin typeface="Times New Roman" panose="02020603050405020304" pitchFamily="18" charset="0"/>
                <a:cs typeface="Times New Roman" panose="02020603050405020304" pitchFamily="18" charset="0"/>
              </a:rPr>
              <a:t>Creation and termination times of processes are slower.</a:t>
            </a:r>
          </a:p>
          <a:p>
            <a:pPr algn="just">
              <a:lnSpc>
                <a:spcPct val="100000"/>
              </a:lnSpc>
            </a:pPr>
            <a:r>
              <a:rPr lang="en-US" sz="2400" b="0" i="0" dirty="0">
                <a:solidFill>
                  <a:srgbClr val="1A2C47"/>
                </a:solidFill>
                <a:effectLst/>
                <a:latin typeface="Times New Roman" panose="02020603050405020304" pitchFamily="18" charset="0"/>
                <a:cs typeface="Times New Roman" panose="02020603050405020304" pitchFamily="18" charset="0"/>
              </a:rPr>
              <a:t>Processes have their own code and data/file.</a:t>
            </a:r>
          </a:p>
          <a:p>
            <a:pPr algn="just">
              <a:lnSpc>
                <a:spcPct val="100000"/>
              </a:lnSpc>
            </a:pPr>
            <a:r>
              <a:rPr lang="en-US" sz="2400" dirty="0">
                <a:solidFill>
                  <a:srgbClr val="1A2C47"/>
                </a:solidFill>
                <a:latin typeface="Times New Roman" panose="02020603050405020304" pitchFamily="18" charset="0"/>
                <a:cs typeface="Times New Roman" panose="02020603050405020304" pitchFamily="18" charset="0"/>
              </a:rPr>
              <a:t>Communication between processes is slower.</a:t>
            </a:r>
          </a:p>
          <a:p>
            <a:pPr algn="just">
              <a:lnSpc>
                <a:spcPct val="100000"/>
              </a:lnSpc>
            </a:pPr>
            <a:r>
              <a:rPr lang="en-US" sz="2400" b="0" i="0" dirty="0">
                <a:effectLst/>
                <a:latin typeface="Times New Roman" panose="02020603050405020304" pitchFamily="18" charset="0"/>
                <a:cs typeface="Times New Roman" panose="02020603050405020304" pitchFamily="18" charset="0"/>
              </a:rPr>
              <a:t>Context Switching</a:t>
            </a:r>
            <a:r>
              <a:rPr lang="en-US" sz="2400" b="0" i="0" dirty="0">
                <a:solidFill>
                  <a:srgbClr val="1A2C47"/>
                </a:solidFill>
                <a:effectLst/>
                <a:latin typeface="Times New Roman" panose="02020603050405020304" pitchFamily="18" charset="0"/>
                <a:cs typeface="Times New Roman" panose="02020603050405020304" pitchFamily="18" charset="0"/>
              </a:rPr>
              <a:t> in processes is slower.</a:t>
            </a:r>
          </a:p>
          <a:p>
            <a:pPr algn="just">
              <a:lnSpc>
                <a:spcPct val="100000"/>
              </a:lnSpc>
            </a:pPr>
            <a:r>
              <a:rPr lang="en-US" sz="2400" b="0" i="0" dirty="0">
                <a:solidFill>
                  <a:srgbClr val="1A2C47"/>
                </a:solidFill>
                <a:effectLst/>
                <a:latin typeface="Times New Roman" panose="02020603050405020304" pitchFamily="18" charset="0"/>
                <a:cs typeface="Times New Roman" panose="02020603050405020304" pitchFamily="18" charset="0"/>
              </a:rPr>
              <a:t>Processes are independent of each other.</a:t>
            </a:r>
          </a:p>
          <a:p>
            <a:pPr algn="just">
              <a:lnSpc>
                <a:spcPct val="100000"/>
              </a:lnSpc>
            </a:pPr>
            <a:r>
              <a:rPr lang="en-US" sz="2400" b="0" i="0" dirty="0" err="1">
                <a:solidFill>
                  <a:srgbClr val="1A2C47"/>
                </a:solidFill>
                <a:effectLst/>
                <a:latin typeface="Times New Roman" panose="02020603050405020304" pitchFamily="18" charset="0"/>
                <a:cs typeface="Times New Roman" panose="02020603050405020304" pitchFamily="18" charset="0"/>
              </a:rPr>
              <a:t>Eg</a:t>
            </a:r>
            <a:r>
              <a:rPr lang="en-US" sz="2400" b="0" i="0" dirty="0">
                <a:solidFill>
                  <a:srgbClr val="1A2C47"/>
                </a:solidFill>
                <a:effectLst/>
                <a:latin typeface="Times New Roman" panose="02020603050405020304" pitchFamily="18" charset="0"/>
                <a:cs typeface="Times New Roman" panose="02020603050405020304" pitchFamily="18" charset="0"/>
              </a:rPr>
              <a:t>: Opening two different browsers.</a:t>
            </a:r>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8DF7D9F-AD25-6C07-A0E0-62935B898C4A}"/>
              </a:ext>
            </a:extLst>
          </p:cNvPr>
          <p:cNvSpPr>
            <a:spLocks noGrp="1"/>
          </p:cNvSpPr>
          <p:nvPr>
            <p:ph sz="half" idx="2"/>
          </p:nvPr>
        </p:nvSpPr>
        <p:spPr>
          <a:xfrm>
            <a:off x="6096000" y="545225"/>
            <a:ext cx="5511282" cy="6060848"/>
          </a:xfrm>
        </p:spPr>
        <p:txBody>
          <a:bodyPr>
            <a:noAutofit/>
          </a:bodyPr>
          <a:lstStyle/>
          <a:p>
            <a:pPr algn="just">
              <a:lnSpc>
                <a:spcPct val="100000"/>
              </a:lnSpc>
            </a:pPr>
            <a:r>
              <a:rPr lang="en-US" sz="2400" b="1" dirty="0">
                <a:solidFill>
                  <a:srgbClr val="61738E"/>
                </a:solidFill>
                <a:latin typeface="Times New Roman" panose="02020603050405020304" pitchFamily="18" charset="0"/>
                <a:cs typeface="Times New Roman" panose="02020603050405020304" pitchFamily="18" charset="0"/>
              </a:rPr>
              <a:t>T</a:t>
            </a:r>
            <a:r>
              <a:rPr lang="en-US" sz="2400" b="1" i="0" dirty="0">
                <a:solidFill>
                  <a:srgbClr val="61738E"/>
                </a:solidFill>
                <a:effectLst/>
                <a:latin typeface="Times New Roman" panose="02020603050405020304" pitchFamily="18" charset="0"/>
                <a:cs typeface="Times New Roman" panose="02020603050405020304" pitchFamily="18" charset="0"/>
              </a:rPr>
              <a:t>hread is a segment of a process</a:t>
            </a:r>
          </a:p>
          <a:p>
            <a:pPr algn="just">
              <a:lnSpc>
                <a:spcPct val="100000"/>
              </a:lnSpc>
            </a:pPr>
            <a:r>
              <a:rPr lang="en-US" sz="2400" b="0" i="0" dirty="0">
                <a:solidFill>
                  <a:srgbClr val="1A2C47"/>
                </a:solidFill>
                <a:effectLst/>
                <a:latin typeface="Times New Roman" panose="02020603050405020304" pitchFamily="18" charset="0"/>
                <a:cs typeface="Times New Roman" panose="02020603050405020304" pitchFamily="18" charset="0"/>
              </a:rPr>
              <a:t>Threads share resources and hence they are termed as lightweight processes.</a:t>
            </a:r>
          </a:p>
          <a:p>
            <a:pPr algn="just">
              <a:lnSpc>
                <a:spcPct val="100000"/>
              </a:lnSpc>
            </a:pPr>
            <a:r>
              <a:rPr lang="en-US" sz="2400" b="0" i="0" dirty="0">
                <a:solidFill>
                  <a:srgbClr val="1A2C47"/>
                </a:solidFill>
                <a:effectLst/>
                <a:latin typeface="Times New Roman" panose="02020603050405020304" pitchFamily="18" charset="0"/>
                <a:cs typeface="Times New Roman" panose="02020603050405020304" pitchFamily="18" charset="0"/>
              </a:rPr>
              <a:t>Creation and termination times of threads are faster compared to processes.</a:t>
            </a:r>
          </a:p>
          <a:p>
            <a:pPr algn="just">
              <a:lnSpc>
                <a:spcPct val="100000"/>
              </a:lnSpc>
            </a:pPr>
            <a:r>
              <a:rPr lang="en-US" sz="2400" b="0" i="0" dirty="0">
                <a:solidFill>
                  <a:srgbClr val="1A2C47"/>
                </a:solidFill>
                <a:effectLst/>
                <a:latin typeface="Times New Roman" panose="02020603050405020304" pitchFamily="18" charset="0"/>
                <a:cs typeface="Times New Roman" panose="02020603050405020304" pitchFamily="18" charset="0"/>
              </a:rPr>
              <a:t>Processes have their own code and data/file.</a:t>
            </a:r>
          </a:p>
          <a:p>
            <a:pPr algn="just">
              <a:lnSpc>
                <a:spcPct val="100000"/>
              </a:lnSpc>
            </a:pPr>
            <a:r>
              <a:rPr lang="en-US" sz="2400" dirty="0">
                <a:solidFill>
                  <a:srgbClr val="1A2C47"/>
                </a:solidFill>
                <a:latin typeface="Times New Roman" panose="02020603050405020304" pitchFamily="18" charset="0"/>
                <a:cs typeface="Times New Roman" panose="02020603050405020304" pitchFamily="18" charset="0"/>
              </a:rPr>
              <a:t>Communication between threads id faster</a:t>
            </a:r>
          </a:p>
          <a:p>
            <a:pPr algn="just">
              <a:lnSpc>
                <a:spcPct val="100000"/>
              </a:lnSpc>
            </a:pPr>
            <a:r>
              <a:rPr lang="en-US" sz="2400" b="0" i="0" dirty="0">
                <a:effectLst/>
                <a:latin typeface="Times New Roman" panose="02020603050405020304" pitchFamily="18" charset="0"/>
                <a:cs typeface="Times New Roman" panose="02020603050405020304" pitchFamily="18" charset="0"/>
              </a:rPr>
              <a:t>Context Switching</a:t>
            </a:r>
            <a:r>
              <a:rPr lang="en-US" sz="2400" b="0" i="0" dirty="0">
                <a:solidFill>
                  <a:srgbClr val="1A2C47"/>
                </a:solidFill>
                <a:effectLst/>
                <a:latin typeface="Times New Roman" panose="02020603050405020304" pitchFamily="18" charset="0"/>
                <a:cs typeface="Times New Roman" panose="02020603050405020304" pitchFamily="18" charset="0"/>
              </a:rPr>
              <a:t> in processes is slower.</a:t>
            </a:r>
          </a:p>
          <a:p>
            <a:pPr algn="just">
              <a:lnSpc>
                <a:spcPct val="100000"/>
              </a:lnSpc>
            </a:pPr>
            <a:r>
              <a:rPr lang="en-US" sz="2400" b="0" i="0" dirty="0">
                <a:solidFill>
                  <a:srgbClr val="1A2C47"/>
                </a:solidFill>
                <a:effectLst/>
                <a:latin typeface="Times New Roman" panose="02020603050405020304" pitchFamily="18" charset="0"/>
                <a:cs typeface="Times New Roman" panose="02020603050405020304" pitchFamily="18" charset="0"/>
              </a:rPr>
              <a:t>Threads, on the other hand, are interdependent. (</a:t>
            </a:r>
            <a:r>
              <a:rPr lang="en-US" sz="2400" b="0" i="0" dirty="0" err="1">
                <a:solidFill>
                  <a:srgbClr val="1A2C47"/>
                </a:solidFill>
                <a:effectLst/>
                <a:latin typeface="Times New Roman" panose="02020603050405020304" pitchFamily="18" charset="0"/>
                <a:cs typeface="Times New Roman" panose="02020603050405020304" pitchFamily="18" charset="0"/>
              </a:rPr>
              <a:t>i.e</a:t>
            </a:r>
            <a:r>
              <a:rPr lang="en-US" sz="2400" b="0" i="0" dirty="0">
                <a:solidFill>
                  <a:srgbClr val="1A2C47"/>
                </a:solidFill>
                <a:effectLst/>
                <a:latin typeface="Times New Roman" panose="02020603050405020304" pitchFamily="18" charset="0"/>
                <a:cs typeface="Times New Roman" panose="02020603050405020304" pitchFamily="18" charset="0"/>
              </a:rPr>
              <a:t> they can read, write or change another thread’s data)</a:t>
            </a:r>
          </a:p>
          <a:p>
            <a:pPr algn="just">
              <a:lnSpc>
                <a:spcPct val="100000"/>
              </a:lnSpc>
            </a:pPr>
            <a:r>
              <a:rPr lang="en-US" sz="2400" b="0" i="0" dirty="0" err="1">
                <a:solidFill>
                  <a:srgbClr val="1A2C47"/>
                </a:solidFill>
                <a:effectLst/>
                <a:latin typeface="Times New Roman" panose="02020603050405020304" pitchFamily="18" charset="0"/>
                <a:cs typeface="Times New Roman" panose="02020603050405020304" pitchFamily="18" charset="0"/>
              </a:rPr>
              <a:t>Eg</a:t>
            </a:r>
            <a:r>
              <a:rPr lang="en-US" sz="2400" b="0" i="0" dirty="0">
                <a:solidFill>
                  <a:srgbClr val="1A2C47"/>
                </a:solidFill>
                <a:effectLst/>
                <a:latin typeface="Times New Roman" panose="02020603050405020304" pitchFamily="18" charset="0"/>
                <a:cs typeface="Times New Roman" panose="02020603050405020304" pitchFamily="18" charset="0"/>
              </a:rPr>
              <a:t>: Opening two tabs in the same browser.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756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AF7C-8885-28D3-F16F-051FB935E6DD}"/>
              </a:ext>
            </a:extLst>
          </p:cNvPr>
          <p:cNvSpPr>
            <a:spLocks noGrp="1"/>
          </p:cNvSpPr>
          <p:nvPr>
            <p:ph type="title"/>
          </p:nvPr>
        </p:nvSpPr>
        <p:spPr>
          <a:xfrm>
            <a:off x="195939" y="248409"/>
            <a:ext cx="11120535" cy="474631"/>
          </a:xfrm>
        </p:spPr>
        <p:txBody>
          <a:bodyPr>
            <a:normAutofit fontScale="90000"/>
          </a:bodyPr>
          <a:lstStyle/>
          <a:p>
            <a:r>
              <a:rPr lang="en-IN" b="1" dirty="0">
                <a:solidFill>
                  <a:srgbClr val="C00000"/>
                </a:solidFill>
                <a:latin typeface="Times New Roman" panose="02020603050405020304" pitchFamily="18" charset="0"/>
                <a:cs typeface="Times New Roman" panose="02020603050405020304" pitchFamily="18" charset="0"/>
              </a:rPr>
              <a:t>Process Scheduling</a:t>
            </a:r>
          </a:p>
        </p:txBody>
      </p:sp>
      <p:sp>
        <p:nvSpPr>
          <p:cNvPr id="4" name="Rectangle 1">
            <a:extLst>
              <a:ext uri="{FF2B5EF4-FFF2-40B4-BE49-F238E27FC236}">
                <a16:creationId xmlns:a16="http://schemas.microsoft.com/office/drawing/2014/main" id="{C504C759-BD77-BFF1-9C61-F9A783EC036F}"/>
              </a:ext>
            </a:extLst>
          </p:cNvPr>
          <p:cNvSpPr>
            <a:spLocks noGrp="1" noChangeArrowheads="1"/>
          </p:cNvSpPr>
          <p:nvPr>
            <p:ph idx="1"/>
          </p:nvPr>
        </p:nvSpPr>
        <p:spPr bwMode="auto">
          <a:xfrm>
            <a:off x="195939" y="1104247"/>
            <a:ext cx="11551306" cy="44930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a:t>
            </a:r>
            <a:r>
              <a:rPr lang="en-US" b="1" i="0" dirty="0">
                <a:solidFill>
                  <a:srgbClr val="000000"/>
                </a:solidFill>
                <a:effectLst/>
                <a:latin typeface="Times New Roman" panose="02020603050405020304" pitchFamily="18" charset="0"/>
                <a:cs typeface="Times New Roman" panose="02020603050405020304" pitchFamily="18" charset="0"/>
              </a:rPr>
              <a:t>process scheduling </a:t>
            </a:r>
            <a:r>
              <a:rPr lang="en-US" b="0" i="0" dirty="0">
                <a:solidFill>
                  <a:srgbClr val="000000"/>
                </a:solidFill>
                <a:effectLst/>
                <a:latin typeface="Times New Roman" panose="02020603050405020304" pitchFamily="18" charset="0"/>
                <a:cs typeface="Times New Roman" panose="02020603050405020304" pitchFamily="18" charset="0"/>
              </a:rPr>
              <a:t>is the activity of the </a:t>
            </a:r>
            <a:r>
              <a:rPr lang="en-US" b="1" i="0" dirty="0">
                <a:solidFill>
                  <a:srgbClr val="000000"/>
                </a:solidFill>
                <a:effectLst/>
                <a:latin typeface="Times New Roman" panose="02020603050405020304" pitchFamily="18" charset="0"/>
                <a:cs typeface="Times New Roman" panose="02020603050405020304" pitchFamily="18" charset="0"/>
              </a:rPr>
              <a:t>process manager </a:t>
            </a:r>
            <a:r>
              <a:rPr lang="en-US" b="0" i="0" dirty="0">
                <a:solidFill>
                  <a:srgbClr val="000000"/>
                </a:solidFill>
                <a:effectLst/>
                <a:latin typeface="Times New Roman" panose="02020603050405020304" pitchFamily="18" charset="0"/>
                <a:cs typeface="Times New Roman" panose="02020603050405020304" pitchFamily="18" charset="0"/>
              </a:rPr>
              <a:t>that handles the </a:t>
            </a:r>
            <a:r>
              <a:rPr lang="en-US" b="1" i="0" dirty="0">
                <a:solidFill>
                  <a:srgbClr val="000000"/>
                </a:solidFill>
                <a:effectLst/>
                <a:latin typeface="Times New Roman" panose="02020603050405020304" pitchFamily="18" charset="0"/>
                <a:cs typeface="Times New Roman" panose="02020603050405020304" pitchFamily="18" charset="0"/>
              </a:rPr>
              <a:t>removal of the running process </a:t>
            </a:r>
            <a:r>
              <a:rPr lang="en-US" b="0" i="0" dirty="0">
                <a:solidFill>
                  <a:srgbClr val="000000"/>
                </a:solidFill>
                <a:effectLst/>
                <a:latin typeface="Times New Roman" panose="02020603050405020304" pitchFamily="18" charset="0"/>
                <a:cs typeface="Times New Roman" panose="02020603050405020304" pitchFamily="18" charset="0"/>
              </a:rPr>
              <a:t>from the CPU and the </a:t>
            </a:r>
            <a:r>
              <a:rPr lang="en-US" b="1" i="0" dirty="0">
                <a:solidFill>
                  <a:srgbClr val="000000"/>
                </a:solidFill>
                <a:effectLst/>
                <a:latin typeface="Times New Roman" panose="02020603050405020304" pitchFamily="18" charset="0"/>
                <a:cs typeface="Times New Roman" panose="02020603050405020304" pitchFamily="18" charset="0"/>
              </a:rPr>
              <a:t>selection of another process</a:t>
            </a:r>
            <a:r>
              <a:rPr lang="en-US" b="0" i="0" dirty="0">
                <a:solidFill>
                  <a:srgbClr val="000000"/>
                </a:solidFill>
                <a:effectLst/>
                <a:latin typeface="Times New Roman" panose="02020603050405020304" pitchFamily="18" charset="0"/>
                <a:cs typeface="Times New Roman" panose="02020603050405020304" pitchFamily="18" charset="0"/>
              </a:rPr>
              <a:t> on the basis of a particular strategy.</a:t>
            </a:r>
          </a:p>
          <a:p>
            <a:pPr algn="just">
              <a:lnSpc>
                <a:spcPct val="150000"/>
              </a:lnSpc>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prime aim of the process scheduling system is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to keep the CPU busy all the time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and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to deliver minimum response time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for all programs.</a:t>
            </a:r>
          </a:p>
          <a:p>
            <a:pPr algn="just">
              <a:lnSpc>
                <a:spcPct val="150000"/>
              </a:lnSpc>
            </a:pPr>
            <a:r>
              <a:rPr lang="en-US" altLang="en-US" dirty="0">
                <a:latin typeface="Times New Roman" panose="02020603050405020304" pitchFamily="18" charset="0"/>
                <a:cs typeface="Times New Roman" panose="02020603050405020304" pitchFamily="18" charset="0"/>
              </a:rPr>
              <a:t>The objective of </a:t>
            </a:r>
            <a:r>
              <a:rPr lang="en-US" altLang="en-US" b="1" dirty="0">
                <a:latin typeface="Times New Roman" panose="02020603050405020304" pitchFamily="18" charset="0"/>
                <a:cs typeface="Times New Roman" panose="02020603050405020304" pitchFamily="18" charset="0"/>
              </a:rPr>
              <a:t>multiprogramming</a:t>
            </a:r>
            <a:r>
              <a:rPr lang="en-US" altLang="en-US" dirty="0">
                <a:latin typeface="Times New Roman" panose="02020603050405020304" pitchFamily="18" charset="0"/>
                <a:cs typeface="Times New Roman" panose="02020603050405020304" pitchFamily="18" charset="0"/>
              </a:rPr>
              <a:t> is to have some </a:t>
            </a:r>
            <a:r>
              <a:rPr lang="en-US" altLang="en-US" b="1" dirty="0">
                <a:latin typeface="Times New Roman" panose="02020603050405020304" pitchFamily="18" charset="0"/>
                <a:cs typeface="Times New Roman" panose="02020603050405020304" pitchFamily="18" charset="0"/>
              </a:rPr>
              <a:t>process running at all times, to maximize CPU utilization</a:t>
            </a:r>
            <a:r>
              <a:rPr lang="en-US"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0303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06ACE-F4A7-F4E8-2A50-2BEB98C69DAA}"/>
              </a:ext>
            </a:extLst>
          </p:cNvPr>
          <p:cNvSpPr>
            <a:spLocks noGrp="1"/>
          </p:cNvSpPr>
          <p:nvPr>
            <p:ph idx="1"/>
          </p:nvPr>
        </p:nvSpPr>
        <p:spPr>
          <a:xfrm>
            <a:off x="494522" y="569167"/>
            <a:ext cx="10859278" cy="5607796"/>
          </a:xfrm>
        </p:spPr>
        <p:txBody>
          <a:bodyPr>
            <a:normAutofit fontScale="92500" lnSpcReduction="10000"/>
          </a:bodyPr>
          <a:lstStyle/>
          <a:p>
            <a:pPr algn="just">
              <a:lnSpc>
                <a:spcPct val="150000"/>
              </a:lnSpc>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The objective of </a:t>
            </a: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time sharing </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is </a:t>
            </a: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to switch the CPU among processes </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so frequently that users can interact with each program while it is running.</a:t>
            </a:r>
          </a:p>
          <a:p>
            <a:pPr algn="just">
              <a:lnSpc>
                <a:spcPct val="150000"/>
              </a:lnSpc>
            </a:pPr>
            <a:r>
              <a:rPr lang="en-US" altLang="en-US" sz="2800" dirty="0">
                <a:latin typeface="Times New Roman" panose="02020603050405020304" pitchFamily="18" charset="0"/>
                <a:cs typeface="Times New Roman" panose="02020603050405020304" pitchFamily="18" charset="0"/>
              </a:rPr>
              <a:t>To meet these objectives, the process scheduler selects an available process (possibly from a set of several available processes) for program execution on the CPU.</a:t>
            </a:r>
          </a:p>
          <a:p>
            <a:pPr algn="just">
              <a:lnSpc>
                <a:spcPct val="150000"/>
              </a:lnSpc>
            </a:pPr>
            <a:r>
              <a:rPr lang="en-US" altLang="en-US" sz="2800" dirty="0">
                <a:latin typeface="Times New Roman" panose="02020603050405020304" pitchFamily="18" charset="0"/>
                <a:cs typeface="Times New Roman" panose="02020603050405020304" pitchFamily="18" charset="0"/>
              </a:rPr>
              <a:t>F</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or a single processor system, there will never be more than one running process</a:t>
            </a:r>
            <a:r>
              <a:rPr lang="en-US" altLang="en-US" sz="2800" dirty="0">
                <a:latin typeface="Times New Roman" panose="02020603050405020304" pitchFamily="18" charset="0"/>
                <a:cs typeface="Times New Roman" panose="02020603050405020304" pitchFamily="18" charset="0"/>
              </a:rPr>
              <a:t>.</a:t>
            </a:r>
          </a:p>
          <a:p>
            <a:pPr algn="just">
              <a:lnSpc>
                <a:spcPct val="150000"/>
              </a:lnSpc>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If there are more processes, the rest will have to wait until the CPU is free and can be rescheduled.</a:t>
            </a:r>
          </a:p>
          <a:p>
            <a:endParaRPr lang="en-IN" dirty="0"/>
          </a:p>
        </p:txBody>
      </p:sp>
    </p:spTree>
    <p:extLst>
      <p:ext uri="{BB962C8B-B14F-4D97-AF65-F5344CB8AC3E}">
        <p14:creationId xmlns:p14="http://schemas.microsoft.com/office/powerpoint/2010/main" val="225687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C327-1D9E-9DBA-BED9-4C76A6FE943A}"/>
              </a:ext>
            </a:extLst>
          </p:cNvPr>
          <p:cNvSpPr>
            <a:spLocks noGrp="1"/>
          </p:cNvSpPr>
          <p:nvPr>
            <p:ph type="title"/>
          </p:nvPr>
        </p:nvSpPr>
        <p:spPr>
          <a:xfrm>
            <a:off x="326571" y="365126"/>
            <a:ext cx="11027229" cy="773210"/>
          </a:xfrm>
        </p:spPr>
        <p:txBody>
          <a:bodyPr/>
          <a:lstStyle/>
          <a:p>
            <a:r>
              <a:rPr lang="en-IN" b="1" dirty="0">
                <a:solidFill>
                  <a:srgbClr val="FF0000"/>
                </a:solidFill>
                <a:latin typeface="Times New Roman" panose="02020603050405020304" pitchFamily="18" charset="0"/>
                <a:cs typeface="Times New Roman" panose="02020603050405020304" pitchFamily="18" charset="0"/>
              </a:rPr>
              <a:t>What is process?</a:t>
            </a:r>
          </a:p>
        </p:txBody>
      </p:sp>
      <p:sp>
        <p:nvSpPr>
          <p:cNvPr id="3" name="Content Placeholder 2">
            <a:extLst>
              <a:ext uri="{FF2B5EF4-FFF2-40B4-BE49-F238E27FC236}">
                <a16:creationId xmlns:a16="http://schemas.microsoft.com/office/drawing/2014/main" id="{8C0434CC-B970-496D-704B-3123560A55D8}"/>
              </a:ext>
            </a:extLst>
          </p:cNvPr>
          <p:cNvSpPr>
            <a:spLocks noGrp="1"/>
          </p:cNvSpPr>
          <p:nvPr>
            <p:ph idx="1"/>
          </p:nvPr>
        </p:nvSpPr>
        <p:spPr>
          <a:xfrm>
            <a:off x="326571" y="1259634"/>
            <a:ext cx="11027229" cy="4917330"/>
          </a:xfrm>
        </p:spPr>
        <p:txBody>
          <a:bodyPr>
            <a:normAutofit lnSpcReduction="10000"/>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A process is a program in execution which then forms the basis of all computation. </a:t>
            </a:r>
          </a:p>
          <a:p>
            <a:pPr algn="just">
              <a:lnSpc>
                <a:spcPct val="150000"/>
              </a:lnSpc>
            </a:pPr>
            <a:r>
              <a:rPr lang="en-US" b="0" i="0" dirty="0">
                <a:effectLst/>
                <a:latin typeface="Times New Roman" panose="02020603050405020304" pitchFamily="18" charset="0"/>
                <a:cs typeface="Times New Roman" panose="02020603050405020304" pitchFamily="18" charset="0"/>
              </a:rPr>
              <a:t>The process is not as same as program code but a lot more than it. </a:t>
            </a:r>
          </a:p>
          <a:p>
            <a:pPr algn="just">
              <a:lnSpc>
                <a:spcPct val="150000"/>
              </a:lnSpc>
            </a:pPr>
            <a:r>
              <a:rPr lang="en-US" b="0" i="0" dirty="0">
                <a:effectLst/>
                <a:latin typeface="Times New Roman" panose="02020603050405020304" pitchFamily="18" charset="0"/>
                <a:cs typeface="Times New Roman" panose="02020603050405020304" pitchFamily="18" charset="0"/>
              </a:rPr>
              <a:t>A process is an </a:t>
            </a:r>
            <a:r>
              <a:rPr lang="en-US" b="1" i="0" dirty="0">
                <a:effectLst/>
                <a:latin typeface="Times New Roman" panose="02020603050405020304" pitchFamily="18" charset="0"/>
                <a:cs typeface="Times New Roman" panose="02020603050405020304" pitchFamily="18" charset="0"/>
              </a:rPr>
              <a:t>'active'</a:t>
            </a:r>
            <a:r>
              <a:rPr lang="en-US" b="0" i="0" dirty="0">
                <a:effectLst/>
                <a:latin typeface="Times New Roman" panose="02020603050405020304" pitchFamily="18" charset="0"/>
                <a:cs typeface="Times New Roman" panose="02020603050405020304" pitchFamily="18" charset="0"/>
              </a:rPr>
              <a:t> entity as opposed to the program which is considered to be a </a:t>
            </a:r>
            <a:r>
              <a:rPr lang="en-US" b="1" i="0" dirty="0">
                <a:effectLst/>
                <a:latin typeface="Times New Roman" panose="02020603050405020304" pitchFamily="18" charset="0"/>
                <a:cs typeface="Times New Roman" panose="02020603050405020304" pitchFamily="18" charset="0"/>
              </a:rPr>
              <a:t>'passive'</a:t>
            </a:r>
            <a:r>
              <a:rPr lang="en-US" b="0" i="0" dirty="0">
                <a:effectLst/>
                <a:latin typeface="Times New Roman" panose="02020603050405020304" pitchFamily="18" charset="0"/>
                <a:cs typeface="Times New Roman" panose="02020603050405020304" pitchFamily="18" charset="0"/>
              </a:rPr>
              <a:t> entity. </a:t>
            </a:r>
          </a:p>
          <a:p>
            <a:pPr algn="just">
              <a:lnSpc>
                <a:spcPct val="150000"/>
              </a:lnSpc>
            </a:pPr>
            <a:r>
              <a:rPr lang="en-US" b="0" i="0" dirty="0">
                <a:effectLst/>
                <a:latin typeface="Times New Roman" panose="02020603050405020304" pitchFamily="18" charset="0"/>
                <a:cs typeface="Times New Roman" panose="02020603050405020304" pitchFamily="18" charset="0"/>
              </a:rPr>
              <a:t>Attributes held by the process include hardware state, memory, CPU, etc.</a:t>
            </a:r>
          </a:p>
          <a:p>
            <a:pPr algn="just">
              <a:lnSpc>
                <a:spcPct val="150000"/>
              </a:lnSpc>
            </a:pPr>
            <a:r>
              <a:rPr lang="en-US" b="1" i="0" dirty="0">
                <a:effectLst/>
                <a:latin typeface="Times New Roman" panose="02020603050405020304" pitchFamily="18" charset="0"/>
                <a:cs typeface="Times New Roman" panose="02020603050405020304" pitchFamily="18" charset="0"/>
              </a:rPr>
              <a:t>Process memory</a:t>
            </a:r>
            <a:r>
              <a:rPr lang="en-US" b="0" i="0" dirty="0">
                <a:effectLst/>
                <a:latin typeface="Times New Roman" panose="02020603050405020304" pitchFamily="18" charset="0"/>
                <a:cs typeface="Times New Roman" panose="02020603050405020304" pitchFamily="18" charset="0"/>
              </a:rPr>
              <a:t> is divided into four sections for efficient working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801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1BAD-0753-5290-4D46-9896C32356E5}"/>
              </a:ext>
            </a:extLst>
          </p:cNvPr>
          <p:cNvSpPr>
            <a:spLocks noGrp="1"/>
          </p:cNvSpPr>
          <p:nvPr>
            <p:ph type="title"/>
          </p:nvPr>
        </p:nvSpPr>
        <p:spPr>
          <a:xfrm>
            <a:off x="466531" y="365125"/>
            <a:ext cx="10887269" cy="698565"/>
          </a:xfrm>
        </p:spPr>
        <p:txBody>
          <a:bodyPr/>
          <a:lstStyle/>
          <a:p>
            <a:r>
              <a:rPr lang="en-IN" b="1" i="0" dirty="0">
                <a:solidFill>
                  <a:srgbClr val="C00000"/>
                </a:solidFill>
                <a:effectLst/>
                <a:latin typeface="Times New Roman" panose="02020603050405020304" pitchFamily="18" charset="0"/>
                <a:cs typeface="Times New Roman" panose="02020603050405020304" pitchFamily="18" charset="0"/>
              </a:rPr>
              <a:t>What are Scheduling Queues?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A57D0C-9C61-46A3-4056-843D215CD5B2}"/>
              </a:ext>
            </a:extLst>
          </p:cNvPr>
          <p:cNvSpPr>
            <a:spLocks noGrp="1"/>
          </p:cNvSpPr>
          <p:nvPr>
            <p:ph idx="1"/>
          </p:nvPr>
        </p:nvSpPr>
        <p:spPr>
          <a:xfrm>
            <a:off x="261257" y="1259632"/>
            <a:ext cx="11457992" cy="5439747"/>
          </a:xfrm>
        </p:spPr>
        <p:txBody>
          <a:bodyPr/>
          <a:lstStyle/>
          <a:p>
            <a:pPr algn="just">
              <a:lnSpc>
                <a:spcPct val="150000"/>
              </a:lnSpc>
            </a:pPr>
            <a:r>
              <a:rPr lang="en-IN" dirty="0">
                <a:latin typeface="Times New Roman" panose="02020603050405020304" pitchFamily="18" charset="0"/>
                <a:cs typeface="Times New Roman" panose="02020603050405020304" pitchFamily="18" charset="0"/>
              </a:rPr>
              <a:t>All processes, upon entering into the system, are stored in the </a:t>
            </a:r>
            <a:r>
              <a:rPr lang="en-IN" b="1" dirty="0">
                <a:latin typeface="Times New Roman" panose="02020603050405020304" pitchFamily="18" charset="0"/>
                <a:cs typeface="Times New Roman" panose="02020603050405020304" pitchFamily="18" charset="0"/>
              </a:rPr>
              <a:t>job queue</a:t>
            </a:r>
            <a:r>
              <a:rPr lang="en-IN" dirty="0">
                <a:latin typeface="Times New Roman" panose="02020603050405020304" pitchFamily="18" charset="0"/>
                <a:cs typeface="Times New Roman" panose="02020603050405020304" pitchFamily="18" charset="0"/>
              </a:rPr>
              <a:t>.</a:t>
            </a:r>
          </a:p>
          <a:p>
            <a:pPr algn="just">
              <a:lnSpc>
                <a:spcPct val="150000"/>
              </a:lnSpc>
            </a:pPr>
            <a:r>
              <a:rPr lang="en-IN" dirty="0">
                <a:latin typeface="Times New Roman" panose="02020603050405020304" pitchFamily="18" charset="0"/>
                <a:cs typeface="Times New Roman" panose="02020603050405020304" pitchFamily="18" charset="0"/>
              </a:rPr>
              <a:t>Processes in the ready state are placed in the </a:t>
            </a:r>
            <a:r>
              <a:rPr lang="en-IN" b="1" dirty="0">
                <a:latin typeface="Times New Roman" panose="02020603050405020304" pitchFamily="18" charset="0"/>
                <a:cs typeface="Times New Roman" panose="02020603050405020304" pitchFamily="18" charset="0"/>
              </a:rPr>
              <a:t>Ready Queue</a:t>
            </a:r>
            <a:r>
              <a:rPr lang="en-IN" dirty="0">
                <a:latin typeface="Times New Roman" panose="02020603050405020304" pitchFamily="18" charset="0"/>
                <a:cs typeface="Times New Roman" panose="02020603050405020304" pitchFamily="18" charset="0"/>
              </a:rPr>
              <a:t>.</a:t>
            </a:r>
          </a:p>
          <a:p>
            <a:pPr algn="just">
              <a:lnSpc>
                <a:spcPct val="150000"/>
              </a:lnSpc>
            </a:pPr>
            <a:r>
              <a:rPr lang="en-IN" dirty="0">
                <a:latin typeface="Times New Roman" panose="02020603050405020304" pitchFamily="18" charset="0"/>
                <a:cs typeface="Times New Roman" panose="02020603050405020304" pitchFamily="18" charset="0"/>
              </a:rPr>
              <a:t>Processes waiting for a device to become available are placed in Device queues. There are unique </a:t>
            </a:r>
            <a:r>
              <a:rPr lang="en-US" b="0" i="0" dirty="0">
                <a:solidFill>
                  <a:srgbClr val="212529"/>
                </a:solidFill>
                <a:effectLst/>
                <a:latin typeface="Times New Roman" panose="02020603050405020304" pitchFamily="18" charset="0"/>
                <a:cs typeface="Times New Roman" panose="02020603050405020304" pitchFamily="18" charset="0"/>
              </a:rPr>
              <a:t>device queues available for each </a:t>
            </a:r>
            <a:r>
              <a:rPr lang="en-US" b="1" i="0" dirty="0">
                <a:solidFill>
                  <a:srgbClr val="212529"/>
                </a:solidFill>
                <a:effectLst/>
                <a:latin typeface="Times New Roman" panose="02020603050405020304" pitchFamily="18" charset="0"/>
                <a:cs typeface="Times New Roman" panose="02020603050405020304" pitchFamily="18" charset="0"/>
              </a:rPr>
              <a:t>I/O device</a:t>
            </a:r>
            <a:r>
              <a:rPr lang="en-US" b="0" i="0" dirty="0">
                <a:solidFill>
                  <a:srgbClr val="212529"/>
                </a:solidFill>
                <a:effectLst/>
                <a:latin typeface="Times New Roman" panose="02020603050405020304" pitchFamily="18" charset="0"/>
                <a:cs typeface="Times New Roman" panose="02020603050405020304" pitchFamily="18" charset="0"/>
              </a:rPr>
              <a:t>.</a:t>
            </a:r>
          </a:p>
          <a:p>
            <a:pPr marL="0" indent="0" algn="just">
              <a:lnSpc>
                <a:spcPct val="150000"/>
              </a:lnSpc>
              <a:buNone/>
            </a:pPr>
            <a:r>
              <a:rPr lang="en-US" b="0" i="0" dirty="0">
                <a:solidFill>
                  <a:srgbClr val="212529"/>
                </a:solidFill>
                <a:effectLst/>
                <a:latin typeface="Times New Roman" panose="02020603050405020304" pitchFamily="18" charset="0"/>
                <a:cs typeface="Times New Roman" panose="02020603050405020304" pitchFamily="18" charset="0"/>
              </a:rPr>
              <a:t>A new process is initially put in the </a:t>
            </a:r>
            <a:r>
              <a:rPr lang="en-US" b="1" i="0" dirty="0">
                <a:solidFill>
                  <a:srgbClr val="212529"/>
                </a:solidFill>
                <a:effectLst/>
                <a:latin typeface="Times New Roman" panose="02020603050405020304" pitchFamily="18" charset="0"/>
                <a:cs typeface="Times New Roman" panose="02020603050405020304" pitchFamily="18" charset="0"/>
              </a:rPr>
              <a:t>Ready queue</a:t>
            </a:r>
            <a:r>
              <a:rPr lang="en-US" b="0" i="0" dirty="0">
                <a:solidFill>
                  <a:srgbClr val="212529"/>
                </a:solidFill>
                <a:effectLst/>
                <a:latin typeface="Times New Roman" panose="02020603050405020304" pitchFamily="18" charset="0"/>
                <a:cs typeface="Times New Roman" panose="02020603050405020304" pitchFamily="18" charset="0"/>
              </a:rPr>
              <a:t>. It waits in the ready queue until it is selected for execution(or dispatched). Once the process is assigned to the CPU and is executing, one of the following several events can occur:</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7683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3D02B-F7F1-AA8D-0A73-661EF2DF511B}"/>
              </a:ext>
            </a:extLst>
          </p:cNvPr>
          <p:cNvSpPr>
            <a:spLocks noGrp="1"/>
          </p:cNvSpPr>
          <p:nvPr>
            <p:ph idx="1"/>
          </p:nvPr>
        </p:nvSpPr>
        <p:spPr>
          <a:xfrm>
            <a:off x="363893" y="186612"/>
            <a:ext cx="11513975" cy="6410131"/>
          </a:xfrm>
        </p:spPr>
        <p:txBody>
          <a:bodyPr>
            <a:normAutofit/>
          </a:bodyPr>
          <a:lstStyle/>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process could </a:t>
            </a:r>
            <a:r>
              <a:rPr lang="en-US" b="1" i="0" dirty="0">
                <a:effectLst/>
                <a:latin typeface="Times New Roman" panose="02020603050405020304" pitchFamily="18" charset="0"/>
                <a:cs typeface="Times New Roman" panose="02020603050405020304" pitchFamily="18" charset="0"/>
              </a:rPr>
              <a:t>issue an I/O request</a:t>
            </a:r>
            <a:r>
              <a:rPr lang="en-US" b="0" i="0" dirty="0">
                <a:effectLst/>
                <a:latin typeface="Times New Roman" panose="02020603050405020304" pitchFamily="18" charset="0"/>
                <a:cs typeface="Times New Roman" panose="02020603050405020304" pitchFamily="18" charset="0"/>
              </a:rPr>
              <a:t>, and then be placed in the </a:t>
            </a:r>
            <a:r>
              <a:rPr lang="en-US" b="1" i="0" dirty="0">
                <a:effectLst/>
                <a:latin typeface="Times New Roman" panose="02020603050405020304" pitchFamily="18" charset="0"/>
                <a:cs typeface="Times New Roman" panose="02020603050405020304" pitchFamily="18" charset="0"/>
              </a:rPr>
              <a:t>I/O queue</a:t>
            </a:r>
            <a:r>
              <a:rPr lang="en-US" b="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process could </a:t>
            </a:r>
            <a:r>
              <a:rPr lang="en-US" b="1" i="0" dirty="0">
                <a:effectLst/>
                <a:latin typeface="Times New Roman" panose="02020603050405020304" pitchFamily="18" charset="0"/>
                <a:cs typeface="Times New Roman" panose="02020603050405020304" pitchFamily="18" charset="0"/>
              </a:rPr>
              <a:t>create a new subprocess </a:t>
            </a:r>
            <a:r>
              <a:rPr lang="en-US" b="0" i="0" dirty="0">
                <a:effectLst/>
                <a:latin typeface="Times New Roman" panose="02020603050405020304" pitchFamily="18" charset="0"/>
                <a:cs typeface="Times New Roman" panose="02020603050405020304" pitchFamily="18" charset="0"/>
              </a:rPr>
              <a:t>and wait for its termination.</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process could be </a:t>
            </a:r>
            <a:r>
              <a:rPr lang="en-US" b="1" i="0" dirty="0">
                <a:effectLst/>
                <a:latin typeface="Times New Roman" panose="02020603050405020304" pitchFamily="18" charset="0"/>
                <a:cs typeface="Times New Roman" panose="02020603050405020304" pitchFamily="18" charset="0"/>
              </a:rPr>
              <a:t>removed forcibly from the CPU</a:t>
            </a:r>
            <a:r>
              <a:rPr lang="en-US" b="0" i="0" dirty="0">
                <a:effectLst/>
                <a:latin typeface="Times New Roman" panose="02020603050405020304" pitchFamily="18" charset="0"/>
                <a:cs typeface="Times New Roman" panose="02020603050405020304" pitchFamily="18" charset="0"/>
              </a:rPr>
              <a:t>, as a result of an interrupt, and be put back in the ready queue.</a:t>
            </a:r>
          </a:p>
          <a:p>
            <a:pPr algn="just">
              <a:lnSpc>
                <a:spcPct val="150000"/>
              </a:lnSpc>
            </a:pPr>
            <a:r>
              <a:rPr lang="en-US" b="0" i="0" dirty="0">
                <a:effectLst/>
                <a:latin typeface="Times New Roman" panose="02020603050405020304" pitchFamily="18" charset="0"/>
                <a:cs typeface="Times New Roman" panose="02020603050405020304" pitchFamily="18" charset="0"/>
              </a:rPr>
              <a:t>In the first two cases, the process eventually switches from the </a:t>
            </a:r>
            <a:r>
              <a:rPr lang="en-US" b="1" i="0" dirty="0">
                <a:effectLst/>
                <a:latin typeface="Times New Roman" panose="02020603050405020304" pitchFamily="18" charset="0"/>
                <a:cs typeface="Times New Roman" panose="02020603050405020304" pitchFamily="18" charset="0"/>
              </a:rPr>
              <a:t>waiting state to the ready state</a:t>
            </a:r>
            <a:r>
              <a:rPr lang="en-US" b="0" i="0" dirty="0">
                <a:effectLst/>
                <a:latin typeface="Times New Roman" panose="02020603050405020304" pitchFamily="18" charset="0"/>
                <a:cs typeface="Times New Roman" panose="02020603050405020304" pitchFamily="18" charset="0"/>
              </a:rPr>
              <a:t>, and is then put back in the ready queue. A process continues this cycle until it terminates, at which time it is removed from all queues and has its PCB and resources deallocated.</a:t>
            </a:r>
          </a:p>
          <a:p>
            <a:endParaRPr lang="en-IN" dirty="0"/>
          </a:p>
        </p:txBody>
      </p:sp>
    </p:spTree>
    <p:extLst>
      <p:ext uri="{BB962C8B-B14F-4D97-AF65-F5344CB8AC3E}">
        <p14:creationId xmlns:p14="http://schemas.microsoft.com/office/powerpoint/2010/main" val="529465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F774BF-45F6-CC11-123A-ADF46E29A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359" y="485192"/>
            <a:ext cx="9647853" cy="5971592"/>
          </a:xfrm>
          <a:prstGeom prst="rect">
            <a:avLst/>
          </a:prstGeom>
        </p:spPr>
      </p:pic>
    </p:spTree>
    <p:extLst>
      <p:ext uri="{BB962C8B-B14F-4D97-AF65-F5344CB8AC3E}">
        <p14:creationId xmlns:p14="http://schemas.microsoft.com/office/powerpoint/2010/main" val="1304403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0199-6DFA-F0C3-A6A5-0A3F48E8AB73}"/>
              </a:ext>
            </a:extLst>
          </p:cNvPr>
          <p:cNvSpPr>
            <a:spLocks noGrp="1"/>
          </p:cNvSpPr>
          <p:nvPr>
            <p:ph type="title"/>
          </p:nvPr>
        </p:nvSpPr>
        <p:spPr>
          <a:xfrm>
            <a:off x="223935" y="365125"/>
            <a:ext cx="11129865" cy="577267"/>
          </a:xfrm>
        </p:spPr>
        <p:txBody>
          <a:bodyPr>
            <a:normAutofit fontScale="90000"/>
          </a:bodyPr>
          <a:lstStyle/>
          <a:p>
            <a:r>
              <a:rPr lang="en-IN" b="1" i="0" dirty="0">
                <a:solidFill>
                  <a:srgbClr val="C00000"/>
                </a:solidFill>
                <a:effectLst/>
                <a:latin typeface="Times New Roman" panose="02020603050405020304" pitchFamily="18" charset="0"/>
                <a:cs typeface="Times New Roman" panose="02020603050405020304" pitchFamily="18" charset="0"/>
              </a:rPr>
              <a:t>Types of Schedulers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A5BBE7-B1A8-6330-2138-AA01872200C2}"/>
              </a:ext>
            </a:extLst>
          </p:cNvPr>
          <p:cNvSpPr>
            <a:spLocks noGrp="1"/>
          </p:cNvSpPr>
          <p:nvPr>
            <p:ph idx="1"/>
          </p:nvPr>
        </p:nvSpPr>
        <p:spPr>
          <a:xfrm>
            <a:off x="223935" y="1110343"/>
            <a:ext cx="11616612" cy="5495730"/>
          </a:xfrm>
        </p:spPr>
        <p:txBody>
          <a:bodyPr/>
          <a:lstStyle/>
          <a:p>
            <a:pPr marL="0" indent="0" algn="l">
              <a:lnSpc>
                <a:spcPct val="150000"/>
              </a:lnSpc>
              <a:buNone/>
            </a:pPr>
            <a:r>
              <a:rPr lang="en-US" b="0" i="0" dirty="0">
                <a:effectLst/>
                <a:latin typeface="Times New Roman" panose="02020603050405020304" pitchFamily="18" charset="0"/>
                <a:cs typeface="Times New Roman" panose="02020603050405020304" pitchFamily="18" charset="0"/>
              </a:rPr>
              <a:t>There are three types of schedulers available:</a:t>
            </a:r>
          </a:p>
          <a:p>
            <a:pPr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Long Term Scheduler</a:t>
            </a:r>
          </a:p>
          <a:p>
            <a:pPr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Short Term Scheduler</a:t>
            </a:r>
          </a:p>
          <a:p>
            <a:pPr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Medium Term Scheduler</a:t>
            </a:r>
          </a:p>
          <a:p>
            <a:endParaRPr lang="en-IN" dirty="0"/>
          </a:p>
        </p:txBody>
      </p:sp>
    </p:spTree>
    <p:extLst>
      <p:ext uri="{BB962C8B-B14F-4D97-AF65-F5344CB8AC3E}">
        <p14:creationId xmlns:p14="http://schemas.microsoft.com/office/powerpoint/2010/main" val="76365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70E7-1905-90BF-E9F8-F49B64E428EF}"/>
              </a:ext>
            </a:extLst>
          </p:cNvPr>
          <p:cNvSpPr>
            <a:spLocks noGrp="1"/>
          </p:cNvSpPr>
          <p:nvPr>
            <p:ph type="title"/>
          </p:nvPr>
        </p:nvSpPr>
        <p:spPr>
          <a:xfrm>
            <a:off x="223935" y="365126"/>
            <a:ext cx="11129865" cy="679904"/>
          </a:xfrm>
        </p:spPr>
        <p:txBody>
          <a:bodyPr>
            <a:normAutofit fontScale="90000"/>
          </a:bodyPr>
          <a:lstStyle/>
          <a:p>
            <a:r>
              <a:rPr lang="en-IN" b="1" i="0" dirty="0">
                <a:solidFill>
                  <a:srgbClr val="C00000"/>
                </a:solidFill>
                <a:effectLst/>
                <a:latin typeface="Times New Roman" panose="02020603050405020304" pitchFamily="18" charset="0"/>
                <a:cs typeface="Times New Roman" panose="02020603050405020304" pitchFamily="18" charset="0"/>
              </a:rPr>
              <a:t>Long Term Scheduler</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874689-E297-788F-2938-25516F1840E9}"/>
              </a:ext>
            </a:extLst>
          </p:cNvPr>
          <p:cNvSpPr>
            <a:spLocks noGrp="1"/>
          </p:cNvSpPr>
          <p:nvPr>
            <p:ph idx="1"/>
          </p:nvPr>
        </p:nvSpPr>
        <p:spPr>
          <a:xfrm>
            <a:off x="223935" y="1054361"/>
            <a:ext cx="11744130" cy="5570374"/>
          </a:xfrm>
        </p:spPr>
        <p:txBody>
          <a:bodyPr>
            <a:normAutofit fontScale="92500" lnSpcReduction="20000"/>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Job scheduler </a:t>
            </a:r>
            <a:r>
              <a:rPr lang="en-US" b="0" i="0" dirty="0">
                <a:effectLst/>
                <a:latin typeface="Times New Roman" panose="02020603050405020304" pitchFamily="18" charset="0"/>
                <a:cs typeface="Times New Roman" panose="02020603050405020304" pitchFamily="18" charset="0"/>
              </a:rPr>
              <a:t>is another name for it.</a:t>
            </a:r>
          </a:p>
          <a:p>
            <a:pPr algn="just">
              <a:lnSpc>
                <a:spcPct val="150000"/>
              </a:lnSpc>
            </a:pPr>
            <a:r>
              <a:rPr lang="en-US" b="0" i="0" dirty="0">
                <a:effectLst/>
                <a:latin typeface="Times New Roman" panose="02020603050405020304" pitchFamily="18" charset="0"/>
                <a:cs typeface="Times New Roman" panose="02020603050405020304" pitchFamily="18" charset="0"/>
              </a:rPr>
              <a:t>Long term scheduler runs less frequently. </a:t>
            </a:r>
          </a:p>
          <a:p>
            <a:pPr algn="just">
              <a:lnSpc>
                <a:spcPct val="150000"/>
              </a:lnSpc>
            </a:pPr>
            <a:r>
              <a:rPr lang="en-US" b="1" i="0" dirty="0">
                <a:effectLst/>
                <a:latin typeface="Times New Roman" panose="02020603050405020304" pitchFamily="18" charset="0"/>
                <a:cs typeface="Times New Roman" panose="02020603050405020304" pitchFamily="18" charset="0"/>
              </a:rPr>
              <a:t>Long Term Schedulers </a:t>
            </a:r>
            <a:r>
              <a:rPr lang="en-US" b="0" i="0" dirty="0">
                <a:effectLst/>
                <a:latin typeface="Times New Roman" panose="02020603050405020304" pitchFamily="18" charset="0"/>
                <a:cs typeface="Times New Roman" panose="02020603050405020304" pitchFamily="18" charset="0"/>
              </a:rPr>
              <a:t>decide which program must get into the </a:t>
            </a:r>
            <a:r>
              <a:rPr lang="en-US" b="1" i="0" dirty="0">
                <a:effectLst/>
                <a:latin typeface="Times New Roman" panose="02020603050405020304" pitchFamily="18" charset="0"/>
                <a:cs typeface="Times New Roman" panose="02020603050405020304" pitchFamily="18" charset="0"/>
              </a:rPr>
              <a:t>job queue</a:t>
            </a:r>
            <a:r>
              <a:rPr lang="en-US" b="0" i="0" dirty="0">
                <a:effectLst/>
                <a:latin typeface="Times New Roman" panose="02020603050405020304" pitchFamily="18" charset="0"/>
                <a:cs typeface="Times New Roman" panose="02020603050405020304" pitchFamily="18" charset="0"/>
              </a:rPr>
              <a:t>.</a:t>
            </a:r>
          </a:p>
          <a:p>
            <a:pPr algn="just">
              <a:lnSpc>
                <a:spcPct val="150000"/>
              </a:lnSpc>
            </a:pPr>
            <a:r>
              <a:rPr lang="en-US" b="0" i="0" dirty="0">
                <a:effectLst/>
                <a:latin typeface="Times New Roman" panose="02020603050405020304" pitchFamily="18" charset="0"/>
                <a:cs typeface="Times New Roman" panose="02020603050405020304" pitchFamily="18" charset="0"/>
              </a:rPr>
              <a:t>From the job queue, </a:t>
            </a:r>
            <a:r>
              <a:rPr lang="en-US" b="1" i="0" dirty="0">
                <a:effectLst/>
                <a:latin typeface="Times New Roman" panose="02020603050405020304" pitchFamily="18" charset="0"/>
                <a:cs typeface="Times New Roman" panose="02020603050405020304" pitchFamily="18" charset="0"/>
              </a:rPr>
              <a:t>the Job Processor</a:t>
            </a:r>
            <a:r>
              <a:rPr lang="en-US" b="0" i="0" dirty="0">
                <a:effectLst/>
                <a:latin typeface="Times New Roman" panose="02020603050405020304" pitchFamily="18" charset="0"/>
                <a:cs typeface="Times New Roman" panose="02020603050405020304" pitchFamily="18" charset="0"/>
              </a:rPr>
              <a:t>, selects processes and loads them into the memory for execution. </a:t>
            </a:r>
          </a:p>
          <a:p>
            <a:pPr algn="just">
              <a:lnSpc>
                <a:spcPct val="150000"/>
              </a:lnSpc>
            </a:pPr>
            <a:r>
              <a:rPr lang="en-US" b="0" i="0" dirty="0">
                <a:effectLst/>
                <a:latin typeface="Times New Roman" panose="02020603050405020304" pitchFamily="18" charset="0"/>
                <a:cs typeface="Times New Roman" panose="02020603050405020304" pitchFamily="18" charset="0"/>
              </a:rPr>
              <a:t>Primary aim of the Job Scheduler is </a:t>
            </a:r>
            <a:r>
              <a:rPr lang="en-US" b="1" i="0" dirty="0">
                <a:effectLst/>
                <a:latin typeface="Times New Roman" panose="02020603050405020304" pitchFamily="18" charset="0"/>
                <a:cs typeface="Times New Roman" panose="02020603050405020304" pitchFamily="18" charset="0"/>
              </a:rPr>
              <a:t>to maintain a good degree of Multiprogramming</a:t>
            </a:r>
            <a:r>
              <a:rPr lang="en-US" b="0" i="0" dirty="0">
                <a:effectLst/>
                <a:latin typeface="Times New Roman" panose="02020603050405020304" pitchFamily="18" charset="0"/>
                <a:cs typeface="Times New Roman" panose="02020603050405020304" pitchFamily="18" charset="0"/>
              </a:rPr>
              <a:t>. </a:t>
            </a:r>
          </a:p>
          <a:p>
            <a:pPr algn="just">
              <a:lnSpc>
                <a:spcPct val="150000"/>
              </a:lnSpc>
            </a:pPr>
            <a:r>
              <a:rPr lang="en-US" b="0" i="0" dirty="0">
                <a:effectLst/>
                <a:latin typeface="Times New Roman" panose="02020603050405020304" pitchFamily="18" charset="0"/>
                <a:cs typeface="Times New Roman" panose="02020603050405020304" pitchFamily="18" charset="0"/>
              </a:rPr>
              <a:t>An optimal degree of Multiprogramming means the average rate of process creation is equal to the average departure rate of processes from the execution memory</a:t>
            </a:r>
            <a:r>
              <a:rPr lang="en-US" b="0" i="0" dirty="0">
                <a:effectLst/>
                <a:latin typeface="system-ui"/>
              </a:rPr>
              <a:t>.</a:t>
            </a:r>
            <a:endParaRPr lang="en-IN" dirty="0"/>
          </a:p>
        </p:txBody>
      </p:sp>
    </p:spTree>
    <p:extLst>
      <p:ext uri="{BB962C8B-B14F-4D97-AF65-F5344CB8AC3E}">
        <p14:creationId xmlns:p14="http://schemas.microsoft.com/office/powerpoint/2010/main" val="4068847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D4F3-A2D0-307D-0EC1-0A2C6323C59F}"/>
              </a:ext>
            </a:extLst>
          </p:cNvPr>
          <p:cNvSpPr>
            <a:spLocks noGrp="1"/>
          </p:cNvSpPr>
          <p:nvPr>
            <p:ph type="title"/>
          </p:nvPr>
        </p:nvSpPr>
        <p:spPr>
          <a:xfrm>
            <a:off x="233265" y="365125"/>
            <a:ext cx="11120535" cy="633251"/>
          </a:xfrm>
        </p:spPr>
        <p:txBody>
          <a:bodyPr>
            <a:normAutofit fontScale="90000"/>
          </a:bodyPr>
          <a:lstStyle/>
          <a:p>
            <a:r>
              <a:rPr lang="en-IN" b="1" i="0" dirty="0">
                <a:solidFill>
                  <a:srgbClr val="C00000"/>
                </a:solidFill>
                <a:effectLst/>
                <a:latin typeface="Times New Roman" panose="02020603050405020304" pitchFamily="18" charset="0"/>
                <a:cs typeface="Times New Roman" panose="02020603050405020304" pitchFamily="18" charset="0"/>
              </a:rPr>
              <a:t>Short Term Scheduler</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FD7D58-F827-6466-5B55-9E8491788FB8}"/>
              </a:ext>
            </a:extLst>
          </p:cNvPr>
          <p:cNvSpPr>
            <a:spLocks noGrp="1"/>
          </p:cNvSpPr>
          <p:nvPr>
            <p:ph idx="1"/>
          </p:nvPr>
        </p:nvSpPr>
        <p:spPr>
          <a:xfrm>
            <a:off x="233265" y="1091682"/>
            <a:ext cx="11120535" cy="5085281"/>
          </a:xfrm>
        </p:spPr>
        <p:txBody>
          <a:bodyPr/>
          <a:lstStyle/>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This is also known as </a:t>
            </a:r>
            <a:r>
              <a:rPr lang="en-US" b="1" i="0" dirty="0">
                <a:solidFill>
                  <a:srgbClr val="212529"/>
                </a:solidFill>
                <a:effectLst/>
                <a:latin typeface="Times New Roman" panose="02020603050405020304" pitchFamily="18" charset="0"/>
                <a:cs typeface="Times New Roman" panose="02020603050405020304" pitchFamily="18" charset="0"/>
              </a:rPr>
              <a:t>CPU Scheduler or dispatcher</a:t>
            </a:r>
            <a:r>
              <a:rPr lang="en-US" b="0" i="0" dirty="0">
                <a:solidFill>
                  <a:srgbClr val="212529"/>
                </a:solidFill>
                <a:effectLst/>
                <a:latin typeface="Times New Roman" panose="02020603050405020304" pitchFamily="18" charset="0"/>
                <a:cs typeface="Times New Roman" panose="02020603050405020304" pitchFamily="18" charset="0"/>
              </a:rPr>
              <a:t> and runs very frequently. </a:t>
            </a:r>
          </a:p>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The primary aim of this scheduler is to enhance CPU performance and increase process execution rate.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042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1DE0-2A00-6B95-3B63-D79F61929743}"/>
              </a:ext>
            </a:extLst>
          </p:cNvPr>
          <p:cNvSpPr>
            <a:spLocks noGrp="1"/>
          </p:cNvSpPr>
          <p:nvPr>
            <p:ph type="title"/>
          </p:nvPr>
        </p:nvSpPr>
        <p:spPr>
          <a:xfrm>
            <a:off x="149290" y="177282"/>
            <a:ext cx="11129865" cy="661242"/>
          </a:xfrm>
        </p:spPr>
        <p:txBody>
          <a:bodyPr>
            <a:normAutofit fontScale="90000"/>
          </a:bodyPr>
          <a:lstStyle/>
          <a:p>
            <a:r>
              <a:rPr lang="en-IN" b="1" i="0" dirty="0">
                <a:solidFill>
                  <a:srgbClr val="C00000"/>
                </a:solidFill>
                <a:effectLst/>
                <a:latin typeface="Times New Roman" panose="02020603050405020304" pitchFamily="18" charset="0"/>
                <a:cs typeface="Times New Roman" panose="02020603050405020304" pitchFamily="18" charset="0"/>
              </a:rPr>
              <a:t>Medium Term Scheduler</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983A13-D739-2E30-A047-5037BD9922FB}"/>
              </a:ext>
            </a:extLst>
          </p:cNvPr>
          <p:cNvSpPr>
            <a:spLocks noGrp="1"/>
          </p:cNvSpPr>
          <p:nvPr>
            <p:ph idx="1"/>
          </p:nvPr>
        </p:nvSpPr>
        <p:spPr>
          <a:xfrm>
            <a:off x="149290" y="838524"/>
            <a:ext cx="11893420" cy="5842194"/>
          </a:xfrm>
        </p:spPr>
        <p:txBody>
          <a:bodyPr/>
          <a:lstStyle/>
          <a:p>
            <a:pPr algn="just">
              <a:lnSpc>
                <a:spcPct val="100000"/>
              </a:lnSpc>
            </a:pPr>
            <a:r>
              <a:rPr lang="en-US" b="0" i="0" dirty="0">
                <a:effectLst/>
                <a:latin typeface="Times New Roman" panose="02020603050405020304" pitchFamily="18" charset="0"/>
                <a:cs typeface="Times New Roman" panose="02020603050405020304" pitchFamily="18" charset="0"/>
              </a:rPr>
              <a:t>This scheduler removes the processes from memory (and from active contention for the CPU), and thus reduces the degree of multiprogramming.</a:t>
            </a:r>
          </a:p>
          <a:p>
            <a:pPr algn="just">
              <a:lnSpc>
                <a:spcPct val="100000"/>
              </a:lnSpc>
            </a:pPr>
            <a:r>
              <a:rPr lang="en-US" b="0" i="0" dirty="0">
                <a:effectLst/>
                <a:latin typeface="Times New Roman" panose="02020603050405020304" pitchFamily="18" charset="0"/>
                <a:cs typeface="Times New Roman" panose="02020603050405020304" pitchFamily="18" charset="0"/>
              </a:rPr>
              <a:t>At some later time, the process can be reintroduced into memory and its execution can be continued where it left off. </a:t>
            </a:r>
          </a:p>
          <a:p>
            <a:pPr algn="just">
              <a:lnSpc>
                <a:spcPct val="100000"/>
              </a:lnSpc>
            </a:pPr>
            <a:r>
              <a:rPr lang="en-US" b="0" i="0" dirty="0">
                <a:effectLst/>
                <a:latin typeface="Times New Roman" panose="02020603050405020304" pitchFamily="18" charset="0"/>
                <a:cs typeface="Times New Roman" panose="02020603050405020304" pitchFamily="18" charset="0"/>
              </a:rPr>
              <a:t>This scheme is called </a:t>
            </a:r>
            <a:r>
              <a:rPr lang="en-US" b="1" i="0" dirty="0">
                <a:effectLst/>
                <a:latin typeface="Times New Roman" panose="02020603050405020304" pitchFamily="18" charset="0"/>
                <a:cs typeface="Times New Roman" panose="02020603050405020304" pitchFamily="18" charset="0"/>
              </a:rPr>
              <a:t>swapping</a:t>
            </a:r>
            <a:r>
              <a:rPr lang="en-US" b="0" i="0" dirty="0">
                <a:effectLst/>
                <a:latin typeface="Times New Roman" panose="02020603050405020304" pitchFamily="18" charset="0"/>
                <a:cs typeface="Times New Roman" panose="02020603050405020304" pitchFamily="18" charset="0"/>
              </a:rPr>
              <a:t>. </a:t>
            </a:r>
          </a:p>
          <a:p>
            <a:pPr algn="just">
              <a:lnSpc>
                <a:spcPct val="100000"/>
              </a:lnSpc>
            </a:pPr>
            <a:r>
              <a:rPr lang="en-US" b="0" i="0" dirty="0">
                <a:effectLst/>
                <a:latin typeface="Times New Roman" panose="02020603050405020304" pitchFamily="18" charset="0"/>
                <a:cs typeface="Times New Roman" panose="02020603050405020304" pitchFamily="18" charset="0"/>
              </a:rPr>
              <a:t>The process is swapped out, and is later swapped in, by the medium term scheduler.</a:t>
            </a:r>
          </a:p>
          <a:p>
            <a:pPr algn="just">
              <a:lnSpc>
                <a:spcPct val="100000"/>
              </a:lnSpc>
            </a:pPr>
            <a:r>
              <a:rPr lang="en-US" b="0" i="0" dirty="0">
                <a:effectLst/>
                <a:latin typeface="Times New Roman" panose="02020603050405020304" pitchFamily="18" charset="0"/>
                <a:cs typeface="Times New Roman" panose="02020603050405020304" pitchFamily="18" charset="0"/>
              </a:rPr>
              <a:t>Swapping may be necessary to improve the process mix, or because a change in memory requirements has overcommitted available memory, requiring memory to be freed up. </a:t>
            </a:r>
          </a:p>
          <a:p>
            <a:pPr algn="just">
              <a:lnSpc>
                <a:spcPct val="100000"/>
              </a:lnSpc>
            </a:pPr>
            <a:r>
              <a:rPr lang="en-US" b="0" i="0" dirty="0">
                <a:effectLst/>
                <a:latin typeface="Times New Roman" panose="02020603050405020304" pitchFamily="18" charset="0"/>
                <a:cs typeface="Times New Roman" panose="02020603050405020304" pitchFamily="18" charset="0"/>
              </a:rPr>
              <a:t>This complete process is descripted in the below diagram:</a:t>
            </a:r>
          </a:p>
          <a:p>
            <a:endParaRPr lang="en-IN" dirty="0"/>
          </a:p>
        </p:txBody>
      </p:sp>
    </p:spTree>
    <p:extLst>
      <p:ext uri="{BB962C8B-B14F-4D97-AF65-F5344CB8AC3E}">
        <p14:creationId xmlns:p14="http://schemas.microsoft.com/office/powerpoint/2010/main" val="15894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cheduling Queues">
            <a:extLst>
              <a:ext uri="{FF2B5EF4-FFF2-40B4-BE49-F238E27FC236}">
                <a16:creationId xmlns:a16="http://schemas.microsoft.com/office/drawing/2014/main" id="{9B02149F-5E9D-536E-BD94-13F0E7268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130" y="699796"/>
            <a:ext cx="8528179" cy="43947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C3BC0DB-F18B-821A-9634-0F44BE7F87AF}"/>
              </a:ext>
            </a:extLst>
          </p:cNvPr>
          <p:cNvSpPr txBox="1"/>
          <p:nvPr/>
        </p:nvSpPr>
        <p:spPr>
          <a:xfrm>
            <a:off x="1492899" y="5511873"/>
            <a:ext cx="8705460" cy="461665"/>
          </a:xfrm>
          <a:prstGeom prst="rect">
            <a:avLst/>
          </a:prstGeom>
          <a:noFill/>
        </p:spPr>
        <p:txBody>
          <a:bodyPr wrap="square">
            <a:spAutoFit/>
          </a:bodyPr>
          <a:lstStyle/>
          <a:p>
            <a:r>
              <a:rPr lang="en-US" sz="2400" b="1" i="0" dirty="0">
                <a:solidFill>
                  <a:srgbClr val="212529"/>
                </a:solidFill>
                <a:effectLst/>
                <a:latin typeface="Times New Roman" panose="02020603050405020304" pitchFamily="18" charset="0"/>
                <a:cs typeface="Times New Roman" panose="02020603050405020304" pitchFamily="18" charset="0"/>
              </a:rPr>
              <a:t>Addition of Medium-term scheduling to the queueing diagram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519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89CC2-7D80-E291-DBEF-A287FD44E2BF}"/>
              </a:ext>
            </a:extLst>
          </p:cNvPr>
          <p:cNvSpPr>
            <a:spLocks noGrp="1"/>
          </p:cNvSpPr>
          <p:nvPr>
            <p:ph type="title"/>
          </p:nvPr>
        </p:nvSpPr>
        <p:spPr>
          <a:xfrm>
            <a:off x="289249" y="365126"/>
            <a:ext cx="11064551" cy="623920"/>
          </a:xfrm>
        </p:spPr>
        <p:txBody>
          <a:bodyPr>
            <a:normAutofit fontScale="90000"/>
          </a:bodyPr>
          <a:lstStyle/>
          <a:p>
            <a:r>
              <a:rPr lang="en-IN" b="1" dirty="0">
                <a:latin typeface="Times New Roman" panose="02020603050405020304" pitchFamily="18" charset="0"/>
                <a:cs typeface="Times New Roman" panose="02020603050405020304" pitchFamily="18" charset="0"/>
              </a:rPr>
              <a:t>Context Switch</a:t>
            </a:r>
          </a:p>
        </p:txBody>
      </p:sp>
      <p:sp>
        <p:nvSpPr>
          <p:cNvPr id="3" name="Content Placeholder 2">
            <a:extLst>
              <a:ext uri="{FF2B5EF4-FFF2-40B4-BE49-F238E27FC236}">
                <a16:creationId xmlns:a16="http://schemas.microsoft.com/office/drawing/2014/main" id="{0DE8D87F-34CF-B5B8-D082-F91E607F2F4F}"/>
              </a:ext>
            </a:extLst>
          </p:cNvPr>
          <p:cNvSpPr>
            <a:spLocks noGrp="1"/>
          </p:cNvSpPr>
          <p:nvPr>
            <p:ph idx="1"/>
          </p:nvPr>
        </p:nvSpPr>
        <p:spPr>
          <a:xfrm>
            <a:off x="289249" y="989046"/>
            <a:ext cx="11064551" cy="5187917"/>
          </a:xfrm>
        </p:spPr>
        <p:txBody>
          <a:bodyPr>
            <a:normAutofit fontScale="92500"/>
          </a:bodyPr>
          <a:lstStyle/>
          <a:p>
            <a:pPr algn="just">
              <a:lnSpc>
                <a:spcPct val="150000"/>
              </a:lnSpc>
              <a:buFont typeface="+mj-lt"/>
              <a:buAutoNum type="arabicPeriod"/>
            </a:pPr>
            <a:r>
              <a:rPr lang="en-US" b="0" i="0" dirty="0">
                <a:solidFill>
                  <a:srgbClr val="212529"/>
                </a:solidFill>
                <a:effectLst/>
                <a:latin typeface="Times New Roman" panose="02020603050405020304" pitchFamily="18" charset="0"/>
                <a:cs typeface="Times New Roman" panose="02020603050405020304" pitchFamily="18" charset="0"/>
              </a:rPr>
              <a:t>Switching the CPU to another process requires </a:t>
            </a:r>
            <a:r>
              <a:rPr lang="en-US" b="1" i="0" dirty="0">
                <a:solidFill>
                  <a:srgbClr val="212529"/>
                </a:solidFill>
                <a:effectLst/>
                <a:latin typeface="Times New Roman" panose="02020603050405020304" pitchFamily="18" charset="0"/>
                <a:cs typeface="Times New Roman" panose="02020603050405020304" pitchFamily="18" charset="0"/>
              </a:rPr>
              <a:t>saving</a:t>
            </a:r>
            <a:r>
              <a:rPr lang="en-US" b="0" i="0" dirty="0">
                <a:solidFill>
                  <a:srgbClr val="212529"/>
                </a:solidFill>
                <a:effectLst/>
                <a:latin typeface="Times New Roman" panose="02020603050405020304" pitchFamily="18" charset="0"/>
                <a:cs typeface="Times New Roman" panose="02020603050405020304" pitchFamily="18" charset="0"/>
              </a:rPr>
              <a:t> the state of the old process and </a:t>
            </a:r>
            <a:r>
              <a:rPr lang="en-US" b="1" i="0" dirty="0">
                <a:solidFill>
                  <a:srgbClr val="212529"/>
                </a:solidFill>
                <a:effectLst/>
                <a:latin typeface="Times New Roman" panose="02020603050405020304" pitchFamily="18" charset="0"/>
                <a:cs typeface="Times New Roman" panose="02020603050405020304" pitchFamily="18" charset="0"/>
              </a:rPr>
              <a:t>loading</a:t>
            </a:r>
            <a:r>
              <a:rPr lang="en-US" b="0" i="0" dirty="0">
                <a:solidFill>
                  <a:srgbClr val="212529"/>
                </a:solidFill>
                <a:effectLst/>
                <a:latin typeface="Times New Roman" panose="02020603050405020304" pitchFamily="18" charset="0"/>
                <a:cs typeface="Times New Roman" panose="02020603050405020304" pitchFamily="18" charset="0"/>
              </a:rPr>
              <a:t> the saved state for the new process. This task is known as a </a:t>
            </a:r>
            <a:r>
              <a:rPr lang="en-US" b="1" i="0" dirty="0">
                <a:solidFill>
                  <a:srgbClr val="212529"/>
                </a:solidFill>
                <a:effectLst/>
                <a:latin typeface="Times New Roman" panose="02020603050405020304" pitchFamily="18" charset="0"/>
                <a:cs typeface="Times New Roman" panose="02020603050405020304" pitchFamily="18" charset="0"/>
              </a:rPr>
              <a:t>Context Switch</a:t>
            </a:r>
            <a:r>
              <a:rPr lang="en-US" b="0" i="0" dirty="0">
                <a:solidFill>
                  <a:srgbClr val="212529"/>
                </a:solidFill>
                <a:effectLst/>
                <a:latin typeface="Times New Roman" panose="02020603050405020304" pitchFamily="18" charset="0"/>
                <a:cs typeface="Times New Roman" panose="02020603050405020304" pitchFamily="18" charset="0"/>
              </a:rPr>
              <a:t>.</a:t>
            </a:r>
          </a:p>
          <a:p>
            <a:pPr algn="just">
              <a:lnSpc>
                <a:spcPct val="150000"/>
              </a:lnSpc>
              <a:buFont typeface="+mj-lt"/>
              <a:buAutoNum type="arabicPeriod"/>
            </a:pPr>
            <a:r>
              <a:rPr lang="en-US" b="0" i="0" dirty="0">
                <a:solidFill>
                  <a:srgbClr val="212529"/>
                </a:solidFill>
                <a:effectLst/>
                <a:latin typeface="Times New Roman" panose="02020603050405020304" pitchFamily="18" charset="0"/>
                <a:cs typeface="Times New Roman" panose="02020603050405020304" pitchFamily="18" charset="0"/>
              </a:rPr>
              <a:t>The </a:t>
            </a:r>
            <a:r>
              <a:rPr lang="en-US" b="1" i="0" dirty="0">
                <a:solidFill>
                  <a:srgbClr val="212529"/>
                </a:solidFill>
                <a:effectLst/>
                <a:latin typeface="Times New Roman" panose="02020603050405020304" pitchFamily="18" charset="0"/>
                <a:cs typeface="Times New Roman" panose="02020603050405020304" pitchFamily="18" charset="0"/>
              </a:rPr>
              <a:t>context</a:t>
            </a:r>
            <a:r>
              <a:rPr lang="en-US" b="0" i="0" dirty="0">
                <a:solidFill>
                  <a:srgbClr val="212529"/>
                </a:solidFill>
                <a:effectLst/>
                <a:latin typeface="Times New Roman" panose="02020603050405020304" pitchFamily="18" charset="0"/>
                <a:cs typeface="Times New Roman" panose="02020603050405020304" pitchFamily="18" charset="0"/>
              </a:rPr>
              <a:t> of a process is represented in the </a:t>
            </a:r>
            <a:r>
              <a:rPr lang="en-US" b="1" i="0" dirty="0">
                <a:solidFill>
                  <a:srgbClr val="212529"/>
                </a:solidFill>
                <a:effectLst/>
                <a:latin typeface="Times New Roman" panose="02020603050405020304" pitchFamily="18" charset="0"/>
                <a:cs typeface="Times New Roman" panose="02020603050405020304" pitchFamily="18" charset="0"/>
              </a:rPr>
              <a:t>Process Control Block(PCB)</a:t>
            </a:r>
            <a:r>
              <a:rPr lang="en-US" b="0" i="0" dirty="0">
                <a:solidFill>
                  <a:srgbClr val="212529"/>
                </a:solidFill>
                <a:effectLst/>
                <a:latin typeface="Times New Roman" panose="02020603050405020304" pitchFamily="18" charset="0"/>
                <a:cs typeface="Times New Roman" panose="02020603050405020304" pitchFamily="18" charset="0"/>
              </a:rPr>
              <a:t> of a process; it includes the value of the CPU registers, the process state and memory-management information. </a:t>
            </a:r>
          </a:p>
          <a:p>
            <a:pPr algn="just">
              <a:lnSpc>
                <a:spcPct val="150000"/>
              </a:lnSpc>
              <a:buFont typeface="+mj-lt"/>
              <a:buAutoNum type="arabicPeriod"/>
            </a:pPr>
            <a:r>
              <a:rPr lang="en-US" b="0" i="0" dirty="0">
                <a:solidFill>
                  <a:srgbClr val="212529"/>
                </a:solidFill>
                <a:effectLst/>
                <a:latin typeface="Times New Roman" panose="02020603050405020304" pitchFamily="18" charset="0"/>
                <a:cs typeface="Times New Roman" panose="02020603050405020304" pitchFamily="18" charset="0"/>
              </a:rPr>
              <a:t>When a context switch occurs, the Kernel saves the context of the old process in its PCB and loads the saved context of the new process scheduled to run.</a:t>
            </a:r>
          </a:p>
          <a:p>
            <a:endParaRPr lang="en-IN" dirty="0"/>
          </a:p>
        </p:txBody>
      </p:sp>
    </p:spTree>
    <p:extLst>
      <p:ext uri="{BB962C8B-B14F-4D97-AF65-F5344CB8AC3E}">
        <p14:creationId xmlns:p14="http://schemas.microsoft.com/office/powerpoint/2010/main" val="1307234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3FF04-AADC-0A06-BE47-BD470691681C}"/>
              </a:ext>
            </a:extLst>
          </p:cNvPr>
          <p:cNvSpPr>
            <a:spLocks noGrp="1"/>
          </p:cNvSpPr>
          <p:nvPr>
            <p:ph idx="1"/>
          </p:nvPr>
        </p:nvSpPr>
        <p:spPr>
          <a:xfrm>
            <a:off x="503853" y="391886"/>
            <a:ext cx="10849947" cy="5785077"/>
          </a:xfrm>
        </p:spPr>
        <p:txBody>
          <a:bodyPr>
            <a:normAutofit fontScale="92500" lnSpcReduction="10000"/>
          </a:bodyPr>
          <a:lstStyle/>
          <a:p>
            <a:pPr marL="0" indent="0" algn="just">
              <a:lnSpc>
                <a:spcPct val="150000"/>
              </a:lnSpc>
              <a:buNone/>
            </a:pPr>
            <a:r>
              <a:rPr lang="en-US" b="0" i="0" dirty="0">
                <a:solidFill>
                  <a:srgbClr val="212529"/>
                </a:solidFill>
                <a:effectLst/>
                <a:latin typeface="Times New Roman" panose="02020603050405020304" pitchFamily="18" charset="0"/>
                <a:cs typeface="Times New Roman" panose="02020603050405020304" pitchFamily="18" charset="0"/>
              </a:rPr>
              <a:t>3.Context switch time is </a:t>
            </a:r>
            <a:r>
              <a:rPr lang="en-US" b="1" i="0" dirty="0">
                <a:solidFill>
                  <a:srgbClr val="212529"/>
                </a:solidFill>
                <a:effectLst/>
                <a:latin typeface="Times New Roman" panose="02020603050405020304" pitchFamily="18" charset="0"/>
                <a:cs typeface="Times New Roman" panose="02020603050405020304" pitchFamily="18" charset="0"/>
              </a:rPr>
              <a:t>pure overhead</a:t>
            </a:r>
            <a:r>
              <a:rPr lang="en-US" b="0" i="0" dirty="0">
                <a:solidFill>
                  <a:srgbClr val="212529"/>
                </a:solidFill>
                <a:effectLst/>
                <a:latin typeface="Times New Roman" panose="02020603050405020304" pitchFamily="18" charset="0"/>
                <a:cs typeface="Times New Roman" panose="02020603050405020304" pitchFamily="18" charset="0"/>
              </a:rPr>
              <a:t>, because the </a:t>
            </a:r>
            <a:r>
              <a:rPr lang="en-US" b="1" i="0" dirty="0">
                <a:solidFill>
                  <a:srgbClr val="212529"/>
                </a:solidFill>
                <a:effectLst/>
                <a:latin typeface="Times New Roman" panose="02020603050405020304" pitchFamily="18" charset="0"/>
                <a:cs typeface="Times New Roman" panose="02020603050405020304" pitchFamily="18" charset="0"/>
              </a:rPr>
              <a:t>system does no useful work while switching</a:t>
            </a:r>
            <a:r>
              <a:rPr lang="en-US" b="0" i="0" dirty="0">
                <a:solidFill>
                  <a:srgbClr val="212529"/>
                </a:solidFill>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b="0" i="0">
                <a:solidFill>
                  <a:srgbClr val="212529"/>
                </a:solidFill>
                <a:effectLst/>
                <a:latin typeface="Times New Roman" panose="02020603050405020304" pitchFamily="18" charset="0"/>
                <a:cs typeface="Times New Roman" panose="02020603050405020304" pitchFamily="18" charset="0"/>
              </a:rPr>
              <a:t>Its </a:t>
            </a:r>
            <a:r>
              <a:rPr lang="en-US" b="0" i="0" dirty="0">
                <a:solidFill>
                  <a:srgbClr val="212529"/>
                </a:solidFill>
                <a:effectLst/>
                <a:latin typeface="Times New Roman" panose="02020603050405020304" pitchFamily="18" charset="0"/>
                <a:cs typeface="Times New Roman" panose="02020603050405020304" pitchFamily="18" charset="0"/>
              </a:rPr>
              <a:t>speed varies from machine to machine, depending on the memory speed, the number of registers that must be copied, and the existence of special instructions(such as a single instruction to load or store all registers</a:t>
            </a:r>
            <a:r>
              <a:rPr lang="en-US" b="0" i="0">
                <a:solidFill>
                  <a:srgbClr val="212529"/>
                </a:solidFill>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b="0" i="0">
                <a:solidFill>
                  <a:srgbClr val="212529"/>
                </a:solidFill>
                <a:effectLst/>
                <a:latin typeface="Times New Roman" panose="02020603050405020304" pitchFamily="18" charset="0"/>
                <a:cs typeface="Times New Roman" panose="02020603050405020304" pitchFamily="18" charset="0"/>
              </a:rPr>
              <a:t>Typical </a:t>
            </a:r>
            <a:r>
              <a:rPr lang="en-US" b="0" i="0" dirty="0">
                <a:solidFill>
                  <a:srgbClr val="212529"/>
                </a:solidFill>
                <a:effectLst/>
                <a:latin typeface="Times New Roman" panose="02020603050405020304" pitchFamily="18" charset="0"/>
                <a:cs typeface="Times New Roman" panose="02020603050405020304" pitchFamily="18" charset="0"/>
              </a:rPr>
              <a:t>speeds range from 1 to 1000 microseconds.</a:t>
            </a:r>
          </a:p>
          <a:p>
            <a:pPr marL="0" indent="0" algn="just">
              <a:lnSpc>
                <a:spcPct val="150000"/>
              </a:lnSpc>
              <a:buNone/>
            </a:pPr>
            <a:r>
              <a:rPr lang="en-US" b="0" i="0" dirty="0">
                <a:solidFill>
                  <a:srgbClr val="212529"/>
                </a:solidFill>
                <a:effectLst/>
                <a:latin typeface="Times New Roman" panose="02020603050405020304" pitchFamily="18" charset="0"/>
                <a:cs typeface="Times New Roman" panose="02020603050405020304" pitchFamily="18" charset="0"/>
              </a:rPr>
              <a:t>4.Context Switching has become such a performance </a:t>
            </a:r>
            <a:r>
              <a:rPr lang="en-US" b="1" i="0" dirty="0">
                <a:solidFill>
                  <a:srgbClr val="212529"/>
                </a:solidFill>
                <a:effectLst/>
                <a:latin typeface="Times New Roman" panose="02020603050405020304" pitchFamily="18" charset="0"/>
                <a:cs typeface="Times New Roman" panose="02020603050405020304" pitchFamily="18" charset="0"/>
              </a:rPr>
              <a:t>bottleneck</a:t>
            </a:r>
            <a:r>
              <a:rPr lang="en-US" b="0" i="0" dirty="0">
                <a:solidFill>
                  <a:srgbClr val="212529"/>
                </a:solidFill>
                <a:effectLst/>
                <a:latin typeface="Times New Roman" panose="02020603050405020304" pitchFamily="18" charset="0"/>
                <a:cs typeface="Times New Roman" panose="02020603050405020304" pitchFamily="18" charset="0"/>
              </a:rPr>
              <a:t> that programmers are using new structures(threads) to avoid it whenever and wherever possible.</a:t>
            </a:r>
          </a:p>
          <a:p>
            <a:endParaRPr lang="en-IN" dirty="0"/>
          </a:p>
        </p:txBody>
      </p:sp>
    </p:spTree>
    <p:extLst>
      <p:ext uri="{BB962C8B-B14F-4D97-AF65-F5344CB8AC3E}">
        <p14:creationId xmlns:p14="http://schemas.microsoft.com/office/powerpoint/2010/main" val="315585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B6C12-3245-4962-5970-29DBE8155920}"/>
              </a:ext>
            </a:extLst>
          </p:cNvPr>
          <p:cNvSpPr>
            <a:spLocks noGrp="1"/>
          </p:cNvSpPr>
          <p:nvPr>
            <p:ph idx="1"/>
          </p:nvPr>
        </p:nvSpPr>
        <p:spPr>
          <a:xfrm>
            <a:off x="261257" y="261257"/>
            <a:ext cx="11092543" cy="5915706"/>
          </a:xfrm>
        </p:spPr>
        <p:txBody>
          <a:bodyPr>
            <a:normAutofit lnSpcReduction="10000"/>
          </a:bodyPr>
          <a:lstStyle/>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The </a:t>
            </a:r>
            <a:r>
              <a:rPr lang="en-US" b="1" i="0" dirty="0">
                <a:solidFill>
                  <a:srgbClr val="C00000"/>
                </a:solidFill>
                <a:effectLst/>
                <a:latin typeface="Times New Roman" panose="02020603050405020304" pitchFamily="18" charset="0"/>
                <a:cs typeface="Times New Roman" panose="02020603050405020304" pitchFamily="18" charset="0"/>
              </a:rPr>
              <a:t>Text section</a:t>
            </a:r>
            <a:r>
              <a:rPr lang="en-US" b="0" i="0" dirty="0">
                <a:solidFill>
                  <a:srgbClr val="C00000"/>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is made up of the </a:t>
            </a:r>
            <a:r>
              <a:rPr lang="en-US" b="1" i="0" dirty="0">
                <a:effectLst/>
                <a:latin typeface="Times New Roman" panose="02020603050405020304" pitchFamily="18" charset="0"/>
                <a:cs typeface="Times New Roman" panose="02020603050405020304" pitchFamily="18" charset="0"/>
              </a:rPr>
              <a:t>compiled program code</a:t>
            </a:r>
            <a:r>
              <a:rPr lang="en-US" b="0" i="0" dirty="0">
                <a:effectLst/>
                <a:latin typeface="Times New Roman" panose="02020603050405020304" pitchFamily="18" charset="0"/>
                <a:cs typeface="Times New Roman" panose="02020603050405020304" pitchFamily="18" charset="0"/>
              </a:rPr>
              <a:t>, read in from non-volatile storage when the program is launched.(executable code)</a:t>
            </a:r>
          </a:p>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The </a:t>
            </a:r>
            <a:r>
              <a:rPr lang="en-US" b="1" i="0" dirty="0">
                <a:solidFill>
                  <a:srgbClr val="C00000"/>
                </a:solidFill>
                <a:effectLst/>
                <a:latin typeface="Times New Roman" panose="02020603050405020304" pitchFamily="18" charset="0"/>
                <a:cs typeface="Times New Roman" panose="02020603050405020304" pitchFamily="18" charset="0"/>
              </a:rPr>
              <a:t>Data section</a:t>
            </a:r>
            <a:r>
              <a:rPr lang="en-US" b="0" i="0" dirty="0">
                <a:solidFill>
                  <a:srgbClr val="C00000"/>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is made up of the </a:t>
            </a:r>
            <a:r>
              <a:rPr lang="en-US" b="1" i="0" dirty="0">
                <a:effectLst/>
                <a:latin typeface="Times New Roman" panose="02020603050405020304" pitchFamily="18" charset="0"/>
                <a:cs typeface="Times New Roman" panose="02020603050405020304" pitchFamily="18" charset="0"/>
              </a:rPr>
              <a:t>global and static variables</a:t>
            </a:r>
            <a:r>
              <a:rPr lang="en-US" b="0" i="0" dirty="0">
                <a:effectLst/>
                <a:latin typeface="Times New Roman" panose="02020603050405020304" pitchFamily="18" charset="0"/>
                <a:cs typeface="Times New Roman" panose="02020603050405020304" pitchFamily="18" charset="0"/>
              </a:rPr>
              <a:t>, allocated and initialized prior to executing the main. (Global variables)</a:t>
            </a:r>
          </a:p>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The </a:t>
            </a:r>
            <a:r>
              <a:rPr lang="en-US" b="1" i="0" dirty="0">
                <a:solidFill>
                  <a:srgbClr val="C00000"/>
                </a:solidFill>
                <a:effectLst/>
                <a:latin typeface="Times New Roman" panose="02020603050405020304" pitchFamily="18" charset="0"/>
                <a:cs typeface="Times New Roman" panose="02020603050405020304" pitchFamily="18" charset="0"/>
              </a:rPr>
              <a:t>Heap</a:t>
            </a:r>
            <a:r>
              <a:rPr lang="en-US" b="0" i="0" dirty="0">
                <a:effectLst/>
                <a:latin typeface="Times New Roman" panose="02020603050405020304" pitchFamily="18" charset="0"/>
                <a:cs typeface="Times New Roman" panose="02020603050405020304" pitchFamily="18" charset="0"/>
              </a:rPr>
              <a:t> is used for the </a:t>
            </a:r>
            <a:r>
              <a:rPr lang="en-US" b="1" i="0" dirty="0">
                <a:effectLst/>
                <a:latin typeface="Times New Roman" panose="02020603050405020304" pitchFamily="18" charset="0"/>
                <a:cs typeface="Times New Roman" panose="02020603050405020304" pitchFamily="18" charset="0"/>
              </a:rPr>
              <a:t>dynamic memory allocation</a:t>
            </a:r>
            <a:r>
              <a:rPr lang="en-US" b="0" i="0" dirty="0">
                <a:effectLst/>
                <a:latin typeface="Times New Roman" panose="02020603050405020304" pitchFamily="18" charset="0"/>
                <a:cs typeface="Times New Roman" panose="02020603050405020304" pitchFamily="18" charset="0"/>
              </a:rPr>
              <a:t> and is managed via calls to new, delete, malloc, free, etc.</a:t>
            </a:r>
          </a:p>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The </a:t>
            </a:r>
            <a:r>
              <a:rPr lang="en-US" b="1" i="0" dirty="0">
                <a:solidFill>
                  <a:srgbClr val="C00000"/>
                </a:solidFill>
                <a:effectLst/>
                <a:latin typeface="Times New Roman" panose="02020603050405020304" pitchFamily="18" charset="0"/>
                <a:cs typeface="Times New Roman" panose="02020603050405020304" pitchFamily="18" charset="0"/>
              </a:rPr>
              <a:t>Stack</a:t>
            </a:r>
            <a:r>
              <a:rPr lang="en-US" b="0" i="0" dirty="0">
                <a:solidFill>
                  <a:srgbClr val="212529"/>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is used for </a:t>
            </a:r>
            <a:r>
              <a:rPr lang="en-US" b="1" i="0" dirty="0">
                <a:effectLst/>
                <a:latin typeface="Times New Roman" panose="02020603050405020304" pitchFamily="18" charset="0"/>
                <a:cs typeface="Times New Roman" panose="02020603050405020304" pitchFamily="18" charset="0"/>
              </a:rPr>
              <a:t>local variables</a:t>
            </a:r>
            <a:r>
              <a:rPr lang="en-US" b="0" i="0" dirty="0">
                <a:effectLst/>
                <a:latin typeface="Times New Roman" panose="02020603050405020304" pitchFamily="18" charset="0"/>
                <a:cs typeface="Times New Roman" panose="02020603050405020304" pitchFamily="18" charset="0"/>
              </a:rPr>
              <a:t>. Space on the stack is reserved for local variables when they are declared. (Temporary data storage when invoking the functions).</a:t>
            </a:r>
          </a:p>
          <a:p>
            <a:pPr marL="0" indent="0" algn="just">
              <a:lnSpc>
                <a:spcPct val="150000"/>
              </a:lnSpc>
              <a:buNone/>
            </a:pPr>
            <a:endParaRPr lang="en-IN" dirty="0"/>
          </a:p>
        </p:txBody>
      </p:sp>
    </p:spTree>
    <p:extLst>
      <p:ext uri="{BB962C8B-B14F-4D97-AF65-F5344CB8AC3E}">
        <p14:creationId xmlns:p14="http://schemas.microsoft.com/office/powerpoint/2010/main" val="1485944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2728-F2B0-8F99-A4E3-C1950258001B}"/>
              </a:ext>
            </a:extLst>
          </p:cNvPr>
          <p:cNvSpPr>
            <a:spLocks noGrp="1"/>
          </p:cNvSpPr>
          <p:nvPr>
            <p:ph type="title"/>
          </p:nvPr>
        </p:nvSpPr>
        <p:spPr>
          <a:xfrm>
            <a:off x="838200" y="365126"/>
            <a:ext cx="10515600" cy="595928"/>
          </a:xfrm>
        </p:spPr>
        <p:txBody>
          <a:bodyPr>
            <a:normAutofit fontScale="90000"/>
          </a:bodyPr>
          <a:lstStyle/>
          <a:p>
            <a:r>
              <a:rPr lang="en-US" b="1" i="0" dirty="0">
                <a:solidFill>
                  <a:srgbClr val="273239"/>
                </a:solidFill>
                <a:effectLst/>
                <a:latin typeface="Times New Roman" panose="02020603050405020304" pitchFamily="18" charset="0"/>
                <a:cs typeface="Times New Roman" panose="02020603050405020304" pitchFamily="18" charset="0"/>
              </a:rPr>
              <a:t>1. Preemptive Scheduling:</a:t>
            </a:r>
            <a:r>
              <a:rPr lang="en-US" b="0" i="0" dirty="0">
                <a:solidFill>
                  <a:srgbClr val="273239"/>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94A923-4AEC-457D-EB0C-89A23F8B2D4F}"/>
              </a:ext>
            </a:extLst>
          </p:cNvPr>
          <p:cNvSpPr>
            <a:spLocks noGrp="1"/>
          </p:cNvSpPr>
          <p:nvPr>
            <p:ph idx="1"/>
          </p:nvPr>
        </p:nvSpPr>
        <p:spPr>
          <a:xfrm>
            <a:off x="261257" y="1184988"/>
            <a:ext cx="11457992" cy="5561045"/>
          </a:xfrm>
        </p:spPr>
        <p:txBody>
          <a:bodyPr>
            <a:normAutofit lnSpcReduction="10000"/>
          </a:bodyPr>
          <a:lstStyle/>
          <a:p>
            <a:pPr algn="just" fontAlgn="base">
              <a:lnSpc>
                <a:spcPct val="150000"/>
              </a:lnSpc>
            </a:pPr>
            <a:r>
              <a:rPr lang="en-US" b="0" i="0" dirty="0">
                <a:solidFill>
                  <a:srgbClr val="273239"/>
                </a:solidFill>
                <a:effectLst/>
                <a:latin typeface="Times New Roman" panose="02020603050405020304" pitchFamily="18" charset="0"/>
                <a:cs typeface="Times New Roman" panose="02020603050405020304" pitchFamily="18" charset="0"/>
              </a:rPr>
              <a:t>Preemptive scheduling is used when a process switches </a:t>
            </a:r>
            <a:r>
              <a:rPr lang="en-US" b="1" i="0" dirty="0">
                <a:solidFill>
                  <a:srgbClr val="273239"/>
                </a:solidFill>
                <a:effectLst/>
                <a:latin typeface="Times New Roman" panose="02020603050405020304" pitchFamily="18" charset="0"/>
                <a:cs typeface="Times New Roman" panose="02020603050405020304" pitchFamily="18" charset="0"/>
              </a:rPr>
              <a:t>from running state to ready state </a:t>
            </a:r>
            <a:r>
              <a:rPr lang="en-US" i="0" dirty="0">
                <a:solidFill>
                  <a:srgbClr val="273239"/>
                </a:solidFill>
                <a:effectLst/>
                <a:latin typeface="Times New Roman" panose="02020603050405020304" pitchFamily="18" charset="0"/>
                <a:cs typeface="Times New Roman" panose="02020603050405020304" pitchFamily="18" charset="0"/>
              </a:rPr>
              <a:t>or</a:t>
            </a:r>
            <a:r>
              <a:rPr lang="en-US" b="1" i="0" dirty="0">
                <a:solidFill>
                  <a:srgbClr val="273239"/>
                </a:solidFill>
                <a:effectLst/>
                <a:latin typeface="Times New Roman" panose="02020603050405020304" pitchFamily="18" charset="0"/>
                <a:cs typeface="Times New Roman" panose="02020603050405020304" pitchFamily="18" charset="0"/>
              </a:rPr>
              <a:t> from the waiting state to ready state</a:t>
            </a:r>
            <a:r>
              <a:rPr lang="en-US" b="0" i="0" dirty="0">
                <a:solidFill>
                  <a:srgbClr val="273239"/>
                </a:solidFill>
                <a:effectLst/>
                <a:latin typeface="Times New Roman" panose="02020603050405020304" pitchFamily="18" charset="0"/>
                <a:cs typeface="Times New Roman" panose="02020603050405020304" pitchFamily="18" charset="0"/>
              </a:rPr>
              <a:t>. </a:t>
            </a:r>
          </a:p>
          <a:p>
            <a:pPr algn="just" fontAlgn="base">
              <a:lnSpc>
                <a:spcPct val="150000"/>
              </a:lnSpc>
            </a:pPr>
            <a:r>
              <a:rPr lang="en-US" b="0" i="0" dirty="0">
                <a:solidFill>
                  <a:srgbClr val="273239"/>
                </a:solidFill>
                <a:effectLst/>
                <a:latin typeface="Times New Roman" panose="02020603050405020304" pitchFamily="18" charset="0"/>
                <a:cs typeface="Times New Roman" panose="02020603050405020304" pitchFamily="18" charset="0"/>
              </a:rPr>
              <a:t>The resources (mainly CPU cycles) are allocated to the process for a limited amount of time and then taken away, and the process is again placed back in the ready queue if that process still has CPU burst time remaining. </a:t>
            </a:r>
          </a:p>
          <a:p>
            <a:pPr algn="just" fontAlgn="base">
              <a:lnSpc>
                <a:spcPct val="150000"/>
              </a:lnSpc>
            </a:pPr>
            <a:r>
              <a:rPr lang="en-US" b="0" i="0" dirty="0">
                <a:solidFill>
                  <a:srgbClr val="273239"/>
                </a:solidFill>
                <a:effectLst/>
                <a:latin typeface="Times New Roman" panose="02020603050405020304" pitchFamily="18" charset="0"/>
                <a:cs typeface="Times New Roman" panose="02020603050405020304" pitchFamily="18" charset="0"/>
              </a:rPr>
              <a:t>That process stays in the ready queue till it gets its next chance to execute. </a:t>
            </a:r>
          </a:p>
          <a:p>
            <a:pPr algn="just" fontAlgn="base">
              <a:lnSpc>
                <a:spcPct val="150000"/>
              </a:lnSpc>
            </a:pPr>
            <a:r>
              <a:rPr lang="en-US" b="0" i="0" dirty="0">
                <a:solidFill>
                  <a:srgbClr val="273239"/>
                </a:solidFill>
                <a:effectLst/>
                <a:latin typeface="Times New Roman" panose="02020603050405020304" pitchFamily="18" charset="0"/>
                <a:cs typeface="Times New Roman" panose="02020603050405020304" pitchFamily="18" charset="0"/>
              </a:rPr>
              <a:t>Algorithms based on preemptive scheduling are: </a:t>
            </a:r>
            <a:r>
              <a:rPr lang="en-US" b="0" i="0" u="sng" dirty="0">
                <a:solidFill>
                  <a:srgbClr val="273239"/>
                </a:solidFill>
                <a:effectLst/>
                <a:latin typeface="Times New Roman" panose="02020603050405020304" pitchFamily="18" charset="0"/>
                <a:cs typeface="Times New Roman" panose="02020603050405020304" pitchFamily="18" charset="0"/>
                <a:hlinkClick r:id="rId2"/>
              </a:rPr>
              <a:t>Round Robin (RR)</a:t>
            </a:r>
            <a:r>
              <a:rPr lang="en-US" b="0" i="0" dirty="0">
                <a:solidFill>
                  <a:srgbClr val="273239"/>
                </a:solidFill>
                <a:effectLst/>
                <a:latin typeface="Times New Roman" panose="02020603050405020304" pitchFamily="18" charset="0"/>
                <a:cs typeface="Times New Roman" panose="02020603050405020304" pitchFamily="18" charset="0"/>
              </a:rPr>
              <a:t>,</a:t>
            </a:r>
            <a:r>
              <a:rPr lang="en-US" b="0" i="0" u="sng" dirty="0">
                <a:solidFill>
                  <a:srgbClr val="273239"/>
                </a:solidFill>
                <a:effectLst/>
                <a:latin typeface="Times New Roman" panose="02020603050405020304" pitchFamily="18" charset="0"/>
                <a:cs typeface="Times New Roman" panose="02020603050405020304" pitchFamily="18" charset="0"/>
                <a:hlinkClick r:id="rId3"/>
              </a:rPr>
              <a:t>Shortest Remaining Time First (SRTF)</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0" u="sng" dirty="0">
                <a:solidFill>
                  <a:srgbClr val="273239"/>
                </a:solidFill>
                <a:effectLst/>
                <a:latin typeface="Times New Roman" panose="02020603050405020304" pitchFamily="18" charset="0"/>
                <a:cs typeface="Times New Roman" panose="02020603050405020304" pitchFamily="18" charset="0"/>
                <a:hlinkClick r:id="rId4"/>
              </a:rPr>
              <a:t>Priority (preemptive version)</a:t>
            </a:r>
            <a:r>
              <a:rPr lang="en-US" b="0" i="0" dirty="0">
                <a:solidFill>
                  <a:srgbClr val="273239"/>
                </a:solidFill>
                <a:effectLst/>
                <a:latin typeface="Times New Roman" panose="02020603050405020304" pitchFamily="18" charset="0"/>
                <a:cs typeface="Times New Roman" panose="02020603050405020304" pitchFamily="18" charset="0"/>
              </a:rPr>
              <a:t>, etc. </a:t>
            </a:r>
          </a:p>
          <a:p>
            <a:endParaRPr lang="en-IN" dirty="0"/>
          </a:p>
        </p:txBody>
      </p:sp>
    </p:spTree>
    <p:extLst>
      <p:ext uri="{BB962C8B-B14F-4D97-AF65-F5344CB8AC3E}">
        <p14:creationId xmlns:p14="http://schemas.microsoft.com/office/powerpoint/2010/main" val="1132880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B60F-1DAE-41A7-1402-51F7452FE985}"/>
              </a:ext>
            </a:extLst>
          </p:cNvPr>
          <p:cNvSpPr>
            <a:spLocks noGrp="1"/>
          </p:cNvSpPr>
          <p:nvPr>
            <p:ph type="title"/>
          </p:nvPr>
        </p:nvSpPr>
        <p:spPr>
          <a:xfrm>
            <a:off x="138404" y="167336"/>
            <a:ext cx="10515600" cy="728404"/>
          </a:xfrm>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2. Non-Preemptive Scheduling:</a:t>
            </a:r>
            <a:r>
              <a:rPr lang="en-US" b="0" i="0" dirty="0">
                <a:solidFill>
                  <a:srgbClr val="273239"/>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CC2252-F78D-B80C-8D7F-B916880E4DFF}"/>
              </a:ext>
            </a:extLst>
          </p:cNvPr>
          <p:cNvSpPr>
            <a:spLocks noGrp="1"/>
          </p:cNvSpPr>
          <p:nvPr>
            <p:ph idx="1"/>
          </p:nvPr>
        </p:nvSpPr>
        <p:spPr>
          <a:xfrm>
            <a:off x="138404" y="895740"/>
            <a:ext cx="11664819" cy="5281223"/>
          </a:xfrm>
        </p:spPr>
        <p:txBody>
          <a:bodyPr>
            <a:normAutofit fontScale="77500" lnSpcReduction="20000"/>
          </a:bodyPr>
          <a:lstStyle/>
          <a:p>
            <a:pPr algn="just" fontAlgn="base">
              <a:lnSpc>
                <a:spcPct val="150000"/>
              </a:lnSpc>
            </a:pPr>
            <a:r>
              <a:rPr lang="en-US" b="0" i="0" dirty="0">
                <a:solidFill>
                  <a:srgbClr val="273239"/>
                </a:solidFill>
                <a:effectLst/>
                <a:latin typeface="Times New Roman" panose="02020603050405020304" pitchFamily="18" charset="0"/>
                <a:cs typeface="Times New Roman" panose="02020603050405020304" pitchFamily="18" charset="0"/>
              </a:rPr>
              <a:t>Non-preemptive Scheduling is used </a:t>
            </a:r>
            <a:r>
              <a:rPr lang="en-US" b="1" i="0" dirty="0">
                <a:solidFill>
                  <a:srgbClr val="273239"/>
                </a:solidFill>
                <a:effectLst/>
                <a:latin typeface="Times New Roman" panose="02020603050405020304" pitchFamily="18" charset="0"/>
                <a:cs typeface="Times New Roman" panose="02020603050405020304" pitchFamily="18" charset="0"/>
              </a:rPr>
              <a:t>when a process terminates</a:t>
            </a:r>
            <a:r>
              <a:rPr lang="en-US" b="0" i="0" dirty="0">
                <a:solidFill>
                  <a:srgbClr val="273239"/>
                </a:solidFill>
                <a:effectLst/>
                <a:latin typeface="Times New Roman" panose="02020603050405020304" pitchFamily="18" charset="0"/>
                <a:cs typeface="Times New Roman" panose="02020603050405020304" pitchFamily="18" charset="0"/>
              </a:rPr>
              <a:t>, or a process switches </a:t>
            </a:r>
            <a:r>
              <a:rPr lang="en-US" b="1" i="0" dirty="0">
                <a:solidFill>
                  <a:srgbClr val="273239"/>
                </a:solidFill>
                <a:effectLst/>
                <a:latin typeface="Times New Roman" panose="02020603050405020304" pitchFamily="18" charset="0"/>
                <a:cs typeface="Times New Roman" panose="02020603050405020304" pitchFamily="18" charset="0"/>
              </a:rPr>
              <a:t>from running to the waiting state</a:t>
            </a:r>
            <a:r>
              <a:rPr lang="en-US" b="0" i="0" dirty="0">
                <a:solidFill>
                  <a:srgbClr val="273239"/>
                </a:solidFill>
                <a:effectLst/>
                <a:latin typeface="Times New Roman" panose="02020603050405020304" pitchFamily="18" charset="0"/>
                <a:cs typeface="Times New Roman" panose="02020603050405020304" pitchFamily="18" charset="0"/>
              </a:rPr>
              <a:t>. </a:t>
            </a:r>
          </a:p>
          <a:p>
            <a:pPr algn="just" fontAlgn="base">
              <a:lnSpc>
                <a:spcPct val="150000"/>
              </a:lnSpc>
            </a:pPr>
            <a:r>
              <a:rPr lang="en-US" b="0" i="0" dirty="0">
                <a:solidFill>
                  <a:srgbClr val="273239"/>
                </a:solidFill>
                <a:effectLst/>
                <a:latin typeface="Times New Roman" panose="02020603050405020304" pitchFamily="18" charset="0"/>
                <a:cs typeface="Times New Roman" panose="02020603050405020304" pitchFamily="18" charset="0"/>
              </a:rPr>
              <a:t>In this scheduling, once the resources (CPU cycles) are allocated to a process, </a:t>
            </a:r>
            <a:r>
              <a:rPr lang="en-US" b="1" i="0" dirty="0">
                <a:solidFill>
                  <a:srgbClr val="273239"/>
                </a:solidFill>
                <a:effectLst/>
                <a:latin typeface="Times New Roman" panose="02020603050405020304" pitchFamily="18" charset="0"/>
                <a:cs typeface="Times New Roman" panose="02020603050405020304" pitchFamily="18" charset="0"/>
              </a:rPr>
              <a:t>the process holds the CPU till it gets terminated or reaches a waiting state</a:t>
            </a:r>
            <a:r>
              <a:rPr lang="en-US" b="0" i="0" dirty="0">
                <a:solidFill>
                  <a:srgbClr val="273239"/>
                </a:solidFill>
                <a:effectLst/>
                <a:latin typeface="Times New Roman" panose="02020603050405020304" pitchFamily="18" charset="0"/>
                <a:cs typeface="Times New Roman" panose="02020603050405020304" pitchFamily="18" charset="0"/>
              </a:rPr>
              <a:t>. </a:t>
            </a:r>
          </a:p>
          <a:p>
            <a:pPr algn="just" fontAlgn="base">
              <a:lnSpc>
                <a:spcPct val="150000"/>
              </a:lnSpc>
            </a:pPr>
            <a:r>
              <a:rPr lang="en-US" b="0" i="0" dirty="0">
                <a:solidFill>
                  <a:srgbClr val="273239"/>
                </a:solidFill>
                <a:effectLst/>
                <a:latin typeface="Times New Roman" panose="02020603050405020304" pitchFamily="18" charset="0"/>
                <a:cs typeface="Times New Roman" panose="02020603050405020304" pitchFamily="18" charset="0"/>
              </a:rPr>
              <a:t>In the case of non-preemptive scheduling does not interrupt a process running CPU in the middle of the execution. </a:t>
            </a:r>
          </a:p>
          <a:p>
            <a:pPr algn="just" fontAlgn="base">
              <a:lnSpc>
                <a:spcPct val="150000"/>
              </a:lnSpc>
            </a:pPr>
            <a:r>
              <a:rPr lang="en-US" b="0" i="0" dirty="0">
                <a:solidFill>
                  <a:srgbClr val="273239"/>
                </a:solidFill>
                <a:effectLst/>
                <a:latin typeface="Times New Roman" panose="02020603050405020304" pitchFamily="18" charset="0"/>
                <a:cs typeface="Times New Roman" panose="02020603050405020304" pitchFamily="18" charset="0"/>
              </a:rPr>
              <a:t>Instead, it waits till the process completes its </a:t>
            </a:r>
            <a:r>
              <a:rPr lang="en-US" b="1" i="0" dirty="0">
                <a:solidFill>
                  <a:srgbClr val="273239"/>
                </a:solidFill>
                <a:effectLst/>
                <a:latin typeface="Times New Roman" panose="02020603050405020304" pitchFamily="18" charset="0"/>
                <a:cs typeface="Times New Roman" panose="02020603050405020304" pitchFamily="18" charset="0"/>
              </a:rPr>
              <a:t>CPU burst time</a:t>
            </a:r>
            <a:r>
              <a:rPr lang="en-US" b="0" i="0" dirty="0">
                <a:solidFill>
                  <a:srgbClr val="273239"/>
                </a:solidFill>
                <a:effectLst/>
                <a:latin typeface="Times New Roman" panose="02020603050405020304" pitchFamily="18" charset="0"/>
                <a:cs typeface="Times New Roman" panose="02020603050405020304" pitchFamily="18" charset="0"/>
              </a:rPr>
              <a:t>, and then it can allocate the CPU to another process. </a:t>
            </a:r>
          </a:p>
          <a:p>
            <a:pPr algn="just" fontAlgn="base">
              <a:lnSpc>
                <a:spcPct val="150000"/>
              </a:lnSpc>
            </a:pPr>
            <a:r>
              <a:rPr lang="en-US" b="0" i="0" dirty="0">
                <a:solidFill>
                  <a:srgbClr val="273239"/>
                </a:solidFill>
                <a:effectLst/>
                <a:latin typeface="Times New Roman" panose="02020603050405020304" pitchFamily="18" charset="0"/>
                <a:cs typeface="Times New Roman" panose="02020603050405020304" pitchFamily="18" charset="0"/>
              </a:rPr>
              <a:t>Algorithms based on non-preemptive scheduling are:</a:t>
            </a:r>
            <a:r>
              <a:rPr lang="en-US" b="0" i="0" u="sng" dirty="0">
                <a:solidFill>
                  <a:srgbClr val="273239"/>
                </a:solidFill>
                <a:effectLst/>
                <a:latin typeface="Times New Roman" panose="02020603050405020304" pitchFamily="18" charset="0"/>
                <a:cs typeface="Times New Roman" panose="02020603050405020304" pitchFamily="18" charset="0"/>
                <a:hlinkClick r:id="rId2"/>
              </a:rPr>
              <a:t> Shortest Job First (SJF basically non preemptive)</a:t>
            </a:r>
            <a:r>
              <a:rPr lang="en-US" b="0" i="0" dirty="0">
                <a:solidFill>
                  <a:srgbClr val="273239"/>
                </a:solidFill>
                <a:effectLst/>
                <a:latin typeface="Times New Roman" panose="02020603050405020304" pitchFamily="18" charset="0"/>
                <a:cs typeface="Times New Roman" panose="02020603050405020304" pitchFamily="18" charset="0"/>
              </a:rPr>
              <a:t> and </a:t>
            </a:r>
            <a:r>
              <a:rPr lang="en-US" b="0" i="0" u="sng" dirty="0">
                <a:solidFill>
                  <a:srgbClr val="273239"/>
                </a:solidFill>
                <a:effectLst/>
                <a:latin typeface="Times New Roman" panose="02020603050405020304" pitchFamily="18" charset="0"/>
                <a:cs typeface="Times New Roman" panose="02020603050405020304" pitchFamily="18" charset="0"/>
                <a:hlinkClick r:id="rId3"/>
              </a:rPr>
              <a:t>Priority (non preemptive version)</a:t>
            </a:r>
            <a:r>
              <a:rPr lang="en-US" b="0" i="0" dirty="0">
                <a:solidFill>
                  <a:srgbClr val="273239"/>
                </a:solidFill>
                <a:effectLst/>
                <a:latin typeface="Times New Roman" panose="02020603050405020304" pitchFamily="18" charset="0"/>
                <a:cs typeface="Times New Roman" panose="02020603050405020304" pitchFamily="18" charset="0"/>
              </a:rPr>
              <a:t>, etc. </a:t>
            </a:r>
          </a:p>
          <a:p>
            <a:endParaRPr lang="en-IN" dirty="0"/>
          </a:p>
        </p:txBody>
      </p:sp>
    </p:spTree>
    <p:extLst>
      <p:ext uri="{BB962C8B-B14F-4D97-AF65-F5344CB8AC3E}">
        <p14:creationId xmlns:p14="http://schemas.microsoft.com/office/powerpoint/2010/main" val="1898477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B5CD-F5E9-A0F0-3B3B-FFC5FF8DE5B3}"/>
              </a:ext>
            </a:extLst>
          </p:cNvPr>
          <p:cNvSpPr>
            <a:spLocks noGrp="1"/>
          </p:cNvSpPr>
          <p:nvPr>
            <p:ph type="title"/>
          </p:nvPr>
        </p:nvSpPr>
        <p:spPr>
          <a:xfrm>
            <a:off x="158621" y="103770"/>
            <a:ext cx="11017898" cy="577267"/>
          </a:xfrm>
        </p:spPr>
        <p:txBody>
          <a:bodyPr>
            <a:normAutofit fontScale="90000"/>
          </a:bodyPr>
          <a:lstStyle/>
          <a:p>
            <a:r>
              <a:rPr lang="en-IN" b="1" dirty="0">
                <a:latin typeface="Times New Roman" panose="02020603050405020304" pitchFamily="18" charset="0"/>
                <a:cs typeface="Times New Roman" panose="02020603050405020304" pitchFamily="18" charset="0"/>
              </a:rPr>
              <a:t>Dispatcher</a:t>
            </a:r>
          </a:p>
        </p:txBody>
      </p:sp>
      <p:sp>
        <p:nvSpPr>
          <p:cNvPr id="3" name="Content Placeholder 2">
            <a:extLst>
              <a:ext uri="{FF2B5EF4-FFF2-40B4-BE49-F238E27FC236}">
                <a16:creationId xmlns:a16="http://schemas.microsoft.com/office/drawing/2014/main" id="{7A520F22-D7DB-D454-1F75-E1C642E16CE4}"/>
              </a:ext>
            </a:extLst>
          </p:cNvPr>
          <p:cNvSpPr>
            <a:spLocks noGrp="1"/>
          </p:cNvSpPr>
          <p:nvPr>
            <p:ph idx="1"/>
          </p:nvPr>
        </p:nvSpPr>
        <p:spPr>
          <a:xfrm>
            <a:off x="158621" y="839755"/>
            <a:ext cx="11728579" cy="5635690"/>
          </a:xfrm>
        </p:spPr>
        <p:txBody>
          <a:bodyPr>
            <a:normAutofit fontScale="85000" lnSpcReduction="10000"/>
          </a:bodyPr>
          <a:lstStyle/>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dispatcher is done after the scheduler. </a:t>
            </a:r>
          </a:p>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It gives control of the CPU to the process selected by the short-term scheduler. </a:t>
            </a:r>
          </a:p>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After selecting the process, the dispatcher gives CPU to it.</a:t>
            </a:r>
          </a:p>
          <a:p>
            <a:pPr marL="0" indent="0" algn="l">
              <a:lnSpc>
                <a:spcPct val="150000"/>
              </a:lnSpc>
              <a:buNone/>
            </a:pPr>
            <a:r>
              <a:rPr lang="en-US" b="1" i="0" dirty="0">
                <a:solidFill>
                  <a:srgbClr val="FF0000"/>
                </a:solidFill>
                <a:effectLst/>
                <a:latin typeface="Times New Roman" panose="02020603050405020304" pitchFamily="18" charset="0"/>
                <a:cs typeface="Times New Roman" panose="02020603050405020304" pitchFamily="18" charset="0"/>
              </a:rPr>
              <a:t>Functions</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lnSpc>
                <a:spcPct val="16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Switching context.</a:t>
            </a:r>
          </a:p>
          <a:p>
            <a:pPr algn="just">
              <a:lnSpc>
                <a:spcPct val="16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Switching to user mode.</a:t>
            </a:r>
          </a:p>
          <a:p>
            <a:pPr algn="l" fontAlgn="base">
              <a:lnSpc>
                <a:spcPct val="16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Jumping to the proper location in the user program to reboot that program</a:t>
            </a:r>
          </a:p>
          <a:p>
            <a:pPr algn="l" fontAlgn="base">
              <a:lnSpc>
                <a:spcPct val="16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Managing dispatch latency (time consumed by dispatcher is referred as dispatch latency)</a:t>
            </a:r>
          </a:p>
          <a:p>
            <a:pPr algn="just">
              <a:lnSpc>
                <a:spcPct val="160000"/>
              </a:lnSpc>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0116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5346175-A1C0-BDC6-982C-CA029E71B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534" y="1147665"/>
            <a:ext cx="9535886" cy="26196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98C99D-1B24-67CB-71A8-B3FEB8129741}"/>
              </a:ext>
            </a:extLst>
          </p:cNvPr>
          <p:cNvSpPr txBox="1"/>
          <p:nvPr/>
        </p:nvSpPr>
        <p:spPr>
          <a:xfrm>
            <a:off x="3256382" y="4278085"/>
            <a:ext cx="5523723"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Fig. Dispatcher</a:t>
            </a:r>
          </a:p>
        </p:txBody>
      </p:sp>
    </p:spTree>
    <p:extLst>
      <p:ext uri="{BB962C8B-B14F-4D97-AF65-F5344CB8AC3E}">
        <p14:creationId xmlns:p14="http://schemas.microsoft.com/office/powerpoint/2010/main" val="2460526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082A-4B37-81A2-E632-A3D8E40D1B53}"/>
              </a:ext>
            </a:extLst>
          </p:cNvPr>
          <p:cNvSpPr>
            <a:spLocks noGrp="1"/>
          </p:cNvSpPr>
          <p:nvPr>
            <p:ph type="title"/>
          </p:nvPr>
        </p:nvSpPr>
        <p:spPr/>
        <p:txBody>
          <a:bodyPr/>
          <a:lstStyle/>
          <a:p>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C8979839-B3DE-BA2B-C4E6-A93CB1EAE3CF}"/>
              </a:ext>
            </a:extLst>
          </p:cNvPr>
          <p:cNvSpPr>
            <a:spLocks noGrp="1"/>
          </p:cNvSpPr>
          <p:nvPr>
            <p:ph idx="1"/>
          </p:nvPr>
        </p:nvSpPr>
        <p:spPr>
          <a:xfrm>
            <a:off x="335902" y="289249"/>
            <a:ext cx="11374016" cy="6372808"/>
          </a:xfrm>
        </p:spPr>
        <p:txBody>
          <a:bodyPr>
            <a:normAutofit lnSpcReduction="10000"/>
          </a:bodyPr>
          <a:lstStyle/>
          <a:p>
            <a:pPr marL="0" indent="0" algn="just" fontAlgn="base">
              <a:buNone/>
            </a:pPr>
            <a:r>
              <a:rPr lang="en-US" sz="2800" b="1" i="0" dirty="0">
                <a:solidFill>
                  <a:srgbClr val="000000"/>
                </a:solidFill>
                <a:effectLst/>
                <a:latin typeface="Times New Roman" panose="02020603050405020304" pitchFamily="18" charset="0"/>
                <a:cs typeface="Times New Roman" panose="02020603050405020304" pitchFamily="18" charset="0"/>
              </a:rPr>
              <a:t>For example,</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Suppose there are 5 processes </a:t>
            </a:r>
            <a:r>
              <a:rPr lang="en-US" sz="2400" b="1" i="0" dirty="0">
                <a:solidFill>
                  <a:srgbClr val="000000"/>
                </a:solidFill>
                <a:effectLst/>
                <a:latin typeface="Times New Roman" panose="02020603050405020304" pitchFamily="18" charset="0"/>
                <a:cs typeface="Times New Roman" panose="02020603050405020304" pitchFamily="18" charset="0"/>
              </a:rPr>
              <a:t>P1, P2, P3, P4, and P5</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The arrival times of these processes are </a:t>
            </a:r>
            <a:r>
              <a:rPr lang="en-US" sz="2400" b="1" i="0" dirty="0">
                <a:solidFill>
                  <a:srgbClr val="000000"/>
                </a:solidFill>
                <a:effectLst/>
                <a:latin typeface="Times New Roman" panose="02020603050405020304" pitchFamily="18" charset="0"/>
                <a:cs typeface="Times New Roman" panose="02020603050405020304" pitchFamily="18" charset="0"/>
              </a:rPr>
              <a:t>T1, T2, T3, T4, and T5</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Here, FIFO (first in first out) algorithm is used. So, P1 comes first, and then the scheduler will choose that it is the first process that is going to execute. </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The dispatcher will eliminate P1 from ready queue and take it to the CPU.</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Now, the scheduler will select P2, which will be executed after P1. </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The dispatcher removes P2 from the ready queue and gives it to the CPU.</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This carries on in a similar way for processes P3, P4, and P5. </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This is how a dispatcher works. </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The scheduler provides the dispatcher with an ordered list of processes that the dispatcher gives to the CPU. </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The dispatcher does many tasks such as memory mapping, context switching and setting up user registers.</a:t>
            </a:r>
            <a:br>
              <a:rPr lang="en-US" sz="2400" dirty="0">
                <a:latin typeface="Times New Roman" panose="02020603050405020304" pitchFamily="18" charset="0"/>
                <a:cs typeface="Times New Roman" panose="02020603050405020304" pitchFamily="18" charset="0"/>
              </a:rPr>
            </a:b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27079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59BB-8D6D-BE28-FAFE-88DC86169486}"/>
              </a:ext>
            </a:extLst>
          </p:cNvPr>
          <p:cNvSpPr>
            <a:spLocks noGrp="1"/>
          </p:cNvSpPr>
          <p:nvPr>
            <p:ph type="title"/>
          </p:nvPr>
        </p:nvSpPr>
        <p:spPr>
          <a:xfrm>
            <a:off x="214604" y="365126"/>
            <a:ext cx="11139196" cy="623920"/>
          </a:xfrm>
        </p:spPr>
        <p:txBody>
          <a:bodyPr>
            <a:normAutofit fontScale="90000"/>
          </a:bodyPr>
          <a:lstStyle/>
          <a:p>
            <a:r>
              <a:rPr lang="en-IN" b="1" dirty="0">
                <a:latin typeface="Times New Roman" panose="02020603050405020304" pitchFamily="18" charset="0"/>
                <a:cs typeface="Times New Roman" panose="02020603050405020304" pitchFamily="18" charset="0"/>
              </a:rPr>
              <a:t>Scheduling Criteria</a:t>
            </a:r>
          </a:p>
        </p:txBody>
      </p:sp>
      <p:sp>
        <p:nvSpPr>
          <p:cNvPr id="3" name="Content Placeholder 2">
            <a:extLst>
              <a:ext uri="{FF2B5EF4-FFF2-40B4-BE49-F238E27FC236}">
                <a16:creationId xmlns:a16="http://schemas.microsoft.com/office/drawing/2014/main" id="{F3077024-CC70-0F05-962A-6B01450B524D}"/>
              </a:ext>
            </a:extLst>
          </p:cNvPr>
          <p:cNvSpPr>
            <a:spLocks noGrp="1"/>
          </p:cNvSpPr>
          <p:nvPr>
            <p:ph idx="1"/>
          </p:nvPr>
        </p:nvSpPr>
        <p:spPr>
          <a:xfrm>
            <a:off x="149290" y="989046"/>
            <a:ext cx="11551298" cy="569167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criteria include the following:</a:t>
            </a:r>
          </a:p>
          <a:p>
            <a:pPr marL="0" indent="0" algn="just">
              <a:lnSpc>
                <a:spcPct val="150000"/>
              </a:lnSpc>
              <a:buNone/>
            </a:pPr>
            <a:r>
              <a:rPr lang="en-US" sz="2400" b="1" dirty="0">
                <a:solidFill>
                  <a:srgbClr val="FF0000"/>
                </a:solidFill>
                <a:latin typeface="Times New Roman" panose="02020603050405020304" pitchFamily="18" charset="0"/>
                <a:cs typeface="Times New Roman" panose="02020603050405020304" pitchFamily="18" charset="0"/>
              </a:rPr>
              <a:t>CPU utilization: </a:t>
            </a:r>
            <a:r>
              <a:rPr lang="en-US" sz="2400" dirty="0">
                <a:latin typeface="Times New Roman" panose="02020603050405020304" pitchFamily="18" charset="0"/>
                <a:cs typeface="Times New Roman" panose="02020603050405020304" pitchFamily="18" charset="0"/>
              </a:rPr>
              <a:t>We want to keep the CPU as busy as possible. Conceptually, CPU utilization can range from 0 to 100 percent. In a real system, it should range from 40 percent (for a lightly loaded system) to 90 percent (for a heavily loaded system). (CPU utilization can be obtained by using the top command on Linux, macOS, and UNIX systems.)</a:t>
            </a:r>
          </a:p>
          <a:p>
            <a:pPr marL="0" indent="0" algn="just">
              <a:lnSpc>
                <a:spcPct val="150000"/>
              </a:lnSpc>
              <a:buNone/>
            </a:pPr>
            <a:r>
              <a:rPr lang="en-US" sz="2400" b="1" dirty="0">
                <a:solidFill>
                  <a:srgbClr val="FF0000"/>
                </a:solidFill>
                <a:latin typeface="Times New Roman" panose="02020603050405020304" pitchFamily="18" charset="0"/>
                <a:cs typeface="Times New Roman" panose="02020603050405020304" pitchFamily="18" charset="0"/>
              </a:rPr>
              <a:t>Throughput:</a:t>
            </a:r>
            <a:r>
              <a:rPr lang="en-US" sz="2400" dirty="0">
                <a:latin typeface="Times New Roman" panose="02020603050405020304" pitchFamily="18" charset="0"/>
                <a:cs typeface="Times New Roman" panose="02020603050405020304" pitchFamily="18" charset="0"/>
              </a:rPr>
              <a:t> If the CPU is busy executing processes, then work is being done. One measure of work is the number of processes that are completed per time unit, called throughput. For long processes, this rate may be one process over several seconds; for short transactions, it may be tens of processes per second.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052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DB8A0-DE97-07DA-98BC-D9E84E8F2CDA}"/>
              </a:ext>
            </a:extLst>
          </p:cNvPr>
          <p:cNvSpPr>
            <a:spLocks noGrp="1"/>
          </p:cNvSpPr>
          <p:nvPr>
            <p:ph idx="1"/>
          </p:nvPr>
        </p:nvSpPr>
        <p:spPr>
          <a:xfrm>
            <a:off x="494521" y="373224"/>
            <a:ext cx="11290041" cy="5803739"/>
          </a:xfrm>
        </p:spPr>
        <p:txBody>
          <a:bodyPr>
            <a:normAutofit/>
          </a:bodyPr>
          <a:lstStyle/>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Turnaround time: </a:t>
            </a:r>
            <a:r>
              <a:rPr lang="en-US" sz="2400" dirty="0">
                <a:latin typeface="Times New Roman" panose="02020603050405020304" pitchFamily="18" charset="0"/>
                <a:cs typeface="Times New Roman" panose="02020603050405020304" pitchFamily="18" charset="0"/>
              </a:rPr>
              <a:t>From the point of view of a particular process, the important criterion is how long it takes to execute that process. The interval from the time of submission of a process to the time of completion is the turnaround time. Turnaround time is the sum of the periods spent waiting in the ready queue, executing on the CPU, and doing I/O. </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Waiting time: </a:t>
            </a:r>
            <a:r>
              <a:rPr lang="en-US" sz="2400" dirty="0">
                <a:latin typeface="Times New Roman" panose="02020603050405020304" pitchFamily="18" charset="0"/>
                <a:cs typeface="Times New Roman" panose="02020603050405020304" pitchFamily="18" charset="0"/>
              </a:rPr>
              <a:t>The CPU-scheduling algorithm does not affect the amount of time during which a process executes or does I/O. It affects only the amount of time that a process spends waiting in the ready queue. Waiting time is the sum of the periods spent waiting in the ready queue.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054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174B99-053A-5D13-AE1C-9EE3E816572E}"/>
              </a:ext>
            </a:extLst>
          </p:cNvPr>
          <p:cNvSpPr>
            <a:spLocks noGrp="1"/>
          </p:cNvSpPr>
          <p:nvPr>
            <p:ph idx="1"/>
          </p:nvPr>
        </p:nvSpPr>
        <p:spPr>
          <a:xfrm>
            <a:off x="569167" y="326571"/>
            <a:ext cx="10784633" cy="5850392"/>
          </a:xfrm>
        </p:spPr>
        <p:txBody>
          <a:bodyPr/>
          <a:lstStyle/>
          <a:p>
            <a:pPr algn="just">
              <a:lnSpc>
                <a:spcPct val="150000"/>
              </a:lnSpc>
            </a:pPr>
            <a:r>
              <a:rPr lang="en-US" b="1" dirty="0">
                <a:solidFill>
                  <a:srgbClr val="FF0000"/>
                </a:solidFill>
                <a:latin typeface="Times New Roman" panose="02020603050405020304" pitchFamily="18" charset="0"/>
                <a:cs typeface="Times New Roman" panose="02020603050405020304" pitchFamily="18" charset="0"/>
              </a:rPr>
              <a:t>Response time: </a:t>
            </a:r>
            <a:r>
              <a:rPr lang="en-US" dirty="0">
                <a:latin typeface="Times New Roman" panose="02020603050405020304" pitchFamily="18" charset="0"/>
                <a:cs typeface="Times New Roman" panose="02020603050405020304" pitchFamily="18" charset="0"/>
              </a:rPr>
              <a:t>In an interactive system, turnaround time may not be the best criterion. Often, a process can produce some output fairly early and can continue computing new results while previous results are being output to the user. Thus, another measure is the time from the submission of a request until the first response is produced. This measure, called response time, is the time it takes to start responding, not the time it takes to output the response.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29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7493-CCC4-0E08-1ED0-6612FFDFAAA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Scheduling algorithms</a:t>
            </a:r>
          </a:p>
        </p:txBody>
      </p:sp>
      <p:sp>
        <p:nvSpPr>
          <p:cNvPr id="3" name="Content Placeholder 2">
            <a:extLst>
              <a:ext uri="{FF2B5EF4-FFF2-40B4-BE49-F238E27FC236}">
                <a16:creationId xmlns:a16="http://schemas.microsoft.com/office/drawing/2014/main" id="{87EF49ED-D09A-E537-FB44-29FD453B5C1D}"/>
              </a:ext>
            </a:extLst>
          </p:cNvPr>
          <p:cNvSpPr>
            <a:spLocks noGrp="1"/>
          </p:cNvSpPr>
          <p:nvPr>
            <p:ph idx="1"/>
          </p:nvPr>
        </p:nvSpPr>
        <p:spPr/>
        <p:txBody>
          <a:bodyPr/>
          <a:lstStyle/>
          <a:p>
            <a:r>
              <a:rPr lang="en-IN" dirty="0"/>
              <a:t>Scheduling algorithm is a way or selecting a process from ready queue and put it in the CPU.</a:t>
            </a:r>
          </a:p>
        </p:txBody>
      </p:sp>
    </p:spTree>
    <p:extLst>
      <p:ext uri="{BB962C8B-B14F-4D97-AF65-F5344CB8AC3E}">
        <p14:creationId xmlns:p14="http://schemas.microsoft.com/office/powerpoint/2010/main" val="3418907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252F-E8B4-19DE-DE6E-AF63FC11BD24}"/>
              </a:ext>
            </a:extLst>
          </p:cNvPr>
          <p:cNvSpPr>
            <a:spLocks noGrp="1"/>
          </p:cNvSpPr>
          <p:nvPr>
            <p:ph type="title"/>
          </p:nvPr>
        </p:nvSpPr>
        <p:spPr>
          <a:xfrm>
            <a:off x="335902" y="365125"/>
            <a:ext cx="11017898" cy="586597"/>
          </a:xfrm>
        </p:spPr>
        <p:txBody>
          <a:bodyPr>
            <a:normAutofit fontScale="90000"/>
          </a:bodyPr>
          <a:lstStyle/>
          <a:p>
            <a:r>
              <a:rPr lang="en-IN" b="1" dirty="0">
                <a:latin typeface="Times New Roman" panose="02020603050405020304" pitchFamily="18" charset="0"/>
                <a:cs typeface="Times New Roman" panose="02020603050405020304" pitchFamily="18" charset="0"/>
              </a:rPr>
              <a:t>FCFS(FIRST COME FIRST SERVE)</a:t>
            </a:r>
          </a:p>
        </p:txBody>
      </p:sp>
      <p:sp>
        <p:nvSpPr>
          <p:cNvPr id="3" name="Content Placeholder 2">
            <a:extLst>
              <a:ext uri="{FF2B5EF4-FFF2-40B4-BE49-F238E27FC236}">
                <a16:creationId xmlns:a16="http://schemas.microsoft.com/office/drawing/2014/main" id="{D3FDC778-A654-795D-DEAE-88D3465B8CB0}"/>
              </a:ext>
            </a:extLst>
          </p:cNvPr>
          <p:cNvSpPr>
            <a:spLocks noGrp="1"/>
          </p:cNvSpPr>
          <p:nvPr>
            <p:ph idx="1"/>
          </p:nvPr>
        </p:nvSpPr>
        <p:spPr>
          <a:xfrm>
            <a:off x="242595" y="1045029"/>
            <a:ext cx="11513975" cy="5447846"/>
          </a:xfrm>
        </p:spPr>
        <p:txBody>
          <a:bodyPr/>
          <a:lstStyle/>
          <a:p>
            <a:pPr algn="just"/>
            <a:r>
              <a:rPr lang="en-US" b="1" i="0" dirty="0">
                <a:solidFill>
                  <a:srgbClr val="222222"/>
                </a:solidFill>
                <a:effectLst/>
                <a:latin typeface="Times New Roman" panose="02020603050405020304" pitchFamily="18" charset="0"/>
                <a:cs typeface="Times New Roman" panose="02020603050405020304" pitchFamily="18" charset="0"/>
              </a:rPr>
              <a:t>First Come First Serve (FCFS)</a:t>
            </a:r>
            <a:r>
              <a:rPr lang="en-US" b="0" i="0" dirty="0">
                <a:solidFill>
                  <a:srgbClr val="222222"/>
                </a:solidFill>
                <a:effectLst/>
                <a:latin typeface="Times New Roman" panose="02020603050405020304" pitchFamily="18" charset="0"/>
                <a:cs typeface="Times New Roman" panose="02020603050405020304" pitchFamily="18" charset="0"/>
              </a:rPr>
              <a:t> is an operating system scheduling algorithm that automatically executes queued requests and processes in order of their arrival. </a:t>
            </a:r>
          </a:p>
          <a:p>
            <a:pPr algn="just"/>
            <a:r>
              <a:rPr lang="en-US" b="0" i="0" dirty="0">
                <a:solidFill>
                  <a:srgbClr val="222222"/>
                </a:solidFill>
                <a:effectLst/>
                <a:latin typeface="Times New Roman" panose="02020603050405020304" pitchFamily="18" charset="0"/>
                <a:cs typeface="Times New Roman" panose="02020603050405020304" pitchFamily="18" charset="0"/>
              </a:rPr>
              <a:t>It is the easiest and simplest CPU scheduling algorithm. In this type of algorithm, processes which requests the CPU first get the CPU allocation first. </a:t>
            </a:r>
          </a:p>
          <a:p>
            <a:pPr algn="just"/>
            <a:r>
              <a:rPr lang="en-US" b="0" i="0" dirty="0">
                <a:solidFill>
                  <a:srgbClr val="222222"/>
                </a:solidFill>
                <a:effectLst/>
                <a:latin typeface="Times New Roman" panose="02020603050405020304" pitchFamily="18" charset="0"/>
                <a:cs typeface="Times New Roman" panose="02020603050405020304" pitchFamily="18" charset="0"/>
              </a:rPr>
              <a:t>This is managed with a FIFO queue. The full form of FCFS is First Come First Serve.</a:t>
            </a:r>
          </a:p>
          <a:p>
            <a:pPr algn="just"/>
            <a:r>
              <a:rPr lang="en-US" b="0" i="0" dirty="0">
                <a:solidFill>
                  <a:srgbClr val="222222"/>
                </a:solidFill>
                <a:effectLst/>
                <a:latin typeface="Times New Roman" panose="02020603050405020304" pitchFamily="18" charset="0"/>
                <a:cs typeface="Times New Roman" panose="02020603050405020304" pitchFamily="18" charset="0"/>
              </a:rPr>
              <a:t>As the process enters the ready queue, its PCB (Process Control Block) is linked with the tail of the queue and, when the CPU becomes free, it should be assigned to the process at the beginning of the queue.</a:t>
            </a:r>
          </a:p>
          <a:p>
            <a:endParaRPr lang="en-IN" dirty="0"/>
          </a:p>
        </p:txBody>
      </p:sp>
    </p:spTree>
    <p:extLst>
      <p:ext uri="{BB962C8B-B14F-4D97-AF65-F5344CB8AC3E}">
        <p14:creationId xmlns:p14="http://schemas.microsoft.com/office/powerpoint/2010/main" val="146994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cess in OS">
            <a:extLst>
              <a:ext uri="{FF2B5EF4-FFF2-40B4-BE49-F238E27FC236}">
                <a16:creationId xmlns:a16="http://schemas.microsoft.com/office/drawing/2014/main" id="{13AE487C-3B22-7140-23BE-5F2D782A36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7763" y="559837"/>
            <a:ext cx="4935894" cy="5546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2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09A6-0994-550C-5A50-6CDD08A8EA4A}"/>
              </a:ext>
            </a:extLst>
          </p:cNvPr>
          <p:cNvSpPr>
            <a:spLocks noGrp="1"/>
          </p:cNvSpPr>
          <p:nvPr>
            <p:ph type="title"/>
          </p:nvPr>
        </p:nvSpPr>
        <p:spPr>
          <a:xfrm>
            <a:off x="838200" y="365125"/>
            <a:ext cx="10515600" cy="493291"/>
          </a:xfrm>
        </p:spPr>
        <p:txBody>
          <a:bodyPr>
            <a:normAutofit fontScale="90000"/>
          </a:bodyPr>
          <a:lstStyle/>
          <a:p>
            <a:r>
              <a:rPr lang="en-IN" dirty="0">
                <a:latin typeface="Times New Roman" panose="02020603050405020304" pitchFamily="18" charset="0"/>
                <a:cs typeface="Times New Roman" panose="02020603050405020304" pitchFamily="18" charset="0"/>
              </a:rPr>
              <a:t>CHARACTERISTICS</a:t>
            </a:r>
          </a:p>
        </p:txBody>
      </p:sp>
      <p:sp>
        <p:nvSpPr>
          <p:cNvPr id="3" name="Content Placeholder 2">
            <a:extLst>
              <a:ext uri="{FF2B5EF4-FFF2-40B4-BE49-F238E27FC236}">
                <a16:creationId xmlns:a16="http://schemas.microsoft.com/office/drawing/2014/main" id="{F0254BBC-B96B-BA2C-F6D0-DEA11C5B9ACB}"/>
              </a:ext>
            </a:extLst>
          </p:cNvPr>
          <p:cNvSpPr>
            <a:spLocks noGrp="1"/>
          </p:cNvSpPr>
          <p:nvPr>
            <p:ph idx="1"/>
          </p:nvPr>
        </p:nvSpPr>
        <p:spPr>
          <a:xfrm>
            <a:off x="513184" y="858416"/>
            <a:ext cx="10840616" cy="5803641"/>
          </a:xfrm>
        </p:spPr>
        <p:txBody>
          <a:bodyPr>
            <a:normAutofit/>
          </a:bodyPr>
          <a:lstStyle/>
          <a:p>
            <a:pPr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Jobs are always executed on a first-come, first-serve basis.</a:t>
            </a:r>
          </a:p>
          <a:p>
            <a:pPr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It is easy to implement and use.</a:t>
            </a:r>
          </a:p>
          <a:p>
            <a:pPr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This method is poor in performance, and the general wait time is quite high.</a:t>
            </a:r>
          </a:p>
          <a:p>
            <a:pPr marL="0" indent="0" algn="just">
              <a:buNone/>
            </a:pPr>
            <a:r>
              <a:rPr lang="en-IN" b="1" i="0" dirty="0">
                <a:solidFill>
                  <a:srgbClr val="222222"/>
                </a:solidFill>
                <a:effectLst/>
                <a:latin typeface="Source Sans Pro" panose="020B0503030403020204" pitchFamily="34" charset="0"/>
              </a:rPr>
              <a:t>Example of FCFS scheduling</a:t>
            </a:r>
          </a:p>
          <a:p>
            <a:pPr algn="just"/>
            <a:r>
              <a:rPr lang="en-US" b="0" i="0" dirty="0">
                <a:solidFill>
                  <a:srgbClr val="222222"/>
                </a:solidFill>
                <a:effectLst/>
                <a:latin typeface="Times New Roman" panose="02020603050405020304" pitchFamily="18" charset="0"/>
                <a:cs typeface="Times New Roman" panose="02020603050405020304" pitchFamily="18" charset="0"/>
              </a:rPr>
              <a:t>A real-life example of the FCFS method is buying a movie ticket on the ticket counter. In this scheduling algorithm, a person is served according to the queue manner. </a:t>
            </a:r>
          </a:p>
          <a:p>
            <a:pPr algn="just"/>
            <a:r>
              <a:rPr lang="en-US" b="0" i="0" dirty="0">
                <a:solidFill>
                  <a:srgbClr val="222222"/>
                </a:solidFill>
                <a:effectLst/>
                <a:latin typeface="Times New Roman" panose="02020603050405020304" pitchFamily="18" charset="0"/>
                <a:cs typeface="Times New Roman" panose="02020603050405020304" pitchFamily="18" charset="0"/>
              </a:rPr>
              <a:t>The person who arrives first in the queue first buys the ticket and then the next one. </a:t>
            </a:r>
          </a:p>
          <a:p>
            <a:pPr algn="just"/>
            <a:r>
              <a:rPr lang="en-US" b="0" i="0" dirty="0">
                <a:solidFill>
                  <a:srgbClr val="222222"/>
                </a:solidFill>
                <a:effectLst/>
                <a:latin typeface="Times New Roman" panose="02020603050405020304" pitchFamily="18" charset="0"/>
                <a:cs typeface="Times New Roman" panose="02020603050405020304" pitchFamily="18" charset="0"/>
              </a:rPr>
              <a:t>This will continue until the last person in the queue purchases the ticket.</a:t>
            </a:r>
          </a:p>
          <a:p>
            <a:pPr algn="just"/>
            <a:r>
              <a:rPr lang="en-US" b="0" i="0" dirty="0">
                <a:solidFill>
                  <a:srgbClr val="222222"/>
                </a:solidFill>
                <a:effectLst/>
                <a:latin typeface="Times New Roman" panose="02020603050405020304" pitchFamily="18" charset="0"/>
                <a:cs typeface="Times New Roman" panose="02020603050405020304" pitchFamily="18" charset="0"/>
              </a:rPr>
              <a:t>Using this algorithm, the CPU process works in a similar manner.</a:t>
            </a:r>
          </a:p>
          <a:p>
            <a:endParaRPr lang="en-IN" dirty="0"/>
          </a:p>
        </p:txBody>
      </p:sp>
    </p:spTree>
    <p:extLst>
      <p:ext uri="{BB962C8B-B14F-4D97-AF65-F5344CB8AC3E}">
        <p14:creationId xmlns:p14="http://schemas.microsoft.com/office/powerpoint/2010/main" val="1803607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8D6E-4A2B-A4DC-F5A3-8A4A70A55E56}"/>
              </a:ext>
            </a:extLst>
          </p:cNvPr>
          <p:cNvSpPr>
            <a:spLocks noGrp="1"/>
          </p:cNvSpPr>
          <p:nvPr>
            <p:ph type="title"/>
          </p:nvPr>
        </p:nvSpPr>
        <p:spPr>
          <a:xfrm>
            <a:off x="838200" y="681037"/>
            <a:ext cx="10515600" cy="381324"/>
          </a:xfrm>
        </p:spPr>
        <p:txBody>
          <a:bodyPr>
            <a:normAutofit fontScale="90000"/>
          </a:bodyPr>
          <a:lstStyle/>
          <a:p>
            <a:r>
              <a:rPr lang="en-US" sz="3600" b="1" i="0" dirty="0">
                <a:solidFill>
                  <a:srgbClr val="222222"/>
                </a:solidFill>
                <a:effectLst/>
                <a:latin typeface="Times New Roman" panose="02020603050405020304" pitchFamily="18" charset="0"/>
                <a:cs typeface="Times New Roman" panose="02020603050405020304" pitchFamily="18" charset="0"/>
              </a:rPr>
              <a:t>How FCFS Works? Calculating Average Waiting Time</a:t>
            </a:r>
            <a:br>
              <a:rPr lang="en-US" b="1" i="0" dirty="0">
                <a:solidFill>
                  <a:srgbClr val="222222"/>
                </a:solidFill>
                <a:effectLst/>
                <a:latin typeface="Source Sans Pro" panose="020B0503030403020204" pitchFamily="34" charset="0"/>
              </a:rPr>
            </a:br>
            <a:endParaRPr lang="en-IN" dirty="0"/>
          </a:p>
        </p:txBody>
      </p:sp>
      <p:graphicFrame>
        <p:nvGraphicFramePr>
          <p:cNvPr id="4" name="Content Placeholder 3">
            <a:extLst>
              <a:ext uri="{FF2B5EF4-FFF2-40B4-BE49-F238E27FC236}">
                <a16:creationId xmlns:a16="http://schemas.microsoft.com/office/drawing/2014/main" id="{9EECDDFD-D9C2-2041-9DA7-2697A1AC6346}"/>
              </a:ext>
            </a:extLst>
          </p:cNvPr>
          <p:cNvGraphicFramePr>
            <a:graphicFrameLocks noGrp="1"/>
          </p:cNvGraphicFramePr>
          <p:nvPr>
            <p:ph idx="1"/>
            <p:extLst>
              <p:ext uri="{D42A27DB-BD31-4B8C-83A1-F6EECF244321}">
                <p14:modId xmlns:p14="http://schemas.microsoft.com/office/powerpoint/2010/main" val="3466837097"/>
              </p:ext>
            </p:extLst>
          </p:nvPr>
        </p:nvGraphicFramePr>
        <p:xfrm>
          <a:off x="2575244" y="2958558"/>
          <a:ext cx="7324530" cy="3041781"/>
        </p:xfrm>
        <a:graphic>
          <a:graphicData uri="http://schemas.openxmlformats.org/drawingml/2006/table">
            <a:tbl>
              <a:tblPr/>
              <a:tblGrid>
                <a:gridCol w="2441510">
                  <a:extLst>
                    <a:ext uri="{9D8B030D-6E8A-4147-A177-3AD203B41FA5}">
                      <a16:colId xmlns:a16="http://schemas.microsoft.com/office/drawing/2014/main" val="3805209277"/>
                    </a:ext>
                  </a:extLst>
                </a:gridCol>
                <a:gridCol w="2441510">
                  <a:extLst>
                    <a:ext uri="{9D8B030D-6E8A-4147-A177-3AD203B41FA5}">
                      <a16:colId xmlns:a16="http://schemas.microsoft.com/office/drawing/2014/main" val="1355948642"/>
                    </a:ext>
                  </a:extLst>
                </a:gridCol>
                <a:gridCol w="2441510">
                  <a:extLst>
                    <a:ext uri="{9D8B030D-6E8A-4147-A177-3AD203B41FA5}">
                      <a16:colId xmlns:a16="http://schemas.microsoft.com/office/drawing/2014/main" val="2228611500"/>
                    </a:ext>
                  </a:extLst>
                </a:gridCol>
              </a:tblGrid>
              <a:tr h="503853">
                <a:tc>
                  <a:txBody>
                    <a:bodyPr/>
                    <a:lstStyle/>
                    <a:p>
                      <a:pPr algn="l"/>
                      <a:r>
                        <a:rPr lang="en-IN">
                          <a:effectLst/>
                        </a:rPr>
                        <a:t>Process</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a:effectLst/>
                        </a:rPr>
                        <a:t>Burst time</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a:effectLst/>
                        </a:rPr>
                        <a:t>Arrival time</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56590482"/>
                  </a:ext>
                </a:extLst>
              </a:tr>
              <a:tr h="503853">
                <a:tc>
                  <a:txBody>
                    <a:bodyPr/>
                    <a:lstStyle/>
                    <a:p>
                      <a:r>
                        <a:rPr lang="en-IN">
                          <a:effectLst/>
                        </a:rPr>
                        <a:t>P1</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a:effectLst/>
                        </a:rPr>
                        <a:t>6</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a:effectLst/>
                        </a:rPr>
                        <a:t>2</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774903223"/>
                  </a:ext>
                </a:extLst>
              </a:tr>
              <a:tr h="503853">
                <a:tc>
                  <a:txBody>
                    <a:bodyPr/>
                    <a:lstStyle/>
                    <a:p>
                      <a:r>
                        <a:rPr lang="en-IN" dirty="0">
                          <a:effectLst/>
                        </a:rPr>
                        <a:t>P2</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a:effectLst/>
                        </a:rPr>
                        <a:t>2</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a:effectLst/>
                        </a:rPr>
                        <a:t>5</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179636292"/>
                  </a:ext>
                </a:extLst>
              </a:tr>
              <a:tr h="503853">
                <a:tc>
                  <a:txBody>
                    <a:bodyPr/>
                    <a:lstStyle/>
                    <a:p>
                      <a:r>
                        <a:rPr lang="en-IN">
                          <a:effectLst/>
                        </a:rPr>
                        <a:t>P3</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dirty="0">
                          <a:effectLst/>
                        </a:rPr>
                        <a:t>8</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a:effectLst/>
                        </a:rPr>
                        <a:t>1</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238814078"/>
                  </a:ext>
                </a:extLst>
              </a:tr>
              <a:tr h="522516">
                <a:tc>
                  <a:txBody>
                    <a:bodyPr/>
                    <a:lstStyle/>
                    <a:p>
                      <a:r>
                        <a:rPr lang="en-IN">
                          <a:effectLst/>
                        </a:rPr>
                        <a:t>P4</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a:effectLst/>
                        </a:rPr>
                        <a:t>3</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a:solidFill>
                            <a:srgbClr val="FF0000"/>
                          </a:solidFill>
                          <a:effectLst/>
                        </a:rPr>
                        <a:t>0</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837241284"/>
                  </a:ext>
                </a:extLst>
              </a:tr>
              <a:tr h="503853">
                <a:tc>
                  <a:txBody>
                    <a:bodyPr/>
                    <a:lstStyle/>
                    <a:p>
                      <a:r>
                        <a:rPr lang="en-IN">
                          <a:effectLst/>
                        </a:rPr>
                        <a:t>P5</a:t>
                      </a:r>
                    </a:p>
                  </a:txBody>
                  <a:tcPr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IN">
                          <a:effectLst/>
                        </a:rPr>
                        <a:t>4</a:t>
                      </a:r>
                    </a:p>
                  </a:txBody>
                  <a:tcPr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IN" dirty="0">
                          <a:effectLst/>
                        </a:rPr>
                        <a:t>4</a:t>
                      </a:r>
                    </a:p>
                  </a:txBody>
                  <a:tcPr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700700139"/>
                  </a:ext>
                </a:extLst>
              </a:tr>
            </a:tbl>
          </a:graphicData>
        </a:graphic>
      </p:graphicFrame>
      <p:sp>
        <p:nvSpPr>
          <p:cNvPr id="7" name="TextBox 6">
            <a:extLst>
              <a:ext uri="{FF2B5EF4-FFF2-40B4-BE49-F238E27FC236}">
                <a16:creationId xmlns:a16="http://schemas.microsoft.com/office/drawing/2014/main" id="{CE147D5B-586E-9D88-B27F-8C1A34871F12}"/>
              </a:ext>
            </a:extLst>
          </p:cNvPr>
          <p:cNvSpPr txBox="1"/>
          <p:nvPr/>
        </p:nvSpPr>
        <p:spPr>
          <a:xfrm>
            <a:off x="464199" y="1062361"/>
            <a:ext cx="11096430"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Here is an example of five processes arriving at different times. Each process has a different burst time.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9AD66D5-E3BE-D3D9-D787-94AB198F2F6D}"/>
              </a:ext>
            </a:extLst>
          </p:cNvPr>
          <p:cNvSpPr txBox="1"/>
          <p:nvPr/>
        </p:nvSpPr>
        <p:spPr>
          <a:xfrm>
            <a:off x="464199" y="2192694"/>
            <a:ext cx="1345940" cy="584775"/>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Q1.</a:t>
            </a:r>
          </a:p>
        </p:txBody>
      </p:sp>
    </p:spTree>
    <p:extLst>
      <p:ext uri="{BB962C8B-B14F-4D97-AF65-F5344CB8AC3E}">
        <p14:creationId xmlns:p14="http://schemas.microsoft.com/office/powerpoint/2010/main" val="393872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15BC-8D64-93D1-FACB-09476E97447D}"/>
              </a:ext>
            </a:extLst>
          </p:cNvPr>
          <p:cNvSpPr>
            <a:spLocks noGrp="1"/>
          </p:cNvSpPr>
          <p:nvPr>
            <p:ph type="title"/>
          </p:nvPr>
        </p:nvSpPr>
        <p:spPr>
          <a:xfrm>
            <a:off x="838200" y="365125"/>
            <a:ext cx="10515600" cy="642581"/>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Q2.</a:t>
            </a:r>
          </a:p>
        </p:txBody>
      </p:sp>
      <p:graphicFrame>
        <p:nvGraphicFramePr>
          <p:cNvPr id="4" name="Table 4">
            <a:extLst>
              <a:ext uri="{FF2B5EF4-FFF2-40B4-BE49-F238E27FC236}">
                <a16:creationId xmlns:a16="http://schemas.microsoft.com/office/drawing/2014/main" id="{24429B30-7916-7D7A-3FF0-6A30DD8BD78F}"/>
              </a:ext>
            </a:extLst>
          </p:cNvPr>
          <p:cNvGraphicFramePr>
            <a:graphicFrameLocks noGrp="1"/>
          </p:cNvGraphicFramePr>
          <p:nvPr>
            <p:ph idx="1"/>
            <p:extLst>
              <p:ext uri="{D42A27DB-BD31-4B8C-83A1-F6EECF244321}">
                <p14:modId xmlns:p14="http://schemas.microsoft.com/office/powerpoint/2010/main" val="3842824432"/>
              </p:ext>
            </p:extLst>
          </p:nvPr>
        </p:nvGraphicFramePr>
        <p:xfrm>
          <a:off x="2909596" y="1924724"/>
          <a:ext cx="5257800" cy="18288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424362309"/>
                    </a:ext>
                  </a:extLst>
                </a:gridCol>
                <a:gridCol w="2628900">
                  <a:extLst>
                    <a:ext uri="{9D8B030D-6E8A-4147-A177-3AD203B41FA5}">
                      <a16:colId xmlns:a16="http://schemas.microsoft.com/office/drawing/2014/main" val="1292759758"/>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Process</a:t>
                      </a:r>
                    </a:p>
                  </a:txBody>
                  <a:tcPr/>
                </a:tc>
                <a:tc>
                  <a:txBody>
                    <a:bodyPr/>
                    <a:lstStyle/>
                    <a:p>
                      <a:pPr algn="ctr"/>
                      <a:r>
                        <a:rPr lang="en-IN" sz="2400" dirty="0">
                          <a:latin typeface="Times New Roman" panose="02020603050405020304" pitchFamily="18" charset="0"/>
                          <a:cs typeface="Times New Roman" panose="02020603050405020304" pitchFamily="18" charset="0"/>
                        </a:rPr>
                        <a:t>Burst Time</a:t>
                      </a:r>
                    </a:p>
                  </a:txBody>
                  <a:tcPr/>
                </a:tc>
                <a:extLst>
                  <a:ext uri="{0D108BD9-81ED-4DB2-BD59-A6C34878D82A}">
                    <a16:rowId xmlns:a16="http://schemas.microsoft.com/office/drawing/2014/main" val="2096107609"/>
                  </a:ext>
                </a:extLst>
              </a:tr>
              <a:tr h="370840">
                <a:tc>
                  <a:txBody>
                    <a:bodyPr/>
                    <a:lstStyle/>
                    <a:p>
                      <a:pPr algn="ctr"/>
                      <a:r>
                        <a:rPr lang="en-IN" sz="2400" dirty="0">
                          <a:latin typeface="Times New Roman" panose="02020603050405020304" pitchFamily="18" charset="0"/>
                          <a:cs typeface="Times New Roman" panose="02020603050405020304" pitchFamily="18" charset="0"/>
                        </a:rPr>
                        <a:t>P1</a:t>
                      </a:r>
                    </a:p>
                  </a:txBody>
                  <a:tcPr/>
                </a:tc>
                <a:tc>
                  <a:txBody>
                    <a:bodyPr/>
                    <a:lstStyle/>
                    <a:p>
                      <a:pPr algn="ctr"/>
                      <a:r>
                        <a:rPr lang="en-IN" sz="2400" dirty="0">
                          <a:latin typeface="Times New Roman" panose="02020603050405020304" pitchFamily="18" charset="0"/>
                          <a:cs typeface="Times New Roman" panose="02020603050405020304" pitchFamily="18" charset="0"/>
                        </a:rPr>
                        <a:t>24</a:t>
                      </a:r>
                    </a:p>
                  </a:txBody>
                  <a:tcPr/>
                </a:tc>
                <a:extLst>
                  <a:ext uri="{0D108BD9-81ED-4DB2-BD59-A6C34878D82A}">
                    <a16:rowId xmlns:a16="http://schemas.microsoft.com/office/drawing/2014/main" val="208364631"/>
                  </a:ext>
                </a:extLst>
              </a:tr>
              <a:tr h="370840">
                <a:tc>
                  <a:txBody>
                    <a:bodyPr/>
                    <a:lstStyle/>
                    <a:p>
                      <a:pPr algn="ctr"/>
                      <a:r>
                        <a:rPr lang="en-IN" sz="2400" dirty="0">
                          <a:latin typeface="Times New Roman" panose="02020603050405020304" pitchFamily="18" charset="0"/>
                          <a:cs typeface="Times New Roman" panose="02020603050405020304" pitchFamily="18" charset="0"/>
                        </a:rPr>
                        <a:t>P2</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476204598"/>
                  </a:ext>
                </a:extLst>
              </a:tr>
              <a:tr h="370840">
                <a:tc>
                  <a:txBody>
                    <a:bodyPr/>
                    <a:lstStyle/>
                    <a:p>
                      <a:pPr algn="ctr"/>
                      <a:r>
                        <a:rPr lang="en-IN" sz="2400" dirty="0">
                          <a:latin typeface="Times New Roman" panose="02020603050405020304" pitchFamily="18" charset="0"/>
                          <a:cs typeface="Times New Roman" panose="02020603050405020304" pitchFamily="18" charset="0"/>
                        </a:rPr>
                        <a:t>P3</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228364862"/>
                  </a:ext>
                </a:extLst>
              </a:tr>
            </a:tbl>
          </a:graphicData>
        </a:graphic>
      </p:graphicFrame>
    </p:spTree>
    <p:extLst>
      <p:ext uri="{BB962C8B-B14F-4D97-AF65-F5344CB8AC3E}">
        <p14:creationId xmlns:p14="http://schemas.microsoft.com/office/powerpoint/2010/main" val="355389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EEB5-B029-CFCD-A511-EBAFD9423C99}"/>
              </a:ext>
            </a:extLst>
          </p:cNvPr>
          <p:cNvSpPr>
            <a:spLocks noGrp="1"/>
          </p:cNvSpPr>
          <p:nvPr>
            <p:ph type="title"/>
          </p:nvPr>
        </p:nvSpPr>
        <p:spPr>
          <a:xfrm>
            <a:off x="838200" y="365125"/>
            <a:ext cx="10515600" cy="521283"/>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Q3.</a:t>
            </a:r>
          </a:p>
        </p:txBody>
      </p:sp>
      <p:graphicFrame>
        <p:nvGraphicFramePr>
          <p:cNvPr id="5" name="Table 5">
            <a:extLst>
              <a:ext uri="{FF2B5EF4-FFF2-40B4-BE49-F238E27FC236}">
                <a16:creationId xmlns:a16="http://schemas.microsoft.com/office/drawing/2014/main" id="{C3D0BFC6-D61A-2D3D-4E46-770617A1A9A8}"/>
              </a:ext>
            </a:extLst>
          </p:cNvPr>
          <p:cNvGraphicFramePr>
            <a:graphicFrameLocks noGrp="1"/>
          </p:cNvGraphicFramePr>
          <p:nvPr>
            <p:ph idx="1"/>
            <p:extLst>
              <p:ext uri="{D42A27DB-BD31-4B8C-83A1-F6EECF244321}">
                <p14:modId xmlns:p14="http://schemas.microsoft.com/office/powerpoint/2010/main" val="2498636803"/>
              </p:ext>
            </p:extLst>
          </p:nvPr>
        </p:nvGraphicFramePr>
        <p:xfrm>
          <a:off x="1623526" y="1825625"/>
          <a:ext cx="7716414" cy="2743200"/>
        </p:xfrm>
        <a:graphic>
          <a:graphicData uri="http://schemas.openxmlformats.org/drawingml/2006/table">
            <a:tbl>
              <a:tblPr firstRow="1" bandRow="1">
                <a:tableStyleId>{5C22544A-7EE6-4342-B048-85BDC9FD1C3A}</a:tableStyleId>
              </a:tblPr>
              <a:tblGrid>
                <a:gridCol w="2572138">
                  <a:extLst>
                    <a:ext uri="{9D8B030D-6E8A-4147-A177-3AD203B41FA5}">
                      <a16:colId xmlns:a16="http://schemas.microsoft.com/office/drawing/2014/main" val="3543705486"/>
                    </a:ext>
                  </a:extLst>
                </a:gridCol>
                <a:gridCol w="2572138">
                  <a:extLst>
                    <a:ext uri="{9D8B030D-6E8A-4147-A177-3AD203B41FA5}">
                      <a16:colId xmlns:a16="http://schemas.microsoft.com/office/drawing/2014/main" val="2132782904"/>
                    </a:ext>
                  </a:extLst>
                </a:gridCol>
                <a:gridCol w="2572138">
                  <a:extLst>
                    <a:ext uri="{9D8B030D-6E8A-4147-A177-3AD203B41FA5}">
                      <a16:colId xmlns:a16="http://schemas.microsoft.com/office/drawing/2014/main" val="3513764914"/>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Process</a:t>
                      </a:r>
                    </a:p>
                  </a:txBody>
                  <a:tcPr/>
                </a:tc>
                <a:tc>
                  <a:txBody>
                    <a:bodyPr/>
                    <a:lstStyle/>
                    <a:p>
                      <a:pPr algn="ctr"/>
                      <a:r>
                        <a:rPr lang="en-IN" sz="2400" dirty="0">
                          <a:latin typeface="Times New Roman" panose="02020603050405020304" pitchFamily="18" charset="0"/>
                          <a:cs typeface="Times New Roman" panose="02020603050405020304" pitchFamily="18" charset="0"/>
                        </a:rPr>
                        <a:t>Arrival time</a:t>
                      </a:r>
                    </a:p>
                  </a:txBody>
                  <a:tcPr/>
                </a:tc>
                <a:tc>
                  <a:txBody>
                    <a:bodyPr/>
                    <a:lstStyle/>
                    <a:p>
                      <a:pPr algn="ctr"/>
                      <a:r>
                        <a:rPr lang="en-IN" sz="2400" dirty="0">
                          <a:latin typeface="Times New Roman" panose="02020603050405020304" pitchFamily="18" charset="0"/>
                          <a:cs typeface="Times New Roman" panose="02020603050405020304" pitchFamily="18" charset="0"/>
                        </a:rPr>
                        <a:t>Burst time</a:t>
                      </a:r>
                    </a:p>
                  </a:txBody>
                  <a:tcPr/>
                </a:tc>
                <a:extLst>
                  <a:ext uri="{0D108BD9-81ED-4DB2-BD59-A6C34878D82A}">
                    <a16:rowId xmlns:a16="http://schemas.microsoft.com/office/drawing/2014/main" val="3334188955"/>
                  </a:ext>
                </a:extLst>
              </a:tr>
              <a:tr h="370840">
                <a:tc>
                  <a:txBody>
                    <a:bodyPr/>
                    <a:lstStyle/>
                    <a:p>
                      <a:pPr algn="ctr"/>
                      <a:r>
                        <a:rPr lang="en-IN" sz="2400" dirty="0">
                          <a:latin typeface="Times New Roman" panose="02020603050405020304" pitchFamily="18" charset="0"/>
                          <a:cs typeface="Times New Roman" panose="02020603050405020304" pitchFamily="18" charset="0"/>
                        </a:rPr>
                        <a:t>P1</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798411682"/>
                  </a:ext>
                </a:extLst>
              </a:tr>
              <a:tr h="370840">
                <a:tc>
                  <a:txBody>
                    <a:bodyPr/>
                    <a:lstStyle/>
                    <a:p>
                      <a:pPr algn="ctr"/>
                      <a:r>
                        <a:rPr lang="en-IN" sz="2400" dirty="0">
                          <a:latin typeface="Times New Roman" panose="02020603050405020304" pitchFamily="18" charset="0"/>
                          <a:cs typeface="Times New Roman" panose="02020603050405020304" pitchFamily="18" charset="0"/>
                        </a:rPr>
                        <a:t>P2</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054784598"/>
                  </a:ext>
                </a:extLst>
              </a:tr>
              <a:tr h="370840">
                <a:tc>
                  <a:txBody>
                    <a:bodyPr/>
                    <a:lstStyle/>
                    <a:p>
                      <a:pPr algn="ctr"/>
                      <a:r>
                        <a:rPr lang="en-IN" sz="2400" dirty="0">
                          <a:latin typeface="Times New Roman" panose="02020603050405020304" pitchFamily="18" charset="0"/>
                          <a:cs typeface="Times New Roman" panose="02020603050405020304" pitchFamily="18" charset="0"/>
                        </a:rPr>
                        <a:t>P3</a:t>
                      </a:r>
                    </a:p>
                  </a:txBody>
                  <a:tcPr/>
                </a:tc>
                <a:tc>
                  <a:txBody>
                    <a:bodyPr/>
                    <a:lstStyle/>
                    <a:p>
                      <a:pPr algn="ctr"/>
                      <a:r>
                        <a:rPr lang="en-IN" sz="2400" dirty="0">
                          <a:latin typeface="Times New Roman" panose="02020603050405020304" pitchFamily="18" charset="0"/>
                          <a:cs typeface="Times New Roman" panose="02020603050405020304" pitchFamily="18" charset="0"/>
                        </a:rPr>
                        <a:t>0</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626002620"/>
                  </a:ext>
                </a:extLst>
              </a:tr>
              <a:tr h="370840">
                <a:tc>
                  <a:txBody>
                    <a:bodyPr/>
                    <a:lstStyle/>
                    <a:p>
                      <a:pPr algn="ctr"/>
                      <a:r>
                        <a:rPr lang="en-IN" sz="2400" dirty="0">
                          <a:latin typeface="Times New Roman" panose="02020603050405020304" pitchFamily="18" charset="0"/>
                          <a:cs typeface="Times New Roman" panose="02020603050405020304" pitchFamily="18" charset="0"/>
                        </a:rPr>
                        <a:t>P4</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211798140"/>
                  </a:ext>
                </a:extLst>
              </a:tr>
              <a:tr h="370840">
                <a:tc>
                  <a:txBody>
                    <a:bodyPr/>
                    <a:lstStyle/>
                    <a:p>
                      <a:pPr algn="ctr"/>
                      <a:r>
                        <a:rPr lang="en-IN" sz="2400" dirty="0">
                          <a:latin typeface="Times New Roman" panose="02020603050405020304" pitchFamily="18" charset="0"/>
                          <a:cs typeface="Times New Roman" panose="02020603050405020304" pitchFamily="18" charset="0"/>
                        </a:rPr>
                        <a:t>P5</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232599455"/>
                  </a:ext>
                </a:extLst>
              </a:tr>
            </a:tbl>
          </a:graphicData>
        </a:graphic>
      </p:graphicFrame>
    </p:spTree>
    <p:extLst>
      <p:ext uri="{BB962C8B-B14F-4D97-AF65-F5344CB8AC3E}">
        <p14:creationId xmlns:p14="http://schemas.microsoft.com/office/powerpoint/2010/main" val="4078923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2319-418D-C222-2487-A961F08B5FD4}"/>
              </a:ext>
            </a:extLst>
          </p:cNvPr>
          <p:cNvSpPr>
            <a:spLocks noGrp="1"/>
          </p:cNvSpPr>
          <p:nvPr>
            <p:ph type="title"/>
          </p:nvPr>
        </p:nvSpPr>
        <p:spPr>
          <a:xfrm>
            <a:off x="838200" y="365125"/>
            <a:ext cx="10515600" cy="707895"/>
          </a:xfrm>
        </p:spPr>
        <p:txBody>
          <a:bodyPr/>
          <a:lstStyle/>
          <a:p>
            <a:r>
              <a:rPr lang="en-IN" b="1" dirty="0">
                <a:solidFill>
                  <a:srgbClr val="FF0000"/>
                </a:solidFill>
              </a:rPr>
              <a:t>Q4</a:t>
            </a:r>
          </a:p>
        </p:txBody>
      </p:sp>
      <p:graphicFrame>
        <p:nvGraphicFramePr>
          <p:cNvPr id="4" name="Table 4">
            <a:extLst>
              <a:ext uri="{FF2B5EF4-FFF2-40B4-BE49-F238E27FC236}">
                <a16:creationId xmlns:a16="http://schemas.microsoft.com/office/drawing/2014/main" id="{70EAAFA0-C379-3D1B-4823-736332756979}"/>
              </a:ext>
            </a:extLst>
          </p:cNvPr>
          <p:cNvGraphicFramePr>
            <a:graphicFrameLocks noGrp="1"/>
          </p:cNvGraphicFramePr>
          <p:nvPr>
            <p:ph idx="1"/>
            <p:extLst>
              <p:ext uri="{D42A27DB-BD31-4B8C-83A1-F6EECF244321}">
                <p14:modId xmlns:p14="http://schemas.microsoft.com/office/powerpoint/2010/main" val="2964619086"/>
              </p:ext>
            </p:extLst>
          </p:nvPr>
        </p:nvGraphicFramePr>
        <p:xfrm>
          <a:off x="1987420" y="1825625"/>
          <a:ext cx="7231227" cy="1828800"/>
        </p:xfrm>
        <a:graphic>
          <a:graphicData uri="http://schemas.openxmlformats.org/drawingml/2006/table">
            <a:tbl>
              <a:tblPr firstRow="1" bandRow="1">
                <a:tableStyleId>{5C22544A-7EE6-4342-B048-85BDC9FD1C3A}</a:tableStyleId>
              </a:tblPr>
              <a:tblGrid>
                <a:gridCol w="2410409">
                  <a:extLst>
                    <a:ext uri="{9D8B030D-6E8A-4147-A177-3AD203B41FA5}">
                      <a16:colId xmlns:a16="http://schemas.microsoft.com/office/drawing/2014/main" val="3232199744"/>
                    </a:ext>
                  </a:extLst>
                </a:gridCol>
                <a:gridCol w="2410409">
                  <a:extLst>
                    <a:ext uri="{9D8B030D-6E8A-4147-A177-3AD203B41FA5}">
                      <a16:colId xmlns:a16="http://schemas.microsoft.com/office/drawing/2014/main" val="2359359047"/>
                    </a:ext>
                  </a:extLst>
                </a:gridCol>
                <a:gridCol w="2410409">
                  <a:extLst>
                    <a:ext uri="{9D8B030D-6E8A-4147-A177-3AD203B41FA5}">
                      <a16:colId xmlns:a16="http://schemas.microsoft.com/office/drawing/2014/main" val="3042320315"/>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Process</a:t>
                      </a:r>
                    </a:p>
                  </a:txBody>
                  <a:tcPr/>
                </a:tc>
                <a:tc>
                  <a:txBody>
                    <a:bodyPr/>
                    <a:lstStyle/>
                    <a:p>
                      <a:pPr algn="ctr"/>
                      <a:r>
                        <a:rPr lang="en-IN" sz="2400" dirty="0">
                          <a:latin typeface="Times New Roman" panose="02020603050405020304" pitchFamily="18" charset="0"/>
                          <a:cs typeface="Times New Roman" panose="02020603050405020304" pitchFamily="18" charset="0"/>
                        </a:rPr>
                        <a:t>Arrival time</a:t>
                      </a:r>
                    </a:p>
                  </a:txBody>
                  <a:tcPr/>
                </a:tc>
                <a:tc>
                  <a:txBody>
                    <a:bodyPr/>
                    <a:lstStyle/>
                    <a:p>
                      <a:pPr algn="ctr"/>
                      <a:r>
                        <a:rPr lang="en-IN" sz="2400" dirty="0">
                          <a:latin typeface="Times New Roman" panose="02020603050405020304" pitchFamily="18" charset="0"/>
                          <a:cs typeface="Times New Roman" panose="02020603050405020304" pitchFamily="18" charset="0"/>
                        </a:rPr>
                        <a:t>Burst time</a:t>
                      </a:r>
                    </a:p>
                  </a:txBody>
                  <a:tcPr/>
                </a:tc>
                <a:extLst>
                  <a:ext uri="{0D108BD9-81ED-4DB2-BD59-A6C34878D82A}">
                    <a16:rowId xmlns:a16="http://schemas.microsoft.com/office/drawing/2014/main" val="4248517694"/>
                  </a:ext>
                </a:extLst>
              </a:tr>
              <a:tr h="370840">
                <a:tc>
                  <a:txBody>
                    <a:bodyPr/>
                    <a:lstStyle/>
                    <a:p>
                      <a:pPr algn="ctr"/>
                      <a:r>
                        <a:rPr lang="en-IN" sz="2400" dirty="0">
                          <a:latin typeface="Times New Roman" panose="02020603050405020304" pitchFamily="18" charset="0"/>
                          <a:cs typeface="Times New Roman" panose="02020603050405020304" pitchFamily="18" charset="0"/>
                        </a:rPr>
                        <a:t>P1</a:t>
                      </a:r>
                    </a:p>
                  </a:txBody>
                  <a:tcPr/>
                </a:tc>
                <a:tc>
                  <a:txBody>
                    <a:bodyPr/>
                    <a:lstStyle/>
                    <a:p>
                      <a:pPr algn="ctr"/>
                      <a:r>
                        <a:rPr lang="en-IN" sz="2400" dirty="0">
                          <a:latin typeface="Times New Roman" panose="02020603050405020304" pitchFamily="18" charset="0"/>
                          <a:cs typeface="Times New Roman" panose="02020603050405020304" pitchFamily="18" charset="0"/>
                        </a:rPr>
                        <a:t>0</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1149127558"/>
                  </a:ext>
                </a:extLst>
              </a:tr>
              <a:tr h="370840">
                <a:tc>
                  <a:txBody>
                    <a:bodyPr/>
                    <a:lstStyle/>
                    <a:p>
                      <a:pPr algn="ctr"/>
                      <a:r>
                        <a:rPr lang="en-IN" sz="2400" dirty="0">
                          <a:latin typeface="Times New Roman" panose="02020603050405020304" pitchFamily="18" charset="0"/>
                          <a:cs typeface="Times New Roman" panose="02020603050405020304" pitchFamily="18" charset="0"/>
                        </a:rPr>
                        <a:t>P2</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117754979"/>
                  </a:ext>
                </a:extLst>
              </a:tr>
              <a:tr h="370840">
                <a:tc>
                  <a:txBody>
                    <a:bodyPr/>
                    <a:lstStyle/>
                    <a:p>
                      <a:pPr algn="ctr"/>
                      <a:r>
                        <a:rPr lang="en-IN" sz="2400" dirty="0">
                          <a:latin typeface="Times New Roman" panose="02020603050405020304" pitchFamily="18" charset="0"/>
                          <a:cs typeface="Times New Roman" panose="02020603050405020304" pitchFamily="18" charset="0"/>
                        </a:rPr>
                        <a:t>P3</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2043774204"/>
                  </a:ext>
                </a:extLst>
              </a:tr>
            </a:tbl>
          </a:graphicData>
        </a:graphic>
      </p:graphicFrame>
    </p:spTree>
    <p:extLst>
      <p:ext uri="{BB962C8B-B14F-4D97-AF65-F5344CB8AC3E}">
        <p14:creationId xmlns:p14="http://schemas.microsoft.com/office/powerpoint/2010/main" val="3310087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0AF6-9BA2-60E5-354F-24BBD8B1B053}"/>
              </a:ext>
            </a:extLst>
          </p:cNvPr>
          <p:cNvSpPr>
            <a:spLocks noGrp="1"/>
          </p:cNvSpPr>
          <p:nvPr>
            <p:ph type="title"/>
          </p:nvPr>
        </p:nvSpPr>
        <p:spPr>
          <a:xfrm>
            <a:off x="326571" y="365126"/>
            <a:ext cx="11027229" cy="558606"/>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Shortest job first</a:t>
            </a:r>
          </a:p>
        </p:txBody>
      </p:sp>
      <p:sp>
        <p:nvSpPr>
          <p:cNvPr id="3" name="Content Placeholder 2">
            <a:extLst>
              <a:ext uri="{FF2B5EF4-FFF2-40B4-BE49-F238E27FC236}">
                <a16:creationId xmlns:a16="http://schemas.microsoft.com/office/drawing/2014/main" id="{298B140D-203C-C0F1-BD0B-CDD66ABFB410}"/>
              </a:ext>
            </a:extLst>
          </p:cNvPr>
          <p:cNvSpPr>
            <a:spLocks noGrp="1"/>
          </p:cNvSpPr>
          <p:nvPr>
            <p:ph idx="1"/>
          </p:nvPr>
        </p:nvSpPr>
        <p:spPr>
          <a:xfrm>
            <a:off x="326571" y="1147665"/>
            <a:ext cx="11027229" cy="5029298"/>
          </a:xfrm>
        </p:spPr>
        <p:txBody>
          <a:bodyPr>
            <a:normAutofit/>
          </a:bodyPr>
          <a:lstStyle/>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Shortest Job First (SJF)</a:t>
            </a:r>
            <a:r>
              <a:rPr lang="en-US" sz="2400" b="0" i="0" dirty="0">
                <a:solidFill>
                  <a:srgbClr val="222222"/>
                </a:solidFill>
                <a:effectLst/>
                <a:latin typeface="Times New Roman" panose="02020603050405020304" pitchFamily="18" charset="0"/>
                <a:cs typeface="Times New Roman" panose="02020603050405020304" pitchFamily="18" charset="0"/>
              </a:rPr>
              <a:t> is an algorithm in which the process having the smallest execution time is chosen for the next execution.</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This scheduling method can be preemptive or non-preemptive. </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It significantly reduces the average waiting time for other processes awaiting execution. </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The full form of SJF is Shortest Job First.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48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49D106-2B47-5E1A-7152-D5197857E26E}"/>
              </a:ext>
            </a:extLst>
          </p:cNvPr>
          <p:cNvSpPr>
            <a:spLocks noGrp="1"/>
          </p:cNvSpPr>
          <p:nvPr>
            <p:ph idx="1"/>
          </p:nvPr>
        </p:nvSpPr>
        <p:spPr>
          <a:xfrm>
            <a:off x="261256" y="681134"/>
            <a:ext cx="11206065" cy="5654449"/>
          </a:xfrm>
        </p:spPr>
        <p:txBody>
          <a:bodyPr>
            <a:normAutofit fontScale="70000" lnSpcReduction="20000"/>
          </a:bodyPr>
          <a:lstStyle/>
          <a:p>
            <a:pPr marL="0" indent="0" algn="just">
              <a:lnSpc>
                <a:spcPct val="150000"/>
              </a:lnSpc>
              <a:buNone/>
            </a:pPr>
            <a:r>
              <a:rPr lang="en-US" b="1" i="0" dirty="0">
                <a:solidFill>
                  <a:srgbClr val="222222"/>
                </a:solidFill>
                <a:effectLst/>
                <a:latin typeface="Times New Roman" panose="02020603050405020304" pitchFamily="18" charset="0"/>
                <a:cs typeface="Times New Roman" panose="02020603050405020304" pitchFamily="18" charset="0"/>
              </a:rPr>
              <a:t>There are basically two types of SJF methods:</a:t>
            </a:r>
          </a:p>
          <a:p>
            <a:pPr algn="just">
              <a:lnSpc>
                <a:spcPct val="150000"/>
              </a:lnSpc>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Non Pre-emptive SJF</a:t>
            </a:r>
          </a:p>
          <a:p>
            <a:pPr algn="just">
              <a:lnSpc>
                <a:spcPct val="150000"/>
              </a:lnSpc>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Pre-emptive SJF</a:t>
            </a:r>
          </a:p>
          <a:p>
            <a:pPr marL="0" indent="0" algn="just">
              <a:lnSpc>
                <a:spcPct val="150000"/>
              </a:lnSpc>
              <a:buNone/>
            </a:pPr>
            <a:r>
              <a:rPr lang="en-IN" b="1" i="0" dirty="0">
                <a:solidFill>
                  <a:srgbClr val="222222"/>
                </a:solidFill>
                <a:effectLst/>
                <a:latin typeface="Times New Roman" panose="02020603050405020304" pitchFamily="18" charset="0"/>
                <a:cs typeface="Times New Roman" panose="02020603050405020304" pitchFamily="18" charset="0"/>
              </a:rPr>
              <a:t>Characteristics of SJF Scheduling</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It is associated with each job as a unit of time to complete.</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This algorithm method is helpful for batch-type processing, where waiting for jobs to complete is not critical.</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It can improve process throughput by making sure that shorter jobs are executed first, hence possibly have a short turnaround time.</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It improves job output by offering shorter jobs, which should be executed first, which mostly have a shorter turnaround time.</a:t>
            </a:r>
            <a:endParaRPr lang="en-IN"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984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584F4-D4F3-FD5B-ECDD-6F0F46E624D2}"/>
              </a:ext>
            </a:extLst>
          </p:cNvPr>
          <p:cNvSpPr>
            <a:spLocks noGrp="1"/>
          </p:cNvSpPr>
          <p:nvPr>
            <p:ph type="title"/>
          </p:nvPr>
        </p:nvSpPr>
        <p:spPr>
          <a:xfrm>
            <a:off x="306355" y="103868"/>
            <a:ext cx="10515600" cy="885177"/>
          </a:xfrm>
        </p:spPr>
        <p:txBody>
          <a:bodyPr/>
          <a:lstStyle/>
          <a:p>
            <a:r>
              <a:rPr lang="en-IN" b="1" i="0" dirty="0">
                <a:solidFill>
                  <a:srgbClr val="222222"/>
                </a:solidFill>
                <a:effectLst/>
                <a:latin typeface="Source Sans Pro" panose="020B0503030403020204" pitchFamily="34" charset="0"/>
              </a:rPr>
              <a:t>Non Pre-emptive SJF</a:t>
            </a:r>
            <a:endParaRPr lang="en-IN" dirty="0"/>
          </a:p>
        </p:txBody>
      </p:sp>
      <p:sp>
        <p:nvSpPr>
          <p:cNvPr id="3" name="Content Placeholder 2">
            <a:extLst>
              <a:ext uri="{FF2B5EF4-FFF2-40B4-BE49-F238E27FC236}">
                <a16:creationId xmlns:a16="http://schemas.microsoft.com/office/drawing/2014/main" id="{B1A5D008-2C3D-42FD-6E3E-81C6BDEC4C8D}"/>
              </a:ext>
            </a:extLst>
          </p:cNvPr>
          <p:cNvSpPr>
            <a:spLocks noGrp="1"/>
          </p:cNvSpPr>
          <p:nvPr>
            <p:ph idx="1"/>
          </p:nvPr>
        </p:nvSpPr>
        <p:spPr>
          <a:xfrm>
            <a:off x="306355" y="1250302"/>
            <a:ext cx="11047445" cy="4926661"/>
          </a:xfrm>
        </p:spPr>
        <p:txBody>
          <a:bodyPr>
            <a:normAutofit/>
          </a:bodyPr>
          <a:lstStyle/>
          <a:p>
            <a:pPr algn="just"/>
            <a:r>
              <a:rPr lang="en-US" b="0" i="0" dirty="0">
                <a:solidFill>
                  <a:srgbClr val="222222"/>
                </a:solidFill>
                <a:effectLst/>
                <a:latin typeface="Source Sans Pro" panose="020B0503030403020204" pitchFamily="34" charset="0"/>
              </a:rPr>
              <a:t>In non-preemptive scheduling, once the CPU cycle is allocated to process, the process holds it till it reaches a waiting state or terminated.</a:t>
            </a:r>
          </a:p>
          <a:p>
            <a:pPr marL="0" indent="0" algn="just">
              <a:buNone/>
            </a:pPr>
            <a:r>
              <a:rPr lang="en-IN" sz="4400" b="1" i="0" dirty="0">
                <a:solidFill>
                  <a:srgbClr val="222222"/>
                </a:solidFill>
                <a:effectLst/>
                <a:latin typeface="Source Sans Pro" panose="020B0503030403020204" pitchFamily="34" charset="0"/>
              </a:rPr>
              <a:t>Pre-emptive SJF</a:t>
            </a:r>
          </a:p>
          <a:p>
            <a:pPr marL="0" indent="0" algn="just">
              <a:buNone/>
            </a:pPr>
            <a:r>
              <a:rPr lang="en-US" sz="3200" b="0" i="0" dirty="0">
                <a:solidFill>
                  <a:srgbClr val="222222"/>
                </a:solidFill>
                <a:effectLst/>
                <a:latin typeface="Source Sans Pro" panose="020B0503030403020204" pitchFamily="34" charset="0"/>
              </a:rPr>
              <a:t>In Preemptive SJF Scheduling, jobs are put into the ready queue as they come. </a:t>
            </a:r>
          </a:p>
          <a:p>
            <a:pPr marL="0" indent="0" algn="just">
              <a:buNone/>
            </a:pPr>
            <a:r>
              <a:rPr lang="en-US" sz="3200" b="0" i="0" dirty="0">
                <a:solidFill>
                  <a:srgbClr val="222222"/>
                </a:solidFill>
                <a:effectLst/>
                <a:latin typeface="Source Sans Pro" panose="020B0503030403020204" pitchFamily="34" charset="0"/>
              </a:rPr>
              <a:t>A process with shortest burst time begins execution. </a:t>
            </a:r>
          </a:p>
          <a:p>
            <a:pPr marL="0" indent="0" algn="just">
              <a:buNone/>
            </a:pPr>
            <a:r>
              <a:rPr lang="en-US" sz="3200" b="0" i="0" dirty="0">
                <a:solidFill>
                  <a:srgbClr val="222222"/>
                </a:solidFill>
                <a:effectLst/>
                <a:latin typeface="Source Sans Pro" panose="020B0503030403020204" pitchFamily="34" charset="0"/>
              </a:rPr>
              <a:t>If a process with even a shorter burst time arrives, the current process is removed or preempted from execution, and the shorter job is allocated CPU cycle.</a:t>
            </a:r>
            <a:endParaRPr lang="en-IN" sz="4400" b="1" i="0" dirty="0">
              <a:solidFill>
                <a:srgbClr val="222222"/>
              </a:solidFill>
              <a:effectLst/>
              <a:latin typeface="Source Sans Pro" panose="020B0503030403020204" pitchFamily="34" charset="0"/>
            </a:endParaRPr>
          </a:p>
          <a:p>
            <a:pPr marL="0" indent="0">
              <a:buNone/>
            </a:pPr>
            <a:endParaRPr lang="en-IN" dirty="0"/>
          </a:p>
        </p:txBody>
      </p:sp>
    </p:spTree>
    <p:extLst>
      <p:ext uri="{BB962C8B-B14F-4D97-AF65-F5344CB8AC3E}">
        <p14:creationId xmlns:p14="http://schemas.microsoft.com/office/powerpoint/2010/main" val="3469271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6C152AB-3943-F0BB-6CC1-418620324519}"/>
              </a:ext>
            </a:extLst>
          </p:cNvPr>
          <p:cNvGraphicFramePr>
            <a:graphicFrameLocks noGrp="1"/>
          </p:cNvGraphicFramePr>
          <p:nvPr>
            <p:ph idx="1"/>
            <p:extLst>
              <p:ext uri="{D42A27DB-BD31-4B8C-83A1-F6EECF244321}">
                <p14:modId xmlns:p14="http://schemas.microsoft.com/office/powerpoint/2010/main" val="3154966682"/>
              </p:ext>
            </p:extLst>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377439253"/>
                    </a:ext>
                  </a:extLst>
                </a:gridCol>
                <a:gridCol w="3505199">
                  <a:extLst>
                    <a:ext uri="{9D8B030D-6E8A-4147-A177-3AD203B41FA5}">
                      <a16:colId xmlns:a16="http://schemas.microsoft.com/office/drawing/2014/main" val="1111410300"/>
                    </a:ext>
                  </a:extLst>
                </a:gridCol>
                <a:gridCol w="3505199">
                  <a:extLst>
                    <a:ext uri="{9D8B030D-6E8A-4147-A177-3AD203B41FA5}">
                      <a16:colId xmlns:a16="http://schemas.microsoft.com/office/drawing/2014/main" val="896258958"/>
                    </a:ext>
                  </a:extLst>
                </a:gridCol>
              </a:tblGrid>
              <a:tr h="370840">
                <a:tc>
                  <a:txBody>
                    <a:bodyPr/>
                    <a:lstStyle/>
                    <a:p>
                      <a:r>
                        <a:rPr lang="en-IN" dirty="0"/>
                        <a:t>Process</a:t>
                      </a:r>
                    </a:p>
                  </a:txBody>
                  <a:tcPr/>
                </a:tc>
                <a:tc>
                  <a:txBody>
                    <a:bodyPr/>
                    <a:lstStyle/>
                    <a:p>
                      <a:r>
                        <a:rPr lang="en-IN" dirty="0"/>
                        <a:t>Arrival time</a:t>
                      </a:r>
                    </a:p>
                  </a:txBody>
                  <a:tcPr/>
                </a:tc>
                <a:tc>
                  <a:txBody>
                    <a:bodyPr/>
                    <a:lstStyle/>
                    <a:p>
                      <a:r>
                        <a:rPr lang="en-IN" dirty="0"/>
                        <a:t>Burst time</a:t>
                      </a:r>
                    </a:p>
                  </a:txBody>
                  <a:tcPr/>
                </a:tc>
                <a:extLst>
                  <a:ext uri="{0D108BD9-81ED-4DB2-BD59-A6C34878D82A}">
                    <a16:rowId xmlns:a16="http://schemas.microsoft.com/office/drawing/2014/main" val="2734417813"/>
                  </a:ext>
                </a:extLst>
              </a:tr>
              <a:tr h="370840">
                <a:tc>
                  <a:txBody>
                    <a:bodyPr/>
                    <a:lstStyle/>
                    <a:p>
                      <a:r>
                        <a:rPr lang="en-IN" dirty="0"/>
                        <a:t>P1</a:t>
                      </a:r>
                    </a:p>
                  </a:txBody>
                  <a:tcPr/>
                </a:tc>
                <a:tc>
                  <a:txBody>
                    <a:bodyPr/>
                    <a:lstStyle/>
                    <a:p>
                      <a:r>
                        <a:rPr lang="en-IN" dirty="0"/>
                        <a:t>1</a:t>
                      </a:r>
                    </a:p>
                  </a:txBody>
                  <a:tcPr/>
                </a:tc>
                <a:tc>
                  <a:txBody>
                    <a:bodyPr/>
                    <a:lstStyle/>
                    <a:p>
                      <a:r>
                        <a:rPr lang="en-IN" dirty="0"/>
                        <a:t>3</a:t>
                      </a:r>
                    </a:p>
                  </a:txBody>
                  <a:tcPr/>
                </a:tc>
                <a:extLst>
                  <a:ext uri="{0D108BD9-81ED-4DB2-BD59-A6C34878D82A}">
                    <a16:rowId xmlns:a16="http://schemas.microsoft.com/office/drawing/2014/main" val="3747937222"/>
                  </a:ext>
                </a:extLst>
              </a:tr>
              <a:tr h="370840">
                <a:tc>
                  <a:txBody>
                    <a:bodyPr/>
                    <a:lstStyle/>
                    <a:p>
                      <a:r>
                        <a:rPr lang="en-IN" dirty="0"/>
                        <a:t>P2</a:t>
                      </a:r>
                    </a:p>
                  </a:txBody>
                  <a:tcPr/>
                </a:tc>
                <a:tc>
                  <a:txBody>
                    <a:bodyPr/>
                    <a:lstStyle/>
                    <a:p>
                      <a:r>
                        <a:rPr lang="en-IN" dirty="0"/>
                        <a:t>2</a:t>
                      </a:r>
                    </a:p>
                  </a:txBody>
                  <a:tcPr/>
                </a:tc>
                <a:tc>
                  <a:txBody>
                    <a:bodyPr/>
                    <a:lstStyle/>
                    <a:p>
                      <a:r>
                        <a:rPr lang="en-IN" dirty="0"/>
                        <a:t>4</a:t>
                      </a:r>
                    </a:p>
                  </a:txBody>
                  <a:tcPr/>
                </a:tc>
                <a:extLst>
                  <a:ext uri="{0D108BD9-81ED-4DB2-BD59-A6C34878D82A}">
                    <a16:rowId xmlns:a16="http://schemas.microsoft.com/office/drawing/2014/main" val="694061807"/>
                  </a:ext>
                </a:extLst>
              </a:tr>
              <a:tr h="370840">
                <a:tc>
                  <a:txBody>
                    <a:bodyPr/>
                    <a:lstStyle/>
                    <a:p>
                      <a:r>
                        <a:rPr lang="en-IN" dirty="0"/>
                        <a:t>P3</a:t>
                      </a:r>
                    </a:p>
                  </a:txBody>
                  <a:tcPr/>
                </a:tc>
                <a:tc>
                  <a:txBody>
                    <a:bodyPr/>
                    <a:lstStyle/>
                    <a:p>
                      <a:r>
                        <a:rPr lang="en-IN" dirty="0"/>
                        <a:t>1</a:t>
                      </a:r>
                    </a:p>
                  </a:txBody>
                  <a:tcPr/>
                </a:tc>
                <a:tc>
                  <a:txBody>
                    <a:bodyPr/>
                    <a:lstStyle/>
                    <a:p>
                      <a:r>
                        <a:rPr lang="en-IN" dirty="0"/>
                        <a:t>2</a:t>
                      </a:r>
                    </a:p>
                  </a:txBody>
                  <a:tcPr/>
                </a:tc>
                <a:extLst>
                  <a:ext uri="{0D108BD9-81ED-4DB2-BD59-A6C34878D82A}">
                    <a16:rowId xmlns:a16="http://schemas.microsoft.com/office/drawing/2014/main" val="1952998572"/>
                  </a:ext>
                </a:extLst>
              </a:tr>
              <a:tr h="370840">
                <a:tc>
                  <a:txBody>
                    <a:bodyPr/>
                    <a:lstStyle/>
                    <a:p>
                      <a:r>
                        <a:rPr lang="en-IN" dirty="0"/>
                        <a:t>P4</a:t>
                      </a:r>
                    </a:p>
                  </a:txBody>
                  <a:tcPr/>
                </a:tc>
                <a:tc>
                  <a:txBody>
                    <a:bodyPr/>
                    <a:lstStyle/>
                    <a:p>
                      <a:r>
                        <a:rPr lang="en-IN" dirty="0"/>
                        <a:t>4</a:t>
                      </a:r>
                    </a:p>
                  </a:txBody>
                  <a:tcPr/>
                </a:tc>
                <a:tc>
                  <a:txBody>
                    <a:bodyPr/>
                    <a:lstStyle/>
                    <a:p>
                      <a:r>
                        <a:rPr lang="en-IN" dirty="0"/>
                        <a:t>4</a:t>
                      </a:r>
                    </a:p>
                  </a:txBody>
                  <a:tcPr/>
                </a:tc>
                <a:extLst>
                  <a:ext uri="{0D108BD9-81ED-4DB2-BD59-A6C34878D82A}">
                    <a16:rowId xmlns:a16="http://schemas.microsoft.com/office/drawing/2014/main" val="3940846019"/>
                  </a:ext>
                </a:extLst>
              </a:tr>
            </a:tbl>
          </a:graphicData>
        </a:graphic>
      </p:graphicFrame>
    </p:spTree>
    <p:extLst>
      <p:ext uri="{BB962C8B-B14F-4D97-AF65-F5344CB8AC3E}">
        <p14:creationId xmlns:p14="http://schemas.microsoft.com/office/powerpoint/2010/main" val="3376863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8F5619BA-4E95-AC65-FF17-8F8A97C0B0FF}"/>
              </a:ext>
            </a:extLst>
          </p:cNvPr>
          <p:cNvGraphicFramePr>
            <a:graphicFrameLocks noGrp="1"/>
          </p:cNvGraphicFramePr>
          <p:nvPr>
            <p:ph idx="1"/>
            <p:extLst>
              <p:ext uri="{D42A27DB-BD31-4B8C-83A1-F6EECF244321}">
                <p14:modId xmlns:p14="http://schemas.microsoft.com/office/powerpoint/2010/main" val="3915317459"/>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381525672"/>
                    </a:ext>
                  </a:extLst>
                </a:gridCol>
                <a:gridCol w="5257800">
                  <a:extLst>
                    <a:ext uri="{9D8B030D-6E8A-4147-A177-3AD203B41FA5}">
                      <a16:colId xmlns:a16="http://schemas.microsoft.com/office/drawing/2014/main" val="1611454624"/>
                    </a:ext>
                  </a:extLst>
                </a:gridCol>
              </a:tblGrid>
              <a:tr h="370840">
                <a:tc>
                  <a:txBody>
                    <a:bodyPr/>
                    <a:lstStyle/>
                    <a:p>
                      <a:r>
                        <a:rPr lang="en-IN" dirty="0"/>
                        <a:t>PROCESS</a:t>
                      </a:r>
                    </a:p>
                  </a:txBody>
                  <a:tcPr/>
                </a:tc>
                <a:tc>
                  <a:txBody>
                    <a:bodyPr/>
                    <a:lstStyle/>
                    <a:p>
                      <a:r>
                        <a:rPr lang="en-IN" dirty="0"/>
                        <a:t>BURST TIME</a:t>
                      </a:r>
                    </a:p>
                  </a:txBody>
                  <a:tcPr/>
                </a:tc>
                <a:extLst>
                  <a:ext uri="{0D108BD9-81ED-4DB2-BD59-A6C34878D82A}">
                    <a16:rowId xmlns:a16="http://schemas.microsoft.com/office/drawing/2014/main" val="3972554360"/>
                  </a:ext>
                </a:extLst>
              </a:tr>
              <a:tr h="370840">
                <a:tc>
                  <a:txBody>
                    <a:bodyPr/>
                    <a:lstStyle/>
                    <a:p>
                      <a:r>
                        <a:rPr lang="en-IN" dirty="0"/>
                        <a:t>P1</a:t>
                      </a:r>
                    </a:p>
                  </a:txBody>
                  <a:tcPr/>
                </a:tc>
                <a:tc>
                  <a:txBody>
                    <a:bodyPr/>
                    <a:lstStyle/>
                    <a:p>
                      <a:r>
                        <a:rPr lang="en-IN" dirty="0"/>
                        <a:t>6</a:t>
                      </a:r>
                    </a:p>
                  </a:txBody>
                  <a:tcPr/>
                </a:tc>
                <a:extLst>
                  <a:ext uri="{0D108BD9-81ED-4DB2-BD59-A6C34878D82A}">
                    <a16:rowId xmlns:a16="http://schemas.microsoft.com/office/drawing/2014/main" val="2479744157"/>
                  </a:ext>
                </a:extLst>
              </a:tr>
              <a:tr h="370840">
                <a:tc>
                  <a:txBody>
                    <a:bodyPr/>
                    <a:lstStyle/>
                    <a:p>
                      <a:r>
                        <a:rPr lang="en-IN" dirty="0"/>
                        <a:t>P2</a:t>
                      </a:r>
                    </a:p>
                  </a:txBody>
                  <a:tcPr/>
                </a:tc>
                <a:tc>
                  <a:txBody>
                    <a:bodyPr/>
                    <a:lstStyle/>
                    <a:p>
                      <a:r>
                        <a:rPr lang="en-IN" dirty="0"/>
                        <a:t>8</a:t>
                      </a:r>
                    </a:p>
                  </a:txBody>
                  <a:tcPr/>
                </a:tc>
                <a:extLst>
                  <a:ext uri="{0D108BD9-81ED-4DB2-BD59-A6C34878D82A}">
                    <a16:rowId xmlns:a16="http://schemas.microsoft.com/office/drawing/2014/main" val="2599372176"/>
                  </a:ext>
                </a:extLst>
              </a:tr>
              <a:tr h="370840">
                <a:tc>
                  <a:txBody>
                    <a:bodyPr/>
                    <a:lstStyle/>
                    <a:p>
                      <a:r>
                        <a:rPr lang="en-IN" dirty="0"/>
                        <a:t>P3</a:t>
                      </a:r>
                    </a:p>
                  </a:txBody>
                  <a:tcPr/>
                </a:tc>
                <a:tc>
                  <a:txBody>
                    <a:bodyPr/>
                    <a:lstStyle/>
                    <a:p>
                      <a:r>
                        <a:rPr lang="en-IN" dirty="0"/>
                        <a:t>7</a:t>
                      </a:r>
                    </a:p>
                  </a:txBody>
                  <a:tcPr/>
                </a:tc>
                <a:extLst>
                  <a:ext uri="{0D108BD9-81ED-4DB2-BD59-A6C34878D82A}">
                    <a16:rowId xmlns:a16="http://schemas.microsoft.com/office/drawing/2014/main" val="1446691232"/>
                  </a:ext>
                </a:extLst>
              </a:tr>
              <a:tr h="370840">
                <a:tc>
                  <a:txBody>
                    <a:bodyPr/>
                    <a:lstStyle/>
                    <a:p>
                      <a:r>
                        <a:rPr lang="en-IN" dirty="0"/>
                        <a:t>P4</a:t>
                      </a:r>
                    </a:p>
                  </a:txBody>
                  <a:tcPr/>
                </a:tc>
                <a:tc>
                  <a:txBody>
                    <a:bodyPr/>
                    <a:lstStyle/>
                    <a:p>
                      <a:r>
                        <a:rPr lang="en-IN" dirty="0"/>
                        <a:t>3</a:t>
                      </a:r>
                    </a:p>
                  </a:txBody>
                  <a:tcPr/>
                </a:tc>
                <a:extLst>
                  <a:ext uri="{0D108BD9-81ED-4DB2-BD59-A6C34878D82A}">
                    <a16:rowId xmlns:a16="http://schemas.microsoft.com/office/drawing/2014/main" val="2315375377"/>
                  </a:ext>
                </a:extLst>
              </a:tr>
            </a:tbl>
          </a:graphicData>
        </a:graphic>
      </p:graphicFrame>
    </p:spTree>
    <p:extLst>
      <p:ext uri="{BB962C8B-B14F-4D97-AF65-F5344CB8AC3E}">
        <p14:creationId xmlns:p14="http://schemas.microsoft.com/office/powerpoint/2010/main" val="274088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914F-DAAA-0DC4-91D6-BE5E3B1DDB6D}"/>
              </a:ext>
            </a:extLst>
          </p:cNvPr>
          <p:cNvSpPr>
            <a:spLocks noGrp="1"/>
          </p:cNvSpPr>
          <p:nvPr>
            <p:ph type="title"/>
          </p:nvPr>
        </p:nvSpPr>
        <p:spPr>
          <a:xfrm>
            <a:off x="270587" y="141192"/>
            <a:ext cx="10849947" cy="661242"/>
          </a:xfrm>
        </p:spPr>
        <p:txBody>
          <a:bodyPr>
            <a:normAutofit fontScale="90000"/>
          </a:bodyPr>
          <a:lstStyle/>
          <a:p>
            <a:r>
              <a:rPr lang="en-IN" b="1" dirty="0">
                <a:solidFill>
                  <a:srgbClr val="C00000"/>
                </a:solidFill>
                <a:latin typeface="Times New Roman" panose="02020603050405020304" pitchFamily="18" charset="0"/>
                <a:cs typeface="Times New Roman" panose="02020603050405020304" pitchFamily="18" charset="0"/>
              </a:rPr>
              <a:t>Process State</a:t>
            </a:r>
          </a:p>
        </p:txBody>
      </p:sp>
      <p:sp>
        <p:nvSpPr>
          <p:cNvPr id="3" name="Content Placeholder 2">
            <a:extLst>
              <a:ext uri="{FF2B5EF4-FFF2-40B4-BE49-F238E27FC236}">
                <a16:creationId xmlns:a16="http://schemas.microsoft.com/office/drawing/2014/main" id="{B81EA2BB-27C1-8867-1B9E-834701410618}"/>
              </a:ext>
            </a:extLst>
          </p:cNvPr>
          <p:cNvSpPr>
            <a:spLocks noGrp="1"/>
          </p:cNvSpPr>
          <p:nvPr>
            <p:ph idx="1"/>
          </p:nvPr>
        </p:nvSpPr>
        <p:spPr>
          <a:xfrm>
            <a:off x="270587" y="802433"/>
            <a:ext cx="11650826" cy="5617027"/>
          </a:xfrm>
        </p:spPr>
        <p:txBody>
          <a:bodyPr>
            <a:normAutofit fontScale="92500"/>
          </a:bodyPr>
          <a:lstStyle/>
          <a:p>
            <a:pPr algn="just">
              <a:lnSpc>
                <a:spcPct val="150000"/>
              </a:lnSpc>
            </a:pPr>
            <a:r>
              <a:rPr lang="en-US" dirty="0">
                <a:latin typeface="Times New Roman" panose="02020603050405020304" pitchFamily="18" charset="0"/>
                <a:cs typeface="Times New Roman" panose="02020603050405020304" pitchFamily="18" charset="0"/>
              </a:rPr>
              <a:t>As a process executes, it changes state. The state of a process is defined in part by the current activity of that process. A process may be in one of the following states: </a:t>
            </a:r>
          </a:p>
          <a:p>
            <a:pPr algn="just">
              <a:lnSpc>
                <a:spcPct val="150000"/>
              </a:lnSpc>
            </a:pPr>
            <a:r>
              <a:rPr lang="en-US" dirty="0">
                <a:solidFill>
                  <a:srgbClr val="C00000"/>
                </a:solidFill>
                <a:latin typeface="Times New Roman" panose="02020603050405020304" pitchFamily="18" charset="0"/>
                <a:cs typeface="Times New Roman" panose="02020603050405020304" pitchFamily="18" charset="0"/>
              </a:rPr>
              <a:t>New: </a:t>
            </a:r>
            <a:r>
              <a:rPr lang="en-US" dirty="0">
                <a:latin typeface="Times New Roman" panose="02020603050405020304" pitchFamily="18" charset="0"/>
                <a:cs typeface="Times New Roman" panose="02020603050405020304" pitchFamily="18" charset="0"/>
              </a:rPr>
              <a:t>The process is being created. </a:t>
            </a:r>
          </a:p>
          <a:p>
            <a:pPr algn="just">
              <a:lnSpc>
                <a:spcPct val="150000"/>
              </a:lnSpc>
            </a:pPr>
            <a:r>
              <a:rPr lang="en-US" dirty="0">
                <a:solidFill>
                  <a:srgbClr val="C00000"/>
                </a:solidFill>
                <a:latin typeface="Times New Roman" panose="02020603050405020304" pitchFamily="18" charset="0"/>
                <a:cs typeface="Times New Roman" panose="02020603050405020304" pitchFamily="18" charset="0"/>
              </a:rPr>
              <a:t>Running: </a:t>
            </a:r>
            <a:r>
              <a:rPr lang="en-US" dirty="0">
                <a:latin typeface="Times New Roman" panose="02020603050405020304" pitchFamily="18" charset="0"/>
                <a:cs typeface="Times New Roman" panose="02020603050405020304" pitchFamily="18" charset="0"/>
              </a:rPr>
              <a:t>Instructions are being executed. </a:t>
            </a:r>
          </a:p>
          <a:p>
            <a:pPr algn="just">
              <a:lnSpc>
                <a:spcPct val="150000"/>
              </a:lnSpc>
            </a:pPr>
            <a:r>
              <a:rPr lang="en-US" dirty="0">
                <a:solidFill>
                  <a:srgbClr val="C00000"/>
                </a:solidFill>
                <a:latin typeface="Times New Roman" panose="02020603050405020304" pitchFamily="18" charset="0"/>
                <a:cs typeface="Times New Roman" panose="02020603050405020304" pitchFamily="18" charset="0"/>
              </a:rPr>
              <a:t>Waiting</a:t>
            </a:r>
            <a:r>
              <a:rPr lang="en-US" dirty="0">
                <a:latin typeface="Times New Roman" panose="02020603050405020304" pitchFamily="18" charset="0"/>
                <a:cs typeface="Times New Roman" panose="02020603050405020304" pitchFamily="18" charset="0"/>
              </a:rPr>
              <a:t>: The process is waiting for some event to occur (such as an I/O completion or reception of a signal). </a:t>
            </a:r>
          </a:p>
          <a:p>
            <a:pPr algn="just">
              <a:lnSpc>
                <a:spcPct val="150000"/>
              </a:lnSpc>
            </a:pPr>
            <a:r>
              <a:rPr lang="en-US" dirty="0">
                <a:solidFill>
                  <a:srgbClr val="C00000"/>
                </a:solidFill>
                <a:latin typeface="Times New Roman" panose="02020603050405020304" pitchFamily="18" charset="0"/>
                <a:cs typeface="Times New Roman" panose="02020603050405020304" pitchFamily="18" charset="0"/>
              </a:rPr>
              <a:t>Ready: </a:t>
            </a:r>
            <a:r>
              <a:rPr lang="en-US" dirty="0">
                <a:latin typeface="Times New Roman" panose="02020603050405020304" pitchFamily="18" charset="0"/>
                <a:cs typeface="Times New Roman" panose="02020603050405020304" pitchFamily="18" charset="0"/>
              </a:rPr>
              <a:t>The process is waiting to be assigned to a processor. </a:t>
            </a:r>
          </a:p>
          <a:p>
            <a:pPr algn="just">
              <a:lnSpc>
                <a:spcPct val="150000"/>
              </a:lnSpc>
            </a:pPr>
            <a:r>
              <a:rPr lang="en-US" dirty="0">
                <a:solidFill>
                  <a:srgbClr val="C00000"/>
                </a:solidFill>
                <a:latin typeface="Times New Roman" panose="02020603050405020304" pitchFamily="18" charset="0"/>
                <a:cs typeface="Times New Roman" panose="02020603050405020304" pitchFamily="18" charset="0"/>
              </a:rPr>
              <a:t>Terminated: </a:t>
            </a:r>
            <a:r>
              <a:rPr lang="en-US" dirty="0">
                <a:latin typeface="Times New Roman" panose="02020603050405020304" pitchFamily="18" charset="0"/>
                <a:cs typeface="Times New Roman" panose="02020603050405020304" pitchFamily="18" charset="0"/>
              </a:rPr>
              <a:t>The process has finished execution.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475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1F691C0-7463-E057-F994-9F8E5FB6F74D}"/>
              </a:ext>
            </a:extLst>
          </p:cNvPr>
          <p:cNvGraphicFramePr>
            <a:graphicFrameLocks noGrp="1"/>
          </p:cNvGraphicFramePr>
          <p:nvPr>
            <p:ph idx="1"/>
            <p:extLst>
              <p:ext uri="{D42A27DB-BD31-4B8C-83A1-F6EECF244321}">
                <p14:modId xmlns:p14="http://schemas.microsoft.com/office/powerpoint/2010/main" val="4184892016"/>
              </p:ext>
            </p:extLst>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885744285"/>
                    </a:ext>
                  </a:extLst>
                </a:gridCol>
                <a:gridCol w="3505199">
                  <a:extLst>
                    <a:ext uri="{9D8B030D-6E8A-4147-A177-3AD203B41FA5}">
                      <a16:colId xmlns:a16="http://schemas.microsoft.com/office/drawing/2014/main" val="3964064061"/>
                    </a:ext>
                  </a:extLst>
                </a:gridCol>
                <a:gridCol w="3505199">
                  <a:extLst>
                    <a:ext uri="{9D8B030D-6E8A-4147-A177-3AD203B41FA5}">
                      <a16:colId xmlns:a16="http://schemas.microsoft.com/office/drawing/2014/main" val="3015651705"/>
                    </a:ext>
                  </a:extLst>
                </a:gridCol>
              </a:tblGrid>
              <a:tr h="370840">
                <a:tc>
                  <a:txBody>
                    <a:bodyPr/>
                    <a:lstStyle/>
                    <a:p>
                      <a:r>
                        <a:rPr lang="en-IN" dirty="0"/>
                        <a:t>PROCESS</a:t>
                      </a:r>
                    </a:p>
                  </a:txBody>
                  <a:tcPr/>
                </a:tc>
                <a:tc>
                  <a:txBody>
                    <a:bodyPr/>
                    <a:lstStyle/>
                    <a:p>
                      <a:r>
                        <a:rPr lang="en-IN" dirty="0"/>
                        <a:t>ARR1IVAL TIME</a:t>
                      </a:r>
                    </a:p>
                  </a:txBody>
                  <a:tcPr/>
                </a:tc>
                <a:tc>
                  <a:txBody>
                    <a:bodyPr/>
                    <a:lstStyle/>
                    <a:p>
                      <a:r>
                        <a:rPr lang="en-IN" dirty="0"/>
                        <a:t>BUSRT TIME</a:t>
                      </a:r>
                    </a:p>
                  </a:txBody>
                  <a:tcPr/>
                </a:tc>
                <a:extLst>
                  <a:ext uri="{0D108BD9-81ED-4DB2-BD59-A6C34878D82A}">
                    <a16:rowId xmlns:a16="http://schemas.microsoft.com/office/drawing/2014/main" val="2074849588"/>
                  </a:ext>
                </a:extLst>
              </a:tr>
              <a:tr h="370840">
                <a:tc>
                  <a:txBody>
                    <a:bodyPr/>
                    <a:lstStyle/>
                    <a:p>
                      <a:r>
                        <a:rPr lang="en-IN" dirty="0"/>
                        <a:t>P1</a:t>
                      </a:r>
                    </a:p>
                  </a:txBody>
                  <a:tcPr/>
                </a:tc>
                <a:tc>
                  <a:txBody>
                    <a:bodyPr/>
                    <a:lstStyle/>
                    <a:p>
                      <a:r>
                        <a:rPr lang="en-IN" dirty="0"/>
                        <a:t>0</a:t>
                      </a:r>
                    </a:p>
                  </a:txBody>
                  <a:tcPr/>
                </a:tc>
                <a:tc>
                  <a:txBody>
                    <a:bodyPr/>
                    <a:lstStyle/>
                    <a:p>
                      <a:r>
                        <a:rPr lang="en-IN" dirty="0"/>
                        <a:t>8</a:t>
                      </a:r>
                    </a:p>
                  </a:txBody>
                  <a:tcPr/>
                </a:tc>
                <a:extLst>
                  <a:ext uri="{0D108BD9-81ED-4DB2-BD59-A6C34878D82A}">
                    <a16:rowId xmlns:a16="http://schemas.microsoft.com/office/drawing/2014/main" val="1838499595"/>
                  </a:ext>
                </a:extLst>
              </a:tr>
              <a:tr h="370840">
                <a:tc>
                  <a:txBody>
                    <a:bodyPr/>
                    <a:lstStyle/>
                    <a:p>
                      <a:r>
                        <a:rPr lang="en-IN" dirty="0"/>
                        <a:t>P2</a:t>
                      </a:r>
                    </a:p>
                  </a:txBody>
                  <a:tcPr/>
                </a:tc>
                <a:tc>
                  <a:txBody>
                    <a:bodyPr/>
                    <a:lstStyle/>
                    <a:p>
                      <a:r>
                        <a:rPr lang="en-IN" dirty="0"/>
                        <a:t>1</a:t>
                      </a:r>
                    </a:p>
                  </a:txBody>
                  <a:tcPr/>
                </a:tc>
                <a:tc>
                  <a:txBody>
                    <a:bodyPr/>
                    <a:lstStyle/>
                    <a:p>
                      <a:r>
                        <a:rPr lang="en-IN" dirty="0"/>
                        <a:t>4</a:t>
                      </a:r>
                    </a:p>
                  </a:txBody>
                  <a:tcPr/>
                </a:tc>
                <a:extLst>
                  <a:ext uri="{0D108BD9-81ED-4DB2-BD59-A6C34878D82A}">
                    <a16:rowId xmlns:a16="http://schemas.microsoft.com/office/drawing/2014/main" val="734501880"/>
                  </a:ext>
                </a:extLst>
              </a:tr>
              <a:tr h="370840">
                <a:tc>
                  <a:txBody>
                    <a:bodyPr/>
                    <a:lstStyle/>
                    <a:p>
                      <a:r>
                        <a:rPr lang="en-IN" dirty="0"/>
                        <a:t>P3</a:t>
                      </a:r>
                    </a:p>
                  </a:txBody>
                  <a:tcPr/>
                </a:tc>
                <a:tc>
                  <a:txBody>
                    <a:bodyPr/>
                    <a:lstStyle/>
                    <a:p>
                      <a:r>
                        <a:rPr lang="en-IN" dirty="0"/>
                        <a:t>2</a:t>
                      </a:r>
                    </a:p>
                  </a:txBody>
                  <a:tcPr/>
                </a:tc>
                <a:tc>
                  <a:txBody>
                    <a:bodyPr/>
                    <a:lstStyle/>
                    <a:p>
                      <a:r>
                        <a:rPr lang="en-IN" dirty="0"/>
                        <a:t>9</a:t>
                      </a:r>
                    </a:p>
                  </a:txBody>
                  <a:tcPr/>
                </a:tc>
                <a:extLst>
                  <a:ext uri="{0D108BD9-81ED-4DB2-BD59-A6C34878D82A}">
                    <a16:rowId xmlns:a16="http://schemas.microsoft.com/office/drawing/2014/main" val="863402522"/>
                  </a:ext>
                </a:extLst>
              </a:tr>
              <a:tr h="370840">
                <a:tc>
                  <a:txBody>
                    <a:bodyPr/>
                    <a:lstStyle/>
                    <a:p>
                      <a:r>
                        <a:rPr lang="en-IN" dirty="0"/>
                        <a:t>P40</a:t>
                      </a:r>
                    </a:p>
                  </a:txBody>
                  <a:tcPr/>
                </a:tc>
                <a:tc>
                  <a:txBody>
                    <a:bodyPr/>
                    <a:lstStyle/>
                    <a:p>
                      <a:r>
                        <a:rPr lang="en-IN" dirty="0"/>
                        <a:t>3</a:t>
                      </a:r>
                    </a:p>
                  </a:txBody>
                  <a:tcPr/>
                </a:tc>
                <a:tc>
                  <a:txBody>
                    <a:bodyPr/>
                    <a:lstStyle/>
                    <a:p>
                      <a:r>
                        <a:rPr lang="en-IN" dirty="0"/>
                        <a:t>5</a:t>
                      </a:r>
                    </a:p>
                  </a:txBody>
                  <a:tcPr/>
                </a:tc>
                <a:extLst>
                  <a:ext uri="{0D108BD9-81ED-4DB2-BD59-A6C34878D82A}">
                    <a16:rowId xmlns:a16="http://schemas.microsoft.com/office/drawing/2014/main" val="9383808"/>
                  </a:ext>
                </a:extLst>
              </a:tr>
            </a:tbl>
          </a:graphicData>
        </a:graphic>
      </p:graphicFrame>
    </p:spTree>
    <p:extLst>
      <p:ext uri="{BB962C8B-B14F-4D97-AF65-F5344CB8AC3E}">
        <p14:creationId xmlns:p14="http://schemas.microsoft.com/office/powerpoint/2010/main" val="218295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D11B666-1C56-E161-0F06-C0AB6C57B28B}"/>
              </a:ext>
            </a:extLst>
          </p:cNvPr>
          <p:cNvGraphicFramePr>
            <a:graphicFrameLocks noGrp="1"/>
          </p:cNvGraphicFramePr>
          <p:nvPr>
            <p:ph idx="1"/>
            <p:extLst>
              <p:ext uri="{D42A27DB-BD31-4B8C-83A1-F6EECF244321}">
                <p14:modId xmlns:p14="http://schemas.microsoft.com/office/powerpoint/2010/main" val="2646375133"/>
              </p:ext>
            </p:extLst>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304363917"/>
                    </a:ext>
                  </a:extLst>
                </a:gridCol>
                <a:gridCol w="3505199">
                  <a:extLst>
                    <a:ext uri="{9D8B030D-6E8A-4147-A177-3AD203B41FA5}">
                      <a16:colId xmlns:a16="http://schemas.microsoft.com/office/drawing/2014/main" val="3896679209"/>
                    </a:ext>
                  </a:extLst>
                </a:gridCol>
                <a:gridCol w="3505199">
                  <a:extLst>
                    <a:ext uri="{9D8B030D-6E8A-4147-A177-3AD203B41FA5}">
                      <a16:colId xmlns:a16="http://schemas.microsoft.com/office/drawing/2014/main" val="3125198288"/>
                    </a:ext>
                  </a:extLst>
                </a:gridCol>
              </a:tblGrid>
              <a:tr h="370840">
                <a:tc>
                  <a:txBody>
                    <a:bodyPr/>
                    <a:lstStyle/>
                    <a:p>
                      <a:r>
                        <a:rPr lang="en-IN" dirty="0"/>
                        <a:t>PROCESS</a:t>
                      </a:r>
                    </a:p>
                  </a:txBody>
                  <a:tcPr/>
                </a:tc>
                <a:tc>
                  <a:txBody>
                    <a:bodyPr/>
                    <a:lstStyle/>
                    <a:p>
                      <a:r>
                        <a:rPr lang="en-IN" dirty="0"/>
                        <a:t>ARRIVAL TIME</a:t>
                      </a:r>
                    </a:p>
                  </a:txBody>
                  <a:tcPr/>
                </a:tc>
                <a:tc>
                  <a:txBody>
                    <a:bodyPr/>
                    <a:lstStyle/>
                    <a:p>
                      <a:r>
                        <a:rPr lang="en-IN" dirty="0"/>
                        <a:t>BURST TIME</a:t>
                      </a:r>
                    </a:p>
                  </a:txBody>
                  <a:tcPr/>
                </a:tc>
                <a:extLst>
                  <a:ext uri="{0D108BD9-81ED-4DB2-BD59-A6C34878D82A}">
                    <a16:rowId xmlns:a16="http://schemas.microsoft.com/office/drawing/2014/main" val="1019467919"/>
                  </a:ext>
                </a:extLst>
              </a:tr>
              <a:tr h="370840">
                <a:tc>
                  <a:txBody>
                    <a:bodyPr/>
                    <a:lstStyle/>
                    <a:p>
                      <a:r>
                        <a:rPr lang="en-IN" dirty="0"/>
                        <a:t>P1</a:t>
                      </a:r>
                    </a:p>
                  </a:txBody>
                  <a:tcPr/>
                </a:tc>
                <a:tc>
                  <a:txBody>
                    <a:bodyPr/>
                    <a:lstStyle/>
                    <a:p>
                      <a:r>
                        <a:rPr lang="en-IN" dirty="0"/>
                        <a:t>0</a:t>
                      </a:r>
                    </a:p>
                  </a:txBody>
                  <a:tcPr/>
                </a:tc>
                <a:tc>
                  <a:txBody>
                    <a:bodyPr/>
                    <a:lstStyle/>
                    <a:p>
                      <a:r>
                        <a:rPr lang="en-IN" dirty="0"/>
                        <a:t>12</a:t>
                      </a:r>
                    </a:p>
                  </a:txBody>
                  <a:tcPr/>
                </a:tc>
                <a:extLst>
                  <a:ext uri="{0D108BD9-81ED-4DB2-BD59-A6C34878D82A}">
                    <a16:rowId xmlns:a16="http://schemas.microsoft.com/office/drawing/2014/main" val="1779499653"/>
                  </a:ext>
                </a:extLst>
              </a:tr>
              <a:tr h="370840">
                <a:tc>
                  <a:txBody>
                    <a:bodyPr/>
                    <a:lstStyle/>
                    <a:p>
                      <a:r>
                        <a:rPr lang="en-IN" dirty="0"/>
                        <a:t>P2</a:t>
                      </a:r>
                    </a:p>
                  </a:txBody>
                  <a:tcPr/>
                </a:tc>
                <a:tc>
                  <a:txBody>
                    <a:bodyPr/>
                    <a:lstStyle/>
                    <a:p>
                      <a:r>
                        <a:rPr lang="en-IN" dirty="0"/>
                        <a:t>2</a:t>
                      </a:r>
                    </a:p>
                  </a:txBody>
                  <a:tcPr/>
                </a:tc>
                <a:tc>
                  <a:txBody>
                    <a:bodyPr/>
                    <a:lstStyle/>
                    <a:p>
                      <a:r>
                        <a:rPr lang="en-IN" dirty="0"/>
                        <a:t>4</a:t>
                      </a:r>
                    </a:p>
                  </a:txBody>
                  <a:tcPr/>
                </a:tc>
                <a:extLst>
                  <a:ext uri="{0D108BD9-81ED-4DB2-BD59-A6C34878D82A}">
                    <a16:rowId xmlns:a16="http://schemas.microsoft.com/office/drawing/2014/main" val="176797945"/>
                  </a:ext>
                </a:extLst>
              </a:tr>
              <a:tr h="370840">
                <a:tc>
                  <a:txBody>
                    <a:bodyPr/>
                    <a:lstStyle/>
                    <a:p>
                      <a:r>
                        <a:rPr lang="en-IN" dirty="0"/>
                        <a:t>P3</a:t>
                      </a:r>
                    </a:p>
                  </a:txBody>
                  <a:tcPr/>
                </a:tc>
                <a:tc>
                  <a:txBody>
                    <a:bodyPr/>
                    <a:lstStyle/>
                    <a:p>
                      <a:r>
                        <a:rPr lang="en-IN" dirty="0"/>
                        <a:t>3</a:t>
                      </a:r>
                    </a:p>
                  </a:txBody>
                  <a:tcPr/>
                </a:tc>
                <a:tc>
                  <a:txBody>
                    <a:bodyPr/>
                    <a:lstStyle/>
                    <a:p>
                      <a:r>
                        <a:rPr lang="en-IN" dirty="0"/>
                        <a:t>6</a:t>
                      </a:r>
                    </a:p>
                  </a:txBody>
                  <a:tcPr/>
                </a:tc>
                <a:extLst>
                  <a:ext uri="{0D108BD9-81ED-4DB2-BD59-A6C34878D82A}">
                    <a16:rowId xmlns:a16="http://schemas.microsoft.com/office/drawing/2014/main" val="2929493195"/>
                  </a:ext>
                </a:extLst>
              </a:tr>
              <a:tr h="370840">
                <a:tc>
                  <a:txBody>
                    <a:bodyPr/>
                    <a:lstStyle/>
                    <a:p>
                      <a:r>
                        <a:rPr lang="en-IN" dirty="0"/>
                        <a:t>P4</a:t>
                      </a:r>
                    </a:p>
                  </a:txBody>
                  <a:tcPr/>
                </a:tc>
                <a:tc>
                  <a:txBody>
                    <a:bodyPr/>
                    <a:lstStyle/>
                    <a:p>
                      <a:r>
                        <a:rPr lang="en-IN" dirty="0"/>
                        <a:t>8</a:t>
                      </a:r>
                    </a:p>
                  </a:txBody>
                  <a:tcPr/>
                </a:tc>
                <a:tc>
                  <a:txBody>
                    <a:bodyPr/>
                    <a:lstStyle/>
                    <a:p>
                      <a:r>
                        <a:rPr lang="en-IN" dirty="0"/>
                        <a:t>5</a:t>
                      </a:r>
                    </a:p>
                  </a:txBody>
                  <a:tcPr/>
                </a:tc>
                <a:extLst>
                  <a:ext uri="{0D108BD9-81ED-4DB2-BD59-A6C34878D82A}">
                    <a16:rowId xmlns:a16="http://schemas.microsoft.com/office/drawing/2014/main" val="1412952448"/>
                  </a:ext>
                </a:extLst>
              </a:tr>
            </a:tbl>
          </a:graphicData>
        </a:graphic>
      </p:graphicFrame>
    </p:spTree>
    <p:extLst>
      <p:ext uri="{BB962C8B-B14F-4D97-AF65-F5344CB8AC3E}">
        <p14:creationId xmlns:p14="http://schemas.microsoft.com/office/powerpoint/2010/main" val="1345924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A034-1F19-1925-B086-44F6C1A85C9F}"/>
              </a:ext>
            </a:extLst>
          </p:cNvPr>
          <p:cNvSpPr>
            <a:spLocks noGrp="1"/>
          </p:cNvSpPr>
          <p:nvPr>
            <p:ph type="title"/>
          </p:nvPr>
        </p:nvSpPr>
        <p:spPr>
          <a:xfrm>
            <a:off x="241041" y="178513"/>
            <a:ext cx="10515600" cy="717226"/>
          </a:xfrm>
        </p:spPr>
        <p:txBody>
          <a:bodyPr/>
          <a:lstStyle/>
          <a:p>
            <a:r>
              <a:rPr lang="en-IN" dirty="0">
                <a:solidFill>
                  <a:srgbClr val="FF0000"/>
                </a:solidFill>
                <a:latin typeface="Times New Roman" panose="02020603050405020304" pitchFamily="18" charset="0"/>
                <a:cs typeface="Times New Roman" panose="02020603050405020304" pitchFamily="18" charset="0"/>
              </a:rPr>
              <a:t>Round robin algorithm</a:t>
            </a:r>
          </a:p>
        </p:txBody>
      </p:sp>
      <p:sp>
        <p:nvSpPr>
          <p:cNvPr id="3" name="Content Placeholder 2">
            <a:extLst>
              <a:ext uri="{FF2B5EF4-FFF2-40B4-BE49-F238E27FC236}">
                <a16:creationId xmlns:a16="http://schemas.microsoft.com/office/drawing/2014/main" id="{02FFF09E-B3A1-8D91-0779-DD3D8214274D}"/>
              </a:ext>
            </a:extLst>
          </p:cNvPr>
          <p:cNvSpPr>
            <a:spLocks noGrp="1"/>
          </p:cNvSpPr>
          <p:nvPr>
            <p:ph idx="1"/>
          </p:nvPr>
        </p:nvSpPr>
        <p:spPr>
          <a:xfrm>
            <a:off x="371670" y="976538"/>
            <a:ext cx="11095652" cy="5702949"/>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The round-robin (RR) scheduling algorithm is similar to FCFS scheduling, but preemption is added to enable the system to switch between processes. </a:t>
            </a:r>
          </a:p>
          <a:p>
            <a:pPr algn="just">
              <a:lnSpc>
                <a:spcPct val="150000"/>
              </a:lnSpc>
            </a:pPr>
            <a:r>
              <a:rPr lang="en-US" sz="2400" dirty="0">
                <a:latin typeface="Times New Roman" panose="02020603050405020304" pitchFamily="18" charset="0"/>
                <a:cs typeface="Times New Roman" panose="02020603050405020304" pitchFamily="18" charset="0"/>
              </a:rPr>
              <a:t>A small unit of time, called a time quantum or time slice, is defined. </a:t>
            </a:r>
          </a:p>
          <a:p>
            <a:pPr algn="just">
              <a:lnSpc>
                <a:spcPct val="150000"/>
              </a:lnSpc>
            </a:pPr>
            <a:r>
              <a:rPr lang="en-US" sz="2400" dirty="0">
                <a:latin typeface="Times New Roman" panose="02020603050405020304" pitchFamily="18" charset="0"/>
                <a:cs typeface="Times New Roman" panose="02020603050405020304" pitchFamily="18" charset="0"/>
              </a:rPr>
              <a:t>A time quantum is generally from 10 to 100 milliseconds in length.</a:t>
            </a:r>
          </a:p>
          <a:p>
            <a:pPr algn="just">
              <a:lnSpc>
                <a:spcPct val="150000"/>
              </a:lnSpc>
            </a:pPr>
            <a:r>
              <a:rPr lang="en-US" sz="2400" dirty="0">
                <a:latin typeface="Times New Roman" panose="02020603050405020304" pitchFamily="18" charset="0"/>
                <a:cs typeface="Times New Roman" panose="02020603050405020304" pitchFamily="18" charset="0"/>
              </a:rPr>
              <a:t>The ready queue is treated as a circular queue. </a:t>
            </a:r>
          </a:p>
          <a:p>
            <a:pPr algn="just">
              <a:lnSpc>
                <a:spcPct val="150000"/>
              </a:lnSpc>
            </a:pPr>
            <a:r>
              <a:rPr lang="en-US" sz="2400" dirty="0">
                <a:latin typeface="Times New Roman" panose="02020603050405020304" pitchFamily="18" charset="0"/>
                <a:cs typeface="Times New Roman" panose="02020603050405020304" pitchFamily="18" charset="0"/>
              </a:rPr>
              <a:t>The CPU scheduler goes around the ready queue, allocating the CPU to each process for a time interval of up to 1 time quantum. </a:t>
            </a:r>
          </a:p>
          <a:p>
            <a:pPr algn="just">
              <a:lnSpc>
                <a:spcPct val="150000"/>
              </a:lnSpc>
            </a:pPr>
            <a:r>
              <a:rPr lang="en-US" sz="2400" dirty="0">
                <a:latin typeface="Times New Roman" panose="02020603050405020304" pitchFamily="18" charset="0"/>
                <a:cs typeface="Times New Roman" panose="02020603050405020304" pitchFamily="18" charset="0"/>
              </a:rPr>
              <a:t>To implement RR scheduling, we again treat the ready queue as a FIFO queue of processes. </a:t>
            </a:r>
          </a:p>
          <a:p>
            <a:pPr algn="just">
              <a:lnSpc>
                <a:spcPct val="150000"/>
              </a:lnSpc>
            </a:pPr>
            <a:r>
              <a:rPr lang="en-US" sz="2400" dirty="0">
                <a:latin typeface="Times New Roman" panose="02020603050405020304" pitchFamily="18" charset="0"/>
                <a:cs typeface="Times New Roman" panose="02020603050405020304" pitchFamily="18" charset="0"/>
              </a:rPr>
              <a:t>New processes are added to the tail of the ready queue.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053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6A58B-7D77-0498-C1D6-4EB5486EA6EF}"/>
              </a:ext>
            </a:extLst>
          </p:cNvPr>
          <p:cNvSpPr>
            <a:spLocks noGrp="1"/>
          </p:cNvSpPr>
          <p:nvPr>
            <p:ph idx="1"/>
          </p:nvPr>
        </p:nvSpPr>
        <p:spPr>
          <a:xfrm>
            <a:off x="233265" y="457200"/>
            <a:ext cx="11120535" cy="5719763"/>
          </a:xfrm>
        </p:spPr>
        <p:txBody>
          <a:bodyPr>
            <a:normAutofit fontScale="925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The CPU scheduler picks the first process from the ready queue, sets a timer to interrupt after 1 time quantum, and dispatches the process. </a:t>
            </a:r>
          </a:p>
          <a:p>
            <a:pPr algn="just">
              <a:lnSpc>
                <a:spcPct val="150000"/>
              </a:lnSpc>
            </a:pPr>
            <a:r>
              <a:rPr lang="en-US" sz="2400" dirty="0">
                <a:latin typeface="Times New Roman" panose="02020603050405020304" pitchFamily="18" charset="0"/>
                <a:cs typeface="Times New Roman" panose="02020603050405020304" pitchFamily="18" charset="0"/>
              </a:rPr>
              <a:t>One of two things will then happen. The process may have a CPU burst of less than 1 time quantum. </a:t>
            </a:r>
          </a:p>
          <a:p>
            <a:pPr algn="just">
              <a:lnSpc>
                <a:spcPct val="150000"/>
              </a:lnSpc>
            </a:pPr>
            <a:r>
              <a:rPr lang="en-US" sz="2400" dirty="0">
                <a:latin typeface="Times New Roman" panose="02020603050405020304" pitchFamily="18" charset="0"/>
                <a:cs typeface="Times New Roman" panose="02020603050405020304" pitchFamily="18" charset="0"/>
              </a:rPr>
              <a:t>In this case, the process itself will release the CPU voluntarily. </a:t>
            </a:r>
          </a:p>
          <a:p>
            <a:pPr algn="just">
              <a:lnSpc>
                <a:spcPct val="150000"/>
              </a:lnSpc>
            </a:pPr>
            <a:r>
              <a:rPr lang="en-US" sz="2400" dirty="0">
                <a:latin typeface="Times New Roman" panose="02020603050405020304" pitchFamily="18" charset="0"/>
                <a:cs typeface="Times New Roman" panose="02020603050405020304" pitchFamily="18" charset="0"/>
              </a:rPr>
              <a:t>The scheduler will then proceed to the next process in the ready queue. </a:t>
            </a:r>
          </a:p>
          <a:p>
            <a:pPr algn="just">
              <a:lnSpc>
                <a:spcPct val="150000"/>
              </a:lnSpc>
            </a:pPr>
            <a:r>
              <a:rPr lang="en-US" sz="2400" dirty="0">
                <a:latin typeface="Times New Roman" panose="02020603050405020304" pitchFamily="18" charset="0"/>
                <a:cs typeface="Times New Roman" panose="02020603050405020304" pitchFamily="18" charset="0"/>
              </a:rPr>
              <a:t>If the CPU burst of the currently running process is longer than 1 time quantum, the timer will go off and will cause an interrupt to the operating system. </a:t>
            </a:r>
          </a:p>
          <a:p>
            <a:pPr algn="just">
              <a:lnSpc>
                <a:spcPct val="150000"/>
              </a:lnSpc>
            </a:pPr>
            <a:r>
              <a:rPr lang="en-US" sz="2400" dirty="0">
                <a:latin typeface="Times New Roman" panose="02020603050405020304" pitchFamily="18" charset="0"/>
                <a:cs typeface="Times New Roman" panose="02020603050405020304" pitchFamily="18" charset="0"/>
              </a:rPr>
              <a:t>A context switch will be executed, and the process will be put at the tail of the ready queue. </a:t>
            </a:r>
          </a:p>
          <a:p>
            <a:pPr algn="just">
              <a:lnSpc>
                <a:spcPct val="150000"/>
              </a:lnSpc>
            </a:pPr>
            <a:r>
              <a:rPr lang="en-US" sz="2400" dirty="0">
                <a:latin typeface="Times New Roman" panose="02020603050405020304" pitchFamily="18" charset="0"/>
                <a:cs typeface="Times New Roman" panose="02020603050405020304" pitchFamily="18" charset="0"/>
              </a:rPr>
              <a:t>The CPU scheduler will then select the next process in the ready queue.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686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11A3-2915-EDC6-2EC9-A0FB65E2EC2B}"/>
              </a:ext>
            </a:extLst>
          </p:cNvPr>
          <p:cNvSpPr>
            <a:spLocks noGrp="1"/>
          </p:cNvSpPr>
          <p:nvPr>
            <p:ph type="title"/>
          </p:nvPr>
        </p:nvSpPr>
        <p:spPr>
          <a:xfrm>
            <a:off x="353009" y="186612"/>
            <a:ext cx="10515600" cy="651912"/>
          </a:xfrm>
        </p:spPr>
        <p:txBody>
          <a:bodyPr>
            <a:normAutofit fontScale="90000"/>
          </a:bodyPr>
          <a:lstStyle/>
          <a:p>
            <a:r>
              <a:rPr lang="en-IN" dirty="0"/>
              <a:t>Advantages of round robin</a:t>
            </a:r>
          </a:p>
        </p:txBody>
      </p:sp>
      <p:sp>
        <p:nvSpPr>
          <p:cNvPr id="3" name="Content Placeholder 2">
            <a:extLst>
              <a:ext uri="{FF2B5EF4-FFF2-40B4-BE49-F238E27FC236}">
                <a16:creationId xmlns:a16="http://schemas.microsoft.com/office/drawing/2014/main" id="{7B9987B0-727E-3D5B-1023-BA65857CEA01}"/>
              </a:ext>
            </a:extLst>
          </p:cNvPr>
          <p:cNvSpPr>
            <a:spLocks noGrp="1"/>
          </p:cNvSpPr>
          <p:nvPr>
            <p:ph idx="1"/>
          </p:nvPr>
        </p:nvSpPr>
        <p:spPr>
          <a:xfrm>
            <a:off x="242597" y="1091682"/>
            <a:ext cx="11579290" cy="5579706"/>
          </a:xfrm>
        </p:spPr>
        <p:txBody>
          <a:bodyPr>
            <a:normAutofit fontScale="85000" lnSpcReduction="20000"/>
          </a:bodyPr>
          <a:lstStyle/>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It doesn’t face the issues of starvation or convoy effect.</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All the jobs get a fair allocation of CPU.</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It deals with all process without any priority</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If you know the total number of processes on the run queue, then you can also assume the worst-case response time for the same process.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This scheduling method does not depend upon burst time. That’s why it is easily implementable on the system.</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Once a process is executed for a specific set of the period, the process is preempted, and another process executes for that given time period.</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Allows OS to use the Context switching method to save states of preempted processes.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It gives the best performance in terms of average response time.</a:t>
            </a:r>
          </a:p>
          <a:p>
            <a:endParaRPr lang="en-IN" dirty="0"/>
          </a:p>
        </p:txBody>
      </p:sp>
    </p:spTree>
    <p:extLst>
      <p:ext uri="{BB962C8B-B14F-4D97-AF65-F5344CB8AC3E}">
        <p14:creationId xmlns:p14="http://schemas.microsoft.com/office/powerpoint/2010/main" val="20687711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56D79-6544-2F24-5F22-D58CE6D7DFAE}"/>
              </a:ext>
            </a:extLst>
          </p:cNvPr>
          <p:cNvSpPr>
            <a:spLocks noGrp="1"/>
          </p:cNvSpPr>
          <p:nvPr>
            <p:ph type="title"/>
          </p:nvPr>
        </p:nvSpPr>
        <p:spPr>
          <a:xfrm>
            <a:off x="485192" y="365126"/>
            <a:ext cx="10868608" cy="595928"/>
          </a:xfrm>
        </p:spPr>
        <p:txBody>
          <a:bodyPr>
            <a:normAutofit fontScale="90000"/>
          </a:bodyPr>
          <a:lstStyle/>
          <a:p>
            <a:r>
              <a:rPr lang="en-IN" b="1" i="0" dirty="0">
                <a:solidFill>
                  <a:srgbClr val="222222"/>
                </a:solidFill>
                <a:effectLst/>
                <a:latin typeface="Source Sans Pro" panose="020B0503030403020204" pitchFamily="34" charset="0"/>
              </a:rPr>
              <a:t>Disadvantages of Round-robin Scheduling</a:t>
            </a:r>
            <a:endParaRPr lang="en-IN" dirty="0"/>
          </a:p>
        </p:txBody>
      </p:sp>
      <p:sp>
        <p:nvSpPr>
          <p:cNvPr id="3" name="Content Placeholder 2">
            <a:extLst>
              <a:ext uri="{FF2B5EF4-FFF2-40B4-BE49-F238E27FC236}">
                <a16:creationId xmlns:a16="http://schemas.microsoft.com/office/drawing/2014/main" id="{EA538C63-11AD-CBB2-56E5-9D5EFD204128}"/>
              </a:ext>
            </a:extLst>
          </p:cNvPr>
          <p:cNvSpPr>
            <a:spLocks noGrp="1"/>
          </p:cNvSpPr>
          <p:nvPr>
            <p:ph idx="1"/>
          </p:nvPr>
        </p:nvSpPr>
        <p:spPr>
          <a:xfrm>
            <a:off x="354563" y="1101012"/>
            <a:ext cx="11485984" cy="5391862"/>
          </a:xfrm>
        </p:spPr>
        <p:txBody>
          <a:bodyPr>
            <a:normAutofit/>
          </a:bodyPr>
          <a:lstStyle/>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If slicing time of OS is low, the processor output will be reduced.</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This method spends more time on context switching</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Its performance heavily depends on time quantum.</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Priorities cannot be set for the processes.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Round-robin scheduling doesn’t give special priority to more important tasks.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Decreases comprehension</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Lower time quantum results in higher the context switching overhead in the system.</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Finding a correct time quantum is a quite difficult task in this system.</a:t>
            </a:r>
          </a:p>
        </p:txBody>
      </p:sp>
    </p:spTree>
    <p:extLst>
      <p:ext uri="{BB962C8B-B14F-4D97-AF65-F5344CB8AC3E}">
        <p14:creationId xmlns:p14="http://schemas.microsoft.com/office/powerpoint/2010/main" val="20111036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C52C-C056-E987-1E11-8189A8BE495C}"/>
              </a:ext>
            </a:extLst>
          </p:cNvPr>
          <p:cNvSpPr>
            <a:spLocks noGrp="1"/>
          </p:cNvSpPr>
          <p:nvPr>
            <p:ph type="title"/>
          </p:nvPr>
        </p:nvSpPr>
        <p:spPr>
          <a:xfrm>
            <a:off x="315686" y="270588"/>
            <a:ext cx="10515600" cy="662474"/>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Priority scheduling</a:t>
            </a:r>
          </a:p>
        </p:txBody>
      </p:sp>
      <p:sp>
        <p:nvSpPr>
          <p:cNvPr id="3" name="Content Placeholder 2">
            <a:extLst>
              <a:ext uri="{FF2B5EF4-FFF2-40B4-BE49-F238E27FC236}">
                <a16:creationId xmlns:a16="http://schemas.microsoft.com/office/drawing/2014/main" id="{609787D5-FE3C-C6C1-3127-343BE10CE16C}"/>
              </a:ext>
            </a:extLst>
          </p:cNvPr>
          <p:cNvSpPr>
            <a:spLocks noGrp="1"/>
          </p:cNvSpPr>
          <p:nvPr>
            <p:ph idx="1"/>
          </p:nvPr>
        </p:nvSpPr>
        <p:spPr>
          <a:xfrm>
            <a:off x="233265" y="1091682"/>
            <a:ext cx="11120535" cy="5085281"/>
          </a:xfrm>
        </p:spPr>
        <p:txBody>
          <a:bodyPr/>
          <a:lstStyle/>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Priority Scheduling</a:t>
            </a:r>
            <a:r>
              <a:rPr lang="en-US" b="0" i="0" dirty="0">
                <a:solidFill>
                  <a:srgbClr val="222222"/>
                </a:solidFill>
                <a:effectLst/>
                <a:latin typeface="Times New Roman" panose="02020603050405020304" pitchFamily="18" charset="0"/>
                <a:cs typeface="Times New Roman" panose="02020603050405020304" pitchFamily="18" charset="0"/>
              </a:rPr>
              <a:t> is a method of scheduling processes that is based on priority. </a:t>
            </a:r>
          </a:p>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In this algorithm, the scheduler selects the tasks to work as per the priority.</a:t>
            </a:r>
          </a:p>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The processes with higher priority should be carried out first, whereas jobs with equal priorities are carried out on a round-robin or FCFS basis.</a:t>
            </a:r>
          </a:p>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Priority depends upon memory requirements, time requirements, etc.</a:t>
            </a:r>
          </a:p>
          <a:p>
            <a:endParaRPr lang="en-IN" dirty="0"/>
          </a:p>
        </p:txBody>
      </p:sp>
    </p:spTree>
    <p:extLst>
      <p:ext uri="{BB962C8B-B14F-4D97-AF65-F5344CB8AC3E}">
        <p14:creationId xmlns:p14="http://schemas.microsoft.com/office/powerpoint/2010/main" val="28668103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997B-FA67-F99E-59C4-0A6FBAD0E9A8}"/>
              </a:ext>
            </a:extLst>
          </p:cNvPr>
          <p:cNvSpPr>
            <a:spLocks noGrp="1"/>
          </p:cNvSpPr>
          <p:nvPr>
            <p:ph type="title"/>
          </p:nvPr>
        </p:nvSpPr>
        <p:spPr>
          <a:xfrm>
            <a:off x="541176" y="187844"/>
            <a:ext cx="10747310" cy="763879"/>
          </a:xfrm>
        </p:spPr>
        <p:txBody>
          <a:bodyPr/>
          <a:lstStyle/>
          <a:p>
            <a:r>
              <a:rPr lang="en-IN" b="1" i="0" dirty="0">
                <a:solidFill>
                  <a:srgbClr val="222222"/>
                </a:solidFill>
                <a:effectLst/>
                <a:latin typeface="Source Sans Pro" panose="020B0503030403020204" pitchFamily="34" charset="0"/>
              </a:rPr>
              <a:t>Types of Priority Scheduling</a:t>
            </a:r>
            <a:endParaRPr lang="en-IN" dirty="0"/>
          </a:p>
        </p:txBody>
      </p:sp>
      <p:sp>
        <p:nvSpPr>
          <p:cNvPr id="3" name="Content Placeholder 2">
            <a:extLst>
              <a:ext uri="{FF2B5EF4-FFF2-40B4-BE49-F238E27FC236}">
                <a16:creationId xmlns:a16="http://schemas.microsoft.com/office/drawing/2014/main" id="{4A64CD81-3D5A-0AB9-B3A1-310670408BD1}"/>
              </a:ext>
            </a:extLst>
          </p:cNvPr>
          <p:cNvSpPr>
            <a:spLocks noGrp="1"/>
          </p:cNvSpPr>
          <p:nvPr>
            <p:ph idx="1"/>
          </p:nvPr>
        </p:nvSpPr>
        <p:spPr>
          <a:xfrm>
            <a:off x="335902" y="951722"/>
            <a:ext cx="11314922" cy="5542383"/>
          </a:xfrm>
        </p:spPr>
        <p:txBody>
          <a:bodyPr>
            <a:normAutofit fontScale="62500" lnSpcReduction="20000"/>
          </a:bodyPr>
          <a:lstStyle/>
          <a:p>
            <a:pPr marL="0" indent="0" algn="just">
              <a:lnSpc>
                <a:spcPct val="170000"/>
              </a:lnSpc>
              <a:buNone/>
            </a:pPr>
            <a:r>
              <a:rPr lang="en-US" b="1" i="0" dirty="0">
                <a:solidFill>
                  <a:srgbClr val="222222"/>
                </a:solidFill>
                <a:effectLst/>
                <a:latin typeface="Times New Roman" panose="02020603050405020304" pitchFamily="18" charset="0"/>
                <a:cs typeface="Times New Roman" panose="02020603050405020304" pitchFamily="18" charset="0"/>
              </a:rPr>
              <a:t>Preemptive Scheduling</a:t>
            </a:r>
          </a:p>
          <a:p>
            <a:pPr algn="just">
              <a:lnSpc>
                <a:spcPct val="170000"/>
              </a:lnSpc>
            </a:pPr>
            <a:r>
              <a:rPr lang="en-US" b="0" i="0" dirty="0">
                <a:solidFill>
                  <a:srgbClr val="222222"/>
                </a:solidFill>
                <a:effectLst/>
                <a:latin typeface="Times New Roman" panose="02020603050405020304" pitchFamily="18" charset="0"/>
                <a:cs typeface="Times New Roman" panose="02020603050405020304" pitchFamily="18" charset="0"/>
              </a:rPr>
              <a:t>In Preemptive Scheduling, the tasks are mostly assigned with their priorities. </a:t>
            </a:r>
          </a:p>
          <a:p>
            <a:pPr algn="just">
              <a:lnSpc>
                <a:spcPct val="170000"/>
              </a:lnSpc>
            </a:pPr>
            <a:r>
              <a:rPr lang="en-US" b="0" i="0" dirty="0">
                <a:solidFill>
                  <a:srgbClr val="222222"/>
                </a:solidFill>
                <a:effectLst/>
                <a:latin typeface="Times New Roman" panose="02020603050405020304" pitchFamily="18" charset="0"/>
                <a:cs typeface="Times New Roman" panose="02020603050405020304" pitchFamily="18" charset="0"/>
              </a:rPr>
              <a:t>Sometimes it is important to run a task with a higher priority before another lower priority task, even if the lower priority task is still running.</a:t>
            </a:r>
          </a:p>
          <a:p>
            <a:pPr algn="just">
              <a:lnSpc>
                <a:spcPct val="170000"/>
              </a:lnSpc>
            </a:pPr>
            <a:r>
              <a:rPr lang="en-US" b="0" i="0" dirty="0">
                <a:solidFill>
                  <a:srgbClr val="222222"/>
                </a:solidFill>
                <a:effectLst/>
                <a:latin typeface="Times New Roman" panose="02020603050405020304" pitchFamily="18" charset="0"/>
                <a:cs typeface="Times New Roman" panose="02020603050405020304" pitchFamily="18" charset="0"/>
              </a:rPr>
              <a:t>The lower priority task holds for some time and resumes when the higher priority task finishes its execution.</a:t>
            </a:r>
          </a:p>
          <a:p>
            <a:pPr marL="0" indent="0" algn="just">
              <a:lnSpc>
                <a:spcPct val="170000"/>
              </a:lnSpc>
              <a:buNone/>
            </a:pPr>
            <a:r>
              <a:rPr lang="en-US" b="1" i="0" dirty="0">
                <a:solidFill>
                  <a:srgbClr val="222222"/>
                </a:solidFill>
                <a:effectLst/>
                <a:latin typeface="Times New Roman" panose="02020603050405020304" pitchFamily="18" charset="0"/>
                <a:cs typeface="Times New Roman" panose="02020603050405020304" pitchFamily="18" charset="0"/>
              </a:rPr>
              <a:t>Non-Preemptive Scheduling</a:t>
            </a:r>
          </a:p>
          <a:p>
            <a:pPr algn="just">
              <a:lnSpc>
                <a:spcPct val="170000"/>
              </a:lnSpc>
            </a:pPr>
            <a:r>
              <a:rPr lang="en-US" b="0" i="0" dirty="0">
                <a:solidFill>
                  <a:srgbClr val="222222"/>
                </a:solidFill>
                <a:effectLst/>
                <a:latin typeface="Times New Roman" panose="02020603050405020304" pitchFamily="18" charset="0"/>
                <a:cs typeface="Times New Roman" panose="02020603050405020304" pitchFamily="18" charset="0"/>
              </a:rPr>
              <a:t>In this type of scheduling method, the CPU has been allocated to a specific process. </a:t>
            </a:r>
          </a:p>
          <a:p>
            <a:pPr algn="just">
              <a:lnSpc>
                <a:spcPct val="170000"/>
              </a:lnSpc>
            </a:pPr>
            <a:r>
              <a:rPr lang="en-US" b="0" i="0" dirty="0">
                <a:solidFill>
                  <a:srgbClr val="222222"/>
                </a:solidFill>
                <a:effectLst/>
                <a:latin typeface="Times New Roman" panose="02020603050405020304" pitchFamily="18" charset="0"/>
                <a:cs typeface="Times New Roman" panose="02020603050405020304" pitchFamily="18" charset="0"/>
              </a:rPr>
              <a:t>The process that keeps the CPU busy, will release the CPU either by switching context or terminating. </a:t>
            </a:r>
          </a:p>
          <a:p>
            <a:pPr algn="just">
              <a:lnSpc>
                <a:spcPct val="170000"/>
              </a:lnSpc>
            </a:pPr>
            <a:r>
              <a:rPr lang="en-US" b="0" i="0" dirty="0">
                <a:solidFill>
                  <a:srgbClr val="222222"/>
                </a:solidFill>
                <a:effectLst/>
                <a:latin typeface="Times New Roman" panose="02020603050405020304" pitchFamily="18" charset="0"/>
                <a:cs typeface="Times New Roman" panose="02020603050405020304" pitchFamily="18" charset="0"/>
              </a:rPr>
              <a:t>It is the only method that can be used for various hardware platforms. </a:t>
            </a:r>
          </a:p>
          <a:p>
            <a:pPr algn="just">
              <a:lnSpc>
                <a:spcPct val="170000"/>
              </a:lnSpc>
            </a:pPr>
            <a:r>
              <a:rPr lang="en-US" b="0" i="0" dirty="0">
                <a:solidFill>
                  <a:srgbClr val="222222"/>
                </a:solidFill>
                <a:effectLst/>
                <a:latin typeface="Times New Roman" panose="02020603050405020304" pitchFamily="18" charset="0"/>
                <a:cs typeface="Times New Roman" panose="02020603050405020304" pitchFamily="18" charset="0"/>
              </a:rPr>
              <a:t>That’s because it doesn’t need special hardware (for example, a timer) like preemptive scheduling.</a:t>
            </a:r>
          </a:p>
        </p:txBody>
      </p:sp>
    </p:spTree>
    <p:extLst>
      <p:ext uri="{BB962C8B-B14F-4D97-AF65-F5344CB8AC3E}">
        <p14:creationId xmlns:p14="http://schemas.microsoft.com/office/powerpoint/2010/main" val="2207830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E216-729B-3849-BAFB-CECB2FA39E0A}"/>
              </a:ext>
            </a:extLst>
          </p:cNvPr>
          <p:cNvSpPr>
            <a:spLocks noGrp="1"/>
          </p:cNvSpPr>
          <p:nvPr>
            <p:ph type="title"/>
          </p:nvPr>
        </p:nvSpPr>
        <p:spPr>
          <a:xfrm>
            <a:off x="354563" y="234497"/>
            <a:ext cx="10999237" cy="614589"/>
          </a:xfrm>
        </p:spPr>
        <p:txBody>
          <a:bodyPr>
            <a:normAutofit fontScale="90000"/>
          </a:bodyPr>
          <a:lstStyle/>
          <a:p>
            <a:r>
              <a:rPr lang="en-IN" b="1" i="0" dirty="0">
                <a:solidFill>
                  <a:srgbClr val="222222"/>
                </a:solidFill>
                <a:effectLst/>
                <a:latin typeface="Source Sans Pro" panose="020B0503030403020204" pitchFamily="34" charset="0"/>
              </a:rPr>
              <a:t>Characteristics of Priority Scheduling</a:t>
            </a:r>
            <a:endParaRPr lang="en-IN" dirty="0"/>
          </a:p>
        </p:txBody>
      </p:sp>
      <p:sp>
        <p:nvSpPr>
          <p:cNvPr id="3" name="Content Placeholder 2">
            <a:extLst>
              <a:ext uri="{FF2B5EF4-FFF2-40B4-BE49-F238E27FC236}">
                <a16:creationId xmlns:a16="http://schemas.microsoft.com/office/drawing/2014/main" id="{DD9E6A1F-DAF0-3452-CFF6-5E90E28AF166}"/>
              </a:ext>
            </a:extLst>
          </p:cNvPr>
          <p:cNvSpPr>
            <a:spLocks noGrp="1"/>
          </p:cNvSpPr>
          <p:nvPr>
            <p:ph idx="1"/>
          </p:nvPr>
        </p:nvSpPr>
        <p:spPr>
          <a:xfrm>
            <a:off x="354563" y="970384"/>
            <a:ext cx="11420670" cy="5561045"/>
          </a:xfrm>
        </p:spPr>
        <p:txBody>
          <a:bodyPr>
            <a:normAutofit fontScale="92500"/>
          </a:bodyPr>
          <a:lstStyle/>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A CPU algorithm that schedules processes based on priority.</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It used in Operating systems for performing batch processes.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If two jobs having the same priority are READY, it works on a FIRST COME, FIRST SERVED basis.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In priority scheduling, a number is assigned to each process that indicates its priority level.</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Lower the number, higher is the priority.</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In this type of scheduling algorithm, if a newer process arrives, that is having a higher priority than the currently running process, then the currently running process is preempted.</a:t>
            </a:r>
          </a:p>
        </p:txBody>
      </p:sp>
    </p:spTree>
    <p:extLst>
      <p:ext uri="{BB962C8B-B14F-4D97-AF65-F5344CB8AC3E}">
        <p14:creationId xmlns:p14="http://schemas.microsoft.com/office/powerpoint/2010/main" val="3739669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FD45-A6DA-04D4-8100-D541A40C4A5B}"/>
              </a:ext>
            </a:extLst>
          </p:cNvPr>
          <p:cNvSpPr>
            <a:spLocks noGrp="1"/>
          </p:cNvSpPr>
          <p:nvPr>
            <p:ph type="title"/>
          </p:nvPr>
        </p:nvSpPr>
        <p:spPr>
          <a:xfrm>
            <a:off x="838200" y="365126"/>
            <a:ext cx="10515600" cy="661242"/>
          </a:xfrm>
        </p:spPr>
        <p:txBody>
          <a:bodyPr>
            <a:normAutofit fontScale="90000"/>
          </a:bodyPr>
          <a:lstStyle/>
          <a:p>
            <a:r>
              <a:rPr lang="en-IN" b="1" dirty="0">
                <a:latin typeface="Times New Roman" panose="02020603050405020304" pitchFamily="18" charset="0"/>
                <a:cs typeface="Times New Roman" panose="02020603050405020304" pitchFamily="18" charset="0"/>
              </a:rPr>
              <a:t>Disadvantages of Priority scheduling</a:t>
            </a:r>
          </a:p>
        </p:txBody>
      </p:sp>
      <p:sp>
        <p:nvSpPr>
          <p:cNvPr id="3" name="Content Placeholder 2">
            <a:extLst>
              <a:ext uri="{FF2B5EF4-FFF2-40B4-BE49-F238E27FC236}">
                <a16:creationId xmlns:a16="http://schemas.microsoft.com/office/drawing/2014/main" id="{8A190FB4-41B5-9561-3AFF-FD656F0DC96F}"/>
              </a:ext>
            </a:extLst>
          </p:cNvPr>
          <p:cNvSpPr>
            <a:spLocks noGrp="1"/>
          </p:cNvSpPr>
          <p:nvPr>
            <p:ph idx="1"/>
          </p:nvPr>
        </p:nvSpPr>
        <p:spPr>
          <a:xfrm>
            <a:off x="335902" y="1156996"/>
            <a:ext cx="11017898" cy="5019967"/>
          </a:xfrm>
        </p:spPr>
        <p:txBody>
          <a:bodyPr>
            <a:normAutofit fontScale="85000" lnSpcReduction="10000"/>
          </a:bodyPr>
          <a:lstStyle/>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If the system eventually crashes, all low priority processes get lost.</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If high priority processes take lots of CPU time, then the lower priority processes may starve and will be postponed for an indefinite time.</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scheduling algorithm may leave some low priority processes waiting indefinitely.</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process will be blocked when it is ready to run but has to wait for the CPU because some other process is running currently.</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If a new higher priority process keeps on coming in the ready queue, then the process which is in the waiting state may need to wait for a long duration of time.</a:t>
            </a:r>
          </a:p>
          <a:p>
            <a:endParaRPr lang="en-IN" dirty="0"/>
          </a:p>
        </p:txBody>
      </p:sp>
    </p:spTree>
    <p:extLst>
      <p:ext uri="{BB962C8B-B14F-4D97-AF65-F5344CB8AC3E}">
        <p14:creationId xmlns:p14="http://schemas.microsoft.com/office/powerpoint/2010/main" val="337415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20C7AF-A990-53F3-2BB0-547657249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12" y="559838"/>
            <a:ext cx="9825134" cy="5719664"/>
          </a:xfrm>
          <a:prstGeom prst="rect">
            <a:avLst/>
          </a:prstGeom>
        </p:spPr>
      </p:pic>
    </p:spTree>
    <p:extLst>
      <p:ext uri="{BB962C8B-B14F-4D97-AF65-F5344CB8AC3E}">
        <p14:creationId xmlns:p14="http://schemas.microsoft.com/office/powerpoint/2010/main" val="238336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6748-5D83-AF2C-6588-98D7F78F0296}"/>
              </a:ext>
            </a:extLst>
          </p:cNvPr>
          <p:cNvSpPr>
            <a:spLocks noGrp="1"/>
          </p:cNvSpPr>
          <p:nvPr>
            <p:ph type="title"/>
          </p:nvPr>
        </p:nvSpPr>
        <p:spPr>
          <a:xfrm>
            <a:off x="343678" y="113101"/>
            <a:ext cx="10515600" cy="567936"/>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Advantages of priority scheduling</a:t>
            </a:r>
          </a:p>
        </p:txBody>
      </p:sp>
      <p:sp>
        <p:nvSpPr>
          <p:cNvPr id="3" name="Content Placeholder 2">
            <a:extLst>
              <a:ext uri="{FF2B5EF4-FFF2-40B4-BE49-F238E27FC236}">
                <a16:creationId xmlns:a16="http://schemas.microsoft.com/office/drawing/2014/main" id="{318E5F19-6286-B822-EBFC-D9F1C7B64642}"/>
              </a:ext>
            </a:extLst>
          </p:cNvPr>
          <p:cNvSpPr>
            <a:spLocks noGrp="1"/>
          </p:cNvSpPr>
          <p:nvPr>
            <p:ph idx="1"/>
          </p:nvPr>
        </p:nvSpPr>
        <p:spPr>
          <a:xfrm>
            <a:off x="671804" y="867747"/>
            <a:ext cx="10681996" cy="5309216"/>
          </a:xfrm>
        </p:spPr>
        <p:txBody>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Easy to use scheduling method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Processes are executed on the basis of priority so high priority does not need to wait for long which saves time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method provides a good mechanism where the relative important of each process may be precisely defined.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Suitable for applications with fluctuating time and resource requirements.</a:t>
            </a:r>
          </a:p>
          <a:p>
            <a:pPr marL="0" indent="0">
              <a:buNone/>
            </a:pPr>
            <a:endParaRPr lang="en-IN" dirty="0"/>
          </a:p>
        </p:txBody>
      </p:sp>
    </p:spTree>
    <p:extLst>
      <p:ext uri="{BB962C8B-B14F-4D97-AF65-F5344CB8AC3E}">
        <p14:creationId xmlns:p14="http://schemas.microsoft.com/office/powerpoint/2010/main" val="24420323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2254-49A7-7E9A-1CAA-A1E65B871276}"/>
              </a:ext>
            </a:extLst>
          </p:cNvPr>
          <p:cNvSpPr>
            <a:spLocks noGrp="1"/>
          </p:cNvSpPr>
          <p:nvPr>
            <p:ph type="title"/>
          </p:nvPr>
        </p:nvSpPr>
        <p:spPr>
          <a:xfrm>
            <a:off x="838200" y="365125"/>
            <a:ext cx="10515600" cy="698565"/>
          </a:xfrm>
        </p:spPr>
        <p:txBody>
          <a:bodyPr/>
          <a:lstStyle/>
          <a:p>
            <a:r>
              <a:rPr lang="en-IN" b="1" dirty="0">
                <a:solidFill>
                  <a:srgbClr val="FF0000"/>
                </a:solidFill>
              </a:rPr>
              <a:t>Q1.</a:t>
            </a:r>
          </a:p>
        </p:txBody>
      </p:sp>
      <p:graphicFrame>
        <p:nvGraphicFramePr>
          <p:cNvPr id="4" name="Table 4">
            <a:extLst>
              <a:ext uri="{FF2B5EF4-FFF2-40B4-BE49-F238E27FC236}">
                <a16:creationId xmlns:a16="http://schemas.microsoft.com/office/drawing/2014/main" id="{450F727E-016F-17A3-EEE9-1F4E9559C274}"/>
              </a:ext>
            </a:extLst>
          </p:cNvPr>
          <p:cNvGraphicFramePr>
            <a:graphicFrameLocks noGrp="1"/>
          </p:cNvGraphicFramePr>
          <p:nvPr>
            <p:ph idx="1"/>
            <p:extLst>
              <p:ext uri="{D42A27DB-BD31-4B8C-83A1-F6EECF244321}">
                <p14:modId xmlns:p14="http://schemas.microsoft.com/office/powerpoint/2010/main" val="667837092"/>
              </p:ext>
            </p:extLst>
          </p:nvPr>
        </p:nvGraphicFramePr>
        <p:xfrm>
          <a:off x="1884784" y="1825625"/>
          <a:ext cx="8369559" cy="2743200"/>
        </p:xfrm>
        <a:graphic>
          <a:graphicData uri="http://schemas.openxmlformats.org/drawingml/2006/table">
            <a:tbl>
              <a:tblPr firstRow="1" bandRow="1">
                <a:tableStyleId>{5C22544A-7EE6-4342-B048-85BDC9FD1C3A}</a:tableStyleId>
              </a:tblPr>
              <a:tblGrid>
                <a:gridCol w="2789853">
                  <a:extLst>
                    <a:ext uri="{9D8B030D-6E8A-4147-A177-3AD203B41FA5}">
                      <a16:colId xmlns:a16="http://schemas.microsoft.com/office/drawing/2014/main" val="2806601814"/>
                    </a:ext>
                  </a:extLst>
                </a:gridCol>
                <a:gridCol w="2789853">
                  <a:extLst>
                    <a:ext uri="{9D8B030D-6E8A-4147-A177-3AD203B41FA5}">
                      <a16:colId xmlns:a16="http://schemas.microsoft.com/office/drawing/2014/main" val="526668761"/>
                    </a:ext>
                  </a:extLst>
                </a:gridCol>
                <a:gridCol w="2789853">
                  <a:extLst>
                    <a:ext uri="{9D8B030D-6E8A-4147-A177-3AD203B41FA5}">
                      <a16:colId xmlns:a16="http://schemas.microsoft.com/office/drawing/2014/main" val="156642325"/>
                    </a:ext>
                  </a:extLst>
                </a:gridCol>
              </a:tblGrid>
              <a:tr h="370840">
                <a:tc>
                  <a:txBody>
                    <a:bodyPr/>
                    <a:lstStyle/>
                    <a:p>
                      <a:pPr algn="ctr"/>
                      <a:r>
                        <a:rPr lang="en-IN" sz="2400" dirty="0">
                          <a:latin typeface="Times New Roman" panose="02020603050405020304" pitchFamily="18" charset="0"/>
                          <a:cs typeface="Times New Roman" panose="02020603050405020304" pitchFamily="18" charset="0"/>
                        </a:rPr>
                        <a:t>Process ID</a:t>
                      </a:r>
                    </a:p>
                  </a:txBody>
                  <a:tcPr/>
                </a:tc>
                <a:tc>
                  <a:txBody>
                    <a:bodyPr/>
                    <a:lstStyle/>
                    <a:p>
                      <a:pPr algn="ctr"/>
                      <a:r>
                        <a:rPr lang="en-IN" sz="2400" dirty="0">
                          <a:latin typeface="Times New Roman" panose="02020603050405020304" pitchFamily="18" charset="0"/>
                          <a:cs typeface="Times New Roman" panose="02020603050405020304" pitchFamily="18" charset="0"/>
                        </a:rPr>
                        <a:t>Burst time</a:t>
                      </a:r>
                    </a:p>
                  </a:txBody>
                  <a:tcPr/>
                </a:tc>
                <a:tc>
                  <a:txBody>
                    <a:bodyPr/>
                    <a:lstStyle/>
                    <a:p>
                      <a:pPr algn="ctr"/>
                      <a:r>
                        <a:rPr lang="en-IN" sz="2400" dirty="0">
                          <a:latin typeface="Times New Roman" panose="02020603050405020304" pitchFamily="18" charset="0"/>
                          <a:cs typeface="Times New Roman" panose="02020603050405020304" pitchFamily="18" charset="0"/>
                        </a:rPr>
                        <a:t>Priority</a:t>
                      </a:r>
                    </a:p>
                  </a:txBody>
                  <a:tcPr/>
                </a:tc>
                <a:extLst>
                  <a:ext uri="{0D108BD9-81ED-4DB2-BD59-A6C34878D82A}">
                    <a16:rowId xmlns:a16="http://schemas.microsoft.com/office/drawing/2014/main" val="3500601891"/>
                  </a:ext>
                </a:extLst>
              </a:tr>
              <a:tr h="370840">
                <a:tc>
                  <a:txBody>
                    <a:bodyPr/>
                    <a:lstStyle/>
                    <a:p>
                      <a:pPr algn="ctr"/>
                      <a:r>
                        <a:rPr lang="en-IN" sz="2400" dirty="0">
                          <a:latin typeface="Times New Roman" panose="02020603050405020304" pitchFamily="18" charset="0"/>
                          <a:cs typeface="Times New Roman" panose="02020603050405020304" pitchFamily="18" charset="0"/>
                        </a:rPr>
                        <a:t>P1</a:t>
                      </a:r>
                    </a:p>
                  </a:txBody>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025376649"/>
                  </a:ext>
                </a:extLst>
              </a:tr>
              <a:tr h="370840">
                <a:tc>
                  <a:txBody>
                    <a:bodyPr/>
                    <a:lstStyle/>
                    <a:p>
                      <a:pPr algn="ctr"/>
                      <a:r>
                        <a:rPr lang="en-IN" sz="2400" dirty="0">
                          <a:latin typeface="Times New Roman" panose="02020603050405020304" pitchFamily="18" charset="0"/>
                          <a:cs typeface="Times New Roman" panose="02020603050405020304" pitchFamily="18" charset="0"/>
                        </a:rPr>
                        <a:t>P2</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511088342"/>
                  </a:ext>
                </a:extLst>
              </a:tr>
              <a:tr h="370840">
                <a:tc>
                  <a:txBody>
                    <a:bodyPr/>
                    <a:lstStyle/>
                    <a:p>
                      <a:pPr algn="ctr"/>
                      <a:r>
                        <a:rPr lang="en-IN" sz="2400" dirty="0">
                          <a:latin typeface="Times New Roman" panose="02020603050405020304" pitchFamily="18" charset="0"/>
                          <a:cs typeface="Times New Roman" panose="02020603050405020304" pitchFamily="18" charset="0"/>
                        </a:rPr>
                        <a:t>P3</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3288765429"/>
                  </a:ext>
                </a:extLst>
              </a:tr>
              <a:tr h="370840">
                <a:tc>
                  <a:txBody>
                    <a:bodyPr/>
                    <a:lstStyle/>
                    <a:p>
                      <a:pPr algn="ctr"/>
                      <a:r>
                        <a:rPr lang="en-IN" sz="2400" dirty="0">
                          <a:latin typeface="Times New Roman" panose="02020603050405020304" pitchFamily="18" charset="0"/>
                          <a:cs typeface="Times New Roman" panose="02020603050405020304" pitchFamily="18" charset="0"/>
                        </a:rPr>
                        <a:t>P4</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2270422753"/>
                  </a:ext>
                </a:extLst>
              </a:tr>
              <a:tr h="370840">
                <a:tc>
                  <a:txBody>
                    <a:bodyPr/>
                    <a:lstStyle/>
                    <a:p>
                      <a:pPr algn="ctr"/>
                      <a:r>
                        <a:rPr lang="en-IN" sz="2400" dirty="0">
                          <a:latin typeface="Times New Roman" panose="02020603050405020304" pitchFamily="18" charset="0"/>
                          <a:cs typeface="Times New Roman" panose="02020603050405020304" pitchFamily="18" charset="0"/>
                        </a:rPr>
                        <a:t>P5</a:t>
                      </a:r>
                    </a:p>
                  </a:txBody>
                  <a:tcPr/>
                </a:tc>
                <a:tc>
                  <a:txBody>
                    <a:bodyPr/>
                    <a:lstStyle/>
                    <a:p>
                      <a:pPr algn="ctr"/>
                      <a:r>
                        <a:rPr lang="en-IN" sz="2400" dirty="0">
                          <a:latin typeface="Times New Roman" panose="02020603050405020304" pitchFamily="18" charset="0"/>
                          <a:cs typeface="Times New Roman" panose="02020603050405020304" pitchFamily="18" charset="0"/>
                        </a:rPr>
                        <a:t>5</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1660961880"/>
                  </a:ext>
                </a:extLst>
              </a:tr>
            </a:tbl>
          </a:graphicData>
        </a:graphic>
      </p:graphicFrame>
    </p:spTree>
    <p:extLst>
      <p:ext uri="{BB962C8B-B14F-4D97-AF65-F5344CB8AC3E}">
        <p14:creationId xmlns:p14="http://schemas.microsoft.com/office/powerpoint/2010/main" val="31737807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E9FE-E77D-51C0-9760-7F0C823A5FFE}"/>
              </a:ext>
            </a:extLst>
          </p:cNvPr>
          <p:cNvSpPr>
            <a:spLocks noGrp="1"/>
          </p:cNvSpPr>
          <p:nvPr>
            <p:ph type="title"/>
          </p:nvPr>
        </p:nvSpPr>
        <p:spPr>
          <a:xfrm>
            <a:off x="382555" y="365125"/>
            <a:ext cx="10971245" cy="614589"/>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Q2.</a:t>
            </a:r>
          </a:p>
        </p:txBody>
      </p:sp>
      <p:graphicFrame>
        <p:nvGraphicFramePr>
          <p:cNvPr id="4" name="Table 4">
            <a:extLst>
              <a:ext uri="{FF2B5EF4-FFF2-40B4-BE49-F238E27FC236}">
                <a16:creationId xmlns:a16="http://schemas.microsoft.com/office/drawing/2014/main" id="{0FF03FE1-F502-15AD-EC64-3BCE5D10A8F8}"/>
              </a:ext>
            </a:extLst>
          </p:cNvPr>
          <p:cNvGraphicFramePr>
            <a:graphicFrameLocks noGrp="1"/>
          </p:cNvGraphicFramePr>
          <p:nvPr>
            <p:ph idx="1"/>
            <p:extLst>
              <p:ext uri="{D42A27DB-BD31-4B8C-83A1-F6EECF244321}">
                <p14:modId xmlns:p14="http://schemas.microsoft.com/office/powerpoint/2010/main" val="3130268982"/>
              </p:ext>
            </p:extLst>
          </p:nvPr>
        </p:nvGraphicFramePr>
        <p:xfrm>
          <a:off x="1436914" y="1825624"/>
          <a:ext cx="9181324" cy="3119598"/>
        </p:xfrm>
        <a:graphic>
          <a:graphicData uri="http://schemas.openxmlformats.org/drawingml/2006/table">
            <a:tbl>
              <a:tblPr firstRow="1" bandRow="1">
                <a:tableStyleId>{5C22544A-7EE6-4342-B048-85BDC9FD1C3A}</a:tableStyleId>
              </a:tblPr>
              <a:tblGrid>
                <a:gridCol w="2295331">
                  <a:extLst>
                    <a:ext uri="{9D8B030D-6E8A-4147-A177-3AD203B41FA5}">
                      <a16:colId xmlns:a16="http://schemas.microsoft.com/office/drawing/2014/main" val="3202369293"/>
                    </a:ext>
                  </a:extLst>
                </a:gridCol>
                <a:gridCol w="2295331">
                  <a:extLst>
                    <a:ext uri="{9D8B030D-6E8A-4147-A177-3AD203B41FA5}">
                      <a16:colId xmlns:a16="http://schemas.microsoft.com/office/drawing/2014/main" val="3945240190"/>
                    </a:ext>
                  </a:extLst>
                </a:gridCol>
                <a:gridCol w="2295331">
                  <a:extLst>
                    <a:ext uri="{9D8B030D-6E8A-4147-A177-3AD203B41FA5}">
                      <a16:colId xmlns:a16="http://schemas.microsoft.com/office/drawing/2014/main" val="4124553915"/>
                    </a:ext>
                  </a:extLst>
                </a:gridCol>
                <a:gridCol w="2295331">
                  <a:extLst>
                    <a:ext uri="{9D8B030D-6E8A-4147-A177-3AD203B41FA5}">
                      <a16:colId xmlns:a16="http://schemas.microsoft.com/office/drawing/2014/main" val="2754443787"/>
                    </a:ext>
                  </a:extLst>
                </a:gridCol>
              </a:tblGrid>
              <a:tr h="519933">
                <a:tc>
                  <a:txBody>
                    <a:bodyPr/>
                    <a:lstStyle/>
                    <a:p>
                      <a:pPr algn="ctr"/>
                      <a:r>
                        <a:rPr lang="en-IN" sz="2400" dirty="0">
                          <a:latin typeface="Times New Roman" panose="02020603050405020304" pitchFamily="18" charset="0"/>
                          <a:cs typeface="Times New Roman" panose="02020603050405020304" pitchFamily="18" charset="0"/>
                        </a:rPr>
                        <a:t>Process</a:t>
                      </a:r>
                    </a:p>
                  </a:txBody>
                  <a:tcPr/>
                </a:tc>
                <a:tc>
                  <a:txBody>
                    <a:bodyPr/>
                    <a:lstStyle/>
                    <a:p>
                      <a:pPr algn="ctr"/>
                      <a:r>
                        <a:rPr lang="en-IN" sz="2400" dirty="0">
                          <a:latin typeface="Times New Roman" panose="02020603050405020304" pitchFamily="18" charset="0"/>
                          <a:cs typeface="Times New Roman" panose="02020603050405020304" pitchFamily="18" charset="0"/>
                        </a:rPr>
                        <a:t>Priority</a:t>
                      </a:r>
                    </a:p>
                  </a:txBody>
                  <a:tcPr/>
                </a:tc>
                <a:tc>
                  <a:txBody>
                    <a:bodyPr/>
                    <a:lstStyle/>
                    <a:p>
                      <a:pPr algn="ctr"/>
                      <a:r>
                        <a:rPr lang="en-IN" sz="2400" dirty="0">
                          <a:latin typeface="Times New Roman" panose="02020603050405020304" pitchFamily="18" charset="0"/>
                          <a:cs typeface="Times New Roman" panose="02020603050405020304" pitchFamily="18" charset="0"/>
                        </a:rPr>
                        <a:t>Burst time</a:t>
                      </a:r>
                    </a:p>
                  </a:txBody>
                  <a:tcPr/>
                </a:tc>
                <a:tc>
                  <a:txBody>
                    <a:bodyPr/>
                    <a:lstStyle/>
                    <a:p>
                      <a:pPr algn="ctr"/>
                      <a:r>
                        <a:rPr lang="en-IN" sz="2400" dirty="0">
                          <a:latin typeface="Times New Roman" panose="02020603050405020304" pitchFamily="18" charset="0"/>
                          <a:cs typeface="Times New Roman" panose="02020603050405020304" pitchFamily="18" charset="0"/>
                        </a:rPr>
                        <a:t>Arrival time</a:t>
                      </a:r>
                    </a:p>
                  </a:txBody>
                  <a:tcPr/>
                </a:tc>
                <a:extLst>
                  <a:ext uri="{0D108BD9-81ED-4DB2-BD59-A6C34878D82A}">
                    <a16:rowId xmlns:a16="http://schemas.microsoft.com/office/drawing/2014/main" val="2605545996"/>
                  </a:ext>
                </a:extLst>
              </a:tr>
              <a:tr h="519933">
                <a:tc>
                  <a:txBody>
                    <a:bodyPr/>
                    <a:lstStyle/>
                    <a:p>
                      <a:pPr algn="ctr"/>
                      <a:r>
                        <a:rPr lang="en-IN" sz="2400" dirty="0">
                          <a:latin typeface="Times New Roman" panose="02020603050405020304" pitchFamily="18" charset="0"/>
                          <a:cs typeface="Times New Roman" panose="02020603050405020304" pitchFamily="18" charset="0"/>
                        </a:rPr>
                        <a:t>P1</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47172386"/>
                  </a:ext>
                </a:extLst>
              </a:tr>
              <a:tr h="519933">
                <a:tc>
                  <a:txBody>
                    <a:bodyPr/>
                    <a:lstStyle/>
                    <a:p>
                      <a:pPr algn="ctr"/>
                      <a:r>
                        <a:rPr lang="en-IN" sz="2400" dirty="0">
                          <a:latin typeface="Times New Roman" panose="02020603050405020304" pitchFamily="18" charset="0"/>
                          <a:cs typeface="Times New Roman" panose="02020603050405020304" pitchFamily="18" charset="0"/>
                        </a:rPr>
                        <a:t>P2</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36726925"/>
                  </a:ext>
                </a:extLst>
              </a:tr>
              <a:tr h="519933">
                <a:tc>
                  <a:txBody>
                    <a:bodyPr/>
                    <a:lstStyle/>
                    <a:p>
                      <a:pPr algn="ctr"/>
                      <a:r>
                        <a:rPr lang="en-IN" sz="2400" dirty="0">
                          <a:latin typeface="Times New Roman" panose="02020603050405020304" pitchFamily="18" charset="0"/>
                          <a:cs typeface="Times New Roman" panose="02020603050405020304" pitchFamily="18" charset="0"/>
                        </a:rPr>
                        <a:t>P3</a:t>
                      </a:r>
                    </a:p>
                  </a:txBody>
                  <a:tcPr/>
                </a:tc>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7</a:t>
                      </a:r>
                    </a:p>
                  </a:txBody>
                  <a:tcPr/>
                </a:tc>
                <a:tc>
                  <a:txBody>
                    <a:bodyPr/>
                    <a:lstStyle/>
                    <a:p>
                      <a:pPr algn="ctr"/>
                      <a:r>
                        <a:rPr lang="en-IN"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83581905"/>
                  </a:ext>
                </a:extLst>
              </a:tr>
              <a:tr h="519933">
                <a:tc>
                  <a:txBody>
                    <a:bodyPr/>
                    <a:lstStyle/>
                    <a:p>
                      <a:pPr algn="ctr"/>
                      <a:r>
                        <a:rPr lang="en-IN" sz="2400" dirty="0">
                          <a:latin typeface="Times New Roman" panose="02020603050405020304" pitchFamily="18" charset="0"/>
                          <a:cs typeface="Times New Roman" panose="02020603050405020304" pitchFamily="18" charset="0"/>
                        </a:rPr>
                        <a:t>P4</a:t>
                      </a:r>
                    </a:p>
                  </a:txBody>
                  <a:tcPr/>
                </a:tc>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4</a:t>
                      </a:r>
                    </a:p>
                  </a:txBody>
                  <a:tcPr/>
                </a:tc>
                <a:tc>
                  <a:txBody>
                    <a:bodyPr/>
                    <a:lstStyle/>
                    <a:p>
                      <a:pPr algn="ctr"/>
                      <a:r>
                        <a:rPr lang="en-IN" sz="2400"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619819885"/>
                  </a:ext>
                </a:extLst>
              </a:tr>
              <a:tr h="519933">
                <a:tc>
                  <a:txBody>
                    <a:bodyPr/>
                    <a:lstStyle/>
                    <a:p>
                      <a:pPr algn="ctr"/>
                      <a:r>
                        <a:rPr lang="en-IN" sz="2400" b="0" dirty="0">
                          <a:latin typeface="Times New Roman" panose="02020603050405020304" pitchFamily="18" charset="0"/>
                          <a:cs typeface="Times New Roman" panose="02020603050405020304" pitchFamily="18" charset="0"/>
                        </a:rPr>
                        <a:t>P5</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474077085"/>
                  </a:ext>
                </a:extLst>
              </a:tr>
            </a:tbl>
          </a:graphicData>
        </a:graphic>
      </p:graphicFrame>
    </p:spTree>
    <p:extLst>
      <p:ext uri="{BB962C8B-B14F-4D97-AF65-F5344CB8AC3E}">
        <p14:creationId xmlns:p14="http://schemas.microsoft.com/office/powerpoint/2010/main" val="9380932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585C4-E216-F3C2-42D5-95E1BFEDF8B9}"/>
              </a:ext>
            </a:extLst>
          </p:cNvPr>
          <p:cNvSpPr>
            <a:spLocks noGrp="1"/>
          </p:cNvSpPr>
          <p:nvPr>
            <p:ph type="title"/>
          </p:nvPr>
        </p:nvSpPr>
        <p:spPr>
          <a:xfrm>
            <a:off x="838200" y="365125"/>
            <a:ext cx="10515600" cy="493291"/>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Q3.</a:t>
            </a:r>
          </a:p>
        </p:txBody>
      </p:sp>
      <p:sp>
        <p:nvSpPr>
          <p:cNvPr id="3" name="Content Placeholder 2">
            <a:extLst>
              <a:ext uri="{FF2B5EF4-FFF2-40B4-BE49-F238E27FC236}">
                <a16:creationId xmlns:a16="http://schemas.microsoft.com/office/drawing/2014/main" id="{CC2193C7-1F01-320F-43BD-BBB3A91CDD78}"/>
              </a:ext>
            </a:extLst>
          </p:cNvPr>
          <p:cNvSpPr>
            <a:spLocks noGrp="1"/>
          </p:cNvSpPr>
          <p:nvPr>
            <p:ph idx="1"/>
          </p:nvPr>
        </p:nvSpPr>
        <p:spPr>
          <a:xfrm>
            <a:off x="475861" y="858416"/>
            <a:ext cx="10877939" cy="5318547"/>
          </a:xfrm>
        </p:spPr>
        <p:txBody>
          <a:bodyPr/>
          <a:lstStyle/>
          <a:p>
            <a:pPr algn="just"/>
            <a:r>
              <a:rPr lang="en-IN" dirty="0">
                <a:latin typeface="Times New Roman" panose="02020603050405020304" pitchFamily="18" charset="0"/>
                <a:cs typeface="Times New Roman" panose="02020603050405020304" pitchFamily="18" charset="0"/>
              </a:rPr>
              <a:t>Consider the set of process with arrival time (in milliseconds), CPU burst time (in milliseconds) and priority shown below(higher number represents higher priority)</a:t>
            </a:r>
          </a:p>
        </p:txBody>
      </p:sp>
      <p:graphicFrame>
        <p:nvGraphicFramePr>
          <p:cNvPr id="4" name="Table 4">
            <a:extLst>
              <a:ext uri="{FF2B5EF4-FFF2-40B4-BE49-F238E27FC236}">
                <a16:creationId xmlns:a16="http://schemas.microsoft.com/office/drawing/2014/main" id="{0817F003-2AC0-4261-FD93-ED250DD7654E}"/>
              </a:ext>
            </a:extLst>
          </p:cNvPr>
          <p:cNvGraphicFramePr>
            <a:graphicFrameLocks noGrp="1"/>
          </p:cNvGraphicFramePr>
          <p:nvPr>
            <p:extLst>
              <p:ext uri="{D42A27DB-BD31-4B8C-83A1-F6EECF244321}">
                <p14:modId xmlns:p14="http://schemas.microsoft.com/office/powerpoint/2010/main" val="4022750468"/>
              </p:ext>
            </p:extLst>
          </p:nvPr>
        </p:nvGraphicFramePr>
        <p:xfrm>
          <a:off x="1556138" y="2744409"/>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68584687"/>
                    </a:ext>
                  </a:extLst>
                </a:gridCol>
                <a:gridCol w="2032000">
                  <a:extLst>
                    <a:ext uri="{9D8B030D-6E8A-4147-A177-3AD203B41FA5}">
                      <a16:colId xmlns:a16="http://schemas.microsoft.com/office/drawing/2014/main" val="490353020"/>
                    </a:ext>
                  </a:extLst>
                </a:gridCol>
                <a:gridCol w="2032000">
                  <a:extLst>
                    <a:ext uri="{9D8B030D-6E8A-4147-A177-3AD203B41FA5}">
                      <a16:colId xmlns:a16="http://schemas.microsoft.com/office/drawing/2014/main" val="1357797599"/>
                    </a:ext>
                  </a:extLst>
                </a:gridCol>
                <a:gridCol w="2032000">
                  <a:extLst>
                    <a:ext uri="{9D8B030D-6E8A-4147-A177-3AD203B41FA5}">
                      <a16:colId xmlns:a16="http://schemas.microsoft.com/office/drawing/2014/main" val="1403633603"/>
                    </a:ext>
                  </a:extLst>
                </a:gridCol>
              </a:tblGrid>
              <a:tr h="370840">
                <a:tc>
                  <a:txBody>
                    <a:bodyPr/>
                    <a:lstStyle/>
                    <a:p>
                      <a:r>
                        <a:rPr lang="en-IN" dirty="0"/>
                        <a:t>Process ID</a:t>
                      </a:r>
                    </a:p>
                  </a:txBody>
                  <a:tcPr/>
                </a:tc>
                <a:tc>
                  <a:txBody>
                    <a:bodyPr/>
                    <a:lstStyle/>
                    <a:p>
                      <a:r>
                        <a:rPr lang="en-IN" dirty="0"/>
                        <a:t>Arrival time</a:t>
                      </a:r>
                    </a:p>
                  </a:txBody>
                  <a:tcPr/>
                </a:tc>
                <a:tc>
                  <a:txBody>
                    <a:bodyPr/>
                    <a:lstStyle/>
                    <a:p>
                      <a:r>
                        <a:rPr lang="en-IN" dirty="0"/>
                        <a:t>Burst time</a:t>
                      </a:r>
                    </a:p>
                  </a:txBody>
                  <a:tcPr/>
                </a:tc>
                <a:tc>
                  <a:txBody>
                    <a:bodyPr/>
                    <a:lstStyle/>
                    <a:p>
                      <a:r>
                        <a:rPr lang="en-IN" dirty="0"/>
                        <a:t>Priority</a:t>
                      </a:r>
                    </a:p>
                  </a:txBody>
                  <a:tcPr/>
                </a:tc>
                <a:extLst>
                  <a:ext uri="{0D108BD9-81ED-4DB2-BD59-A6C34878D82A}">
                    <a16:rowId xmlns:a16="http://schemas.microsoft.com/office/drawing/2014/main" val="2299797851"/>
                  </a:ext>
                </a:extLst>
              </a:tr>
              <a:tr h="370840">
                <a:tc>
                  <a:txBody>
                    <a:bodyPr/>
                    <a:lstStyle/>
                    <a:p>
                      <a:r>
                        <a:rPr lang="en-IN" dirty="0"/>
                        <a:t>P1</a:t>
                      </a:r>
                    </a:p>
                  </a:txBody>
                  <a:tcPr/>
                </a:tc>
                <a:tc>
                  <a:txBody>
                    <a:bodyPr/>
                    <a:lstStyle/>
                    <a:p>
                      <a:r>
                        <a:rPr lang="en-IN" dirty="0"/>
                        <a:t>0</a:t>
                      </a:r>
                    </a:p>
                  </a:txBody>
                  <a:tcPr/>
                </a:tc>
                <a:tc>
                  <a:txBody>
                    <a:bodyPr/>
                    <a:lstStyle/>
                    <a:p>
                      <a:r>
                        <a:rPr lang="en-IN" dirty="0"/>
                        <a:t>4</a:t>
                      </a:r>
                    </a:p>
                  </a:txBody>
                  <a:tcPr/>
                </a:tc>
                <a:tc>
                  <a:txBody>
                    <a:bodyPr/>
                    <a:lstStyle/>
                    <a:p>
                      <a:r>
                        <a:rPr lang="en-IN" dirty="0"/>
                        <a:t>2</a:t>
                      </a:r>
                    </a:p>
                  </a:txBody>
                  <a:tcPr/>
                </a:tc>
                <a:extLst>
                  <a:ext uri="{0D108BD9-81ED-4DB2-BD59-A6C34878D82A}">
                    <a16:rowId xmlns:a16="http://schemas.microsoft.com/office/drawing/2014/main" val="1193605352"/>
                  </a:ext>
                </a:extLst>
              </a:tr>
              <a:tr h="370840">
                <a:tc>
                  <a:txBody>
                    <a:bodyPr/>
                    <a:lstStyle/>
                    <a:p>
                      <a:r>
                        <a:rPr lang="en-IN" dirty="0"/>
                        <a:t>P2</a:t>
                      </a:r>
                    </a:p>
                  </a:txBody>
                  <a:tcPr/>
                </a:tc>
                <a:tc>
                  <a:txBody>
                    <a:bodyPr/>
                    <a:lstStyle/>
                    <a:p>
                      <a:r>
                        <a:rPr lang="en-IN" dirty="0"/>
                        <a:t>1</a:t>
                      </a:r>
                    </a:p>
                  </a:txBody>
                  <a:tcPr/>
                </a:tc>
                <a:tc>
                  <a:txBody>
                    <a:bodyPr/>
                    <a:lstStyle/>
                    <a:p>
                      <a:r>
                        <a:rPr lang="en-IN" dirty="0"/>
                        <a:t>3</a:t>
                      </a:r>
                    </a:p>
                  </a:txBody>
                  <a:tcPr/>
                </a:tc>
                <a:tc>
                  <a:txBody>
                    <a:bodyPr/>
                    <a:lstStyle/>
                    <a:p>
                      <a:r>
                        <a:rPr lang="en-IN" dirty="0"/>
                        <a:t>3</a:t>
                      </a:r>
                    </a:p>
                  </a:txBody>
                  <a:tcPr/>
                </a:tc>
                <a:extLst>
                  <a:ext uri="{0D108BD9-81ED-4DB2-BD59-A6C34878D82A}">
                    <a16:rowId xmlns:a16="http://schemas.microsoft.com/office/drawing/2014/main" val="1560828599"/>
                  </a:ext>
                </a:extLst>
              </a:tr>
              <a:tr h="370840">
                <a:tc>
                  <a:txBody>
                    <a:bodyPr/>
                    <a:lstStyle/>
                    <a:p>
                      <a:r>
                        <a:rPr lang="en-IN" dirty="0"/>
                        <a:t>P3</a:t>
                      </a:r>
                    </a:p>
                  </a:txBody>
                  <a:tcPr/>
                </a:tc>
                <a:tc>
                  <a:txBody>
                    <a:bodyPr/>
                    <a:lstStyle/>
                    <a:p>
                      <a:r>
                        <a:rPr lang="en-IN" dirty="0"/>
                        <a:t>2</a:t>
                      </a:r>
                    </a:p>
                  </a:txBody>
                  <a:tcPr/>
                </a:tc>
                <a:tc>
                  <a:txBody>
                    <a:bodyPr/>
                    <a:lstStyle/>
                    <a:p>
                      <a:r>
                        <a:rPr lang="en-IN" dirty="0"/>
                        <a:t>1</a:t>
                      </a:r>
                    </a:p>
                  </a:txBody>
                  <a:tcPr/>
                </a:tc>
                <a:tc>
                  <a:txBody>
                    <a:bodyPr/>
                    <a:lstStyle/>
                    <a:p>
                      <a:r>
                        <a:rPr lang="en-IN" dirty="0"/>
                        <a:t>4</a:t>
                      </a:r>
                    </a:p>
                  </a:txBody>
                  <a:tcPr/>
                </a:tc>
                <a:extLst>
                  <a:ext uri="{0D108BD9-81ED-4DB2-BD59-A6C34878D82A}">
                    <a16:rowId xmlns:a16="http://schemas.microsoft.com/office/drawing/2014/main" val="1001124713"/>
                  </a:ext>
                </a:extLst>
              </a:tr>
              <a:tr h="370840">
                <a:tc>
                  <a:txBody>
                    <a:bodyPr/>
                    <a:lstStyle/>
                    <a:p>
                      <a:r>
                        <a:rPr lang="en-IN" dirty="0"/>
                        <a:t>P4</a:t>
                      </a:r>
                    </a:p>
                  </a:txBody>
                  <a:tcPr/>
                </a:tc>
                <a:tc>
                  <a:txBody>
                    <a:bodyPr/>
                    <a:lstStyle/>
                    <a:p>
                      <a:r>
                        <a:rPr lang="en-IN" dirty="0"/>
                        <a:t>3</a:t>
                      </a:r>
                    </a:p>
                  </a:txBody>
                  <a:tcPr/>
                </a:tc>
                <a:tc>
                  <a:txBody>
                    <a:bodyPr/>
                    <a:lstStyle/>
                    <a:p>
                      <a:r>
                        <a:rPr lang="en-IN" dirty="0"/>
                        <a:t>5</a:t>
                      </a:r>
                    </a:p>
                  </a:txBody>
                  <a:tcPr/>
                </a:tc>
                <a:tc>
                  <a:txBody>
                    <a:bodyPr/>
                    <a:lstStyle/>
                    <a:p>
                      <a:r>
                        <a:rPr lang="en-IN" dirty="0"/>
                        <a:t>5</a:t>
                      </a:r>
                    </a:p>
                  </a:txBody>
                  <a:tcPr/>
                </a:tc>
                <a:extLst>
                  <a:ext uri="{0D108BD9-81ED-4DB2-BD59-A6C34878D82A}">
                    <a16:rowId xmlns:a16="http://schemas.microsoft.com/office/drawing/2014/main" val="1132509437"/>
                  </a:ext>
                </a:extLst>
              </a:tr>
              <a:tr h="370840">
                <a:tc>
                  <a:txBody>
                    <a:bodyPr/>
                    <a:lstStyle/>
                    <a:p>
                      <a:r>
                        <a:rPr lang="en-IN" dirty="0"/>
                        <a:t>P5</a:t>
                      </a:r>
                    </a:p>
                  </a:txBody>
                  <a:tcPr/>
                </a:tc>
                <a:tc>
                  <a:txBody>
                    <a:bodyPr/>
                    <a:lstStyle/>
                    <a:p>
                      <a:r>
                        <a:rPr lang="en-IN" dirty="0"/>
                        <a:t>4</a:t>
                      </a:r>
                    </a:p>
                  </a:txBody>
                  <a:tcPr/>
                </a:tc>
                <a:tc>
                  <a:txBody>
                    <a:bodyPr/>
                    <a:lstStyle/>
                    <a:p>
                      <a:r>
                        <a:rPr lang="en-IN" dirty="0"/>
                        <a:t>2</a:t>
                      </a:r>
                    </a:p>
                  </a:txBody>
                  <a:tcPr/>
                </a:tc>
                <a:tc>
                  <a:txBody>
                    <a:bodyPr/>
                    <a:lstStyle/>
                    <a:p>
                      <a:r>
                        <a:rPr lang="en-IN" dirty="0"/>
                        <a:t>5</a:t>
                      </a:r>
                    </a:p>
                  </a:txBody>
                  <a:tcPr/>
                </a:tc>
                <a:extLst>
                  <a:ext uri="{0D108BD9-81ED-4DB2-BD59-A6C34878D82A}">
                    <a16:rowId xmlns:a16="http://schemas.microsoft.com/office/drawing/2014/main" val="482140931"/>
                  </a:ext>
                </a:extLst>
              </a:tr>
            </a:tbl>
          </a:graphicData>
        </a:graphic>
      </p:graphicFrame>
      <p:sp>
        <p:nvSpPr>
          <p:cNvPr id="5" name="TextBox 4">
            <a:extLst>
              <a:ext uri="{FF2B5EF4-FFF2-40B4-BE49-F238E27FC236}">
                <a16:creationId xmlns:a16="http://schemas.microsoft.com/office/drawing/2014/main" id="{16726B7F-BA79-638C-9B38-852ECB34F6C1}"/>
              </a:ext>
            </a:extLst>
          </p:cNvPr>
          <p:cNvSpPr txBox="1"/>
          <p:nvPr/>
        </p:nvSpPr>
        <p:spPr>
          <a:xfrm>
            <a:off x="653143" y="5514392"/>
            <a:ext cx="10179698" cy="1133965"/>
          </a:xfrm>
          <a:prstGeom prst="rect">
            <a:avLst/>
          </a:prstGeom>
          <a:noFill/>
        </p:spPr>
        <p:txBody>
          <a:bodyPr wrap="square" rtlCol="0">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If CPU scheduling policy is priority non pre </a:t>
            </a:r>
            <a:r>
              <a:rPr lang="en-IN" sz="2400" dirty="0" err="1">
                <a:latin typeface="Times New Roman" panose="02020603050405020304" pitchFamily="18" charset="0"/>
                <a:cs typeface="Times New Roman" panose="02020603050405020304" pitchFamily="18" charset="0"/>
              </a:rPr>
              <a:t>emptive</a:t>
            </a:r>
            <a:r>
              <a:rPr lang="en-IN" sz="2400" dirty="0">
                <a:latin typeface="Times New Roman" panose="02020603050405020304" pitchFamily="18" charset="0"/>
                <a:cs typeface="Times New Roman" panose="02020603050405020304" pitchFamily="18" charset="0"/>
              </a:rPr>
              <a:t>,  Calculate the average waiting time and average turn around time. </a:t>
            </a:r>
          </a:p>
        </p:txBody>
      </p:sp>
    </p:spTree>
    <p:extLst>
      <p:ext uri="{BB962C8B-B14F-4D97-AF65-F5344CB8AC3E}">
        <p14:creationId xmlns:p14="http://schemas.microsoft.com/office/powerpoint/2010/main" val="37458914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87AC5-A957-B74D-F2C6-02BBCE5DCC52}"/>
              </a:ext>
            </a:extLst>
          </p:cNvPr>
          <p:cNvSpPr>
            <a:spLocks noGrp="1"/>
          </p:cNvSpPr>
          <p:nvPr>
            <p:ph type="title"/>
          </p:nvPr>
        </p:nvSpPr>
        <p:spPr>
          <a:xfrm>
            <a:off x="838200" y="365126"/>
            <a:ext cx="10515600" cy="595928"/>
          </a:xfrm>
        </p:spPr>
        <p:txBody>
          <a:bodyPr>
            <a:normAutofit fontScale="90000"/>
          </a:bodyPr>
          <a:lstStyle/>
          <a:p>
            <a:r>
              <a:rPr lang="en-IN" dirty="0">
                <a:solidFill>
                  <a:srgbClr val="FF0000"/>
                </a:solidFill>
              </a:rPr>
              <a:t>Q5</a:t>
            </a:r>
          </a:p>
        </p:txBody>
      </p:sp>
      <p:sp>
        <p:nvSpPr>
          <p:cNvPr id="3" name="Content Placeholder 2">
            <a:extLst>
              <a:ext uri="{FF2B5EF4-FFF2-40B4-BE49-F238E27FC236}">
                <a16:creationId xmlns:a16="http://schemas.microsoft.com/office/drawing/2014/main" id="{10F61B86-DE4C-4BD7-FE0F-5D860BD94EDF}"/>
              </a:ext>
            </a:extLst>
          </p:cNvPr>
          <p:cNvSpPr>
            <a:spLocks noGrp="1"/>
          </p:cNvSpPr>
          <p:nvPr>
            <p:ph idx="1"/>
          </p:nvPr>
        </p:nvSpPr>
        <p:spPr>
          <a:xfrm>
            <a:off x="205273" y="1352939"/>
            <a:ext cx="11148527" cy="4824024"/>
          </a:xfrm>
        </p:spPr>
        <p:txBody>
          <a:bodyPr/>
          <a:lstStyle/>
          <a:p>
            <a:pPr algn="just"/>
            <a:r>
              <a:rPr lang="en-IN" dirty="0">
                <a:latin typeface="Times New Roman" panose="02020603050405020304" pitchFamily="18" charset="0"/>
                <a:cs typeface="Times New Roman" panose="02020603050405020304" pitchFamily="18" charset="0"/>
              </a:rPr>
              <a:t>Consider the set of process with arrival time (in milliseconds), CPU burst time (in milliseconds) and priority shown below (0 is the highest priority). None of the process have I/O burst time</a:t>
            </a:r>
          </a:p>
        </p:txBody>
      </p:sp>
      <p:graphicFrame>
        <p:nvGraphicFramePr>
          <p:cNvPr id="6" name="Table 4">
            <a:extLst>
              <a:ext uri="{FF2B5EF4-FFF2-40B4-BE49-F238E27FC236}">
                <a16:creationId xmlns:a16="http://schemas.microsoft.com/office/drawing/2014/main" id="{8C904F67-7BD8-24EA-0AA5-FEEE8863656D}"/>
              </a:ext>
            </a:extLst>
          </p:cNvPr>
          <p:cNvGraphicFramePr>
            <a:graphicFrameLocks noGrp="1"/>
          </p:cNvGraphicFramePr>
          <p:nvPr>
            <p:extLst>
              <p:ext uri="{D42A27DB-BD31-4B8C-83A1-F6EECF244321}">
                <p14:modId xmlns:p14="http://schemas.microsoft.com/office/powerpoint/2010/main" val="884244798"/>
              </p:ext>
            </p:extLst>
          </p:nvPr>
        </p:nvGraphicFramePr>
        <p:xfrm>
          <a:off x="1556138" y="2744409"/>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68584687"/>
                    </a:ext>
                  </a:extLst>
                </a:gridCol>
                <a:gridCol w="2032000">
                  <a:extLst>
                    <a:ext uri="{9D8B030D-6E8A-4147-A177-3AD203B41FA5}">
                      <a16:colId xmlns:a16="http://schemas.microsoft.com/office/drawing/2014/main" val="490353020"/>
                    </a:ext>
                  </a:extLst>
                </a:gridCol>
                <a:gridCol w="2032000">
                  <a:extLst>
                    <a:ext uri="{9D8B030D-6E8A-4147-A177-3AD203B41FA5}">
                      <a16:colId xmlns:a16="http://schemas.microsoft.com/office/drawing/2014/main" val="1357797599"/>
                    </a:ext>
                  </a:extLst>
                </a:gridCol>
                <a:gridCol w="2032000">
                  <a:extLst>
                    <a:ext uri="{9D8B030D-6E8A-4147-A177-3AD203B41FA5}">
                      <a16:colId xmlns:a16="http://schemas.microsoft.com/office/drawing/2014/main" val="1403633603"/>
                    </a:ext>
                  </a:extLst>
                </a:gridCol>
              </a:tblGrid>
              <a:tr h="370840">
                <a:tc>
                  <a:txBody>
                    <a:bodyPr/>
                    <a:lstStyle/>
                    <a:p>
                      <a:r>
                        <a:rPr lang="en-IN" dirty="0"/>
                        <a:t>Process ID</a:t>
                      </a:r>
                    </a:p>
                  </a:txBody>
                  <a:tcPr/>
                </a:tc>
                <a:tc>
                  <a:txBody>
                    <a:bodyPr/>
                    <a:lstStyle/>
                    <a:p>
                      <a:r>
                        <a:rPr lang="en-IN" dirty="0"/>
                        <a:t>Arrival time</a:t>
                      </a:r>
                    </a:p>
                  </a:txBody>
                  <a:tcPr/>
                </a:tc>
                <a:tc>
                  <a:txBody>
                    <a:bodyPr/>
                    <a:lstStyle/>
                    <a:p>
                      <a:r>
                        <a:rPr lang="en-IN" dirty="0"/>
                        <a:t>Burst time</a:t>
                      </a:r>
                    </a:p>
                  </a:txBody>
                  <a:tcPr/>
                </a:tc>
                <a:tc>
                  <a:txBody>
                    <a:bodyPr/>
                    <a:lstStyle/>
                    <a:p>
                      <a:r>
                        <a:rPr lang="en-IN" dirty="0"/>
                        <a:t>Priority</a:t>
                      </a:r>
                    </a:p>
                  </a:txBody>
                  <a:tcPr/>
                </a:tc>
                <a:extLst>
                  <a:ext uri="{0D108BD9-81ED-4DB2-BD59-A6C34878D82A}">
                    <a16:rowId xmlns:a16="http://schemas.microsoft.com/office/drawing/2014/main" val="2299797851"/>
                  </a:ext>
                </a:extLst>
              </a:tr>
              <a:tr h="370840">
                <a:tc>
                  <a:txBody>
                    <a:bodyPr/>
                    <a:lstStyle/>
                    <a:p>
                      <a:r>
                        <a:rPr lang="en-IN" dirty="0"/>
                        <a:t>P1</a:t>
                      </a:r>
                    </a:p>
                  </a:txBody>
                  <a:tcPr/>
                </a:tc>
                <a:tc>
                  <a:txBody>
                    <a:bodyPr/>
                    <a:lstStyle/>
                    <a:p>
                      <a:r>
                        <a:rPr lang="en-IN" dirty="0"/>
                        <a:t>0</a:t>
                      </a:r>
                    </a:p>
                  </a:txBody>
                  <a:tcPr/>
                </a:tc>
                <a:tc>
                  <a:txBody>
                    <a:bodyPr/>
                    <a:lstStyle/>
                    <a:p>
                      <a:r>
                        <a:rPr lang="en-IN" dirty="0"/>
                        <a:t>11</a:t>
                      </a:r>
                    </a:p>
                  </a:txBody>
                  <a:tcPr/>
                </a:tc>
                <a:tc>
                  <a:txBody>
                    <a:bodyPr/>
                    <a:lstStyle/>
                    <a:p>
                      <a:r>
                        <a:rPr lang="en-IN" dirty="0"/>
                        <a:t>2</a:t>
                      </a:r>
                    </a:p>
                  </a:txBody>
                  <a:tcPr/>
                </a:tc>
                <a:extLst>
                  <a:ext uri="{0D108BD9-81ED-4DB2-BD59-A6C34878D82A}">
                    <a16:rowId xmlns:a16="http://schemas.microsoft.com/office/drawing/2014/main" val="1193605352"/>
                  </a:ext>
                </a:extLst>
              </a:tr>
              <a:tr h="370840">
                <a:tc>
                  <a:txBody>
                    <a:bodyPr/>
                    <a:lstStyle/>
                    <a:p>
                      <a:r>
                        <a:rPr lang="en-IN" dirty="0"/>
                        <a:t>P2</a:t>
                      </a:r>
                    </a:p>
                  </a:txBody>
                  <a:tcPr/>
                </a:tc>
                <a:tc>
                  <a:txBody>
                    <a:bodyPr/>
                    <a:lstStyle/>
                    <a:p>
                      <a:r>
                        <a:rPr lang="en-IN" dirty="0"/>
                        <a:t>5</a:t>
                      </a:r>
                    </a:p>
                  </a:txBody>
                  <a:tcPr/>
                </a:tc>
                <a:tc>
                  <a:txBody>
                    <a:bodyPr/>
                    <a:lstStyle/>
                    <a:p>
                      <a:r>
                        <a:rPr lang="en-IN" dirty="0"/>
                        <a:t>28</a:t>
                      </a:r>
                    </a:p>
                  </a:txBody>
                  <a:tcPr/>
                </a:tc>
                <a:tc>
                  <a:txBody>
                    <a:bodyPr/>
                    <a:lstStyle/>
                    <a:p>
                      <a:r>
                        <a:rPr lang="en-IN" dirty="0"/>
                        <a:t>0</a:t>
                      </a:r>
                    </a:p>
                  </a:txBody>
                  <a:tcPr/>
                </a:tc>
                <a:extLst>
                  <a:ext uri="{0D108BD9-81ED-4DB2-BD59-A6C34878D82A}">
                    <a16:rowId xmlns:a16="http://schemas.microsoft.com/office/drawing/2014/main" val="1560828599"/>
                  </a:ext>
                </a:extLst>
              </a:tr>
              <a:tr h="370840">
                <a:tc>
                  <a:txBody>
                    <a:bodyPr/>
                    <a:lstStyle/>
                    <a:p>
                      <a:r>
                        <a:rPr lang="en-IN" dirty="0"/>
                        <a:t>P3</a:t>
                      </a:r>
                    </a:p>
                  </a:txBody>
                  <a:tcPr/>
                </a:tc>
                <a:tc>
                  <a:txBody>
                    <a:bodyPr/>
                    <a:lstStyle/>
                    <a:p>
                      <a:r>
                        <a:rPr lang="en-IN" dirty="0"/>
                        <a:t>12</a:t>
                      </a:r>
                    </a:p>
                  </a:txBody>
                  <a:tcPr/>
                </a:tc>
                <a:tc>
                  <a:txBody>
                    <a:bodyPr/>
                    <a:lstStyle/>
                    <a:p>
                      <a:r>
                        <a:rPr lang="en-IN" dirty="0"/>
                        <a:t>2</a:t>
                      </a:r>
                    </a:p>
                  </a:txBody>
                  <a:tcPr/>
                </a:tc>
                <a:tc>
                  <a:txBody>
                    <a:bodyPr/>
                    <a:lstStyle/>
                    <a:p>
                      <a:r>
                        <a:rPr lang="en-IN" dirty="0"/>
                        <a:t>3</a:t>
                      </a:r>
                    </a:p>
                  </a:txBody>
                  <a:tcPr/>
                </a:tc>
                <a:extLst>
                  <a:ext uri="{0D108BD9-81ED-4DB2-BD59-A6C34878D82A}">
                    <a16:rowId xmlns:a16="http://schemas.microsoft.com/office/drawing/2014/main" val="1001124713"/>
                  </a:ext>
                </a:extLst>
              </a:tr>
              <a:tr h="370840">
                <a:tc>
                  <a:txBody>
                    <a:bodyPr/>
                    <a:lstStyle/>
                    <a:p>
                      <a:r>
                        <a:rPr lang="en-IN" dirty="0"/>
                        <a:t>P4</a:t>
                      </a:r>
                    </a:p>
                  </a:txBody>
                  <a:tcPr/>
                </a:tc>
                <a:tc>
                  <a:txBody>
                    <a:bodyPr/>
                    <a:lstStyle/>
                    <a:p>
                      <a:r>
                        <a:rPr lang="en-IN" dirty="0"/>
                        <a:t>2</a:t>
                      </a:r>
                    </a:p>
                  </a:txBody>
                  <a:tcPr/>
                </a:tc>
                <a:tc>
                  <a:txBody>
                    <a:bodyPr/>
                    <a:lstStyle/>
                    <a:p>
                      <a:r>
                        <a:rPr lang="en-IN" dirty="0"/>
                        <a:t>10</a:t>
                      </a:r>
                    </a:p>
                  </a:txBody>
                  <a:tcPr/>
                </a:tc>
                <a:tc>
                  <a:txBody>
                    <a:bodyPr/>
                    <a:lstStyle/>
                    <a:p>
                      <a:r>
                        <a:rPr lang="en-IN" dirty="0"/>
                        <a:t>1</a:t>
                      </a:r>
                    </a:p>
                  </a:txBody>
                  <a:tcPr/>
                </a:tc>
                <a:extLst>
                  <a:ext uri="{0D108BD9-81ED-4DB2-BD59-A6C34878D82A}">
                    <a16:rowId xmlns:a16="http://schemas.microsoft.com/office/drawing/2014/main" val="1132509437"/>
                  </a:ext>
                </a:extLst>
              </a:tr>
              <a:tr h="370840">
                <a:tc>
                  <a:txBody>
                    <a:bodyPr/>
                    <a:lstStyle/>
                    <a:p>
                      <a:r>
                        <a:rPr lang="en-IN" dirty="0"/>
                        <a:t>P5</a:t>
                      </a:r>
                    </a:p>
                  </a:txBody>
                  <a:tcPr/>
                </a:tc>
                <a:tc>
                  <a:txBody>
                    <a:bodyPr/>
                    <a:lstStyle/>
                    <a:p>
                      <a:r>
                        <a:rPr lang="en-IN" dirty="0"/>
                        <a:t>9</a:t>
                      </a:r>
                    </a:p>
                  </a:txBody>
                  <a:tcPr/>
                </a:tc>
                <a:tc>
                  <a:txBody>
                    <a:bodyPr/>
                    <a:lstStyle/>
                    <a:p>
                      <a:r>
                        <a:rPr lang="en-IN" dirty="0"/>
                        <a:t>16</a:t>
                      </a:r>
                    </a:p>
                  </a:txBody>
                  <a:tcPr/>
                </a:tc>
                <a:tc>
                  <a:txBody>
                    <a:bodyPr/>
                    <a:lstStyle/>
                    <a:p>
                      <a:r>
                        <a:rPr lang="en-IN" dirty="0"/>
                        <a:t>4</a:t>
                      </a:r>
                    </a:p>
                  </a:txBody>
                  <a:tcPr/>
                </a:tc>
                <a:extLst>
                  <a:ext uri="{0D108BD9-81ED-4DB2-BD59-A6C34878D82A}">
                    <a16:rowId xmlns:a16="http://schemas.microsoft.com/office/drawing/2014/main" val="482140931"/>
                  </a:ext>
                </a:extLst>
              </a:tr>
            </a:tbl>
          </a:graphicData>
        </a:graphic>
      </p:graphicFrame>
      <p:sp>
        <p:nvSpPr>
          <p:cNvPr id="7" name="TextBox 6">
            <a:extLst>
              <a:ext uri="{FF2B5EF4-FFF2-40B4-BE49-F238E27FC236}">
                <a16:creationId xmlns:a16="http://schemas.microsoft.com/office/drawing/2014/main" id="{1D6F98BA-68DB-12DD-17C0-60866896F520}"/>
              </a:ext>
            </a:extLst>
          </p:cNvPr>
          <p:cNvSpPr txBox="1"/>
          <p:nvPr/>
        </p:nvSpPr>
        <p:spPr>
          <a:xfrm>
            <a:off x="838200" y="5486400"/>
            <a:ext cx="736340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Find average waiting time.</a:t>
            </a:r>
          </a:p>
        </p:txBody>
      </p:sp>
    </p:spTree>
    <p:extLst>
      <p:ext uri="{BB962C8B-B14F-4D97-AF65-F5344CB8AC3E}">
        <p14:creationId xmlns:p14="http://schemas.microsoft.com/office/powerpoint/2010/main" val="15745706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1928-2A18-3644-CE1E-9D8F3C81BE04}"/>
              </a:ext>
            </a:extLst>
          </p:cNvPr>
          <p:cNvSpPr>
            <a:spLocks noGrp="1"/>
          </p:cNvSpPr>
          <p:nvPr>
            <p:ph type="title"/>
          </p:nvPr>
        </p:nvSpPr>
        <p:spPr>
          <a:xfrm>
            <a:off x="315685" y="122529"/>
            <a:ext cx="10515600" cy="735887"/>
          </a:xfrm>
        </p:spPr>
        <p:txBody>
          <a:bodyPr/>
          <a:lstStyle/>
          <a:p>
            <a:r>
              <a:rPr lang="en-IN" b="1" dirty="0">
                <a:latin typeface="Times New Roman" panose="02020603050405020304" pitchFamily="18" charset="0"/>
                <a:cs typeface="Times New Roman" panose="02020603050405020304" pitchFamily="18" charset="0"/>
              </a:rPr>
              <a:t>Multilevel queue scheduling</a:t>
            </a:r>
          </a:p>
        </p:txBody>
      </p:sp>
      <p:sp>
        <p:nvSpPr>
          <p:cNvPr id="3" name="Content Placeholder 2">
            <a:extLst>
              <a:ext uri="{FF2B5EF4-FFF2-40B4-BE49-F238E27FC236}">
                <a16:creationId xmlns:a16="http://schemas.microsoft.com/office/drawing/2014/main" id="{1E8BB394-5533-8A42-2F2B-2BAAFAEBCB65}"/>
              </a:ext>
            </a:extLst>
          </p:cNvPr>
          <p:cNvSpPr>
            <a:spLocks noGrp="1"/>
          </p:cNvSpPr>
          <p:nvPr>
            <p:ph idx="1"/>
          </p:nvPr>
        </p:nvSpPr>
        <p:spPr>
          <a:xfrm>
            <a:off x="382555" y="1101012"/>
            <a:ext cx="11495314" cy="5514392"/>
          </a:xfrm>
        </p:spPr>
        <p:txBody>
          <a:bodyPr>
            <a:normAutofit/>
          </a:bodyPr>
          <a:lstStyle/>
          <a:p>
            <a:pPr algn="just">
              <a:lnSpc>
                <a:spcPct val="100000"/>
              </a:lnSpc>
            </a:pPr>
            <a:r>
              <a:rPr lang="en-US" sz="2400" b="0" i="0" dirty="0">
                <a:effectLst/>
                <a:latin typeface="Times New Roman" panose="02020603050405020304" pitchFamily="18" charset="0"/>
                <a:cs typeface="Times New Roman" panose="02020603050405020304" pitchFamily="18" charset="0"/>
              </a:rPr>
              <a:t>Another class of scheduling algorithms has been created for situations in which processes are easily classified into different groups.</a:t>
            </a:r>
          </a:p>
          <a:p>
            <a:pPr algn="just">
              <a:lnSpc>
                <a:spcPct val="100000"/>
              </a:lnSpc>
            </a:pPr>
            <a:r>
              <a:rPr lang="en-US" sz="2400" b="1" i="0"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A common division is made between foreground(or interactive) processes and background (or batch) processes. </a:t>
            </a:r>
          </a:p>
          <a:p>
            <a:pPr algn="just">
              <a:lnSpc>
                <a:spcPct val="100000"/>
              </a:lnSpc>
            </a:pPr>
            <a:r>
              <a:rPr lang="en-US" sz="2400" b="0" i="0" dirty="0">
                <a:effectLst/>
                <a:latin typeface="Times New Roman" panose="02020603050405020304" pitchFamily="18" charset="0"/>
                <a:cs typeface="Times New Roman" panose="02020603050405020304" pitchFamily="18" charset="0"/>
              </a:rPr>
              <a:t>These two types of processes have different response-time requirements, and so might have different scheduling needs. </a:t>
            </a:r>
          </a:p>
          <a:p>
            <a:pPr algn="just">
              <a:lnSpc>
                <a:spcPct val="100000"/>
              </a:lnSpc>
            </a:pPr>
            <a:r>
              <a:rPr lang="en-US" sz="2400" b="0" i="0" dirty="0">
                <a:effectLst/>
                <a:latin typeface="Times New Roman" panose="02020603050405020304" pitchFamily="18" charset="0"/>
                <a:cs typeface="Times New Roman" panose="02020603050405020304" pitchFamily="18" charset="0"/>
              </a:rPr>
              <a:t>In addition, </a:t>
            </a:r>
            <a:r>
              <a:rPr lang="en-US" sz="2400" b="1" i="0" dirty="0">
                <a:effectLst/>
                <a:latin typeface="Times New Roman" panose="02020603050405020304" pitchFamily="18" charset="0"/>
                <a:cs typeface="Times New Roman" panose="02020603050405020304" pitchFamily="18" charset="0"/>
              </a:rPr>
              <a:t>foreground processes </a:t>
            </a:r>
            <a:r>
              <a:rPr lang="en-US" sz="2400" b="0" i="0" dirty="0">
                <a:effectLst/>
                <a:latin typeface="Times New Roman" panose="02020603050405020304" pitchFamily="18" charset="0"/>
                <a:cs typeface="Times New Roman" panose="02020603050405020304" pitchFamily="18" charset="0"/>
              </a:rPr>
              <a:t>may have priority over background processes.</a:t>
            </a:r>
          </a:p>
          <a:p>
            <a:pPr algn="just">
              <a:lnSpc>
                <a:spcPct val="100000"/>
              </a:lnSpc>
            </a:pPr>
            <a:r>
              <a:rPr lang="en-US" sz="2400" b="0" i="0" dirty="0">
                <a:effectLst/>
                <a:latin typeface="Times New Roman" panose="02020603050405020304" pitchFamily="18" charset="0"/>
                <a:cs typeface="Times New Roman" panose="02020603050405020304" pitchFamily="18" charset="0"/>
              </a:rPr>
              <a:t>A multi-level queue scheduling algorithm partitions the </a:t>
            </a:r>
            <a:r>
              <a:rPr lang="en-US" sz="2400" b="1" i="0" dirty="0">
                <a:effectLst/>
                <a:latin typeface="Times New Roman" panose="02020603050405020304" pitchFamily="18" charset="0"/>
                <a:cs typeface="Times New Roman" panose="02020603050405020304" pitchFamily="18" charset="0"/>
              </a:rPr>
              <a:t>ready queue </a:t>
            </a:r>
            <a:r>
              <a:rPr lang="en-US" sz="2400" b="0" i="0" dirty="0">
                <a:effectLst/>
                <a:latin typeface="Times New Roman" panose="02020603050405020304" pitchFamily="18" charset="0"/>
                <a:cs typeface="Times New Roman" panose="02020603050405020304" pitchFamily="18" charset="0"/>
              </a:rPr>
              <a:t>into several separate queues. </a:t>
            </a:r>
          </a:p>
          <a:p>
            <a:pPr algn="just">
              <a:lnSpc>
                <a:spcPct val="100000"/>
              </a:lnSpc>
            </a:pPr>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processes</a:t>
            </a:r>
            <a:r>
              <a:rPr lang="en-US" sz="2400" b="0" i="0" dirty="0">
                <a:effectLst/>
                <a:latin typeface="Times New Roman" panose="02020603050405020304" pitchFamily="18" charset="0"/>
                <a:cs typeface="Times New Roman" panose="02020603050405020304" pitchFamily="18" charset="0"/>
              </a:rPr>
              <a:t> are permanently assigned to one queue, generally based on some property of the process, such as memory size, process priority, or process type. </a:t>
            </a:r>
          </a:p>
          <a:p>
            <a:pPr algn="just">
              <a:lnSpc>
                <a:spcPct val="100000"/>
              </a:lnSpc>
            </a:pPr>
            <a:r>
              <a:rPr lang="en-US" sz="2400" b="1" i="0" dirty="0">
                <a:effectLst/>
                <a:latin typeface="Times New Roman" panose="02020603050405020304" pitchFamily="18" charset="0"/>
                <a:cs typeface="Times New Roman" panose="02020603050405020304" pitchFamily="18" charset="0"/>
              </a:rPr>
              <a:t>Each queue </a:t>
            </a:r>
            <a:r>
              <a:rPr lang="en-US" sz="2400" b="0" i="0" dirty="0">
                <a:effectLst/>
                <a:latin typeface="Times New Roman" panose="02020603050405020304" pitchFamily="18" charset="0"/>
                <a:cs typeface="Times New Roman" panose="02020603050405020304" pitchFamily="18" charset="0"/>
              </a:rPr>
              <a:t>has its </a:t>
            </a:r>
            <a:r>
              <a:rPr lang="en-US" sz="2400" b="1" i="0" dirty="0">
                <a:effectLst/>
                <a:latin typeface="Times New Roman" panose="02020603050405020304" pitchFamily="18" charset="0"/>
                <a:cs typeface="Times New Roman" panose="02020603050405020304" pitchFamily="18" charset="0"/>
              </a:rPr>
              <a:t>own scheduling algorithm</a:t>
            </a:r>
            <a:r>
              <a:rPr lang="en-US"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386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B6CB42-F540-81BE-8AB5-5A3BAB6F2F98}"/>
              </a:ext>
            </a:extLst>
          </p:cNvPr>
          <p:cNvSpPr>
            <a:spLocks noGrp="1"/>
          </p:cNvSpPr>
          <p:nvPr>
            <p:ph idx="1"/>
          </p:nvPr>
        </p:nvSpPr>
        <p:spPr>
          <a:xfrm>
            <a:off x="223935" y="195942"/>
            <a:ext cx="11681926" cy="6419461"/>
          </a:xfrm>
        </p:spPr>
        <p:txBody>
          <a:bodyPr>
            <a:normAutofit fontScale="92500" lnSpcReduction="20000"/>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separate queues might be used for foreground and background processes. The </a:t>
            </a:r>
            <a:r>
              <a:rPr lang="en-US" sz="2400" b="1" i="0" dirty="0">
                <a:effectLst/>
                <a:latin typeface="Times New Roman" panose="02020603050405020304" pitchFamily="18" charset="0"/>
                <a:cs typeface="Times New Roman" panose="02020603050405020304" pitchFamily="18" charset="0"/>
              </a:rPr>
              <a:t>foreground queue </a:t>
            </a:r>
            <a:r>
              <a:rPr lang="en-US" sz="2400" b="0" i="0" dirty="0">
                <a:effectLst/>
                <a:latin typeface="Times New Roman" panose="02020603050405020304" pitchFamily="18" charset="0"/>
                <a:cs typeface="Times New Roman" panose="02020603050405020304" pitchFamily="18" charset="0"/>
              </a:rPr>
              <a:t>might be scheduled by the </a:t>
            </a:r>
            <a:r>
              <a:rPr lang="en-US" sz="2400" b="1" i="0" dirty="0">
                <a:effectLst/>
                <a:latin typeface="Times New Roman" panose="02020603050405020304" pitchFamily="18" charset="0"/>
                <a:cs typeface="Times New Roman" panose="02020603050405020304" pitchFamily="18" charset="0"/>
              </a:rPr>
              <a:t>Round Robin algorithm</a:t>
            </a:r>
            <a:r>
              <a:rPr lang="en-US" sz="2400" b="0" i="0" dirty="0">
                <a:effectLst/>
                <a:latin typeface="Times New Roman" panose="02020603050405020304" pitchFamily="18" charset="0"/>
                <a:cs typeface="Times New Roman" panose="02020603050405020304" pitchFamily="18" charset="0"/>
              </a:rPr>
              <a:t>, while the </a:t>
            </a:r>
            <a:r>
              <a:rPr lang="en-US" sz="2400" b="1" i="0" dirty="0">
                <a:effectLst/>
                <a:latin typeface="Times New Roman" panose="02020603050405020304" pitchFamily="18" charset="0"/>
                <a:cs typeface="Times New Roman" panose="02020603050405020304" pitchFamily="18" charset="0"/>
              </a:rPr>
              <a:t>background queue</a:t>
            </a:r>
            <a:r>
              <a:rPr lang="en-US" sz="2400" b="0" i="0" dirty="0">
                <a:effectLst/>
                <a:latin typeface="Times New Roman" panose="02020603050405020304" pitchFamily="18" charset="0"/>
                <a:cs typeface="Times New Roman" panose="02020603050405020304" pitchFamily="18" charset="0"/>
              </a:rPr>
              <a:t> is scheduled by an </a:t>
            </a:r>
            <a:r>
              <a:rPr lang="en-US" sz="2400" b="1" i="0" dirty="0">
                <a:effectLst/>
                <a:latin typeface="Times New Roman" panose="02020603050405020304" pitchFamily="18" charset="0"/>
                <a:cs typeface="Times New Roman" panose="02020603050405020304" pitchFamily="18" charset="0"/>
              </a:rPr>
              <a:t>FCFS algorithm</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addition, there must be scheduling among the queues, which is commonly implemented as fixed-priority preemptive scheduling. </a:t>
            </a:r>
            <a:r>
              <a:rPr lang="en-US" sz="2400" b="1" i="0"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The foreground queue may have absolute priority over the background queue.</a:t>
            </a:r>
          </a:p>
          <a:p>
            <a:pPr algn="just">
              <a:lnSpc>
                <a:spcPct val="150000"/>
              </a:lnSpc>
            </a:pPr>
            <a:r>
              <a:rPr lang="en-US" sz="2400" b="0" i="0" dirty="0">
                <a:effectLst/>
                <a:latin typeface="Times New Roman" panose="02020603050405020304" pitchFamily="18" charset="0"/>
                <a:cs typeface="Times New Roman" panose="02020603050405020304" pitchFamily="18" charset="0"/>
              </a:rPr>
              <a:t>Let us consider an example of a multilevel queue-scheduling algorithm with five queues:</a:t>
            </a:r>
          </a:p>
          <a:p>
            <a:pPr algn="just">
              <a:lnSpc>
                <a:spcPct val="150000"/>
              </a:lnSpc>
              <a:buFont typeface="+mj-lt"/>
              <a:buAutoNum type="arabicPeriod"/>
            </a:pPr>
            <a:r>
              <a:rPr lang="en-IN" sz="2400" b="0" i="0" dirty="0">
                <a:effectLst/>
                <a:latin typeface="Times New Roman" panose="02020603050405020304" pitchFamily="18" charset="0"/>
                <a:cs typeface="Times New Roman" panose="02020603050405020304" pitchFamily="18" charset="0"/>
              </a:rPr>
              <a:t>System Processes</a:t>
            </a:r>
          </a:p>
          <a:p>
            <a:pPr algn="just">
              <a:lnSpc>
                <a:spcPct val="150000"/>
              </a:lnSpc>
              <a:buFont typeface="+mj-lt"/>
              <a:buAutoNum type="arabicPeriod"/>
            </a:pPr>
            <a:r>
              <a:rPr lang="en-IN" sz="2400" b="0" i="0" dirty="0">
                <a:effectLst/>
                <a:latin typeface="Times New Roman" panose="02020603050405020304" pitchFamily="18" charset="0"/>
                <a:cs typeface="Times New Roman" panose="02020603050405020304" pitchFamily="18" charset="0"/>
              </a:rPr>
              <a:t>Interactive Processes</a:t>
            </a:r>
          </a:p>
          <a:p>
            <a:pPr algn="just">
              <a:lnSpc>
                <a:spcPct val="150000"/>
              </a:lnSpc>
              <a:buFont typeface="+mj-lt"/>
              <a:buAutoNum type="arabicPeriod"/>
            </a:pPr>
            <a:r>
              <a:rPr lang="en-IN" sz="2400" b="0" i="0" dirty="0">
                <a:effectLst/>
                <a:latin typeface="Times New Roman" panose="02020603050405020304" pitchFamily="18" charset="0"/>
                <a:cs typeface="Times New Roman" panose="02020603050405020304" pitchFamily="18" charset="0"/>
              </a:rPr>
              <a:t>Interactive Editing Processes</a:t>
            </a:r>
          </a:p>
          <a:p>
            <a:pPr algn="just">
              <a:lnSpc>
                <a:spcPct val="150000"/>
              </a:lnSpc>
              <a:buFont typeface="+mj-lt"/>
              <a:buAutoNum type="arabicPeriod"/>
            </a:pPr>
            <a:r>
              <a:rPr lang="en-IN" sz="2400" b="0" i="0" dirty="0">
                <a:effectLst/>
                <a:latin typeface="Times New Roman" panose="02020603050405020304" pitchFamily="18" charset="0"/>
                <a:cs typeface="Times New Roman" panose="02020603050405020304" pitchFamily="18" charset="0"/>
              </a:rPr>
              <a:t>Batch Processes</a:t>
            </a:r>
          </a:p>
          <a:p>
            <a:pPr algn="just">
              <a:lnSpc>
                <a:spcPct val="150000"/>
              </a:lnSpc>
              <a:buFont typeface="+mj-lt"/>
              <a:buAutoNum type="arabicPeriod"/>
            </a:pPr>
            <a:r>
              <a:rPr lang="en-IN" sz="2400" b="0" i="0" dirty="0">
                <a:effectLst/>
                <a:latin typeface="Times New Roman" panose="02020603050405020304" pitchFamily="18" charset="0"/>
                <a:cs typeface="Times New Roman" panose="02020603050405020304" pitchFamily="18" charset="0"/>
              </a:rPr>
              <a:t>Student Processes</a:t>
            </a:r>
          </a:p>
          <a:p>
            <a:pPr marL="0" indent="0" algn="just">
              <a:lnSpc>
                <a:spcPct val="100000"/>
              </a:lnSpc>
              <a:buNone/>
            </a:pPr>
            <a:endParaRPr lang="en-US" sz="2400"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74979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B46AF3-61F7-F4EF-A8BC-8AA68E5656EE}"/>
              </a:ext>
            </a:extLst>
          </p:cNvPr>
          <p:cNvSpPr>
            <a:spLocks noGrp="1"/>
          </p:cNvSpPr>
          <p:nvPr>
            <p:ph idx="1"/>
          </p:nvPr>
        </p:nvSpPr>
        <p:spPr>
          <a:xfrm>
            <a:off x="298580" y="233265"/>
            <a:ext cx="11625942" cy="5943698"/>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Each queue has </a:t>
            </a:r>
            <a:r>
              <a:rPr lang="en-US" sz="2400" b="1" i="0" dirty="0">
                <a:effectLst/>
                <a:latin typeface="Times New Roman" panose="02020603050405020304" pitchFamily="18" charset="0"/>
                <a:cs typeface="Times New Roman" panose="02020603050405020304" pitchFamily="18" charset="0"/>
              </a:rPr>
              <a:t>absolute priority </a:t>
            </a:r>
            <a:r>
              <a:rPr lang="en-US" sz="2400" b="0" i="0" dirty="0">
                <a:effectLst/>
                <a:latin typeface="Times New Roman" panose="02020603050405020304" pitchFamily="18" charset="0"/>
                <a:cs typeface="Times New Roman" panose="02020603050405020304" pitchFamily="18" charset="0"/>
              </a:rPr>
              <a:t>over </a:t>
            </a:r>
            <a:r>
              <a:rPr lang="en-US" sz="2400" b="1" i="0" dirty="0">
                <a:effectLst/>
                <a:latin typeface="Times New Roman" panose="02020603050405020304" pitchFamily="18" charset="0"/>
                <a:cs typeface="Times New Roman" panose="02020603050405020304" pitchFamily="18" charset="0"/>
              </a:rPr>
              <a:t>lower-priority</a:t>
            </a:r>
            <a:r>
              <a:rPr lang="en-US" sz="2400" b="0" i="0" dirty="0">
                <a:effectLst/>
                <a:latin typeface="Times New Roman" panose="02020603050405020304" pitchFamily="18" charset="0"/>
                <a:cs typeface="Times New Roman" panose="02020603050405020304" pitchFamily="18" charset="0"/>
              </a:rPr>
              <a:t> queues.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No process in the batch queue, for example, could run unless the queues for system processes, interactive processes, and interactive editing processes were all empty.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an interactive editing process entered the ready queue while a batch process was running, the batch process will be preempted.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2022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57D6CB-74D1-7705-B2DF-72E0E15035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567" y="205273"/>
            <a:ext cx="9355273" cy="5841061"/>
          </a:xfrm>
        </p:spPr>
      </p:pic>
      <p:sp>
        <p:nvSpPr>
          <p:cNvPr id="6" name="TextBox 5">
            <a:extLst>
              <a:ext uri="{FF2B5EF4-FFF2-40B4-BE49-F238E27FC236}">
                <a16:creationId xmlns:a16="http://schemas.microsoft.com/office/drawing/2014/main" id="{964D5738-7D7C-3C44-0FEA-103DF8389C23}"/>
              </a:ext>
            </a:extLst>
          </p:cNvPr>
          <p:cNvSpPr txBox="1"/>
          <p:nvPr/>
        </p:nvSpPr>
        <p:spPr>
          <a:xfrm>
            <a:off x="3704253" y="6279502"/>
            <a:ext cx="4823927" cy="373225"/>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Fig. Multilevel Queue Scheduling</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1EA4F7C-A74F-3985-47A0-098851F2C177}"/>
                  </a:ext>
                </a:extLst>
              </p14:cNvPr>
              <p14:cNvContentPartPr/>
              <p14:nvPr/>
            </p14:nvContentPartPr>
            <p14:xfrm>
              <a:off x="919168" y="5649230"/>
              <a:ext cx="2317320" cy="276480"/>
            </p14:xfrm>
          </p:contentPart>
        </mc:Choice>
        <mc:Fallback xmlns="">
          <p:pic>
            <p:nvPicPr>
              <p:cNvPr id="2" name="Ink 1">
                <a:extLst>
                  <a:ext uri="{FF2B5EF4-FFF2-40B4-BE49-F238E27FC236}">
                    <a16:creationId xmlns:a16="http://schemas.microsoft.com/office/drawing/2014/main" id="{11EA4F7C-A74F-3985-47A0-098851F2C177}"/>
                  </a:ext>
                </a:extLst>
              </p:cNvPr>
              <p:cNvPicPr/>
              <p:nvPr/>
            </p:nvPicPr>
            <p:blipFill>
              <a:blip r:embed="rId4"/>
              <a:stretch>
                <a:fillRect/>
              </a:stretch>
            </p:blipFill>
            <p:spPr>
              <a:xfrm>
                <a:off x="856528" y="5586590"/>
                <a:ext cx="2442960" cy="402120"/>
              </a:xfrm>
              <a:prstGeom prst="rect">
                <a:avLst/>
              </a:prstGeom>
            </p:spPr>
          </p:pic>
        </mc:Fallback>
      </mc:AlternateContent>
      <p:sp>
        <p:nvSpPr>
          <p:cNvPr id="3" name="TextBox 2">
            <a:extLst>
              <a:ext uri="{FF2B5EF4-FFF2-40B4-BE49-F238E27FC236}">
                <a16:creationId xmlns:a16="http://schemas.microsoft.com/office/drawing/2014/main" id="{918F7182-A0CA-5065-4562-AAB54BD4918F}"/>
              </a:ext>
            </a:extLst>
          </p:cNvPr>
          <p:cNvSpPr txBox="1"/>
          <p:nvPr/>
        </p:nvSpPr>
        <p:spPr>
          <a:xfrm>
            <a:off x="1670180" y="5649230"/>
            <a:ext cx="203407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Lower Priority</a:t>
            </a:r>
          </a:p>
        </p:txBody>
      </p:sp>
    </p:spTree>
    <p:extLst>
      <p:ext uri="{BB962C8B-B14F-4D97-AF65-F5344CB8AC3E}">
        <p14:creationId xmlns:p14="http://schemas.microsoft.com/office/powerpoint/2010/main" val="10741975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06876-BCE0-0101-CE10-C08E9BDFE2C3}"/>
              </a:ext>
            </a:extLst>
          </p:cNvPr>
          <p:cNvSpPr>
            <a:spLocks noGrp="1"/>
          </p:cNvSpPr>
          <p:nvPr>
            <p:ph idx="1"/>
          </p:nvPr>
        </p:nvSpPr>
        <p:spPr>
          <a:xfrm>
            <a:off x="279918" y="186612"/>
            <a:ext cx="11457992" cy="6428792"/>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this case, if there are </a:t>
            </a:r>
            <a:r>
              <a:rPr lang="en-US" sz="2400" b="1" i="0" dirty="0">
                <a:effectLst/>
                <a:latin typeface="Times New Roman" panose="02020603050405020304" pitchFamily="18" charset="0"/>
                <a:cs typeface="Times New Roman" panose="02020603050405020304" pitchFamily="18" charset="0"/>
              </a:rPr>
              <a:t>no processes </a:t>
            </a:r>
            <a:r>
              <a:rPr lang="en-US" sz="2400" b="0" i="0" dirty="0">
                <a:effectLst/>
                <a:latin typeface="Times New Roman" panose="02020603050405020304" pitchFamily="18" charset="0"/>
                <a:cs typeface="Times New Roman" panose="02020603050405020304" pitchFamily="18" charset="0"/>
              </a:rPr>
              <a:t>on the higher priority queue only then the processes on the low priority queues will run. </a:t>
            </a:r>
          </a:p>
          <a:p>
            <a:pPr algn="just">
              <a:lnSpc>
                <a:spcPct val="150000"/>
              </a:lnSpc>
            </a:pPr>
            <a:r>
              <a:rPr lang="en-US" sz="2400" b="1" i="0"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Once processes on the system queue, the Interactive queue, and Interactive editing queue become empty, only then the processes on the batch queue will run.</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Description of the processes in the above diagram is as follows:</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System Process</a:t>
            </a:r>
            <a:r>
              <a:rPr lang="en-US" sz="2400" b="0" i="0" dirty="0">
                <a:effectLst/>
                <a:latin typeface="Times New Roman" panose="02020603050405020304" pitchFamily="18" charset="0"/>
                <a:cs typeface="Times New Roman" panose="02020603050405020304" pitchFamily="18" charset="0"/>
              </a:rPr>
              <a:t> The Operating system itself has its own process to run and is termed as System Process.</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Interactive Process</a:t>
            </a:r>
            <a:r>
              <a:rPr lang="en-US" sz="2400" b="0" i="0" dirty="0">
                <a:effectLst/>
                <a:latin typeface="Times New Roman" panose="02020603050405020304" pitchFamily="18" charset="0"/>
                <a:cs typeface="Times New Roman" panose="02020603050405020304" pitchFamily="18" charset="0"/>
              </a:rPr>
              <a:t> The Interactive Process is a process in which there should be the same kind of interaction</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(basically an online game ).</a:t>
            </a:r>
          </a:p>
          <a:p>
            <a:endParaRPr lang="en-IN" dirty="0"/>
          </a:p>
        </p:txBody>
      </p:sp>
    </p:spTree>
    <p:extLst>
      <p:ext uri="{BB962C8B-B14F-4D97-AF65-F5344CB8AC3E}">
        <p14:creationId xmlns:p14="http://schemas.microsoft.com/office/powerpoint/2010/main" val="420985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50BB-085F-2A33-AB69-067535FC812C}"/>
              </a:ext>
            </a:extLst>
          </p:cNvPr>
          <p:cNvSpPr>
            <a:spLocks noGrp="1"/>
          </p:cNvSpPr>
          <p:nvPr>
            <p:ph type="title"/>
          </p:nvPr>
        </p:nvSpPr>
        <p:spPr>
          <a:xfrm>
            <a:off x="205274" y="131861"/>
            <a:ext cx="10933922" cy="288017"/>
          </a:xfrm>
        </p:spPr>
        <p:txBody>
          <a:bodyPr>
            <a:normAutofit fontScale="90000"/>
          </a:bodyPr>
          <a:lstStyle/>
          <a:p>
            <a:r>
              <a:rPr lang="en-IN" b="1" dirty="0">
                <a:latin typeface="Times New Roman" panose="02020603050405020304" pitchFamily="18" charset="0"/>
                <a:cs typeface="Times New Roman" panose="02020603050405020304" pitchFamily="18" charset="0"/>
              </a:rPr>
              <a:t>Process Control Block</a:t>
            </a:r>
          </a:p>
        </p:txBody>
      </p:sp>
      <p:sp>
        <p:nvSpPr>
          <p:cNvPr id="3" name="Content Placeholder 2">
            <a:extLst>
              <a:ext uri="{FF2B5EF4-FFF2-40B4-BE49-F238E27FC236}">
                <a16:creationId xmlns:a16="http://schemas.microsoft.com/office/drawing/2014/main" id="{0E010475-C9C8-899E-A928-F0033E7682B1}"/>
              </a:ext>
            </a:extLst>
          </p:cNvPr>
          <p:cNvSpPr>
            <a:spLocks noGrp="1"/>
          </p:cNvSpPr>
          <p:nvPr>
            <p:ph idx="1"/>
          </p:nvPr>
        </p:nvSpPr>
        <p:spPr>
          <a:xfrm>
            <a:off x="205274" y="648477"/>
            <a:ext cx="11644604" cy="5836299"/>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Process Control Block (PCB) in an operating system is a data structure that stores essential information about an individual process or task.</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also known as the Task Control Block (TCB) or Control Block in some operating systems.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PCB is a fundamental concept in process management and plays a crucial role in enabling multitasking and coordinating the execution of multiple processes in a system.</a:t>
            </a:r>
          </a:p>
          <a:p>
            <a:pPr algn="just">
              <a:lnSpc>
                <a:spcPct val="150000"/>
              </a:lnSpc>
            </a:pPr>
            <a:r>
              <a:rPr lang="en-US" sz="2400" b="0" i="0" dirty="0">
                <a:effectLst/>
                <a:latin typeface="Times New Roman" panose="02020603050405020304" pitchFamily="18" charset="0"/>
                <a:cs typeface="Times New Roman" panose="02020603050405020304" pitchFamily="18" charset="0"/>
              </a:rPr>
              <a:t>Each process in an operating system is represented by its unique PCB. When a process is created, the operating system allocates memory for its PCB, populates it with relevant information, and keeps it in the system’s process table.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PCB remains associated with the process throughout its lifetime, even if the process is temporarily suspended or preempted.</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8934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221BF0-D3C4-FFF1-1E4D-A08DA35BA991}"/>
              </a:ext>
            </a:extLst>
          </p:cNvPr>
          <p:cNvSpPr>
            <a:spLocks noGrp="1"/>
          </p:cNvSpPr>
          <p:nvPr>
            <p:ph idx="1"/>
          </p:nvPr>
        </p:nvSpPr>
        <p:spPr>
          <a:xfrm>
            <a:off x="531845" y="335902"/>
            <a:ext cx="11187404" cy="5841061"/>
          </a:xfrm>
        </p:spPr>
        <p:txBody>
          <a:bodyPr/>
          <a:lstStyle/>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Batch Processes:</a:t>
            </a:r>
            <a:r>
              <a:rPr lang="en-US" sz="2400" b="0" i="0" dirty="0">
                <a:effectLst/>
                <a:latin typeface="Times New Roman" panose="02020603050405020304" pitchFamily="18" charset="0"/>
                <a:cs typeface="Times New Roman" panose="02020603050405020304" pitchFamily="18" charset="0"/>
              </a:rPr>
              <a:t> Batch processing is basically a technique in the Operating system that collects the programs and data together in the form of the </a:t>
            </a:r>
            <a:r>
              <a:rPr lang="en-US" sz="2400" b="1" i="0" dirty="0">
                <a:effectLst/>
                <a:latin typeface="Times New Roman" panose="02020603050405020304" pitchFamily="18" charset="0"/>
                <a:cs typeface="Times New Roman" panose="02020603050405020304" pitchFamily="18" charset="0"/>
              </a:rPr>
              <a:t>batch</a:t>
            </a:r>
            <a:r>
              <a:rPr lang="en-US" sz="2400" b="0" i="0" dirty="0">
                <a:effectLst/>
                <a:latin typeface="Times New Roman" panose="02020603050405020304" pitchFamily="18" charset="0"/>
                <a:cs typeface="Times New Roman" panose="02020603050405020304" pitchFamily="18" charset="0"/>
              </a:rPr>
              <a:t> before the </a:t>
            </a:r>
            <a:r>
              <a:rPr lang="en-US" sz="2400" b="1" i="0" dirty="0">
                <a:effectLst/>
                <a:latin typeface="Times New Roman" panose="02020603050405020304" pitchFamily="18" charset="0"/>
                <a:cs typeface="Times New Roman" panose="02020603050405020304" pitchFamily="18" charset="0"/>
              </a:rPr>
              <a:t>processing</a:t>
            </a:r>
            <a:r>
              <a:rPr lang="en-US" sz="2400" b="0" i="0" dirty="0">
                <a:effectLst/>
                <a:latin typeface="Times New Roman" panose="02020603050405020304" pitchFamily="18" charset="0"/>
                <a:cs typeface="Times New Roman" panose="02020603050405020304" pitchFamily="18" charset="0"/>
              </a:rPr>
              <a:t> starts.</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Student Process:</a:t>
            </a:r>
            <a:r>
              <a:rPr lang="en-US" sz="2400" b="0" i="0" dirty="0">
                <a:effectLst/>
                <a:latin typeface="Times New Roman" panose="02020603050405020304" pitchFamily="18" charset="0"/>
                <a:cs typeface="Times New Roman" panose="02020603050405020304" pitchFamily="18" charset="0"/>
              </a:rPr>
              <a:t> The system process always gets the highest priority while the student processes always get the lowest priority.</a:t>
            </a:r>
          </a:p>
          <a:p>
            <a:endParaRPr lang="en-IN" dirty="0"/>
          </a:p>
        </p:txBody>
      </p:sp>
    </p:spTree>
    <p:extLst>
      <p:ext uri="{BB962C8B-B14F-4D97-AF65-F5344CB8AC3E}">
        <p14:creationId xmlns:p14="http://schemas.microsoft.com/office/powerpoint/2010/main" val="77432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1588-99E1-E023-A520-92E943E6F79E}"/>
              </a:ext>
            </a:extLst>
          </p:cNvPr>
          <p:cNvSpPr>
            <a:spLocks noGrp="1"/>
          </p:cNvSpPr>
          <p:nvPr>
            <p:ph type="title"/>
          </p:nvPr>
        </p:nvSpPr>
        <p:spPr>
          <a:xfrm>
            <a:off x="436984" y="169182"/>
            <a:ext cx="10515600" cy="577267"/>
          </a:xfrm>
        </p:spPr>
        <p:txBody>
          <a:bodyPr>
            <a:normAutofit fontScale="90000"/>
          </a:bodyPr>
          <a:lstStyle/>
          <a:p>
            <a:r>
              <a:rPr lang="en-US" b="1" i="0" dirty="0">
                <a:solidFill>
                  <a:srgbClr val="212529"/>
                </a:solidFill>
                <a:effectLst/>
                <a:latin typeface="Times New Roman" panose="02020603050405020304" pitchFamily="18" charset="0"/>
                <a:cs typeface="Times New Roman" panose="02020603050405020304" pitchFamily="18" charset="0"/>
              </a:rPr>
              <a:t>Advantages of Multilevel Queue Scheduling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99F00F-1009-8487-363F-883B53CB0E0C}"/>
              </a:ext>
            </a:extLst>
          </p:cNvPr>
          <p:cNvSpPr>
            <a:spLocks noGrp="1"/>
          </p:cNvSpPr>
          <p:nvPr>
            <p:ph idx="1"/>
          </p:nvPr>
        </p:nvSpPr>
        <p:spPr>
          <a:xfrm>
            <a:off x="429208" y="942392"/>
            <a:ext cx="10924592" cy="5234571"/>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With the help of this scheduling we can apply various kind of scheduling for different kind of processes:</a:t>
            </a:r>
          </a:p>
          <a:p>
            <a:pPr algn="just">
              <a:lnSpc>
                <a:spcPct val="150000"/>
              </a:lnSpc>
            </a:pPr>
            <a:r>
              <a:rPr lang="en-US" sz="2400" b="1" i="0" dirty="0">
                <a:effectLst/>
                <a:latin typeface="Times New Roman" panose="02020603050405020304" pitchFamily="18" charset="0"/>
                <a:cs typeface="Times New Roman" panose="02020603050405020304" pitchFamily="18" charset="0"/>
              </a:rPr>
              <a:t>For System Processes</a:t>
            </a:r>
            <a:r>
              <a:rPr lang="en-US" sz="2400" b="0" i="0" dirty="0">
                <a:effectLst/>
                <a:latin typeface="Times New Roman" panose="02020603050405020304" pitchFamily="18" charset="0"/>
                <a:cs typeface="Times New Roman" panose="02020603050405020304" pitchFamily="18" charset="0"/>
              </a:rPr>
              <a:t>: First Come First Serve(FCFS) Scheduling.</a:t>
            </a:r>
          </a:p>
          <a:p>
            <a:pPr algn="just">
              <a:lnSpc>
                <a:spcPct val="150000"/>
              </a:lnSpc>
            </a:pPr>
            <a:r>
              <a:rPr lang="en-US" sz="2400" b="1" i="0" dirty="0">
                <a:effectLst/>
                <a:latin typeface="Times New Roman" panose="02020603050405020304" pitchFamily="18" charset="0"/>
                <a:cs typeface="Times New Roman" panose="02020603050405020304" pitchFamily="18" charset="0"/>
              </a:rPr>
              <a:t>For Interactive Processes</a:t>
            </a:r>
            <a:r>
              <a:rPr lang="en-US" sz="2400" b="0" i="0" dirty="0">
                <a:effectLst/>
                <a:latin typeface="Times New Roman" panose="02020603050405020304" pitchFamily="18" charset="0"/>
                <a:cs typeface="Times New Roman" panose="02020603050405020304" pitchFamily="18" charset="0"/>
              </a:rPr>
              <a:t>: Shortest Job First (SJF) Scheduling.</a:t>
            </a:r>
          </a:p>
          <a:p>
            <a:pPr algn="just">
              <a:lnSpc>
                <a:spcPct val="150000"/>
              </a:lnSpc>
            </a:pPr>
            <a:r>
              <a:rPr lang="en-US" sz="2400" b="1" i="0" dirty="0">
                <a:effectLst/>
                <a:latin typeface="Times New Roman" panose="02020603050405020304" pitchFamily="18" charset="0"/>
                <a:cs typeface="Times New Roman" panose="02020603050405020304" pitchFamily="18" charset="0"/>
              </a:rPr>
              <a:t>For Batch Processes</a:t>
            </a:r>
            <a:r>
              <a:rPr lang="en-US" sz="2400" b="0" i="0" dirty="0">
                <a:effectLst/>
                <a:latin typeface="Times New Roman" panose="02020603050405020304" pitchFamily="18" charset="0"/>
                <a:cs typeface="Times New Roman" panose="02020603050405020304" pitchFamily="18" charset="0"/>
              </a:rPr>
              <a:t>: Round Robin(RR) Scheduling</a:t>
            </a:r>
          </a:p>
          <a:p>
            <a:pPr algn="just">
              <a:lnSpc>
                <a:spcPct val="150000"/>
              </a:lnSpc>
            </a:pPr>
            <a:r>
              <a:rPr lang="en-US" sz="2400" b="1" i="0" dirty="0">
                <a:effectLst/>
                <a:latin typeface="Times New Roman" panose="02020603050405020304" pitchFamily="18" charset="0"/>
                <a:cs typeface="Times New Roman" panose="02020603050405020304" pitchFamily="18" charset="0"/>
              </a:rPr>
              <a:t>For Student Processes</a:t>
            </a:r>
            <a:r>
              <a:rPr lang="en-US" sz="2400" b="0" i="0" dirty="0">
                <a:effectLst/>
                <a:latin typeface="Times New Roman" panose="02020603050405020304" pitchFamily="18" charset="0"/>
                <a:cs typeface="Times New Roman" panose="02020603050405020304" pitchFamily="18" charset="0"/>
              </a:rPr>
              <a:t>: Priority Scheduling</a:t>
            </a:r>
          </a:p>
          <a:p>
            <a:pPr marL="0" indent="0">
              <a:buNone/>
            </a:pPr>
            <a:endParaRPr lang="en-IN" dirty="0"/>
          </a:p>
        </p:txBody>
      </p:sp>
    </p:spTree>
    <p:extLst>
      <p:ext uri="{BB962C8B-B14F-4D97-AF65-F5344CB8AC3E}">
        <p14:creationId xmlns:p14="http://schemas.microsoft.com/office/powerpoint/2010/main" val="12978796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A1F15-77AA-182C-BFD2-B1C1282B71DA}"/>
              </a:ext>
            </a:extLst>
          </p:cNvPr>
          <p:cNvSpPr>
            <a:spLocks noGrp="1"/>
          </p:cNvSpPr>
          <p:nvPr>
            <p:ph type="title"/>
          </p:nvPr>
        </p:nvSpPr>
        <p:spPr>
          <a:xfrm>
            <a:off x="205273" y="365125"/>
            <a:ext cx="11148527" cy="605259"/>
          </a:xfrm>
        </p:spPr>
        <p:txBody>
          <a:bodyPr>
            <a:normAutofit fontScale="90000"/>
          </a:bodyPr>
          <a:lstStyle/>
          <a:p>
            <a:r>
              <a:rPr lang="en-US" b="1" i="0" dirty="0">
                <a:solidFill>
                  <a:srgbClr val="212529"/>
                </a:solidFill>
                <a:effectLst/>
                <a:latin typeface="Times New Roman" panose="02020603050405020304" pitchFamily="18" charset="0"/>
                <a:cs typeface="Times New Roman" panose="02020603050405020304" pitchFamily="18" charset="0"/>
              </a:rPr>
              <a:t>Disadvantages of Multilevel Queue Scheduling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CA061D-A087-47B4-4C88-11D1E7A429E9}"/>
              </a:ext>
            </a:extLst>
          </p:cNvPr>
          <p:cNvSpPr>
            <a:spLocks noGrp="1"/>
          </p:cNvSpPr>
          <p:nvPr>
            <p:ph idx="1"/>
          </p:nvPr>
        </p:nvSpPr>
        <p:spPr>
          <a:xfrm>
            <a:off x="205273" y="1119673"/>
            <a:ext cx="11148527" cy="5057290"/>
          </a:xfrm>
        </p:spPr>
        <p:txBody>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The main disadvantage of Multilevel Queue Scheduling is the problem of starvation for lower-level processes.</a:t>
            </a:r>
          </a:p>
          <a:p>
            <a:pPr algn="just">
              <a:lnSpc>
                <a:spcPct val="150000"/>
              </a:lnSpc>
            </a:pPr>
            <a:r>
              <a:rPr lang="en-US" b="1" i="0" dirty="0">
                <a:effectLst/>
                <a:latin typeface="Times New Roman" panose="02020603050405020304" pitchFamily="18" charset="0"/>
                <a:cs typeface="Times New Roman" panose="02020603050405020304" pitchFamily="18" charset="0"/>
              </a:rPr>
              <a:t>Starvation:</a:t>
            </a: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Due to starvation lower-level processes either never execute or have to wait for a long amount of time because of lower priority or higher priority process taking a large amount of time.</a:t>
            </a:r>
          </a:p>
          <a:p>
            <a:pPr marL="0" indent="0">
              <a:buNone/>
            </a:pPr>
            <a:endParaRPr lang="en-IN" dirty="0"/>
          </a:p>
        </p:txBody>
      </p:sp>
    </p:spTree>
    <p:extLst>
      <p:ext uri="{BB962C8B-B14F-4D97-AF65-F5344CB8AC3E}">
        <p14:creationId xmlns:p14="http://schemas.microsoft.com/office/powerpoint/2010/main" val="17943636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798DA-1E6A-88C6-C887-300FD8C13EFC}"/>
              </a:ext>
            </a:extLst>
          </p:cNvPr>
          <p:cNvSpPr>
            <a:spLocks noGrp="1"/>
          </p:cNvSpPr>
          <p:nvPr>
            <p:ph type="title"/>
          </p:nvPr>
        </p:nvSpPr>
        <p:spPr>
          <a:xfrm>
            <a:off x="317241" y="365126"/>
            <a:ext cx="11036559" cy="474630"/>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Multilevel Feedback Queue Scheduling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F0799D-8479-941F-7C18-F4FD94463D72}"/>
              </a:ext>
            </a:extLst>
          </p:cNvPr>
          <p:cNvSpPr>
            <a:spLocks noGrp="1"/>
          </p:cNvSpPr>
          <p:nvPr>
            <p:ph idx="1"/>
          </p:nvPr>
        </p:nvSpPr>
        <p:spPr>
          <a:xfrm>
            <a:off x="233265" y="989045"/>
            <a:ext cx="11120535" cy="5607698"/>
          </a:xfrm>
        </p:spPr>
        <p:txBody>
          <a:bodyPr>
            <a:normAutofit fontScale="92500"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a multilevel queue-scheduling algorithm, processes are permanently assigned to a queue on entry to the system.</a:t>
            </a:r>
          </a:p>
          <a:p>
            <a:pPr algn="just">
              <a:lnSpc>
                <a:spcPct val="150000"/>
              </a:lnSpc>
            </a:pPr>
            <a:r>
              <a:rPr lang="en-US" sz="2400" b="0" i="0" dirty="0">
                <a:effectLst/>
                <a:latin typeface="Times New Roman" panose="02020603050405020304" pitchFamily="18" charset="0"/>
                <a:cs typeface="Times New Roman" panose="02020603050405020304" pitchFamily="18" charset="0"/>
              </a:rPr>
              <a:t>Processes do not move between queues. This setup has the advantage of low scheduling overhead, but the disadvantage of being inflexible.</a:t>
            </a:r>
          </a:p>
          <a:p>
            <a:pPr algn="just">
              <a:lnSpc>
                <a:spcPct val="150000"/>
              </a:lnSpc>
            </a:pPr>
            <a:r>
              <a:rPr lang="en-US" sz="2400" b="0" i="0" dirty="0">
                <a:effectLst/>
                <a:latin typeface="Times New Roman" panose="02020603050405020304" pitchFamily="18" charset="0"/>
                <a:cs typeface="Times New Roman" panose="02020603050405020304" pitchFamily="18" charset="0"/>
              </a:rPr>
              <a:t>Multilevel feedback queue scheduling, however, allows a process to move between queues.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idea is to separate processes with different CPU-burst characteristics.</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a process uses too much CPU time, it will be moved to a lower-priority queue. </a:t>
            </a:r>
          </a:p>
          <a:p>
            <a:pPr algn="just">
              <a:lnSpc>
                <a:spcPct val="150000"/>
              </a:lnSpc>
            </a:pPr>
            <a:r>
              <a:rPr lang="en-US" sz="2400" b="0" i="0" dirty="0">
                <a:effectLst/>
                <a:latin typeface="Times New Roman" panose="02020603050405020304" pitchFamily="18" charset="0"/>
                <a:cs typeface="Times New Roman" panose="02020603050405020304" pitchFamily="18" charset="0"/>
              </a:rPr>
              <a:t>Similarly, a process that waits too long in a lower-priority queue may be moved to a higher-priority queue.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form of aging prevents starvation.</a:t>
            </a:r>
          </a:p>
          <a:p>
            <a:endParaRPr lang="en-IN" dirty="0"/>
          </a:p>
        </p:txBody>
      </p:sp>
    </p:spTree>
    <p:extLst>
      <p:ext uri="{BB962C8B-B14F-4D97-AF65-F5344CB8AC3E}">
        <p14:creationId xmlns:p14="http://schemas.microsoft.com/office/powerpoint/2010/main" val="19011156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3FA2-FA3C-5F56-69C8-A7A380F2B4FA}"/>
              </a:ext>
            </a:extLst>
          </p:cNvPr>
          <p:cNvSpPr>
            <a:spLocks noGrp="1"/>
          </p:cNvSpPr>
          <p:nvPr>
            <p:ph idx="1"/>
          </p:nvPr>
        </p:nvSpPr>
        <p:spPr>
          <a:xfrm>
            <a:off x="214604" y="223934"/>
            <a:ext cx="11793894" cy="6270171"/>
          </a:xfrm>
        </p:spPr>
        <p:txBody>
          <a:bodyPr>
            <a:normAutofit lnSpcReduction="10000"/>
          </a:bodyPr>
          <a:lstStyle/>
          <a:p>
            <a:pPr algn="just">
              <a:lnSpc>
                <a:spcPct val="100000"/>
              </a:lnSpc>
            </a:pPr>
            <a:r>
              <a:rPr lang="en-US" sz="2400" b="0" i="0" dirty="0">
                <a:effectLst/>
                <a:latin typeface="Times New Roman" panose="02020603050405020304" pitchFamily="18" charset="0"/>
                <a:cs typeface="Times New Roman" panose="02020603050405020304" pitchFamily="18" charset="0"/>
              </a:rPr>
              <a:t>In general, a multilevel feedback queue scheduler is defined by the following parameters:</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number of queues.</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scheduling algorithm for each queue.</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method used to determine when to upgrade a process to a higher-priority queue.</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method used to determine when to demote a process to a lower-priority queue.</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method used to determine which queue a process will enter when that process needs service.</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definition of a multilevel feedback queue scheduler makes it the most general CPU-scheduling algorithm. </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can be configured to match a specific system under design. </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Unfortunately, it also requires some means of selecting values for all the parameters to define the best scheduler. </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Although a multilevel feedback queue is the </a:t>
            </a:r>
            <a:r>
              <a:rPr lang="en-US" sz="2400" b="1" i="0" dirty="0">
                <a:effectLst/>
                <a:latin typeface="Times New Roman" panose="02020603050405020304" pitchFamily="18" charset="0"/>
                <a:cs typeface="Times New Roman" panose="02020603050405020304" pitchFamily="18" charset="0"/>
              </a:rPr>
              <a:t>most general scheme</a:t>
            </a:r>
            <a:r>
              <a:rPr lang="en-US" sz="2400" b="0" i="0" dirty="0">
                <a:effectLst/>
                <a:latin typeface="Times New Roman" panose="02020603050405020304" pitchFamily="18" charset="0"/>
                <a:cs typeface="Times New Roman" panose="02020603050405020304" pitchFamily="18" charset="0"/>
              </a:rPr>
              <a:t>, it is also the </a:t>
            </a:r>
            <a:r>
              <a:rPr lang="en-US" sz="2400" b="1" i="0" dirty="0">
                <a:effectLst/>
                <a:latin typeface="Times New Roman" panose="02020603050405020304" pitchFamily="18" charset="0"/>
                <a:cs typeface="Times New Roman" panose="02020603050405020304" pitchFamily="18" charset="0"/>
              </a:rPr>
              <a:t>most complex</a:t>
            </a:r>
            <a:r>
              <a:rPr lang="en-US" sz="2400" b="0" i="0" dirty="0">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1694887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AE29BF-DBF4-5F1B-F1B6-2A19974D6D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8900" y="149290"/>
            <a:ext cx="6934200" cy="4114800"/>
          </a:xfrm>
        </p:spPr>
      </p:pic>
      <p:sp>
        <p:nvSpPr>
          <p:cNvPr id="7" name="TextBox 6">
            <a:extLst>
              <a:ext uri="{FF2B5EF4-FFF2-40B4-BE49-F238E27FC236}">
                <a16:creationId xmlns:a16="http://schemas.microsoft.com/office/drawing/2014/main" id="{E19A5011-45C0-20B6-49FC-C7596A66161F}"/>
              </a:ext>
            </a:extLst>
          </p:cNvPr>
          <p:cNvSpPr txBox="1"/>
          <p:nvPr/>
        </p:nvSpPr>
        <p:spPr>
          <a:xfrm>
            <a:off x="529512" y="4943966"/>
            <a:ext cx="10536593" cy="461665"/>
          </a:xfrm>
          <a:prstGeom prst="rect">
            <a:avLst/>
          </a:prstGeom>
          <a:noFill/>
        </p:spPr>
        <p:txBody>
          <a:bodyPr wrap="square">
            <a:spAutoFit/>
          </a:bodyPr>
          <a:lstStyle/>
          <a:p>
            <a:r>
              <a:rPr lang="en-US" sz="2400" i="0" dirty="0">
                <a:solidFill>
                  <a:srgbClr val="212529"/>
                </a:solidFill>
                <a:effectLst/>
                <a:latin typeface="Times New Roman" panose="02020603050405020304" pitchFamily="18" charset="0"/>
                <a:cs typeface="Times New Roman" panose="02020603050405020304" pitchFamily="18" charset="0"/>
              </a:rPr>
              <a:t>An example of a multilevel feedback queue can be seen in the above figure.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9757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F4C2-5BFA-13BC-17BA-A13ECE0EBAB2}"/>
              </a:ext>
            </a:extLst>
          </p:cNvPr>
          <p:cNvSpPr>
            <a:spLocks noGrp="1"/>
          </p:cNvSpPr>
          <p:nvPr>
            <p:ph type="title"/>
          </p:nvPr>
        </p:nvSpPr>
        <p:spPr>
          <a:xfrm>
            <a:off x="186612" y="132475"/>
            <a:ext cx="11045890" cy="465299"/>
          </a:xfrm>
        </p:spPr>
        <p:txBody>
          <a:bodyPr>
            <a:normAutofit/>
          </a:bodyPr>
          <a:lstStyle/>
          <a:p>
            <a:r>
              <a:rPr lang="en-IN" sz="2400" b="1" i="0" dirty="0">
                <a:solidFill>
                  <a:srgbClr val="212529"/>
                </a:solidFill>
                <a:effectLst/>
                <a:latin typeface="Times New Roman" panose="02020603050405020304" pitchFamily="18" charset="0"/>
                <a:cs typeface="Times New Roman" panose="02020603050405020304" pitchFamily="18" charset="0"/>
              </a:rPr>
              <a:t>Explanation: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8D40B3-63DB-AFAA-05A9-18ABCEF65478}"/>
              </a:ext>
            </a:extLst>
          </p:cNvPr>
          <p:cNvSpPr>
            <a:spLocks noGrp="1"/>
          </p:cNvSpPr>
          <p:nvPr>
            <p:ph idx="1"/>
          </p:nvPr>
        </p:nvSpPr>
        <p:spPr>
          <a:xfrm>
            <a:off x="186613" y="727788"/>
            <a:ext cx="11812554" cy="5765087"/>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First of all, Suppose that queues 1 and 2 follow round robin with time quantum 8 and 16 respectively and queue 3 follows FCFS. One of the implementations of Multilevel Feedback Queue Scheduling is as follows:</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If any process starts executing then firstly it enters queue 1.</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In queue 1, the process executes for 8 unit and if it completes in these 8 units or it gives CPU for I/O operation in these 8 units unit than the priority of this process does not change, and if for some reasons it again comes in the ready queue than it again starts its execution in the Queue 1.</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If a process that is in queue 1 does not complete in 8 units then its priority gets reduced and it gets shifted to queue 2.</a:t>
            </a:r>
          </a:p>
          <a:p>
            <a:pPr marL="0" indent="0">
              <a:buNone/>
            </a:pPr>
            <a:endParaRPr lang="en-IN" dirty="0"/>
          </a:p>
        </p:txBody>
      </p:sp>
    </p:spTree>
    <p:extLst>
      <p:ext uri="{BB962C8B-B14F-4D97-AF65-F5344CB8AC3E}">
        <p14:creationId xmlns:p14="http://schemas.microsoft.com/office/powerpoint/2010/main" val="36550567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7D6B3-C2BD-6A03-4C61-EAC54AF35AC0}"/>
              </a:ext>
            </a:extLst>
          </p:cNvPr>
          <p:cNvSpPr>
            <a:spLocks noGrp="1"/>
          </p:cNvSpPr>
          <p:nvPr>
            <p:ph idx="1"/>
          </p:nvPr>
        </p:nvSpPr>
        <p:spPr>
          <a:xfrm>
            <a:off x="205273" y="261256"/>
            <a:ext cx="11148527" cy="6354147"/>
          </a:xfrm>
        </p:spPr>
        <p:txBody>
          <a:bodyPr>
            <a:normAutofit/>
          </a:bodyPr>
          <a:lstStyle/>
          <a:p>
            <a:pPr marL="0" indent="0" algn="just">
              <a:lnSpc>
                <a:spcPct val="150000"/>
              </a:lnSpc>
              <a:buNone/>
            </a:pPr>
            <a:r>
              <a:rPr lang="en-US" b="0" i="0" dirty="0">
                <a:solidFill>
                  <a:srgbClr val="212529"/>
                </a:solidFill>
                <a:effectLst/>
                <a:latin typeface="Times New Roman" panose="02020603050405020304" pitchFamily="18" charset="0"/>
                <a:cs typeface="Times New Roman" panose="02020603050405020304" pitchFamily="18" charset="0"/>
              </a:rPr>
              <a:t>4</a:t>
            </a:r>
            <a:r>
              <a:rPr lang="en-US" sz="2400" b="0" i="0" dirty="0">
                <a:solidFill>
                  <a:srgbClr val="212529"/>
                </a:solidFill>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Above points 2 and 3 are also true for processes in queue 2 but the time quantum is 16 units. Generally, if any process does not complete in a given time quantum then it gets shifted to the lower priority queue.</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5.After that in the last queue, all processes are scheduled in an FCFS manner.</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6.It is important to note that a process that is in a lower priority queue can only execute only when the higher priority queues are empty.</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7.Any running process in the lower priority queue can be interrupted by a process arriving in the higher priority queue.</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Also, the above implementation may differ for the example in which the last queue will follow</a:t>
            </a:r>
            <a:r>
              <a:rPr lang="en-US" sz="2400" b="1" i="0" dirty="0">
                <a:effectLst/>
                <a:latin typeface="Times New Roman" panose="02020603050405020304" pitchFamily="18" charset="0"/>
                <a:cs typeface="Times New Roman" panose="02020603050405020304" pitchFamily="18" charset="0"/>
              </a:rPr>
              <a:t> Round-robin Scheduling.</a:t>
            </a: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448401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142FC8-7674-1C1A-22EC-71A3F7F2D0A4}"/>
              </a:ext>
            </a:extLst>
          </p:cNvPr>
          <p:cNvSpPr>
            <a:spLocks noGrp="1"/>
          </p:cNvSpPr>
          <p:nvPr>
            <p:ph idx="1"/>
          </p:nvPr>
        </p:nvSpPr>
        <p:spPr>
          <a:xfrm>
            <a:off x="307909" y="223935"/>
            <a:ext cx="11411339" cy="5953028"/>
          </a:xfrm>
        </p:spPr>
        <p:txBody>
          <a:bodyPr/>
          <a:lstStyle/>
          <a:p>
            <a:pPr algn="l">
              <a:lnSpc>
                <a:spcPct val="150000"/>
              </a:lnSpc>
            </a:pPr>
            <a:r>
              <a:rPr lang="en-US" sz="2400" b="1" i="0" dirty="0">
                <a:solidFill>
                  <a:srgbClr val="212529"/>
                </a:solidFill>
                <a:effectLst/>
                <a:latin typeface="Times New Roman" panose="02020603050405020304" pitchFamily="18" charset="0"/>
                <a:cs typeface="Times New Roman" panose="02020603050405020304" pitchFamily="18" charset="0"/>
              </a:rPr>
              <a:t>In the above Implementation, there is a problem and that is; </a:t>
            </a:r>
            <a:r>
              <a:rPr lang="en-US" sz="2400" b="0" i="0" dirty="0">
                <a:solidFill>
                  <a:srgbClr val="212529"/>
                </a:solidFill>
                <a:effectLst/>
                <a:latin typeface="Times New Roman" panose="02020603050405020304" pitchFamily="18" charset="0"/>
                <a:cs typeface="Times New Roman" panose="02020603050405020304" pitchFamily="18" charset="0"/>
              </a:rPr>
              <a:t>Any process that is in the lower priority queue has to suffer starvation due to some short processes that are taking all the CPU time.</a:t>
            </a:r>
          </a:p>
          <a:p>
            <a:pPr algn="l">
              <a:lnSpc>
                <a:spcPct val="150000"/>
              </a:lnSpc>
            </a:pPr>
            <a:r>
              <a:rPr lang="en-US" sz="2400" b="1" i="0" dirty="0">
                <a:solidFill>
                  <a:srgbClr val="212529"/>
                </a:solidFill>
                <a:effectLst/>
                <a:latin typeface="Times New Roman" panose="02020603050405020304" pitchFamily="18" charset="0"/>
                <a:cs typeface="Times New Roman" panose="02020603050405020304" pitchFamily="18" charset="0"/>
              </a:rPr>
              <a:t>And the solution to this problem is :</a:t>
            </a:r>
            <a:r>
              <a:rPr lang="en-US" sz="2400" b="0" i="0" dirty="0">
                <a:solidFill>
                  <a:srgbClr val="212529"/>
                </a:solidFill>
                <a:effectLst/>
                <a:latin typeface="Times New Roman" panose="02020603050405020304" pitchFamily="18" charset="0"/>
                <a:cs typeface="Times New Roman" panose="02020603050405020304" pitchFamily="18" charset="0"/>
              </a:rPr>
              <a:t> There is a solution that is to boost the priority of all the process after regular intervals then place all the processes in the highest priority queue.</a:t>
            </a:r>
          </a:p>
          <a:p>
            <a:endParaRPr lang="en-IN" dirty="0"/>
          </a:p>
        </p:txBody>
      </p:sp>
    </p:spTree>
    <p:extLst>
      <p:ext uri="{BB962C8B-B14F-4D97-AF65-F5344CB8AC3E}">
        <p14:creationId xmlns:p14="http://schemas.microsoft.com/office/powerpoint/2010/main" val="4745372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E5C6-CB3C-3BF5-6937-6FD4317B0BEC}"/>
              </a:ext>
            </a:extLst>
          </p:cNvPr>
          <p:cNvSpPr>
            <a:spLocks noGrp="1"/>
          </p:cNvSpPr>
          <p:nvPr>
            <p:ph type="title"/>
          </p:nvPr>
        </p:nvSpPr>
        <p:spPr>
          <a:xfrm>
            <a:off x="233265" y="130630"/>
            <a:ext cx="11120535" cy="475860"/>
          </a:xfrm>
        </p:spPr>
        <p:txBody>
          <a:bodyPr>
            <a:normAutofit fontScale="90000"/>
          </a:bodyPr>
          <a:lstStyle/>
          <a:p>
            <a:r>
              <a:rPr lang="en-US" sz="3200" b="1" i="0" dirty="0">
                <a:solidFill>
                  <a:srgbClr val="FF0000"/>
                </a:solidFill>
                <a:effectLst/>
                <a:latin typeface="Times New Roman" panose="02020603050405020304" pitchFamily="18" charset="0"/>
                <a:cs typeface="Times New Roman" panose="02020603050405020304" pitchFamily="18" charset="0"/>
              </a:rPr>
              <a:t>The need for Multilevel Feedback Queue Scheduling(MFQS)</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47D5FB-8DCF-42E4-13C3-8CC03AD46A99}"/>
              </a:ext>
            </a:extLst>
          </p:cNvPr>
          <p:cNvSpPr>
            <a:spLocks noGrp="1"/>
          </p:cNvSpPr>
          <p:nvPr>
            <p:ph idx="1"/>
          </p:nvPr>
        </p:nvSpPr>
        <p:spPr>
          <a:xfrm>
            <a:off x="233264" y="690465"/>
            <a:ext cx="11616613" cy="5896947"/>
          </a:xfrm>
        </p:spPr>
        <p:txBody>
          <a:bodyPr>
            <a:normAutofit fontScale="85000" lnSpcReduction="20000"/>
          </a:bodyPr>
          <a:lstStyle/>
          <a:p>
            <a:pPr algn="just">
              <a:lnSpc>
                <a:spcPct val="160000"/>
              </a:lnSpc>
            </a:pPr>
            <a:r>
              <a:rPr lang="en-US" b="0" i="0" dirty="0">
                <a:effectLst/>
                <a:latin typeface="Times New Roman" panose="02020603050405020304" pitchFamily="18" charset="0"/>
                <a:cs typeface="Times New Roman" panose="02020603050405020304" pitchFamily="18" charset="0"/>
              </a:rPr>
              <a:t>Following are some points to understand the need for such complex scheduling:</a:t>
            </a:r>
          </a:p>
          <a:p>
            <a:pPr algn="just">
              <a:lnSpc>
                <a:spcPct val="16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scheduling is more flexible than Multilevel queue scheduling.</a:t>
            </a:r>
          </a:p>
          <a:p>
            <a:pPr algn="just">
              <a:lnSpc>
                <a:spcPct val="16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algorithm helps in reducing the response time.</a:t>
            </a:r>
          </a:p>
          <a:p>
            <a:pPr algn="just">
              <a:lnSpc>
                <a:spcPct val="16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order to optimize the turnaround time, the SJF algorithm is needed which basically requires the running time of processes in order to schedule them. As we know that the running time of processes is not known in advance. Also, this scheduling mainly runs a process for a time quantum and after that, it can change the priority of the process if the process is long. Thus this scheduling algorithm mainly learns from the past behavior of the processes and then it can predict the future behavior of the processes. In this way, MFQS tries to run a shorter process first which in return leads to optimize the turnaround time.</a:t>
            </a:r>
          </a:p>
          <a:p>
            <a:endParaRPr lang="en-IN" dirty="0"/>
          </a:p>
        </p:txBody>
      </p:sp>
    </p:spTree>
    <p:extLst>
      <p:ext uri="{BB962C8B-B14F-4D97-AF65-F5344CB8AC3E}">
        <p14:creationId xmlns:p14="http://schemas.microsoft.com/office/powerpoint/2010/main" val="271782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3681E6-103B-0DB2-D7BC-68B99805CE15}"/>
              </a:ext>
            </a:extLst>
          </p:cNvPr>
          <p:cNvSpPr>
            <a:spLocks noGrp="1"/>
          </p:cNvSpPr>
          <p:nvPr>
            <p:ph idx="1"/>
          </p:nvPr>
        </p:nvSpPr>
        <p:spPr>
          <a:xfrm>
            <a:off x="335901" y="298580"/>
            <a:ext cx="11569959" cy="6363477"/>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Role of Process Control Block</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PCB contains various pieces of information related to the process, including:</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Process State:</a:t>
            </a:r>
            <a:r>
              <a:rPr lang="en-US" sz="2400" b="0" i="0" dirty="0">
                <a:effectLst/>
                <a:latin typeface="Times New Roman" panose="02020603050405020304" pitchFamily="18" charset="0"/>
                <a:cs typeface="Times New Roman" panose="02020603050405020304" pitchFamily="18" charset="0"/>
              </a:rPr>
              <a:t> The current state of the process, such as running, ready, waiting, or terminated. The operating system uses this information to schedule and manage the execution of processes effectively.</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Process Identifier (PID):</a:t>
            </a:r>
            <a:r>
              <a:rPr lang="en-US" sz="2400" b="0" i="0" dirty="0">
                <a:effectLst/>
                <a:latin typeface="Times New Roman" panose="02020603050405020304" pitchFamily="18" charset="0"/>
                <a:cs typeface="Times New Roman" panose="02020603050405020304" pitchFamily="18" charset="0"/>
              </a:rPr>
              <a:t> A unique numeric identifier assigned to each process, allowing the operating system to distinguish between different processes.</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Program Counter (PC):</a:t>
            </a:r>
            <a:r>
              <a:rPr lang="en-US" sz="2400" b="0" i="0" dirty="0">
                <a:effectLst/>
                <a:latin typeface="Times New Roman" panose="02020603050405020304" pitchFamily="18" charset="0"/>
                <a:cs typeface="Times New Roman" panose="02020603050405020304" pitchFamily="18" charset="0"/>
              </a:rPr>
              <a:t> A pointer to the address of the next instruction to be executed in the process. When the process is suspended and later resumed, the PC helps to continue execution from the last point.</a:t>
            </a:r>
          </a:p>
        </p:txBody>
      </p:sp>
    </p:spTree>
    <p:extLst>
      <p:ext uri="{BB962C8B-B14F-4D97-AF65-F5344CB8AC3E}">
        <p14:creationId xmlns:p14="http://schemas.microsoft.com/office/powerpoint/2010/main" val="16044008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7E48-6BE8-38DC-0220-FC2269B7A000}"/>
              </a:ext>
            </a:extLst>
          </p:cNvPr>
          <p:cNvSpPr>
            <a:spLocks noGrp="1"/>
          </p:cNvSpPr>
          <p:nvPr>
            <p:ph type="title"/>
          </p:nvPr>
        </p:nvSpPr>
        <p:spPr>
          <a:xfrm>
            <a:off x="475861" y="365125"/>
            <a:ext cx="10877939" cy="455969"/>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Advantages of MFQS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650FF4-0E11-925A-D3D5-ADFF96DE7A4D}"/>
              </a:ext>
            </a:extLst>
          </p:cNvPr>
          <p:cNvSpPr>
            <a:spLocks noGrp="1"/>
          </p:cNvSpPr>
          <p:nvPr>
            <p:ph idx="1"/>
          </p:nvPr>
        </p:nvSpPr>
        <p:spPr>
          <a:xfrm>
            <a:off x="354563" y="1073020"/>
            <a:ext cx="10999237" cy="5103943"/>
          </a:xfrm>
        </p:spPr>
        <p:txBody>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is a flexible Scheduling Algorithm</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scheduling algorithm allows different processes to move between different queues.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this algorithm, A process that waits too long in a lower priority queue may be moved to a higher priority queue which helps in preventing starvation.</a:t>
            </a:r>
          </a:p>
          <a:p>
            <a:endParaRPr lang="en-IN" dirty="0"/>
          </a:p>
        </p:txBody>
      </p:sp>
    </p:spTree>
    <p:extLst>
      <p:ext uri="{BB962C8B-B14F-4D97-AF65-F5344CB8AC3E}">
        <p14:creationId xmlns:p14="http://schemas.microsoft.com/office/powerpoint/2010/main" val="14499598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6230-9B1A-40E6-F24B-9A81136AA468}"/>
              </a:ext>
            </a:extLst>
          </p:cNvPr>
          <p:cNvSpPr>
            <a:spLocks noGrp="1"/>
          </p:cNvSpPr>
          <p:nvPr>
            <p:ph type="title"/>
          </p:nvPr>
        </p:nvSpPr>
        <p:spPr>
          <a:xfrm>
            <a:off x="559837" y="365126"/>
            <a:ext cx="10793963" cy="661242"/>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Disadvantages of MFQS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E0B053-35FD-3C49-B6F7-8BC5C1A61DE8}"/>
              </a:ext>
            </a:extLst>
          </p:cNvPr>
          <p:cNvSpPr>
            <a:spLocks noGrp="1"/>
          </p:cNvSpPr>
          <p:nvPr>
            <p:ph idx="1"/>
          </p:nvPr>
        </p:nvSpPr>
        <p:spPr>
          <a:xfrm>
            <a:off x="335902" y="1175657"/>
            <a:ext cx="11017898" cy="5001306"/>
          </a:xfrm>
        </p:spPr>
        <p:txBody>
          <a:bodyPr>
            <a:normAutofit/>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algorithm is too complex.</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As processes are moving around different queues which leads to the production of more CPU overheads.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order to select the best scheduler this algorithm requires some other means to select the values.</a:t>
            </a:r>
          </a:p>
        </p:txBody>
      </p:sp>
    </p:spTree>
    <p:extLst>
      <p:ext uri="{BB962C8B-B14F-4D97-AF65-F5344CB8AC3E}">
        <p14:creationId xmlns:p14="http://schemas.microsoft.com/office/powerpoint/2010/main" val="25188617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CD87-A901-3E40-C675-7DAADD5B03FF}"/>
              </a:ext>
            </a:extLst>
          </p:cNvPr>
          <p:cNvSpPr>
            <a:spLocks noGrp="1"/>
          </p:cNvSpPr>
          <p:nvPr>
            <p:ph type="title"/>
          </p:nvPr>
        </p:nvSpPr>
        <p:spPr>
          <a:xfrm>
            <a:off x="242596" y="113199"/>
            <a:ext cx="11111204" cy="642581"/>
          </a:xfrm>
        </p:spPr>
        <p:txBody>
          <a:bodyPr>
            <a:normAutofit fontScale="90000"/>
          </a:bodyPr>
          <a:lstStyle/>
          <a:p>
            <a:r>
              <a:rPr lang="en-IN" b="1" dirty="0">
                <a:latin typeface="Times New Roman" panose="02020603050405020304" pitchFamily="18" charset="0"/>
                <a:cs typeface="Times New Roman" panose="02020603050405020304" pitchFamily="18" charset="0"/>
              </a:rPr>
              <a:t>Multiple Processor Scheduling</a:t>
            </a:r>
          </a:p>
        </p:txBody>
      </p:sp>
      <p:sp>
        <p:nvSpPr>
          <p:cNvPr id="3" name="Content Placeholder 2">
            <a:extLst>
              <a:ext uri="{FF2B5EF4-FFF2-40B4-BE49-F238E27FC236}">
                <a16:creationId xmlns:a16="http://schemas.microsoft.com/office/drawing/2014/main" id="{CB94BF07-CA82-0249-223B-205185A92EEC}"/>
              </a:ext>
            </a:extLst>
          </p:cNvPr>
          <p:cNvSpPr>
            <a:spLocks noGrp="1"/>
          </p:cNvSpPr>
          <p:nvPr>
            <p:ph idx="1"/>
          </p:nvPr>
        </p:nvSpPr>
        <p:spPr>
          <a:xfrm>
            <a:off x="242595" y="849086"/>
            <a:ext cx="11597951" cy="5728996"/>
          </a:xfrm>
        </p:spPr>
        <p:txBody>
          <a:bodyPr>
            <a:normAutofit/>
          </a:bodyPr>
          <a:lstStyle/>
          <a:p>
            <a:pPr algn="just">
              <a:lnSpc>
                <a:spcPct val="100000"/>
              </a:lnSpc>
            </a:pPr>
            <a:r>
              <a:rPr lang="en-US" sz="2400" b="1" i="0" dirty="0">
                <a:effectLst/>
                <a:latin typeface="Times New Roman" panose="02020603050405020304" pitchFamily="18" charset="0"/>
                <a:cs typeface="Times New Roman" panose="02020603050405020304" pitchFamily="18" charset="0"/>
              </a:rPr>
              <a:t>Multiple processor scheduling</a:t>
            </a:r>
            <a:r>
              <a:rPr lang="en-US" sz="2400" b="0" i="0" dirty="0">
                <a:effectLst/>
                <a:latin typeface="Times New Roman" panose="02020603050405020304" pitchFamily="18" charset="0"/>
                <a:cs typeface="Times New Roman" panose="02020603050405020304" pitchFamily="18" charset="0"/>
              </a:rPr>
              <a:t> or multiprocessor scheduling focuses on designing the system's scheduling function, which consists of </a:t>
            </a:r>
            <a:r>
              <a:rPr lang="en-US" sz="2400" b="1" i="0" dirty="0">
                <a:effectLst/>
                <a:latin typeface="Times New Roman" panose="02020603050405020304" pitchFamily="18" charset="0"/>
                <a:cs typeface="Times New Roman" panose="02020603050405020304" pitchFamily="18" charset="0"/>
              </a:rPr>
              <a:t>more than one processor</a:t>
            </a:r>
            <a:r>
              <a:rPr lang="en-US" sz="2400" b="0" i="0" dirty="0">
                <a:effectLst/>
                <a:latin typeface="Times New Roman" panose="02020603050405020304" pitchFamily="18" charset="0"/>
                <a:cs typeface="Times New Roman" panose="02020603050405020304" pitchFamily="18" charset="0"/>
              </a:rPr>
              <a:t>. </a:t>
            </a:r>
          </a:p>
          <a:p>
            <a:pPr algn="just">
              <a:lnSpc>
                <a:spcPct val="100000"/>
              </a:lnSpc>
            </a:pPr>
            <a:r>
              <a:rPr lang="en-US" sz="2400" b="0" i="0" dirty="0">
                <a:effectLst/>
                <a:latin typeface="Times New Roman" panose="02020603050405020304" pitchFamily="18" charset="0"/>
                <a:cs typeface="Times New Roman" panose="02020603050405020304" pitchFamily="18" charset="0"/>
              </a:rPr>
              <a:t>Multiple CPUs share the </a:t>
            </a:r>
            <a:r>
              <a:rPr lang="en-US" sz="2400" b="1" i="0" dirty="0">
                <a:effectLst/>
                <a:latin typeface="Times New Roman" panose="02020603050405020304" pitchFamily="18" charset="0"/>
                <a:cs typeface="Times New Roman" panose="02020603050405020304" pitchFamily="18" charset="0"/>
              </a:rPr>
              <a:t>load</a:t>
            </a:r>
            <a:r>
              <a:rPr lang="en-US" sz="2400" b="0" i="0" dirty="0">
                <a:effectLst/>
                <a:latin typeface="Times New Roman" panose="02020603050405020304" pitchFamily="18" charset="0"/>
                <a:cs typeface="Times New Roman" panose="02020603050405020304" pitchFamily="18" charset="0"/>
              </a:rPr>
              <a:t> (load sharing) in multiprocessor scheduling so that various processes run simultaneously. </a:t>
            </a:r>
          </a:p>
          <a:p>
            <a:pPr algn="just">
              <a:lnSpc>
                <a:spcPct val="100000"/>
              </a:lnSpc>
            </a:pPr>
            <a:r>
              <a:rPr lang="en-US" sz="2400" b="0" i="0" dirty="0">
                <a:effectLst/>
                <a:latin typeface="Times New Roman" panose="02020603050405020304" pitchFamily="18" charset="0"/>
                <a:cs typeface="Times New Roman" panose="02020603050405020304" pitchFamily="18" charset="0"/>
              </a:rPr>
              <a:t>In general, multiprocessor scheduling is </a:t>
            </a:r>
            <a:r>
              <a:rPr lang="en-US" sz="2400" b="1" i="0" dirty="0">
                <a:effectLst/>
                <a:latin typeface="Times New Roman" panose="02020603050405020304" pitchFamily="18" charset="0"/>
                <a:cs typeface="Times New Roman" panose="02020603050405020304" pitchFamily="18" charset="0"/>
              </a:rPr>
              <a:t>complex</a:t>
            </a:r>
            <a:r>
              <a:rPr lang="en-US" sz="2400" b="0" i="0" dirty="0">
                <a:effectLst/>
                <a:latin typeface="Times New Roman" panose="02020603050405020304" pitchFamily="18" charset="0"/>
                <a:cs typeface="Times New Roman" panose="02020603050405020304" pitchFamily="18" charset="0"/>
              </a:rPr>
              <a:t> as compared to single processor scheduling. </a:t>
            </a:r>
          </a:p>
          <a:p>
            <a:pPr algn="just">
              <a:lnSpc>
                <a:spcPct val="100000"/>
              </a:lnSpc>
            </a:pPr>
            <a:r>
              <a:rPr lang="en-US" sz="2400" b="0" i="0" dirty="0">
                <a:effectLst/>
                <a:latin typeface="Times New Roman" panose="02020603050405020304" pitchFamily="18" charset="0"/>
                <a:cs typeface="Times New Roman" panose="02020603050405020304" pitchFamily="18" charset="0"/>
              </a:rPr>
              <a:t>In the multiprocessor scheduling, there are many </a:t>
            </a:r>
            <a:r>
              <a:rPr lang="en-US" sz="2400" b="1" i="0" dirty="0">
                <a:effectLst/>
                <a:latin typeface="Times New Roman" panose="02020603050405020304" pitchFamily="18" charset="0"/>
                <a:cs typeface="Times New Roman" panose="02020603050405020304" pitchFamily="18" charset="0"/>
              </a:rPr>
              <a:t>processors</a:t>
            </a:r>
            <a:r>
              <a:rPr lang="en-US" sz="2400" b="0" i="0" dirty="0">
                <a:effectLst/>
                <a:latin typeface="Times New Roman" panose="02020603050405020304" pitchFamily="18" charset="0"/>
                <a:cs typeface="Times New Roman" panose="02020603050405020304" pitchFamily="18" charset="0"/>
              </a:rPr>
              <a:t>, and they are </a:t>
            </a:r>
            <a:r>
              <a:rPr lang="en-US" sz="2400" b="1" i="0" dirty="0">
                <a:effectLst/>
                <a:latin typeface="Times New Roman" panose="02020603050405020304" pitchFamily="18" charset="0"/>
                <a:cs typeface="Times New Roman" panose="02020603050405020304" pitchFamily="18" charset="0"/>
              </a:rPr>
              <a:t>identical</a:t>
            </a:r>
            <a:r>
              <a:rPr lang="en-US" sz="2400" b="0" i="0" dirty="0">
                <a:effectLst/>
                <a:latin typeface="Times New Roman" panose="02020603050405020304" pitchFamily="18" charset="0"/>
                <a:cs typeface="Times New Roman" panose="02020603050405020304" pitchFamily="18" charset="0"/>
              </a:rPr>
              <a:t>, and we can </a:t>
            </a:r>
            <a:r>
              <a:rPr lang="en-US" sz="2400" b="1" i="0" dirty="0">
                <a:effectLst/>
                <a:latin typeface="Times New Roman" panose="02020603050405020304" pitchFamily="18" charset="0"/>
                <a:cs typeface="Times New Roman" panose="02020603050405020304" pitchFamily="18" charset="0"/>
              </a:rPr>
              <a:t>run any process at any time</a:t>
            </a:r>
            <a:r>
              <a:rPr lang="en-US" sz="2400" b="0" i="0" dirty="0">
                <a:effectLst/>
                <a:latin typeface="Times New Roman" panose="02020603050405020304" pitchFamily="18" charset="0"/>
                <a:cs typeface="Times New Roman" panose="02020603050405020304" pitchFamily="18" charset="0"/>
              </a:rPr>
              <a:t>.</a:t>
            </a:r>
          </a:p>
          <a:p>
            <a:pPr algn="just">
              <a:lnSpc>
                <a:spcPct val="100000"/>
              </a:lnSpc>
            </a:pPr>
            <a:r>
              <a:rPr lang="en-US" sz="2400" b="0" i="0" dirty="0">
                <a:effectLst/>
                <a:latin typeface="Times New Roman" panose="02020603050405020304" pitchFamily="18" charset="0"/>
                <a:cs typeface="Times New Roman" panose="02020603050405020304" pitchFamily="18" charset="0"/>
              </a:rPr>
              <a:t>The multiple CPUs in the system are in close communication, which </a:t>
            </a:r>
            <a:r>
              <a:rPr lang="en-US" sz="2400" b="1" i="0" dirty="0">
                <a:effectLst/>
                <a:latin typeface="Times New Roman" panose="02020603050405020304" pitchFamily="18" charset="0"/>
                <a:cs typeface="Times New Roman" panose="02020603050405020304" pitchFamily="18" charset="0"/>
              </a:rPr>
              <a:t>shares a common bus</a:t>
            </a:r>
            <a:r>
              <a:rPr lang="en-US" sz="2400" b="0" i="0" dirty="0">
                <a:effectLst/>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memory</a:t>
            </a:r>
            <a:r>
              <a:rPr lang="en-US" sz="2400" b="0" i="0" dirty="0">
                <a:effectLst/>
                <a:latin typeface="Times New Roman" panose="02020603050405020304" pitchFamily="18" charset="0"/>
                <a:cs typeface="Times New Roman" panose="02020603050405020304" pitchFamily="18" charset="0"/>
              </a:rPr>
              <a:t>, and other </a:t>
            </a:r>
            <a:r>
              <a:rPr lang="en-US" sz="2400" b="1" i="0" dirty="0">
                <a:effectLst/>
                <a:latin typeface="Times New Roman" panose="02020603050405020304" pitchFamily="18" charset="0"/>
                <a:cs typeface="Times New Roman" panose="02020603050405020304" pitchFamily="18" charset="0"/>
              </a:rPr>
              <a:t>peripheral devices</a:t>
            </a:r>
            <a:r>
              <a:rPr lang="en-US" sz="2400" b="0" i="0" dirty="0">
                <a:effectLst/>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S</a:t>
            </a:r>
            <a:r>
              <a:rPr lang="en-US" sz="2400" b="0" i="0" dirty="0">
                <a:effectLst/>
                <a:latin typeface="Times New Roman" panose="02020603050405020304" pitchFamily="18" charset="0"/>
                <a:cs typeface="Times New Roman" panose="02020603050405020304" pitchFamily="18" charset="0"/>
              </a:rPr>
              <a:t>o we can say that the system is </a:t>
            </a:r>
            <a:r>
              <a:rPr lang="en-US" sz="2400" b="1" i="0" dirty="0">
                <a:effectLst/>
                <a:latin typeface="Times New Roman" panose="02020603050405020304" pitchFamily="18" charset="0"/>
                <a:cs typeface="Times New Roman" panose="02020603050405020304" pitchFamily="18" charset="0"/>
              </a:rPr>
              <a:t>tightly coupled</a:t>
            </a:r>
            <a:r>
              <a:rPr lang="en-US" sz="2400" b="0" i="0" dirty="0">
                <a:effectLst/>
                <a:latin typeface="Times New Roman" panose="02020603050405020304" pitchFamily="18" charset="0"/>
                <a:cs typeface="Times New Roman" panose="02020603050405020304" pitchFamily="18" charset="0"/>
              </a:rPr>
              <a:t>. </a:t>
            </a:r>
          </a:p>
          <a:p>
            <a:pPr algn="just">
              <a:lnSpc>
                <a:spcPct val="100000"/>
              </a:lnSpc>
            </a:pPr>
            <a:r>
              <a:rPr lang="en-US" sz="2400" b="0" i="0" dirty="0">
                <a:effectLst/>
                <a:latin typeface="Times New Roman" panose="02020603050405020304" pitchFamily="18" charset="0"/>
                <a:cs typeface="Times New Roman" panose="02020603050405020304" pitchFamily="18" charset="0"/>
              </a:rPr>
              <a:t>These systems are used when we want to process a bulk amount of data, and these systems are mainly used in satellite, weather forecasting, etc.</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9271320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1892D5-DC88-CFC1-C720-190AFD4B3A29}"/>
              </a:ext>
            </a:extLst>
          </p:cNvPr>
          <p:cNvSpPr>
            <a:spLocks noGrp="1"/>
          </p:cNvSpPr>
          <p:nvPr>
            <p:ph idx="1"/>
          </p:nvPr>
        </p:nvSpPr>
        <p:spPr>
          <a:xfrm>
            <a:off x="261257" y="335902"/>
            <a:ext cx="11092543" cy="5841061"/>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There are cases when the </a:t>
            </a:r>
            <a:r>
              <a:rPr lang="en-US" sz="2400" b="1" i="0" dirty="0">
                <a:effectLst/>
                <a:latin typeface="Times New Roman" panose="02020603050405020304" pitchFamily="18" charset="0"/>
                <a:cs typeface="Times New Roman" panose="02020603050405020304" pitchFamily="18" charset="0"/>
              </a:rPr>
              <a:t>processors are identical</a:t>
            </a:r>
            <a:r>
              <a:rPr lang="en-US" sz="2400" b="0" i="0" dirty="0">
                <a:effectLst/>
                <a:latin typeface="Times New Roman" panose="02020603050405020304" pitchFamily="18" charset="0"/>
                <a:cs typeface="Times New Roman" panose="02020603050405020304" pitchFamily="18" charset="0"/>
              </a:rPr>
              <a:t>, i.e., homogenous, in terms of their functionality in multiple-processor scheduling. </a:t>
            </a:r>
          </a:p>
          <a:p>
            <a:pPr algn="just">
              <a:lnSpc>
                <a:spcPct val="150000"/>
              </a:lnSpc>
            </a:pPr>
            <a:r>
              <a:rPr lang="en-US" sz="2400" b="0" i="0" dirty="0">
                <a:effectLst/>
                <a:latin typeface="Times New Roman" panose="02020603050405020304" pitchFamily="18" charset="0"/>
                <a:cs typeface="Times New Roman" panose="02020603050405020304" pitchFamily="18" charset="0"/>
              </a:rPr>
              <a:t>We can use any processor available </a:t>
            </a:r>
            <a:r>
              <a:rPr lang="en-US" sz="2400" b="1" i="0" dirty="0">
                <a:effectLst/>
                <a:latin typeface="Times New Roman" panose="02020603050405020304" pitchFamily="18" charset="0"/>
                <a:cs typeface="Times New Roman" panose="02020603050405020304" pitchFamily="18" charset="0"/>
              </a:rPr>
              <a:t>to run any process </a:t>
            </a:r>
            <a:r>
              <a:rPr lang="en-US" sz="2400" b="0" i="0" dirty="0">
                <a:effectLst/>
                <a:latin typeface="Times New Roman" panose="02020603050405020304" pitchFamily="18" charset="0"/>
                <a:cs typeface="Times New Roman" panose="02020603050405020304" pitchFamily="18" charset="0"/>
              </a:rPr>
              <a:t>in the queue.</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may be special scheduling constraints, such as devices connected via a private bus to only one CPU.</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is no policy or rule which can be declared as the best scheduling solution to a system with a single processor. </a:t>
            </a:r>
          </a:p>
          <a:p>
            <a:pPr algn="just">
              <a:lnSpc>
                <a:spcPct val="150000"/>
              </a:lnSpc>
            </a:pPr>
            <a:r>
              <a:rPr lang="en-US" sz="2400" b="0" i="0" dirty="0">
                <a:effectLst/>
                <a:latin typeface="Times New Roman" panose="02020603050405020304" pitchFamily="18" charset="0"/>
                <a:cs typeface="Times New Roman" panose="02020603050405020304" pitchFamily="18" charset="0"/>
              </a:rPr>
              <a:t>Similarly, there is no best scheduling solution for a system with multiple processors as well.</a:t>
            </a:r>
          </a:p>
          <a:p>
            <a:endParaRPr lang="en-IN" dirty="0"/>
          </a:p>
        </p:txBody>
      </p:sp>
    </p:spTree>
    <p:extLst>
      <p:ext uri="{BB962C8B-B14F-4D97-AF65-F5344CB8AC3E}">
        <p14:creationId xmlns:p14="http://schemas.microsoft.com/office/powerpoint/2010/main" val="21439770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B6EF-5ACC-7CF0-F910-1744065344D9}"/>
              </a:ext>
            </a:extLst>
          </p:cNvPr>
          <p:cNvSpPr>
            <a:spLocks noGrp="1"/>
          </p:cNvSpPr>
          <p:nvPr>
            <p:ph type="title"/>
          </p:nvPr>
        </p:nvSpPr>
        <p:spPr>
          <a:xfrm>
            <a:off x="251927" y="149290"/>
            <a:ext cx="10840616" cy="661242"/>
          </a:xfrm>
        </p:spPr>
        <p:txBody>
          <a:bodyPr>
            <a:normAutofit fontScale="90000"/>
          </a:bodyPr>
          <a:lstStyle/>
          <a:p>
            <a:r>
              <a:rPr lang="en-US" b="1" i="0" dirty="0">
                <a:solidFill>
                  <a:srgbClr val="610B4B"/>
                </a:solidFill>
                <a:effectLst/>
                <a:latin typeface="Times New Roman" panose="02020603050405020304" pitchFamily="18" charset="0"/>
                <a:cs typeface="Times New Roman" panose="02020603050405020304" pitchFamily="18" charset="0"/>
              </a:rPr>
              <a:t>Approaches to Multiple Processor Scheduling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7F99EC-DD3A-C65A-762A-9BD572A59304}"/>
              </a:ext>
            </a:extLst>
          </p:cNvPr>
          <p:cNvSpPr>
            <a:spLocks noGrp="1"/>
          </p:cNvSpPr>
          <p:nvPr>
            <p:ph idx="1"/>
          </p:nvPr>
        </p:nvSpPr>
        <p:spPr>
          <a:xfrm>
            <a:off x="317241" y="951722"/>
            <a:ext cx="11290041" cy="5756988"/>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There are two approaches to multiple processor scheduling in the operating system: Symmetric Multiprocessing and Asymmetric Multiprocessing.</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Symmetric Multiprocessing:</a:t>
            </a:r>
            <a:r>
              <a:rPr lang="en-US" sz="2400" b="0" i="0" dirty="0">
                <a:effectLst/>
                <a:latin typeface="Times New Roman" panose="02020603050405020304" pitchFamily="18" charset="0"/>
                <a:cs typeface="Times New Roman" panose="02020603050405020304" pitchFamily="18" charset="0"/>
              </a:rPr>
              <a:t> It is used where each processor is </a:t>
            </a:r>
            <a:r>
              <a:rPr lang="en-US" sz="2400" b="1" i="1" dirty="0">
                <a:effectLst/>
                <a:latin typeface="Times New Roman" panose="02020603050405020304" pitchFamily="18" charset="0"/>
                <a:cs typeface="Times New Roman" panose="02020603050405020304" pitchFamily="18" charset="0"/>
              </a:rPr>
              <a:t>self-scheduling</a:t>
            </a:r>
            <a:r>
              <a:rPr lang="en-US" sz="2400" b="0" i="0" dirty="0">
                <a:effectLst/>
                <a:latin typeface="Times New Roman" panose="02020603050405020304" pitchFamily="18" charset="0"/>
                <a:cs typeface="Times New Roman" panose="02020603050405020304" pitchFamily="18" charset="0"/>
              </a:rPr>
              <a:t>. All processes may be in a common ready queue, or each processor may have its private queue for ready processes. The scheduling proceeds further by having the scheduler for each processor examine the ready queue and select a process to execute.</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Asymmetric Multiprocessing:</a:t>
            </a:r>
            <a:r>
              <a:rPr lang="en-US" sz="2400" b="0" i="0" dirty="0">
                <a:effectLst/>
                <a:latin typeface="Times New Roman" panose="02020603050405020304" pitchFamily="18" charset="0"/>
                <a:cs typeface="Times New Roman" panose="02020603050405020304" pitchFamily="18" charset="0"/>
              </a:rPr>
              <a:t> It is used when all the scheduling decisions and I/O processing are handled by a single processor called the </a:t>
            </a:r>
            <a:r>
              <a:rPr lang="en-US" sz="2400" b="1" i="1" dirty="0">
                <a:effectLst/>
                <a:latin typeface="Times New Roman" panose="02020603050405020304" pitchFamily="18" charset="0"/>
                <a:cs typeface="Times New Roman" panose="02020603050405020304" pitchFamily="18" charset="0"/>
              </a:rPr>
              <a:t>Master Server</a:t>
            </a:r>
            <a:r>
              <a:rPr lang="en-US" sz="2400" b="0" i="0" dirty="0">
                <a:effectLst/>
                <a:latin typeface="Times New Roman" panose="02020603050405020304" pitchFamily="18" charset="0"/>
                <a:cs typeface="Times New Roman" panose="02020603050405020304" pitchFamily="18" charset="0"/>
              </a:rPr>
              <a:t>. The other processors execute only the </a:t>
            </a:r>
            <a:r>
              <a:rPr lang="en-US" sz="2400" b="1" i="1" dirty="0">
                <a:effectLst/>
                <a:latin typeface="Times New Roman" panose="02020603050405020304" pitchFamily="18" charset="0"/>
                <a:cs typeface="Times New Roman" panose="02020603050405020304" pitchFamily="18" charset="0"/>
              </a:rPr>
              <a:t>user code</a:t>
            </a:r>
            <a:r>
              <a:rPr lang="en-US" sz="2400" b="0" i="0" dirty="0">
                <a:effectLst/>
                <a:latin typeface="Times New Roman" panose="02020603050405020304" pitchFamily="18" charset="0"/>
                <a:cs typeface="Times New Roman" panose="02020603050405020304" pitchFamily="18" charset="0"/>
              </a:rPr>
              <a:t>. This is simple and reduces the need for data sharing, and this entire scenario is called Asymmetric Multiprocessing.</a:t>
            </a:r>
          </a:p>
          <a:p>
            <a:endParaRPr lang="en-IN" dirty="0"/>
          </a:p>
        </p:txBody>
      </p:sp>
    </p:spTree>
    <p:extLst>
      <p:ext uri="{BB962C8B-B14F-4D97-AF65-F5344CB8AC3E}">
        <p14:creationId xmlns:p14="http://schemas.microsoft.com/office/powerpoint/2010/main" val="30614368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DD1D-8491-BA5A-B5CB-FE29AD154FAB}"/>
              </a:ext>
            </a:extLst>
          </p:cNvPr>
          <p:cNvSpPr>
            <a:spLocks noGrp="1"/>
          </p:cNvSpPr>
          <p:nvPr>
            <p:ph type="title"/>
          </p:nvPr>
        </p:nvSpPr>
        <p:spPr>
          <a:xfrm>
            <a:off x="494522" y="365126"/>
            <a:ext cx="10859278" cy="530614"/>
          </a:xfrm>
        </p:spPr>
        <p:txBody>
          <a:bodyPr>
            <a:normAutofit fontScale="90000"/>
          </a:bodyPr>
          <a:lstStyle/>
          <a:p>
            <a:r>
              <a:rPr lang="en-IN" b="1" i="0" dirty="0">
                <a:solidFill>
                  <a:srgbClr val="610B4B"/>
                </a:solidFill>
                <a:effectLst/>
                <a:latin typeface="Times New Roman" panose="02020603050405020304" pitchFamily="18" charset="0"/>
                <a:cs typeface="Times New Roman" panose="02020603050405020304" pitchFamily="18" charset="0"/>
              </a:rPr>
              <a:t>Processor Affinity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4C576A-71B5-DB8F-AE59-0E9D91BC5F39}"/>
              </a:ext>
            </a:extLst>
          </p:cNvPr>
          <p:cNvSpPr>
            <a:spLocks noGrp="1"/>
          </p:cNvSpPr>
          <p:nvPr>
            <p:ph idx="1"/>
          </p:nvPr>
        </p:nvSpPr>
        <p:spPr>
          <a:xfrm>
            <a:off x="233265" y="1082350"/>
            <a:ext cx="11616613" cy="5410523"/>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Processor Affinity means a process has an </a:t>
            </a:r>
            <a:r>
              <a:rPr lang="en-US" sz="2400" b="1" i="1" dirty="0">
                <a:effectLst/>
                <a:latin typeface="Times New Roman" panose="02020603050405020304" pitchFamily="18" charset="0"/>
                <a:cs typeface="Times New Roman" panose="02020603050405020304" pitchFamily="18" charset="0"/>
              </a:rPr>
              <a:t>affinity</a:t>
            </a:r>
            <a:r>
              <a:rPr lang="en-US" sz="2400" b="0" i="0" dirty="0">
                <a:effectLst/>
                <a:latin typeface="Times New Roman" panose="02020603050405020304" pitchFamily="18" charset="0"/>
                <a:cs typeface="Times New Roman" panose="02020603050405020304" pitchFamily="18" charset="0"/>
              </a:rPr>
              <a:t> for the processor on which it is currently running. </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a process runs on a specific processor, there are certain effects on the cache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data most recently accessed by the process populate the cache for the processor. </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a result, successive memory access by the process is often satisfied in the cache memory.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Now, suppose the process migrates to another processor.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that case, the contents of the </a:t>
            </a:r>
            <a:r>
              <a:rPr lang="en-US" sz="2400" b="1" i="0" dirty="0">
                <a:effectLst/>
                <a:latin typeface="Times New Roman" panose="02020603050405020304" pitchFamily="18" charset="0"/>
                <a:cs typeface="Times New Roman" panose="02020603050405020304" pitchFamily="18" charset="0"/>
              </a:rPr>
              <a:t>cache memory </a:t>
            </a:r>
            <a:r>
              <a:rPr lang="en-US" sz="2400" b="0" i="0" dirty="0">
                <a:effectLst/>
                <a:latin typeface="Times New Roman" panose="02020603050405020304" pitchFamily="18" charset="0"/>
                <a:cs typeface="Times New Roman" panose="02020603050405020304" pitchFamily="18" charset="0"/>
              </a:rPr>
              <a:t>must be invalidated for the first processor, and the cache for the second processor must be repopulated. </a:t>
            </a:r>
          </a:p>
          <a:p>
            <a:pPr marL="0" indent="0">
              <a:buNone/>
            </a:pPr>
            <a:endParaRPr lang="en-IN" dirty="0"/>
          </a:p>
        </p:txBody>
      </p:sp>
    </p:spTree>
    <p:extLst>
      <p:ext uri="{BB962C8B-B14F-4D97-AF65-F5344CB8AC3E}">
        <p14:creationId xmlns:p14="http://schemas.microsoft.com/office/powerpoint/2010/main" val="32261814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06943-55D2-259B-8632-61910FCAE00A}"/>
              </a:ext>
            </a:extLst>
          </p:cNvPr>
          <p:cNvSpPr>
            <a:spLocks noGrp="1"/>
          </p:cNvSpPr>
          <p:nvPr>
            <p:ph idx="1"/>
          </p:nvPr>
        </p:nvSpPr>
        <p:spPr>
          <a:xfrm>
            <a:off x="259702" y="491347"/>
            <a:ext cx="11627498" cy="6161379"/>
          </a:xfrm>
        </p:spPr>
        <p:txBody>
          <a:bodyPr>
            <a:normAutofit fontScale="85000" lnSpcReduction="10000"/>
          </a:bodyPr>
          <a:lstStyle/>
          <a:p>
            <a:pPr algn="just">
              <a:lnSpc>
                <a:spcPct val="170000"/>
              </a:lnSpc>
            </a:pPr>
            <a:r>
              <a:rPr lang="en-US" sz="2800" b="0" i="0" dirty="0">
                <a:effectLst/>
                <a:latin typeface="Times New Roman" panose="02020603050405020304" pitchFamily="18" charset="0"/>
                <a:cs typeface="Times New Roman" panose="02020603050405020304" pitchFamily="18" charset="0"/>
              </a:rPr>
              <a:t>Because of the high cost of invalidating and repopulating caches, most SMP(symmetric multiprocessing) systems try to avoid migrating processes from one processor to another and keep a process running on the same processor. This is known as processor affinity. </a:t>
            </a:r>
          </a:p>
          <a:p>
            <a:pPr algn="just">
              <a:lnSpc>
                <a:spcPct val="170000"/>
              </a:lnSpc>
            </a:pPr>
            <a:r>
              <a:rPr lang="en-US" sz="2800" b="0" i="0" dirty="0">
                <a:effectLst/>
                <a:latin typeface="Times New Roman" panose="02020603050405020304" pitchFamily="18" charset="0"/>
                <a:cs typeface="Times New Roman" panose="02020603050405020304" pitchFamily="18" charset="0"/>
              </a:rPr>
              <a:t>There are two types of processor affinity, such as:</a:t>
            </a:r>
            <a:endParaRPr lang="en-US" b="1" i="0" dirty="0">
              <a:effectLst/>
              <a:latin typeface="Times New Roman" panose="02020603050405020304" pitchFamily="18" charset="0"/>
              <a:cs typeface="Times New Roman" panose="02020603050405020304" pitchFamily="18" charset="0"/>
            </a:endParaRPr>
          </a:p>
          <a:p>
            <a:pPr algn="just">
              <a:lnSpc>
                <a:spcPct val="170000"/>
              </a:lnSpc>
              <a:buFont typeface="+mj-lt"/>
              <a:buAutoNum type="arabicPeriod"/>
            </a:pPr>
            <a:r>
              <a:rPr lang="en-US" b="1" i="0" dirty="0">
                <a:effectLst/>
                <a:latin typeface="Times New Roman" panose="02020603050405020304" pitchFamily="18" charset="0"/>
                <a:cs typeface="Times New Roman" panose="02020603050405020304" pitchFamily="18" charset="0"/>
              </a:rPr>
              <a:t>Soft Affinity:</a:t>
            </a:r>
            <a:r>
              <a:rPr lang="en-US" b="0" i="0" dirty="0">
                <a:effectLst/>
                <a:latin typeface="Times New Roman" panose="02020603050405020304" pitchFamily="18" charset="0"/>
                <a:cs typeface="Times New Roman" panose="02020603050405020304" pitchFamily="18" charset="0"/>
              </a:rPr>
              <a:t> When an operating system has a policy of keeping a process running on the same processor but not guaranteeing it will do so, this situation is called soft affinity.</a:t>
            </a:r>
          </a:p>
          <a:p>
            <a:pPr algn="just">
              <a:lnSpc>
                <a:spcPct val="170000"/>
              </a:lnSpc>
              <a:buFont typeface="+mj-lt"/>
              <a:buAutoNum type="arabicPeriod"/>
            </a:pPr>
            <a:r>
              <a:rPr lang="en-US" b="1" i="0" dirty="0">
                <a:effectLst/>
                <a:latin typeface="Times New Roman" panose="02020603050405020304" pitchFamily="18" charset="0"/>
                <a:cs typeface="Times New Roman" panose="02020603050405020304" pitchFamily="18" charset="0"/>
              </a:rPr>
              <a:t>Hard Affinity:</a:t>
            </a:r>
            <a:r>
              <a:rPr lang="en-US" b="0" i="0" dirty="0">
                <a:effectLst/>
                <a:latin typeface="Times New Roman" panose="02020603050405020304" pitchFamily="18" charset="0"/>
                <a:cs typeface="Times New Roman" panose="02020603050405020304" pitchFamily="18" charset="0"/>
              </a:rPr>
              <a:t> Hard Affinity allows a process to specify a subset of processors on which it may run. Some Linux systems implement soft affinity and provide system calls like </a:t>
            </a:r>
            <a:r>
              <a:rPr lang="en-US" b="1" i="1" dirty="0" err="1">
                <a:effectLst/>
                <a:latin typeface="Times New Roman" panose="02020603050405020304" pitchFamily="18" charset="0"/>
                <a:cs typeface="Times New Roman" panose="02020603050405020304" pitchFamily="18" charset="0"/>
              </a:rPr>
              <a:t>sched_setaffinity</a:t>
            </a:r>
            <a:r>
              <a:rPr lang="en-US" b="1" i="1"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that also support hard affinity.</a:t>
            </a:r>
          </a:p>
          <a:p>
            <a:endParaRPr lang="en-IN" dirty="0"/>
          </a:p>
        </p:txBody>
      </p:sp>
    </p:spTree>
    <p:extLst>
      <p:ext uri="{BB962C8B-B14F-4D97-AF65-F5344CB8AC3E}">
        <p14:creationId xmlns:p14="http://schemas.microsoft.com/office/powerpoint/2010/main" val="31338268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15EA4-6D04-65BF-76ED-73A217EBBE9F}"/>
              </a:ext>
            </a:extLst>
          </p:cNvPr>
          <p:cNvSpPr>
            <a:spLocks noGrp="1"/>
          </p:cNvSpPr>
          <p:nvPr>
            <p:ph type="title"/>
          </p:nvPr>
        </p:nvSpPr>
        <p:spPr>
          <a:xfrm>
            <a:off x="363893" y="130629"/>
            <a:ext cx="10515600" cy="642581"/>
          </a:xfrm>
        </p:spPr>
        <p:txBody>
          <a:bodyPr>
            <a:normAutofit fontScale="90000"/>
          </a:bodyPr>
          <a:lstStyle/>
          <a:p>
            <a:r>
              <a:rPr lang="en-IN" b="1" i="0" dirty="0">
                <a:solidFill>
                  <a:srgbClr val="610B4B"/>
                </a:solidFill>
                <a:effectLst/>
                <a:latin typeface="Times New Roman" panose="02020603050405020304" pitchFamily="18" charset="0"/>
                <a:cs typeface="Times New Roman" panose="02020603050405020304" pitchFamily="18" charset="0"/>
              </a:rPr>
              <a:t>Load Balancing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1519AC-B1FC-00B0-65CA-8DBB3F795434}"/>
              </a:ext>
            </a:extLst>
          </p:cNvPr>
          <p:cNvSpPr>
            <a:spLocks noGrp="1"/>
          </p:cNvSpPr>
          <p:nvPr>
            <p:ph idx="1"/>
          </p:nvPr>
        </p:nvSpPr>
        <p:spPr>
          <a:xfrm>
            <a:off x="363893" y="1007706"/>
            <a:ext cx="11383347" cy="5719665"/>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Load Balancing is the phenomenon that </a:t>
            </a:r>
            <a:r>
              <a:rPr lang="en-US" sz="2400" b="1" i="0" dirty="0">
                <a:effectLst/>
                <a:latin typeface="Times New Roman" panose="02020603050405020304" pitchFamily="18" charset="0"/>
                <a:cs typeface="Times New Roman" panose="02020603050405020304" pitchFamily="18" charset="0"/>
              </a:rPr>
              <a:t>keeps the workload evenly distributed </a:t>
            </a:r>
            <a:r>
              <a:rPr lang="en-US" sz="2400" b="0" i="0" dirty="0">
                <a:effectLst/>
                <a:latin typeface="Times New Roman" panose="02020603050405020304" pitchFamily="18" charset="0"/>
                <a:cs typeface="Times New Roman" panose="02020603050405020304" pitchFamily="18" charset="0"/>
              </a:rPr>
              <a:t>across all processors in an SMP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Load balancing is </a:t>
            </a:r>
            <a:r>
              <a:rPr lang="en-US" sz="2400" b="1" i="0" dirty="0">
                <a:effectLst/>
                <a:latin typeface="Times New Roman" panose="02020603050405020304" pitchFamily="18" charset="0"/>
                <a:cs typeface="Times New Roman" panose="02020603050405020304" pitchFamily="18" charset="0"/>
              </a:rPr>
              <a:t>necessary only on systems </a:t>
            </a:r>
            <a:r>
              <a:rPr lang="en-US" sz="2400" b="0" i="0" dirty="0">
                <a:effectLst/>
                <a:latin typeface="Times New Roman" panose="02020603050405020304" pitchFamily="18" charset="0"/>
                <a:cs typeface="Times New Roman" panose="02020603050405020304" pitchFamily="18" charset="0"/>
              </a:rPr>
              <a:t>where each processor has its </a:t>
            </a:r>
            <a:r>
              <a:rPr lang="en-US" sz="2400" b="1" i="0" dirty="0">
                <a:effectLst/>
                <a:latin typeface="Times New Roman" panose="02020603050405020304" pitchFamily="18" charset="0"/>
                <a:cs typeface="Times New Roman" panose="02020603050405020304" pitchFamily="18" charset="0"/>
              </a:rPr>
              <a:t>own private queue </a:t>
            </a:r>
            <a:r>
              <a:rPr lang="en-US" sz="2400" b="0" i="0" dirty="0">
                <a:effectLst/>
                <a:latin typeface="Times New Roman" panose="02020603050405020304" pitchFamily="18" charset="0"/>
                <a:cs typeface="Times New Roman" panose="02020603050405020304" pitchFamily="18" charset="0"/>
              </a:rPr>
              <a:t>of a process that is eligible to execute.</a:t>
            </a:r>
          </a:p>
          <a:p>
            <a:pPr algn="just">
              <a:lnSpc>
                <a:spcPct val="150000"/>
              </a:lnSpc>
            </a:pPr>
            <a:r>
              <a:rPr lang="en-US" sz="2400" b="0" i="0" dirty="0">
                <a:effectLst/>
                <a:latin typeface="Times New Roman" panose="02020603050405020304" pitchFamily="18" charset="0"/>
                <a:cs typeface="Times New Roman" panose="02020603050405020304" pitchFamily="18" charset="0"/>
              </a:rPr>
              <a:t>Load balancing is unnecessary because it immediately extracts a runnable process from the common run queue once a processor becomes idle.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On SMP (symmetric multiprocessing), it is important to keep the workload balanced among all processors to utilize the benefits of having more than one processor fully.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One or more processors will sit idle while other processors have high workloads along with lists of processors awaiting the CPU. </a:t>
            </a:r>
          </a:p>
          <a:p>
            <a:pPr marL="0" indent="0">
              <a:buNone/>
            </a:pPr>
            <a:endParaRPr lang="en-IN" dirty="0"/>
          </a:p>
        </p:txBody>
      </p:sp>
    </p:spTree>
    <p:extLst>
      <p:ext uri="{BB962C8B-B14F-4D97-AF65-F5344CB8AC3E}">
        <p14:creationId xmlns:p14="http://schemas.microsoft.com/office/powerpoint/2010/main" val="29286262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24C66-989D-C4C9-EEE3-B57E4C59A38E}"/>
              </a:ext>
            </a:extLst>
          </p:cNvPr>
          <p:cNvSpPr>
            <a:spLocks noGrp="1"/>
          </p:cNvSpPr>
          <p:nvPr>
            <p:ph idx="1"/>
          </p:nvPr>
        </p:nvSpPr>
        <p:spPr>
          <a:xfrm>
            <a:off x="363894" y="531845"/>
            <a:ext cx="10989906" cy="5645118"/>
          </a:xfrm>
        </p:spPr>
        <p:txBody>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There are two general approaches to load balancing:</a:t>
            </a:r>
            <a:endParaRPr lang="en-US" sz="2400" b="1"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Push Migration:</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In push migration, a task routinely </a:t>
            </a:r>
            <a:r>
              <a:rPr lang="en-US" sz="2400" b="1" i="0" dirty="0">
                <a:solidFill>
                  <a:srgbClr val="000000"/>
                </a:solidFill>
                <a:effectLst/>
                <a:latin typeface="Times New Roman" panose="02020603050405020304" pitchFamily="18" charset="0"/>
                <a:cs typeface="Times New Roman" panose="02020603050405020304" pitchFamily="18" charset="0"/>
              </a:rPr>
              <a:t>checks</a:t>
            </a:r>
            <a:r>
              <a:rPr lang="en-US" sz="2400" b="0" i="0" dirty="0">
                <a:solidFill>
                  <a:srgbClr val="000000"/>
                </a:solidFill>
                <a:effectLst/>
                <a:latin typeface="Times New Roman" panose="02020603050405020304" pitchFamily="18" charset="0"/>
                <a:cs typeface="Times New Roman" panose="02020603050405020304" pitchFamily="18" charset="0"/>
              </a:rPr>
              <a:t> the load on each processor.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If it finds an imbalance, it evenly distributes the load on each processor by moving the processes from overloaded to idle or less busy processors.</a:t>
            </a:r>
          </a:p>
          <a:p>
            <a:pPr marL="0" indent="0" algn="just">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2.Pull Migration: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Pull Migration occurs when an idle processor pulls a waiting task from a busy processor for its execution.</a:t>
            </a:r>
          </a:p>
          <a:p>
            <a:endParaRPr lang="en-IN" dirty="0"/>
          </a:p>
        </p:txBody>
      </p:sp>
    </p:spTree>
    <p:extLst>
      <p:ext uri="{BB962C8B-B14F-4D97-AF65-F5344CB8AC3E}">
        <p14:creationId xmlns:p14="http://schemas.microsoft.com/office/powerpoint/2010/main" val="42743738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BD4E-A62C-E8A2-81D4-2F5A6C19DCF9}"/>
              </a:ext>
            </a:extLst>
          </p:cNvPr>
          <p:cNvSpPr>
            <a:spLocks noGrp="1"/>
          </p:cNvSpPr>
          <p:nvPr>
            <p:ph type="title"/>
          </p:nvPr>
        </p:nvSpPr>
        <p:spPr>
          <a:xfrm>
            <a:off x="307910" y="298580"/>
            <a:ext cx="10515600" cy="586597"/>
          </a:xfrm>
        </p:spPr>
        <p:txBody>
          <a:bodyPr>
            <a:normAutofit fontScale="90000"/>
          </a:bodyPr>
          <a:lstStyle/>
          <a:p>
            <a:r>
              <a:rPr lang="en-IN" b="1" i="0" dirty="0">
                <a:solidFill>
                  <a:srgbClr val="610B4B"/>
                </a:solidFill>
                <a:effectLst/>
                <a:latin typeface="Times New Roman" panose="02020603050405020304" pitchFamily="18" charset="0"/>
                <a:cs typeface="Times New Roman" panose="02020603050405020304" pitchFamily="18" charset="0"/>
              </a:rPr>
              <a:t>Multi-core Processors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9C011D-3FE2-8CED-0051-9B62486A68B8}"/>
              </a:ext>
            </a:extLst>
          </p:cNvPr>
          <p:cNvSpPr>
            <a:spLocks noGrp="1"/>
          </p:cNvSpPr>
          <p:nvPr>
            <p:ph idx="1"/>
          </p:nvPr>
        </p:nvSpPr>
        <p:spPr>
          <a:xfrm>
            <a:off x="307910" y="1063690"/>
            <a:ext cx="11485984" cy="5495730"/>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multi-core processors, </a:t>
            </a:r>
            <a:r>
              <a:rPr lang="en-US" sz="2400" b="1" i="0" dirty="0">
                <a:effectLst/>
                <a:latin typeface="Times New Roman" panose="02020603050405020304" pitchFamily="18" charset="0"/>
                <a:cs typeface="Times New Roman" panose="02020603050405020304" pitchFamily="18" charset="0"/>
              </a:rPr>
              <a:t>multiple processor cores </a:t>
            </a:r>
            <a:r>
              <a:rPr lang="en-US" sz="2400" b="0" i="0" dirty="0">
                <a:effectLst/>
                <a:latin typeface="Times New Roman" panose="02020603050405020304" pitchFamily="18" charset="0"/>
                <a:cs typeface="Times New Roman" panose="02020603050405020304" pitchFamily="18" charset="0"/>
              </a:rPr>
              <a:t>are placed on the same physical chip.</a:t>
            </a:r>
          </a:p>
          <a:p>
            <a:pPr algn="just">
              <a:lnSpc>
                <a:spcPct val="150000"/>
              </a:lnSpc>
            </a:pPr>
            <a:r>
              <a:rPr lang="en-US" sz="2400" b="0" i="0" dirty="0">
                <a:effectLst/>
                <a:latin typeface="Times New Roman" panose="02020603050405020304" pitchFamily="18" charset="0"/>
                <a:cs typeface="Times New Roman" panose="02020603050405020304" pitchFamily="18" charset="0"/>
              </a:rPr>
              <a:t>Each core has a </a:t>
            </a:r>
            <a:r>
              <a:rPr lang="en-US" sz="2400" b="1" i="0" dirty="0">
                <a:effectLst/>
                <a:latin typeface="Times New Roman" panose="02020603050405020304" pitchFamily="18" charset="0"/>
                <a:cs typeface="Times New Roman" panose="02020603050405020304" pitchFamily="18" charset="0"/>
              </a:rPr>
              <a:t>register set </a:t>
            </a:r>
            <a:r>
              <a:rPr lang="en-US" sz="2400" b="0" i="0" dirty="0">
                <a:effectLst/>
                <a:latin typeface="Times New Roman" panose="02020603050405020304" pitchFamily="18" charset="0"/>
                <a:cs typeface="Times New Roman" panose="02020603050405020304" pitchFamily="18" charset="0"/>
              </a:rPr>
              <a:t>to maintain its architectural state and thus appears to the operating system as a separate physical processor. </a:t>
            </a:r>
          </a:p>
          <a:p>
            <a:pPr algn="just">
              <a:lnSpc>
                <a:spcPct val="150000"/>
              </a:lnSpc>
            </a:pPr>
            <a:r>
              <a:rPr lang="en-US" sz="2400" b="1" i="1" dirty="0">
                <a:effectLst/>
                <a:latin typeface="Times New Roman" panose="02020603050405020304" pitchFamily="18" charset="0"/>
                <a:cs typeface="Times New Roman" panose="02020603050405020304" pitchFamily="18" charset="0"/>
              </a:rPr>
              <a:t>SMP systems</a:t>
            </a:r>
            <a:r>
              <a:rPr lang="en-US" sz="2400" b="0" i="0" dirty="0">
                <a:effectLst/>
                <a:latin typeface="Times New Roman" panose="02020603050405020304" pitchFamily="18" charset="0"/>
                <a:cs typeface="Times New Roman" panose="02020603050405020304" pitchFamily="18" charset="0"/>
              </a:rPr>
              <a:t> that use multi-core processors are </a:t>
            </a:r>
            <a:r>
              <a:rPr lang="en-US" sz="2400" b="1" i="0" dirty="0">
                <a:effectLst/>
                <a:latin typeface="Times New Roman" panose="02020603050405020304" pitchFamily="18" charset="0"/>
                <a:cs typeface="Times New Roman" panose="02020603050405020304" pitchFamily="18" charset="0"/>
              </a:rPr>
              <a:t>faster</a:t>
            </a:r>
            <a:r>
              <a:rPr lang="en-US" sz="2400" b="0" i="0" dirty="0">
                <a:effectLst/>
                <a:latin typeface="Times New Roman" panose="02020603050405020304" pitchFamily="18" charset="0"/>
                <a:cs typeface="Times New Roman" panose="02020603050405020304" pitchFamily="18" charset="0"/>
              </a:rPr>
              <a:t> and </a:t>
            </a:r>
            <a:r>
              <a:rPr lang="en-US" sz="2400" b="1" i="0" dirty="0">
                <a:effectLst/>
                <a:latin typeface="Times New Roman" panose="02020603050405020304" pitchFamily="18" charset="0"/>
                <a:cs typeface="Times New Roman" panose="02020603050405020304" pitchFamily="18" charset="0"/>
              </a:rPr>
              <a:t>consume less power </a:t>
            </a:r>
            <a:r>
              <a:rPr lang="en-US" sz="2400" b="0" i="0" dirty="0">
                <a:effectLst/>
                <a:latin typeface="Times New Roman" panose="02020603050405020304" pitchFamily="18" charset="0"/>
                <a:cs typeface="Times New Roman" panose="02020603050405020304" pitchFamily="18" charset="0"/>
              </a:rPr>
              <a:t>than systems in which each processor has its own physical chip.</a:t>
            </a:r>
          </a:p>
        </p:txBody>
      </p:sp>
    </p:spTree>
    <p:extLst>
      <p:ext uri="{BB962C8B-B14F-4D97-AF65-F5344CB8AC3E}">
        <p14:creationId xmlns:p14="http://schemas.microsoft.com/office/powerpoint/2010/main" val="308871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42E7F-5DE0-FC37-3F67-2AFC747F15CF}"/>
              </a:ext>
            </a:extLst>
          </p:cNvPr>
          <p:cNvSpPr>
            <a:spLocks noGrp="1"/>
          </p:cNvSpPr>
          <p:nvPr>
            <p:ph idx="1"/>
          </p:nvPr>
        </p:nvSpPr>
        <p:spPr>
          <a:xfrm>
            <a:off x="298579" y="223935"/>
            <a:ext cx="11691257" cy="6410130"/>
          </a:xfrm>
        </p:spPr>
        <p:txBody>
          <a:bodyPr>
            <a:normAutofit/>
          </a:bodyPr>
          <a:lstStyle/>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CPU Registers:</a:t>
            </a:r>
            <a:r>
              <a:rPr lang="en-US" sz="2400" b="0" i="0" dirty="0">
                <a:effectLst/>
                <a:latin typeface="Times New Roman" panose="02020603050405020304" pitchFamily="18" charset="0"/>
                <a:cs typeface="Times New Roman" panose="02020603050405020304" pitchFamily="18" charset="0"/>
              </a:rPr>
              <a:t> The contents of the CPU registers, including general-purpose registers and special-purpose registers. The operating system saves these registers in the PCB during a context switch to facilitate process switching.</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Memory Management Information:</a:t>
            </a:r>
            <a:r>
              <a:rPr lang="en-US" sz="2400" b="0" i="0" dirty="0">
                <a:effectLst/>
                <a:latin typeface="Times New Roman" panose="02020603050405020304" pitchFamily="18" charset="0"/>
                <a:cs typeface="Times New Roman" panose="02020603050405020304" pitchFamily="18" charset="0"/>
              </a:rPr>
              <a:t> Details about the memory allocated to the process, including base and limit registers or page tables, which help in memory protection and addressing.</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Priority:</a:t>
            </a:r>
            <a:r>
              <a:rPr lang="en-US" sz="2400" b="0" i="0" dirty="0">
                <a:effectLst/>
                <a:latin typeface="Times New Roman" panose="02020603050405020304" pitchFamily="18" charset="0"/>
                <a:cs typeface="Times New Roman" panose="02020603050405020304" pitchFamily="18" charset="0"/>
              </a:rPr>
              <a:t> The priority of the process, which determines its importance and influences the process scheduling algorithm</a:t>
            </a:r>
            <a:r>
              <a:rPr lang="en-US" b="0" i="0" dirty="0">
                <a:solidFill>
                  <a:srgbClr val="282828"/>
                </a:solidFill>
                <a:effectLst/>
                <a:latin typeface="Roboto" panose="02000000000000000000" pitchFamily="2" charset="0"/>
              </a:rPr>
              <a:t>.</a:t>
            </a:r>
          </a:p>
        </p:txBody>
      </p:sp>
    </p:spTree>
    <p:extLst>
      <p:ext uri="{BB962C8B-B14F-4D97-AF65-F5344CB8AC3E}">
        <p14:creationId xmlns:p14="http://schemas.microsoft.com/office/powerpoint/2010/main" val="6778685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430D9C-BA6F-7055-C624-CD031298CA70}"/>
              </a:ext>
            </a:extLst>
          </p:cNvPr>
          <p:cNvSpPr>
            <a:spLocks noGrp="1"/>
          </p:cNvSpPr>
          <p:nvPr>
            <p:ph idx="1"/>
          </p:nvPr>
        </p:nvSpPr>
        <p:spPr>
          <a:xfrm>
            <a:off x="111967" y="130628"/>
            <a:ext cx="11793894" cy="6559421"/>
          </a:xfrm>
        </p:spPr>
        <p:txBody>
          <a:bodyPr>
            <a:normAutofit/>
          </a:bodyPr>
          <a:lstStyle/>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Coarse-Grained Multithreading:</a:t>
            </a:r>
            <a:r>
              <a:rPr lang="en-US" sz="2400" b="0" i="0" dirty="0">
                <a:effectLst/>
                <a:latin typeface="Times New Roman" panose="02020603050405020304" pitchFamily="18" charset="0"/>
                <a:cs typeface="Times New Roman" panose="02020603050405020304" pitchFamily="18" charset="0"/>
              </a:rPr>
              <a:t> </a:t>
            </a:r>
          </a:p>
          <a:p>
            <a:pPr algn="just" fontAlgn="base"/>
            <a:r>
              <a:rPr lang="en-US" sz="2400" b="0" i="0" dirty="0">
                <a:solidFill>
                  <a:srgbClr val="444444"/>
                </a:solidFill>
                <a:effectLst/>
                <a:latin typeface="Times New Roman" panose="02020603050405020304" pitchFamily="18" charset="0"/>
                <a:cs typeface="Times New Roman" panose="02020603050405020304" pitchFamily="18" charset="0"/>
              </a:rPr>
              <a:t>In coarse grained multithreading, a thread issues instructions until thread issuing stops. The process is also called </a:t>
            </a:r>
            <a:r>
              <a:rPr lang="en-US" sz="2400" b="1" i="0" dirty="0">
                <a:solidFill>
                  <a:srgbClr val="444444"/>
                </a:solidFill>
                <a:effectLst/>
                <a:latin typeface="Times New Roman" panose="02020603050405020304" pitchFamily="18" charset="0"/>
                <a:cs typeface="Times New Roman" panose="02020603050405020304" pitchFamily="18" charset="0"/>
              </a:rPr>
              <a:t>stalling</a:t>
            </a:r>
            <a:r>
              <a:rPr lang="en-US" sz="2400" b="0" i="0" dirty="0">
                <a:solidFill>
                  <a:srgbClr val="444444"/>
                </a:solidFill>
                <a:effectLst/>
                <a:latin typeface="Times New Roman" panose="02020603050405020304" pitchFamily="18" charset="0"/>
                <a:cs typeface="Times New Roman" panose="02020603050405020304" pitchFamily="18" charset="0"/>
              </a:rPr>
              <a:t>. </a:t>
            </a:r>
          </a:p>
          <a:p>
            <a:pPr algn="just" fontAlgn="base"/>
            <a:r>
              <a:rPr lang="en-US" sz="2400" b="0" i="0" dirty="0">
                <a:solidFill>
                  <a:srgbClr val="444444"/>
                </a:solidFill>
                <a:effectLst/>
                <a:latin typeface="Times New Roman" panose="02020603050405020304" pitchFamily="18" charset="0"/>
                <a:cs typeface="Times New Roman" panose="02020603050405020304" pitchFamily="18" charset="0"/>
              </a:rPr>
              <a:t>When a stall occurs, the next thread starts issuing instructions. At this point, a cycle is lost due to this thread switching.</a:t>
            </a:r>
          </a:p>
          <a:p>
            <a:pPr algn="just" fontAlgn="base"/>
            <a:r>
              <a:rPr lang="en-US" sz="2400" b="0" i="0" dirty="0">
                <a:solidFill>
                  <a:srgbClr val="444444"/>
                </a:solidFill>
                <a:effectLst/>
                <a:latin typeface="Times New Roman" panose="02020603050405020304" pitchFamily="18" charset="0"/>
                <a:cs typeface="Times New Roman" panose="02020603050405020304" pitchFamily="18" charset="0"/>
              </a:rPr>
              <a:t>Consider the same example used in fine grained multithreading.</a:t>
            </a:r>
          </a:p>
          <a:p>
            <a:pPr marL="0" indent="0">
              <a:lnSpc>
                <a:spcPct val="150000"/>
              </a:lnSpc>
              <a:buNone/>
            </a:pPr>
            <a:endParaRPr lang="en-IN" dirty="0"/>
          </a:p>
        </p:txBody>
      </p:sp>
      <p:pic>
        <p:nvPicPr>
          <p:cNvPr id="1026" name="Picture 2" descr="What is the Difference Between Fine Grained and Coarse Grained Multithreading">
            <a:extLst>
              <a:ext uri="{FF2B5EF4-FFF2-40B4-BE49-F238E27FC236}">
                <a16:creationId xmlns:a16="http://schemas.microsoft.com/office/drawing/2014/main" id="{DED7A437-72B1-2D77-EF8F-C26ABC0A2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057" y="2792716"/>
            <a:ext cx="7483151" cy="11074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62366A-2D8C-7982-4CC3-2EE5F5EE167C}"/>
              </a:ext>
            </a:extLst>
          </p:cNvPr>
          <p:cNvSpPr txBox="1"/>
          <p:nvPr/>
        </p:nvSpPr>
        <p:spPr>
          <a:xfrm>
            <a:off x="111967" y="3441680"/>
            <a:ext cx="11619722" cy="3416320"/>
          </a:xfrm>
          <a:prstGeom prst="rect">
            <a:avLst/>
          </a:prstGeom>
          <a:noFill/>
        </p:spPr>
        <p:txBody>
          <a:bodyPr wrap="square">
            <a:spAutoFit/>
          </a:bodyPr>
          <a:lstStyle/>
          <a:p>
            <a:pPr marL="285750" indent="-28575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Thread A issues first and second instructions. </a:t>
            </a:r>
          </a:p>
          <a:p>
            <a:pPr marL="285750" indent="-28575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As it stops issuing instructions, the control passes to thread B, and there is one clock cycle loss. </a:t>
            </a:r>
          </a:p>
          <a:p>
            <a:pPr marL="285750" indent="-28575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Thread B executes the first instructions, and it stops. </a:t>
            </a:r>
          </a:p>
          <a:p>
            <a:pPr marL="285750" indent="-28575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Then the control passes to C, and there is one clock cycle loss. </a:t>
            </a:r>
          </a:p>
          <a:p>
            <a:pPr marL="285750" indent="-28575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Thread C issues four instructions before it stops issuing instructions. </a:t>
            </a:r>
          </a:p>
          <a:p>
            <a:pPr marL="285750" indent="-28575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Then the control passes back to A. </a:t>
            </a:r>
          </a:p>
          <a:p>
            <a:pPr marL="285750" indent="-28575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is a clock cycle loss and thread A issues third and fourth instructions. And, this process continues.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2020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CD6162-1EC1-55F0-268B-337F17BCCB00}"/>
              </a:ext>
            </a:extLst>
          </p:cNvPr>
          <p:cNvSpPr>
            <a:spLocks noGrp="1"/>
          </p:cNvSpPr>
          <p:nvPr>
            <p:ph idx="1"/>
          </p:nvPr>
        </p:nvSpPr>
        <p:spPr>
          <a:xfrm>
            <a:off x="279918" y="205273"/>
            <a:ext cx="11073882" cy="6522097"/>
          </a:xfrm>
        </p:spPr>
        <p:txBody>
          <a:bodyPr/>
          <a:lstStyle/>
          <a:p>
            <a:pPr marL="0" indent="0">
              <a:buNone/>
            </a:pPr>
            <a:r>
              <a:rPr lang="en-US" sz="2800" b="1" i="0" dirty="0">
                <a:effectLst/>
                <a:latin typeface="Times New Roman" panose="02020603050405020304" pitchFamily="18" charset="0"/>
                <a:cs typeface="Times New Roman" panose="02020603050405020304" pitchFamily="18" charset="0"/>
              </a:rPr>
              <a:t>2.Fine-Grained Multithreading:</a:t>
            </a:r>
            <a:endParaRPr lang="en-US" dirty="0">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In fine grained multithreading, the threads are executed in a round-robin fashion in consecutive cycles.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assume a computer can issue one instruction per clock cycle. A, B, C are three threads.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first 12 cycles of those threads are as follows.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8117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fference Between Fine Grained and Coarse Grained Multithreading">
            <a:extLst>
              <a:ext uri="{FF2B5EF4-FFF2-40B4-BE49-F238E27FC236}">
                <a16:creationId xmlns:a16="http://schemas.microsoft.com/office/drawing/2014/main" id="{47D842AD-78F9-9797-6231-97FD3D5DEA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7502" y="559470"/>
            <a:ext cx="7977674" cy="32947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157A04-9A37-07F5-EC34-4098D3456F99}"/>
              </a:ext>
            </a:extLst>
          </p:cNvPr>
          <p:cNvSpPr txBox="1"/>
          <p:nvPr/>
        </p:nvSpPr>
        <p:spPr>
          <a:xfrm>
            <a:off x="4467031" y="3953460"/>
            <a:ext cx="6097554" cy="369332"/>
          </a:xfrm>
          <a:prstGeom prst="rect">
            <a:avLst/>
          </a:prstGeom>
          <a:noFill/>
        </p:spPr>
        <p:txBody>
          <a:bodyPr wrap="square">
            <a:spAutoFit/>
          </a:bodyPr>
          <a:lstStyle/>
          <a:p>
            <a:r>
              <a:rPr lang="en-IN" b="1" i="1" dirty="0">
                <a:effectLst/>
                <a:latin typeface="Times New Roman" panose="02020603050405020304" pitchFamily="18" charset="0"/>
                <a:cs typeface="Times New Roman" panose="02020603050405020304" pitchFamily="18" charset="0"/>
              </a:rPr>
              <a:t>Figure 1: Example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3F6117B-9EDE-1D3F-2475-BC8117AB22A3}"/>
              </a:ext>
            </a:extLst>
          </p:cNvPr>
          <p:cNvSpPr txBox="1"/>
          <p:nvPr/>
        </p:nvSpPr>
        <p:spPr>
          <a:xfrm>
            <a:off x="587829" y="4561411"/>
            <a:ext cx="11122089" cy="1133965"/>
          </a:xfrm>
          <a:prstGeom prst="rect">
            <a:avLst/>
          </a:prstGeom>
          <a:noFill/>
        </p:spPr>
        <p:txBody>
          <a:bodyPr wrap="square">
            <a:spAutoFit/>
          </a:bodyPr>
          <a:lstStyle/>
          <a:p>
            <a:pPr>
              <a:lnSpc>
                <a:spcPct val="150000"/>
              </a:lnSpc>
            </a:pPr>
            <a:r>
              <a:rPr lang="en-US" sz="2400" b="0" i="0" dirty="0">
                <a:effectLst/>
                <a:latin typeface="Times New Roman" panose="02020603050405020304" pitchFamily="18" charset="0"/>
                <a:cs typeface="Times New Roman" panose="02020603050405020304" pitchFamily="18" charset="0"/>
              </a:rPr>
              <a:t>The way of these threads issuing instructions according to fine grained multithreading is as follows.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4841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B0ABB-F419-9589-7E1F-713D5E50741D}"/>
              </a:ext>
            </a:extLst>
          </p:cNvPr>
          <p:cNvSpPr>
            <a:spLocks noGrp="1"/>
          </p:cNvSpPr>
          <p:nvPr>
            <p:ph idx="1"/>
          </p:nvPr>
        </p:nvSpPr>
        <p:spPr>
          <a:xfrm>
            <a:off x="391886" y="289249"/>
            <a:ext cx="11187404" cy="5887714"/>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Each thread issues their first instruction.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Thread A issues its second instruction.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should be 2 clock cycles between B1 and B2. </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2 clock cycles have already passed, it is possible to issue second instruction of Thread B. </a:t>
            </a:r>
          </a:p>
          <a:p>
            <a:pPr algn="just">
              <a:lnSpc>
                <a:spcPct val="150000"/>
              </a:lnSpc>
            </a:pPr>
            <a:r>
              <a:rPr lang="en-US" sz="2400" b="0" i="0" dirty="0">
                <a:effectLst/>
                <a:latin typeface="Times New Roman" panose="02020603050405020304" pitchFamily="18" charset="0"/>
                <a:cs typeface="Times New Roman" panose="02020603050405020304" pitchFamily="18" charset="0"/>
              </a:rPr>
              <a:t>After that, thread C issues its second instruction. And, this process continues.</a:t>
            </a:r>
            <a:endParaRPr lang="en-IN" sz="2400" dirty="0">
              <a:latin typeface="Times New Roman" panose="02020603050405020304" pitchFamily="18" charset="0"/>
              <a:cs typeface="Times New Roman" panose="02020603050405020304" pitchFamily="18" charset="0"/>
            </a:endParaRPr>
          </a:p>
        </p:txBody>
      </p:sp>
      <p:pic>
        <p:nvPicPr>
          <p:cNvPr id="4098" name="Picture 2" descr="Main Difference - Fine Grained vs Coarse Grained Multithreading">
            <a:extLst>
              <a:ext uri="{FF2B5EF4-FFF2-40B4-BE49-F238E27FC236}">
                <a16:creationId xmlns:a16="http://schemas.microsoft.com/office/drawing/2014/main" id="{1D5BD98C-29D0-E8C8-EB2C-60ECE6CC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1901" y="4778424"/>
            <a:ext cx="5622471" cy="95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5414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25B2-40BD-10CF-59D4-E5A718A4352C}"/>
              </a:ext>
            </a:extLst>
          </p:cNvPr>
          <p:cNvSpPr>
            <a:spLocks noGrp="1"/>
          </p:cNvSpPr>
          <p:nvPr>
            <p:ph type="title"/>
          </p:nvPr>
        </p:nvSpPr>
        <p:spPr>
          <a:xfrm>
            <a:off x="838200" y="365126"/>
            <a:ext cx="10515600" cy="558606"/>
          </a:xfrm>
        </p:spPr>
        <p:txBody>
          <a:bodyPr>
            <a:normAutofit fontScale="90000"/>
          </a:bodyPr>
          <a:lstStyle/>
          <a:p>
            <a:r>
              <a:rPr lang="en-IN" b="1" dirty="0">
                <a:latin typeface="Times New Roman" panose="02020603050405020304" pitchFamily="18" charset="0"/>
                <a:cs typeface="Times New Roman" panose="02020603050405020304" pitchFamily="18" charset="0"/>
              </a:rPr>
              <a:t>Real time scheduling</a:t>
            </a:r>
          </a:p>
        </p:txBody>
      </p:sp>
      <p:sp>
        <p:nvSpPr>
          <p:cNvPr id="3" name="Content Placeholder 2">
            <a:extLst>
              <a:ext uri="{FF2B5EF4-FFF2-40B4-BE49-F238E27FC236}">
                <a16:creationId xmlns:a16="http://schemas.microsoft.com/office/drawing/2014/main" id="{881BEF00-70C2-92E0-C553-0C1D39C64F44}"/>
              </a:ext>
            </a:extLst>
          </p:cNvPr>
          <p:cNvSpPr>
            <a:spLocks noGrp="1"/>
          </p:cNvSpPr>
          <p:nvPr>
            <p:ph idx="1"/>
          </p:nvPr>
        </p:nvSpPr>
        <p:spPr>
          <a:xfrm>
            <a:off x="401216" y="1063690"/>
            <a:ext cx="11327364" cy="5551714"/>
          </a:xfrm>
        </p:spPr>
        <p:txBody>
          <a:bodyPr>
            <a:normAutofit/>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Systems that carry </a:t>
            </a:r>
            <a:r>
              <a:rPr lang="en-US" sz="2400" b="1" i="0" dirty="0">
                <a:solidFill>
                  <a:srgbClr val="000000"/>
                </a:solidFill>
                <a:effectLst/>
                <a:latin typeface="Times New Roman" panose="02020603050405020304" pitchFamily="18" charset="0"/>
                <a:cs typeface="Times New Roman" panose="02020603050405020304" pitchFamily="18" charset="0"/>
              </a:rPr>
              <a:t>real-time tasks</a:t>
            </a:r>
            <a:r>
              <a:rPr lang="en-US" sz="2400" b="0" i="0" dirty="0">
                <a:solidFill>
                  <a:srgbClr val="000000"/>
                </a:solidFill>
                <a:effectLst/>
                <a:latin typeface="Times New Roman" panose="02020603050405020304" pitchFamily="18" charset="0"/>
                <a:cs typeface="Times New Roman" panose="02020603050405020304" pitchFamily="18" charset="0"/>
              </a:rPr>
              <a:t> are known as real-time systems.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These tasks can be divided into two categories:</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Soft real-time tasks: The task can be rescheduled.</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Hard real-time tasks: The tasks need to be performed within a certain time period.</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In this system, the scheduler is considered the most important component.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scheduler aims to reduce the response time for each process.</a:t>
            </a:r>
          </a:p>
        </p:txBody>
      </p:sp>
    </p:spTree>
    <p:extLst>
      <p:ext uri="{BB962C8B-B14F-4D97-AF65-F5344CB8AC3E}">
        <p14:creationId xmlns:p14="http://schemas.microsoft.com/office/powerpoint/2010/main" val="8063889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9DB5-058F-3AEA-3F7F-78521933CCB5}"/>
              </a:ext>
            </a:extLst>
          </p:cNvPr>
          <p:cNvSpPr>
            <a:spLocks noGrp="1"/>
          </p:cNvSpPr>
          <p:nvPr>
            <p:ph type="title"/>
          </p:nvPr>
        </p:nvSpPr>
        <p:spPr/>
        <p:txBody>
          <a:bodyPr/>
          <a:lstStyle/>
          <a:p>
            <a:r>
              <a:rPr lang="en-IN" b="1" i="0" dirty="0">
                <a:solidFill>
                  <a:srgbClr val="000000"/>
                </a:solidFill>
                <a:effectLst/>
                <a:latin typeface="Montserrat" panose="00000500000000000000" pitchFamily="2" charset="0"/>
              </a:rPr>
              <a:t>Real-time scheduling algorithms:</a:t>
            </a:r>
            <a:endParaRPr lang="en-IN" dirty="0"/>
          </a:p>
        </p:txBody>
      </p:sp>
      <p:sp>
        <p:nvSpPr>
          <p:cNvPr id="3" name="Content Placeholder 2">
            <a:extLst>
              <a:ext uri="{FF2B5EF4-FFF2-40B4-BE49-F238E27FC236}">
                <a16:creationId xmlns:a16="http://schemas.microsoft.com/office/drawing/2014/main" id="{554CBCD5-6E6D-B803-B846-5FB868D21565}"/>
              </a:ext>
            </a:extLst>
          </p:cNvPr>
          <p:cNvSpPr>
            <a:spLocks noGrp="1"/>
          </p:cNvSpPr>
          <p:nvPr>
            <p:ph idx="1"/>
          </p:nvPr>
        </p:nvSpPr>
        <p:spPr/>
        <p:txBody>
          <a:bodyPr>
            <a:normAutofit/>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In a simple real-time system, there might be no need for a scheduler, one task can simply call the next.</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But for more complex real-time systems, that have a large but fixed number of tasks that do not function in pipeline function, one may need </a:t>
            </a:r>
            <a:r>
              <a:rPr lang="en-US" sz="2400" b="1" i="0" dirty="0">
                <a:solidFill>
                  <a:srgbClr val="000000"/>
                </a:solidFill>
                <a:effectLst/>
                <a:latin typeface="Times New Roman" panose="02020603050405020304" pitchFamily="18" charset="0"/>
                <a:cs typeface="Times New Roman" panose="02020603050405020304" pitchFamily="18" charset="0"/>
              </a:rPr>
              <a:t>static scheduling.</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And for real-time systems where the workload keeps changing, one may need </a:t>
            </a:r>
            <a:r>
              <a:rPr lang="en-US" sz="2400" b="1" i="0" dirty="0">
                <a:solidFill>
                  <a:srgbClr val="000000"/>
                </a:solidFill>
                <a:effectLst/>
                <a:latin typeface="Times New Roman" panose="02020603050405020304" pitchFamily="18" charset="0"/>
                <a:cs typeface="Times New Roman" panose="02020603050405020304" pitchFamily="18" charset="0"/>
              </a:rPr>
              <a:t>dynamic scheduling.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5770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24BAD-2A24-8772-27DB-511891A101F2}"/>
              </a:ext>
            </a:extLst>
          </p:cNvPr>
          <p:cNvSpPr>
            <a:spLocks noGrp="1"/>
          </p:cNvSpPr>
          <p:nvPr>
            <p:ph idx="1"/>
          </p:nvPr>
        </p:nvSpPr>
        <p:spPr>
          <a:xfrm>
            <a:off x="550506" y="494522"/>
            <a:ext cx="10803294" cy="6046237"/>
          </a:xfrm>
        </p:spPr>
        <p:txBody>
          <a:bodyPr>
            <a:normAutofit fontScale="92500" lnSpcReduction="10000"/>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In dynamic scheduling two important question arises:</a:t>
            </a:r>
          </a:p>
          <a:p>
            <a:pPr marL="0" indent="0" algn="just" fontAlgn="base">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1.How to handle the overload?</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To handle the overload these processes can be used:</a:t>
            </a:r>
          </a:p>
          <a:p>
            <a:pPr algn="just" fontAlgn="base">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Best efforts</a:t>
            </a:r>
          </a:p>
          <a:p>
            <a:pPr algn="just" fontAlgn="base">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Work shedding</a:t>
            </a:r>
          </a:p>
          <a:p>
            <a:pPr marL="0" indent="0" algn="just" fontAlgn="base">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2.How to choose which process to execute first?</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To decide which process to execute first from the ready queue these methods may be used:</a:t>
            </a:r>
          </a:p>
          <a:p>
            <a:pPr algn="just" fontAlgn="base">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SJF</a:t>
            </a:r>
          </a:p>
          <a:p>
            <a:pPr algn="just" fontAlgn="base">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Static priority</a:t>
            </a:r>
          </a:p>
          <a:p>
            <a:pPr algn="just" fontAlgn="base">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Slack time.</a:t>
            </a:r>
          </a:p>
          <a:p>
            <a:endParaRPr lang="en-IN" dirty="0"/>
          </a:p>
        </p:txBody>
      </p:sp>
    </p:spTree>
    <p:extLst>
      <p:ext uri="{BB962C8B-B14F-4D97-AF65-F5344CB8AC3E}">
        <p14:creationId xmlns:p14="http://schemas.microsoft.com/office/powerpoint/2010/main" val="1732008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DDD1-D171-1C82-16B6-5FC728297229}"/>
              </a:ext>
            </a:extLst>
          </p:cNvPr>
          <p:cNvSpPr>
            <a:spLocks noGrp="1"/>
          </p:cNvSpPr>
          <p:nvPr>
            <p:ph type="title"/>
          </p:nvPr>
        </p:nvSpPr>
        <p:spPr>
          <a:xfrm>
            <a:off x="289249" y="178513"/>
            <a:ext cx="10515600" cy="577267"/>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Thread scheduling</a:t>
            </a:r>
          </a:p>
        </p:txBody>
      </p:sp>
      <p:sp>
        <p:nvSpPr>
          <p:cNvPr id="3" name="Content Placeholder 2">
            <a:extLst>
              <a:ext uri="{FF2B5EF4-FFF2-40B4-BE49-F238E27FC236}">
                <a16:creationId xmlns:a16="http://schemas.microsoft.com/office/drawing/2014/main" id="{50B419C2-5110-FFCF-E32C-C560CE228059}"/>
              </a:ext>
            </a:extLst>
          </p:cNvPr>
          <p:cNvSpPr>
            <a:spLocks noGrp="1"/>
          </p:cNvSpPr>
          <p:nvPr>
            <p:ph idx="1"/>
          </p:nvPr>
        </p:nvSpPr>
        <p:spPr>
          <a:xfrm>
            <a:off x="289249" y="1026367"/>
            <a:ext cx="11569959" cy="5466508"/>
          </a:xfrm>
        </p:spPr>
        <p:txBody>
          <a:bodyPr/>
          <a:lstStyle/>
          <a:p>
            <a:pPr marL="0" indent="0" algn="just" fontAlgn="base">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Scheduling of </a:t>
            </a:r>
            <a:r>
              <a:rPr lang="en-US" sz="2400" b="0" i="0" u="sng" dirty="0">
                <a:solidFill>
                  <a:srgbClr val="273239"/>
                </a:solidFill>
                <a:effectLst/>
                <a:latin typeface="Times New Roman" panose="02020603050405020304" pitchFamily="18" charset="0"/>
                <a:cs typeface="Times New Roman" panose="02020603050405020304" pitchFamily="18" charset="0"/>
                <a:hlinkClick r:id="rId2"/>
              </a:rPr>
              <a:t>threads</a:t>
            </a:r>
            <a:r>
              <a:rPr lang="en-US" sz="2400" b="0" i="0" dirty="0">
                <a:solidFill>
                  <a:srgbClr val="273239"/>
                </a:solidFill>
                <a:effectLst/>
                <a:latin typeface="Times New Roman" panose="02020603050405020304" pitchFamily="18" charset="0"/>
                <a:cs typeface="Times New Roman" panose="02020603050405020304" pitchFamily="18" charset="0"/>
              </a:rPr>
              <a:t> involves two boundary scheduling,  </a:t>
            </a:r>
          </a:p>
          <a:p>
            <a:pPr algn="just" fontAlgn="base">
              <a:lnSpc>
                <a:spcPct val="150000"/>
              </a:lnSpc>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Scheduling of </a:t>
            </a:r>
            <a:r>
              <a:rPr lang="en-US" sz="2400" b="1" i="0" dirty="0">
                <a:solidFill>
                  <a:srgbClr val="273239"/>
                </a:solidFill>
                <a:effectLst/>
                <a:latin typeface="Times New Roman" panose="02020603050405020304" pitchFamily="18" charset="0"/>
                <a:cs typeface="Times New Roman" panose="02020603050405020304" pitchFamily="18" charset="0"/>
              </a:rPr>
              <a:t>user level threads (ULT) </a:t>
            </a:r>
            <a:r>
              <a:rPr lang="en-US" sz="2400" b="0" i="0" dirty="0">
                <a:solidFill>
                  <a:srgbClr val="273239"/>
                </a:solidFill>
                <a:effectLst/>
                <a:latin typeface="Times New Roman" panose="02020603050405020304" pitchFamily="18" charset="0"/>
                <a:cs typeface="Times New Roman" panose="02020603050405020304" pitchFamily="18" charset="0"/>
              </a:rPr>
              <a:t>to </a:t>
            </a:r>
            <a:r>
              <a:rPr lang="en-US" sz="2400" b="1" i="0" dirty="0">
                <a:solidFill>
                  <a:srgbClr val="273239"/>
                </a:solidFill>
                <a:effectLst/>
                <a:latin typeface="Times New Roman" panose="02020603050405020304" pitchFamily="18" charset="0"/>
                <a:cs typeface="Times New Roman" panose="02020603050405020304" pitchFamily="18" charset="0"/>
              </a:rPr>
              <a:t>kernel level threads </a:t>
            </a:r>
            <a:r>
              <a:rPr lang="en-US" sz="2400" b="0" i="0" dirty="0">
                <a:solidFill>
                  <a:srgbClr val="273239"/>
                </a:solidFill>
                <a:effectLst/>
                <a:latin typeface="Times New Roman" panose="02020603050405020304" pitchFamily="18" charset="0"/>
                <a:cs typeface="Times New Roman" panose="02020603050405020304" pitchFamily="18" charset="0"/>
              </a:rPr>
              <a:t>(KLT) via lightweight process (LWP) by the application developer.</a:t>
            </a:r>
          </a:p>
          <a:p>
            <a:pPr algn="just" fontAlgn="base">
              <a:lnSpc>
                <a:spcPct val="150000"/>
              </a:lnSpc>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Scheduling of </a:t>
            </a:r>
            <a:r>
              <a:rPr lang="en-US" sz="2400" b="1" i="0" dirty="0">
                <a:solidFill>
                  <a:srgbClr val="273239"/>
                </a:solidFill>
                <a:effectLst/>
                <a:latin typeface="Times New Roman" panose="02020603050405020304" pitchFamily="18" charset="0"/>
                <a:cs typeface="Times New Roman" panose="02020603050405020304" pitchFamily="18" charset="0"/>
              </a:rPr>
              <a:t>kernel level threads </a:t>
            </a:r>
            <a:r>
              <a:rPr lang="en-US" sz="2400" b="0" i="0" dirty="0">
                <a:solidFill>
                  <a:srgbClr val="273239"/>
                </a:solidFill>
                <a:effectLst/>
                <a:latin typeface="Times New Roman" panose="02020603050405020304" pitchFamily="18" charset="0"/>
                <a:cs typeface="Times New Roman" panose="02020603050405020304" pitchFamily="18" charset="0"/>
              </a:rPr>
              <a:t>by the system scheduler to perform different </a:t>
            </a:r>
            <a:r>
              <a:rPr lang="en-US" sz="2400" b="1" i="0" dirty="0">
                <a:solidFill>
                  <a:srgbClr val="273239"/>
                </a:solidFill>
                <a:effectLst/>
                <a:latin typeface="Times New Roman" panose="02020603050405020304" pitchFamily="18" charset="0"/>
                <a:cs typeface="Times New Roman" panose="02020603050405020304" pitchFamily="18" charset="0"/>
              </a:rPr>
              <a:t>unique OS functions</a:t>
            </a:r>
            <a:r>
              <a:rPr lang="en-US" sz="2400" b="0" i="0" dirty="0">
                <a:solidFill>
                  <a:srgbClr val="273239"/>
                </a:solidFill>
                <a:effectLst/>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21469750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655D1A-2C78-09ED-60DC-205A560B71F7}"/>
              </a:ext>
            </a:extLst>
          </p:cNvPr>
          <p:cNvSpPr>
            <a:spLocks noGrp="1"/>
          </p:cNvSpPr>
          <p:nvPr>
            <p:ph idx="1"/>
          </p:nvPr>
        </p:nvSpPr>
        <p:spPr>
          <a:xfrm>
            <a:off x="391886" y="373224"/>
            <a:ext cx="10961914" cy="6260841"/>
          </a:xfrm>
        </p:spPr>
        <p:txBody>
          <a:bodyPr>
            <a:normAutofit fontScale="92500" lnSpcReduction="20000"/>
          </a:bodyPr>
          <a:lstStyle/>
          <a:p>
            <a:pPr marL="0" indent="0" algn="just">
              <a:lnSpc>
                <a:spcPct val="150000"/>
              </a:lnSpc>
              <a:buNone/>
            </a:pPr>
            <a:r>
              <a:rPr lang="en-US" b="1" i="0" dirty="0">
                <a:solidFill>
                  <a:srgbClr val="273239"/>
                </a:solidFill>
                <a:effectLst/>
                <a:latin typeface="urw-din"/>
              </a:rPr>
              <a:t>Light weight Process (LWP) :</a:t>
            </a:r>
            <a:r>
              <a:rPr lang="en-US" b="0" i="0" dirty="0">
                <a:solidFill>
                  <a:srgbClr val="273239"/>
                </a:solidFill>
                <a:effectLst/>
                <a:latin typeface="urw-din"/>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Light-weight process are threads in the user space that acts as an interface for the </a:t>
            </a:r>
            <a:r>
              <a:rPr lang="en-US" sz="2400" b="1" i="0" dirty="0">
                <a:effectLst/>
                <a:latin typeface="Times New Roman" panose="02020603050405020304" pitchFamily="18" charset="0"/>
                <a:cs typeface="Times New Roman" panose="02020603050405020304" pitchFamily="18" charset="0"/>
              </a:rPr>
              <a:t>ULT</a:t>
            </a:r>
            <a:r>
              <a:rPr lang="en-US" sz="2400" b="0" i="0" dirty="0">
                <a:effectLst/>
                <a:latin typeface="Times New Roman" panose="02020603050405020304" pitchFamily="18" charset="0"/>
                <a:cs typeface="Times New Roman" panose="02020603050405020304" pitchFamily="18" charset="0"/>
              </a:rPr>
              <a:t> to access the </a:t>
            </a:r>
            <a:r>
              <a:rPr lang="en-US" sz="2400" b="1" i="0" dirty="0">
                <a:effectLst/>
                <a:latin typeface="Times New Roman" panose="02020603050405020304" pitchFamily="18" charset="0"/>
                <a:cs typeface="Times New Roman" panose="02020603050405020304" pitchFamily="18" charset="0"/>
              </a:rPr>
              <a:t>physical CPU resources</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1" i="0" dirty="0">
                <a:effectLst/>
                <a:latin typeface="Times New Roman" panose="02020603050405020304" pitchFamily="18" charset="0"/>
                <a:cs typeface="Times New Roman" panose="02020603050405020304" pitchFamily="18" charset="0"/>
              </a:rPr>
              <a:t>Thread library </a:t>
            </a:r>
            <a:r>
              <a:rPr lang="en-US" sz="2400" b="0" i="0" dirty="0">
                <a:effectLst/>
                <a:latin typeface="Times New Roman" panose="02020603050405020304" pitchFamily="18" charset="0"/>
                <a:cs typeface="Times New Roman" panose="02020603050405020304" pitchFamily="18" charset="0"/>
              </a:rPr>
              <a:t>schedules which thread of a process to run on which LWP and how long.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number of </a:t>
            </a:r>
            <a:r>
              <a:rPr lang="en-US" sz="2400" b="1" i="0" dirty="0">
                <a:effectLst/>
                <a:latin typeface="Times New Roman" panose="02020603050405020304" pitchFamily="18" charset="0"/>
                <a:cs typeface="Times New Roman" panose="02020603050405020304" pitchFamily="18" charset="0"/>
              </a:rPr>
              <a:t>LWP created by the thread library </a:t>
            </a:r>
            <a:r>
              <a:rPr lang="en-US" sz="2400" b="0" i="0" dirty="0">
                <a:effectLst/>
                <a:latin typeface="Times New Roman" panose="02020603050405020304" pitchFamily="18" charset="0"/>
                <a:cs typeface="Times New Roman" panose="02020603050405020304" pitchFamily="18" charset="0"/>
              </a:rPr>
              <a:t>depends on the type of application.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the case of an I/O bound application, the number of LWP depends on the number of user-level threads.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is because when an LWP is blocked on an I/O operation, then to invoke the other ULT the thread library needs to create and schedule another LWP.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Thus, in an I/O bound application, the number of LWP is equal to the number of the ULT. In the case of a CPU bound application, it depends only on the application.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Each LWP is attached to a separate kernel-level thread.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5105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3E8E2D56-E0ED-76D6-63B6-4E8B12231D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8939" y="811763"/>
            <a:ext cx="4096139" cy="536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131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2703</TotalTime>
  <Words>10753</Words>
  <Application>Microsoft Office PowerPoint</Application>
  <PresentationFormat>Widescreen</PresentationFormat>
  <Paragraphs>850</Paragraphs>
  <Slides>140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140</vt:i4>
      </vt:variant>
    </vt:vector>
  </HeadingPairs>
  <TitlesOfParts>
    <vt:vector size="154" baseType="lpstr">
      <vt:lpstr>Arial</vt:lpstr>
      <vt:lpstr>Arial</vt:lpstr>
      <vt:lpstr>Calibri</vt:lpstr>
      <vt:lpstr>Calibri Light</vt:lpstr>
      <vt:lpstr>Courier 10 Pitch</vt:lpstr>
      <vt:lpstr>Courier New</vt:lpstr>
      <vt:lpstr>inter-regular</vt:lpstr>
      <vt:lpstr>Montserrat</vt:lpstr>
      <vt:lpstr>Roboto</vt:lpstr>
      <vt:lpstr>Source Sans Pro</vt:lpstr>
      <vt:lpstr>system-ui</vt:lpstr>
      <vt:lpstr>Times New Roman</vt:lpstr>
      <vt:lpstr>urw-din</vt:lpstr>
      <vt:lpstr>Office Theme</vt:lpstr>
      <vt:lpstr>PROCESS AND CPU SCHEDULING, PROCESS COORDINATION</vt:lpstr>
      <vt:lpstr>What is process?</vt:lpstr>
      <vt:lpstr>PowerPoint Presentation</vt:lpstr>
      <vt:lpstr>PowerPoint Presentation</vt:lpstr>
      <vt:lpstr>Process State</vt:lpstr>
      <vt:lpstr>PowerPoint Presentation</vt:lpstr>
      <vt:lpstr>Process Control Block</vt:lpstr>
      <vt:lpstr>PowerPoint Presentation</vt:lpstr>
      <vt:lpstr>PowerPoint Presentation</vt:lpstr>
      <vt:lpstr>PowerPoint Presentation</vt:lpstr>
      <vt:lpstr>Threads</vt:lpstr>
      <vt:lpstr>PowerPoint Presentation</vt:lpstr>
      <vt:lpstr>PowerPoint Presentation</vt:lpstr>
      <vt:lpstr>Types of threads</vt:lpstr>
      <vt:lpstr>PowerPoint Presentation</vt:lpstr>
      <vt:lpstr>PowerPoint Presentation</vt:lpstr>
      <vt:lpstr>Difference between Process and Thread</vt:lpstr>
      <vt:lpstr>Process Scheduling</vt:lpstr>
      <vt:lpstr>PowerPoint Presentation</vt:lpstr>
      <vt:lpstr>What are Scheduling Queues?</vt:lpstr>
      <vt:lpstr>PowerPoint Presentation</vt:lpstr>
      <vt:lpstr>PowerPoint Presentation</vt:lpstr>
      <vt:lpstr>Types of Schedulers</vt:lpstr>
      <vt:lpstr>Long Term Scheduler</vt:lpstr>
      <vt:lpstr>Short Term Scheduler</vt:lpstr>
      <vt:lpstr>Medium Term Scheduler</vt:lpstr>
      <vt:lpstr>PowerPoint Presentation</vt:lpstr>
      <vt:lpstr>Context Switch</vt:lpstr>
      <vt:lpstr>PowerPoint Presentation</vt:lpstr>
      <vt:lpstr>1. Preemptive Scheduling: </vt:lpstr>
      <vt:lpstr>2. Non-Preemptive Scheduling: </vt:lpstr>
      <vt:lpstr>Dispatcher</vt:lpstr>
      <vt:lpstr>PowerPoint Presentation</vt:lpstr>
      <vt:lpstr> </vt:lpstr>
      <vt:lpstr>Scheduling Criteria</vt:lpstr>
      <vt:lpstr>PowerPoint Presentation</vt:lpstr>
      <vt:lpstr>PowerPoint Presentation</vt:lpstr>
      <vt:lpstr>Scheduling algorithms</vt:lpstr>
      <vt:lpstr>FCFS(FIRST COME FIRST SERVE)</vt:lpstr>
      <vt:lpstr>CHARACTERISTICS</vt:lpstr>
      <vt:lpstr>How FCFS Works? Calculating Average Waiting Time </vt:lpstr>
      <vt:lpstr>Q2.</vt:lpstr>
      <vt:lpstr>Q3.</vt:lpstr>
      <vt:lpstr>Q4</vt:lpstr>
      <vt:lpstr>Shortest job first</vt:lpstr>
      <vt:lpstr>PowerPoint Presentation</vt:lpstr>
      <vt:lpstr>Non Pre-emptive SJF</vt:lpstr>
      <vt:lpstr>PowerPoint Presentation</vt:lpstr>
      <vt:lpstr>PowerPoint Presentation</vt:lpstr>
      <vt:lpstr>PowerPoint Presentation</vt:lpstr>
      <vt:lpstr>PowerPoint Presentation</vt:lpstr>
      <vt:lpstr>Round robin algorithm</vt:lpstr>
      <vt:lpstr>PowerPoint Presentation</vt:lpstr>
      <vt:lpstr>Advantages of round robin</vt:lpstr>
      <vt:lpstr>Disadvantages of Round-robin Scheduling</vt:lpstr>
      <vt:lpstr>Priority scheduling</vt:lpstr>
      <vt:lpstr>Types of Priority Scheduling</vt:lpstr>
      <vt:lpstr>Characteristics of Priority Scheduling</vt:lpstr>
      <vt:lpstr>Disadvantages of Priority scheduling</vt:lpstr>
      <vt:lpstr>Advantages of priority scheduling</vt:lpstr>
      <vt:lpstr>Q1.</vt:lpstr>
      <vt:lpstr>Q2.</vt:lpstr>
      <vt:lpstr>Q3.</vt:lpstr>
      <vt:lpstr>Q5</vt:lpstr>
      <vt:lpstr>Multilevel queue scheduling</vt:lpstr>
      <vt:lpstr>PowerPoint Presentation</vt:lpstr>
      <vt:lpstr>PowerPoint Presentation</vt:lpstr>
      <vt:lpstr>PowerPoint Presentation</vt:lpstr>
      <vt:lpstr>PowerPoint Presentation</vt:lpstr>
      <vt:lpstr>PowerPoint Presentation</vt:lpstr>
      <vt:lpstr>Advantages of Multilevel Queue Scheduling</vt:lpstr>
      <vt:lpstr>Disadvantages of Multilevel Queue Scheduling</vt:lpstr>
      <vt:lpstr>Multilevel Feedback Queue Scheduling</vt:lpstr>
      <vt:lpstr>PowerPoint Presentation</vt:lpstr>
      <vt:lpstr>PowerPoint Presentation</vt:lpstr>
      <vt:lpstr>Explanation:</vt:lpstr>
      <vt:lpstr>PowerPoint Presentation</vt:lpstr>
      <vt:lpstr>PowerPoint Presentation</vt:lpstr>
      <vt:lpstr>The need for Multilevel Feedback Queue Scheduling(MFQS)</vt:lpstr>
      <vt:lpstr>Advantages of MFQS</vt:lpstr>
      <vt:lpstr>Disadvantages of MFQS</vt:lpstr>
      <vt:lpstr>Multiple Processor Scheduling</vt:lpstr>
      <vt:lpstr>PowerPoint Presentation</vt:lpstr>
      <vt:lpstr>Approaches to Multiple Processor Scheduling</vt:lpstr>
      <vt:lpstr>Processor Affinity</vt:lpstr>
      <vt:lpstr>PowerPoint Presentation</vt:lpstr>
      <vt:lpstr>Load Balancing</vt:lpstr>
      <vt:lpstr>PowerPoint Presentation</vt:lpstr>
      <vt:lpstr>Multi-core Processors</vt:lpstr>
      <vt:lpstr>PowerPoint Presentation</vt:lpstr>
      <vt:lpstr>PowerPoint Presentation</vt:lpstr>
      <vt:lpstr>PowerPoint Presentation</vt:lpstr>
      <vt:lpstr>PowerPoint Presentation</vt:lpstr>
      <vt:lpstr>Real time scheduling</vt:lpstr>
      <vt:lpstr>Real-time scheduling algorithms:</vt:lpstr>
      <vt:lpstr>PowerPoint Presentation</vt:lpstr>
      <vt:lpstr>Thread scheduling</vt:lpstr>
      <vt:lpstr>PowerPoint Presentation</vt:lpstr>
      <vt:lpstr>PowerPoint Presentation</vt:lpstr>
      <vt:lpstr>PowerPoint Presentation</vt:lpstr>
      <vt:lpstr>1. Contention Scope : </vt:lpstr>
      <vt:lpstr>PowerPoint Presentation</vt:lpstr>
      <vt:lpstr>PowerPoint Presentation</vt:lpstr>
      <vt:lpstr>2. Allocation Domain : </vt:lpstr>
      <vt:lpstr>PowerPoint Presentation</vt:lpstr>
      <vt:lpstr>PowerPoint Presentation</vt:lpstr>
      <vt:lpstr>PowerPoint Presentation</vt:lpstr>
      <vt:lpstr>PowerPoint Presentation</vt:lpstr>
      <vt:lpstr>PowerPoint Presentation</vt:lpstr>
      <vt:lpstr>Process Synchronization</vt:lpstr>
      <vt:lpstr>PowerPoint Presentation</vt:lpstr>
      <vt:lpstr>Process synchronization</vt:lpstr>
      <vt:lpstr>Race Condition</vt:lpstr>
      <vt:lpstr>Critical Section Problem</vt:lpstr>
      <vt:lpstr>PowerPoint Presentation</vt:lpstr>
      <vt:lpstr>PowerPoint Presentation</vt:lpstr>
      <vt:lpstr>The solution to the Critical Section Problem</vt:lpstr>
      <vt:lpstr>Solutions for the Critical Section</vt:lpstr>
      <vt:lpstr>1.Peterson's Solution</vt:lpstr>
      <vt:lpstr>PowerPoint Presentation</vt:lpstr>
      <vt:lpstr>PowerPoint Presentation</vt:lpstr>
      <vt:lpstr>PowerPoint Presentation</vt:lpstr>
      <vt:lpstr>Semaphore</vt:lpstr>
      <vt:lpstr>Counting Semaphores</vt:lpstr>
      <vt:lpstr>Binary Semaphores</vt:lpstr>
      <vt:lpstr>Wait and Signal Operations in Semaphores</vt:lpstr>
      <vt:lpstr>PowerPoint Presentation</vt:lpstr>
      <vt:lpstr>PowerPoint Presentation</vt:lpstr>
      <vt:lpstr>Counting Semaphore vs. Binary Semaphore</vt:lpstr>
      <vt:lpstr>Classical Problems of Synchronization</vt:lpstr>
      <vt:lpstr>Bound-Buffer problem</vt:lpstr>
      <vt:lpstr>Sleeping Barber Problem</vt:lpstr>
      <vt:lpstr>Dining Philosopher’s problem</vt:lpstr>
      <vt:lpstr>Readers and Writers Problem</vt:lpstr>
      <vt:lpstr>Monitors in process synchronization</vt:lpstr>
      <vt:lpstr>Syntax:</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Kadao</dc:creator>
  <cp:lastModifiedBy>Akash Kadao</cp:lastModifiedBy>
  <cp:revision>33</cp:revision>
  <dcterms:created xsi:type="dcterms:W3CDTF">2022-11-15T12:41:48Z</dcterms:created>
  <dcterms:modified xsi:type="dcterms:W3CDTF">2023-11-20T15:16:17Z</dcterms:modified>
</cp:coreProperties>
</file>