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4"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9T05:30:39.432"/>
    </inkml:context>
    <inkml:brush xml:id="br0">
      <inkml:brushProperty name="width" value="0.35" units="cm"/>
      <inkml:brushProperty name="height" value="0.35" units="cm"/>
      <inkml:brushProperty name="color" value="#FFFFFF"/>
    </inkml:brush>
  </inkml:definitions>
  <inkml:trace contextRef="#ctx0" brushRef="#br0">817 15 24575,'-564'0'0,"552"0"0,1-1 0,-1 1 0,-12-4 0,24 4 0,-1 0 0,1 0 0,-1 0 0,1 0 0,0 0 0,-1 0 0,1 0 0,-1 0 0,1 0 0,-1 0 0,1-1 0,0 1 0,-1 0 0,1 0 0,-1 0 0,1-1 0,0 1 0,-1 0 0,1-1 0,0 1 0,-1 0 0,1-1 0,0 1 0,-1 0 0,1-1 0,0 1 0,0 0 0,-1-1 0,22-2 0,42 8 0,113 25 0,-100-15 0,530 114 0,-541-119 0,117 4 0,60-17 0,-143 0 0,-78 2 0,-19 1 0,-5-1 0,-31 1 0,-1603 0 0,3715 0-1057,-2065 0 1057,-14 1 0,-22 2 0,17-2 0,-572 21 1057,564-22-1057,15-1 0,23-2 0,2 1 0,135-21 0,262-25 0,-372 45 0,8 0 0,-57 3 0,-8 0 0,-36 1 0,-578 78 0,415-45 0,-25-1 0,-133 23 0,330-49 0,33-7 0,0 0 0,0 0 0,0 0 0,0 0 0,0 0 0,0 0 0,0 0 0,0 0 0,0 0 0,1 0 0,-1 0 0,0 0 0,0 1 0,0-1 0,0 0 0,0 0 0,0 0 0,0 0 0,0 0 0,0 0 0,0 0 0,0 0 0,0 0 0,0 0 0,0 0 0,0 0 0,0 0 0,0 0 0,0 0 0,0 0 0,0 1 0,0-1 0,0 0 0,0 0 0,0 0 0,0 0 0,0 0 0,0 0 0,0 0 0,0 0 0,0 0 0,0 0 0,0 0 0,0 0 0,0 1 0,0-1 0,0 0 0,0 0 0,0 0 0,0 0 0,0 0 0,0 0 0,0 0 0,0 0 0,0 0 0,0 0 0,0 0 0,0 0 0,20 3 0,353-2 0,-196-3 0,1612 64-1397,-1735-56 1397,-51-4 0,-8-1 0,-28 2 0,-231 0 0,193-3 0,-230 0-164,-135 0-905,-1513-19 779,1828 16 409,106 5-119,29 4 0,57 7 0,137 14 0,104 4-164,91 0-655,1984 39-2465,-2328-68 3243,-115 4 246,-899 26 2120,809-30-1938,123-2-367,-879 7 930,-3-33-393,879 24-557,50 1 0,807-1 1980,-414 4-1295,-102-26-685,-155 6 0,69 0 0,72 1-164,935-23-2743,123-7 1067,-1227 39 1840,-100 4 3,-28 2-8,-7 1 5,-47-2 163,50 2-160,-1117-69 3321,840 51-3030,-156-4-294,-210-17 0,699 36 0,1531 5 337,-1385 0-325,-440-5 248,0-11 0,-247-47 0,411 47-260,-88-28 0,111 27 0,30 11 0,1-2 0,-1 0 0,-35-19 0,44 20 0,1 0 0,-1 2 0,0-1 0,-1 1 0,1 1 0,-1 0 0,1 1 0,-18-1 0,-15 1 0,-46 4 0,24 1 0,-394-2 0,1410-13-943,-222 0 309,781 9 634,-1432 3 306,0 3 1,109 19-1,-139-10 140,-33-8-393,-1-1 0,1 0 0,23 2 0,113-4-53,-408 36 0,168-20 0,-159 8 0,148-27 0,-49 2 0,150 0 0,-1 0 0,1 0 0,0 0 0,0 0 0,-1 1 0,1-1 0,0 0 0,-1 1 0,1-1 0,0 1 0,0-1 0,0 1 0,0 0 0,-1-1 0,1 1 0,0 0 0,0 0 0,-1 1 0,1-1 0,1 0 0,0 0 0,-1 0 0,1-1 0,0 1 0,0 0 0,0 0 0,0 0 0,0 0 0,0 0 0,0 0 0,0-1 0,0 1 0,0 0 0,0 0 0,1 0 0,-1 0 0,0 0 0,1-1 0,-1 1 0,1 1 0,3 3 0,-1 1 0,1-1 0,1 0 0,-1 0 0,1 0 0,8 6 0,16 11 0,2-2 0,0 0 0,1-3 0,60 25 0,148 39 0,-215-73 0,241 70 0,-221-62 0,-45-16 0,-1 0 0,1 0 0,0 1 0,0-1 0,-1 0 0,1 0 0,0 0 0,0 0 0,-1 0 0,1 0 0,0 0 0,0 0 0,0 1 0,-1-1 0,1 0 0,0 0 0,0 0 0,0 0 0,-1 1 0,1-1 0,0 0 0,0 0 0,0 1 0,0-1 0,0 0 0,0 0 0,0 1 0,-1-1 0,1 0 0,0 0 0,0 1 0,0-1 0,0 0 0,0 0 0,0 1 0,0-1 0,0 0 0,0 0 0,0 1 0,0-1 0,1 0 0,-1 0 0,0 1 0,0-1 0,0 0 0,0 0 0,0 0 0,0 1 0,1-1 0,-1 0 0,0 0 0,0 0 0,0 1 0,0-1 0,1 0 0,-1 0 0,0 0 0,0 0 0,0 0 0,1 1 0,-29 3 0,-205 0 0,65-3 0,-36 7 0,-152 2 0,857-11 0,-492 1 0,-3 0 0,-1 0 0,1 0 0,-1 0 0,0 1 0,1 0 0,-1 0 0,7 2 0,-12-3 0,0 0 0,1 0 0,-1 0 0,0 0 0,1 1 0,-1-1 0,0 0 0,1 0 0,-1 0 0,0 0 0,0 1 0,1-1 0,-1 0 0,0 0 0,0 1 0,0-1 0,1 0 0,-1 0 0,0 1 0,0-1 0,0 0 0,0 1 0,0-1 0,1 0 0,-1 1 0,0-1 0,0 0 0,0 1 0,0-1 0,0 0 0,0 0 0,0 1 0,0-1 0,0 0 0,0 1 0,0-1 0,-1 0 0,1 1 0,0-1 0,0 0 0,0 1 0,0-1 0,0 0 0,-1 1 0,1-1 0,0 0 0,0 0 0,0 1 0,-1-1 0,-15 13 0,-23 8 0,-1-2 0,-1-2 0,-76 23 0,60-23 0,-79 37 0,120-44-1365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DDAD-1BD9-033B-D55E-A678B0BD3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C43850-93BF-CAF2-095D-1F1E23453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469337-E4DA-8D31-7D15-C3CC4CE0520E}"/>
              </a:ext>
            </a:extLst>
          </p:cNvPr>
          <p:cNvSpPr>
            <a:spLocks noGrp="1"/>
          </p:cNvSpPr>
          <p:nvPr>
            <p:ph type="dt" sz="half" idx="10"/>
          </p:nvPr>
        </p:nvSpPr>
        <p:spPr/>
        <p:txBody>
          <a:bodyPr/>
          <a:lstStyle/>
          <a:p>
            <a:fld id="{94D0FA79-EB08-400C-B108-3F593067F6D0}" type="datetimeFigureOut">
              <a:rPr lang="en-IN" smtClean="0"/>
              <a:t>12-10-2023</a:t>
            </a:fld>
            <a:endParaRPr lang="en-IN"/>
          </a:p>
        </p:txBody>
      </p:sp>
      <p:sp>
        <p:nvSpPr>
          <p:cNvPr id="5" name="Footer Placeholder 4">
            <a:extLst>
              <a:ext uri="{FF2B5EF4-FFF2-40B4-BE49-F238E27FC236}">
                <a16:creationId xmlns:a16="http://schemas.microsoft.com/office/drawing/2014/main" id="{443294F2-F3D4-B91A-3B58-DC70CC26A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C5EE48-7181-7144-237C-5594B98E1D37}"/>
              </a:ext>
            </a:extLst>
          </p:cNvPr>
          <p:cNvSpPr>
            <a:spLocks noGrp="1"/>
          </p:cNvSpPr>
          <p:nvPr>
            <p:ph type="sldNum" sz="quarter" idx="12"/>
          </p:nvPr>
        </p:nvSpPr>
        <p:spPr/>
        <p:txBody>
          <a:bodyPr/>
          <a:lstStyle/>
          <a:p>
            <a:fld id="{681E797B-A972-4B8F-AD6D-A4D6E8AC1D6A}" type="slidenum">
              <a:rPr lang="en-IN" smtClean="0"/>
              <a:t>‹#›</a:t>
            </a:fld>
            <a:endParaRPr lang="en-IN"/>
          </a:p>
        </p:txBody>
      </p:sp>
    </p:spTree>
    <p:extLst>
      <p:ext uri="{BB962C8B-B14F-4D97-AF65-F5344CB8AC3E}">
        <p14:creationId xmlns:p14="http://schemas.microsoft.com/office/powerpoint/2010/main" val="73265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2B2A-5F2A-2191-69DF-1B709303AE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E39F77-2125-A9BA-0C0C-13EE090CDD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5E26BA-A77E-A4F1-43BF-8FD1700DDD62}"/>
              </a:ext>
            </a:extLst>
          </p:cNvPr>
          <p:cNvSpPr>
            <a:spLocks noGrp="1"/>
          </p:cNvSpPr>
          <p:nvPr>
            <p:ph type="dt" sz="half" idx="10"/>
          </p:nvPr>
        </p:nvSpPr>
        <p:spPr/>
        <p:txBody>
          <a:bodyPr/>
          <a:lstStyle/>
          <a:p>
            <a:fld id="{94D0FA79-EB08-400C-B108-3F593067F6D0}" type="datetimeFigureOut">
              <a:rPr lang="en-IN" smtClean="0"/>
              <a:t>12-10-2023</a:t>
            </a:fld>
            <a:endParaRPr lang="en-IN"/>
          </a:p>
        </p:txBody>
      </p:sp>
      <p:sp>
        <p:nvSpPr>
          <p:cNvPr id="5" name="Footer Placeholder 4">
            <a:extLst>
              <a:ext uri="{FF2B5EF4-FFF2-40B4-BE49-F238E27FC236}">
                <a16:creationId xmlns:a16="http://schemas.microsoft.com/office/drawing/2014/main" id="{B556381E-18CD-2F37-D2AD-A30397B477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42F9FE-1A9B-837D-2F41-28A82AE06551}"/>
              </a:ext>
            </a:extLst>
          </p:cNvPr>
          <p:cNvSpPr>
            <a:spLocks noGrp="1"/>
          </p:cNvSpPr>
          <p:nvPr>
            <p:ph type="sldNum" sz="quarter" idx="12"/>
          </p:nvPr>
        </p:nvSpPr>
        <p:spPr/>
        <p:txBody>
          <a:bodyPr/>
          <a:lstStyle/>
          <a:p>
            <a:fld id="{681E797B-A972-4B8F-AD6D-A4D6E8AC1D6A}" type="slidenum">
              <a:rPr lang="en-IN" smtClean="0"/>
              <a:t>‹#›</a:t>
            </a:fld>
            <a:endParaRPr lang="en-IN"/>
          </a:p>
        </p:txBody>
      </p:sp>
    </p:spTree>
    <p:extLst>
      <p:ext uri="{BB962C8B-B14F-4D97-AF65-F5344CB8AC3E}">
        <p14:creationId xmlns:p14="http://schemas.microsoft.com/office/powerpoint/2010/main" val="193485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7F7A9-E8F3-B305-F567-FBB1BFF68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5AC78-629D-B159-8917-5A3441822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5D62CF-ECB8-753F-A8E5-B5022A2BC3DB}"/>
              </a:ext>
            </a:extLst>
          </p:cNvPr>
          <p:cNvSpPr>
            <a:spLocks noGrp="1"/>
          </p:cNvSpPr>
          <p:nvPr>
            <p:ph type="dt" sz="half" idx="10"/>
          </p:nvPr>
        </p:nvSpPr>
        <p:spPr/>
        <p:txBody>
          <a:bodyPr/>
          <a:lstStyle/>
          <a:p>
            <a:fld id="{94D0FA79-EB08-400C-B108-3F593067F6D0}" type="datetimeFigureOut">
              <a:rPr lang="en-IN" smtClean="0"/>
              <a:t>12-10-2023</a:t>
            </a:fld>
            <a:endParaRPr lang="en-IN"/>
          </a:p>
        </p:txBody>
      </p:sp>
      <p:sp>
        <p:nvSpPr>
          <p:cNvPr id="5" name="Footer Placeholder 4">
            <a:extLst>
              <a:ext uri="{FF2B5EF4-FFF2-40B4-BE49-F238E27FC236}">
                <a16:creationId xmlns:a16="http://schemas.microsoft.com/office/drawing/2014/main" id="{B9F95B57-5411-D8C3-322A-A41DBA5E1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9A31C-EFC2-0E70-DD4B-68EE670C9F57}"/>
              </a:ext>
            </a:extLst>
          </p:cNvPr>
          <p:cNvSpPr>
            <a:spLocks noGrp="1"/>
          </p:cNvSpPr>
          <p:nvPr>
            <p:ph type="sldNum" sz="quarter" idx="12"/>
          </p:nvPr>
        </p:nvSpPr>
        <p:spPr/>
        <p:txBody>
          <a:bodyPr/>
          <a:lstStyle/>
          <a:p>
            <a:fld id="{681E797B-A972-4B8F-AD6D-A4D6E8AC1D6A}" type="slidenum">
              <a:rPr lang="en-IN" smtClean="0"/>
              <a:t>‹#›</a:t>
            </a:fld>
            <a:endParaRPr lang="en-IN"/>
          </a:p>
        </p:txBody>
      </p:sp>
    </p:spTree>
    <p:extLst>
      <p:ext uri="{BB962C8B-B14F-4D97-AF65-F5344CB8AC3E}">
        <p14:creationId xmlns:p14="http://schemas.microsoft.com/office/powerpoint/2010/main" val="2151482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5A1A-E009-8E8A-9078-5C67F185B3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7C7867-782B-A559-3CCC-2B8A50105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F6741B-FFAB-EDC5-8984-516980E7AC17}"/>
              </a:ext>
            </a:extLst>
          </p:cNvPr>
          <p:cNvSpPr>
            <a:spLocks noGrp="1"/>
          </p:cNvSpPr>
          <p:nvPr>
            <p:ph type="dt" sz="half" idx="10"/>
          </p:nvPr>
        </p:nvSpPr>
        <p:spPr/>
        <p:txBody>
          <a:bodyPr/>
          <a:lstStyle/>
          <a:p>
            <a:fld id="{94D0FA79-EB08-400C-B108-3F593067F6D0}" type="datetimeFigureOut">
              <a:rPr lang="en-IN" smtClean="0"/>
              <a:t>12-10-2023</a:t>
            </a:fld>
            <a:endParaRPr lang="en-IN"/>
          </a:p>
        </p:txBody>
      </p:sp>
      <p:sp>
        <p:nvSpPr>
          <p:cNvPr id="5" name="Footer Placeholder 4">
            <a:extLst>
              <a:ext uri="{FF2B5EF4-FFF2-40B4-BE49-F238E27FC236}">
                <a16:creationId xmlns:a16="http://schemas.microsoft.com/office/drawing/2014/main" id="{FA593285-DF0C-43F5-00FF-63E7D79EA5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44435-247C-C3BE-C839-95D7AA90861C}"/>
              </a:ext>
            </a:extLst>
          </p:cNvPr>
          <p:cNvSpPr>
            <a:spLocks noGrp="1"/>
          </p:cNvSpPr>
          <p:nvPr>
            <p:ph type="sldNum" sz="quarter" idx="12"/>
          </p:nvPr>
        </p:nvSpPr>
        <p:spPr/>
        <p:txBody>
          <a:bodyPr/>
          <a:lstStyle/>
          <a:p>
            <a:fld id="{681E797B-A972-4B8F-AD6D-A4D6E8AC1D6A}" type="slidenum">
              <a:rPr lang="en-IN" smtClean="0"/>
              <a:t>‹#›</a:t>
            </a:fld>
            <a:endParaRPr lang="en-IN"/>
          </a:p>
        </p:txBody>
      </p:sp>
    </p:spTree>
    <p:extLst>
      <p:ext uri="{BB962C8B-B14F-4D97-AF65-F5344CB8AC3E}">
        <p14:creationId xmlns:p14="http://schemas.microsoft.com/office/powerpoint/2010/main" val="243620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3C15-B29B-33A0-F9EF-FB570EBF2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A9CAA4-8790-C9FB-8C12-1CD73D363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2B6C21-1450-D27E-749A-8AE0E552E403}"/>
              </a:ext>
            </a:extLst>
          </p:cNvPr>
          <p:cNvSpPr>
            <a:spLocks noGrp="1"/>
          </p:cNvSpPr>
          <p:nvPr>
            <p:ph type="dt" sz="half" idx="10"/>
          </p:nvPr>
        </p:nvSpPr>
        <p:spPr/>
        <p:txBody>
          <a:bodyPr/>
          <a:lstStyle/>
          <a:p>
            <a:fld id="{94D0FA79-EB08-400C-B108-3F593067F6D0}" type="datetimeFigureOut">
              <a:rPr lang="en-IN" smtClean="0"/>
              <a:t>12-10-2023</a:t>
            </a:fld>
            <a:endParaRPr lang="en-IN"/>
          </a:p>
        </p:txBody>
      </p:sp>
      <p:sp>
        <p:nvSpPr>
          <p:cNvPr id="5" name="Footer Placeholder 4">
            <a:extLst>
              <a:ext uri="{FF2B5EF4-FFF2-40B4-BE49-F238E27FC236}">
                <a16:creationId xmlns:a16="http://schemas.microsoft.com/office/drawing/2014/main" id="{F09493A5-C856-3635-7405-96437C2E2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7E996-D96C-6555-02AD-047FDFE65002}"/>
              </a:ext>
            </a:extLst>
          </p:cNvPr>
          <p:cNvSpPr>
            <a:spLocks noGrp="1"/>
          </p:cNvSpPr>
          <p:nvPr>
            <p:ph type="sldNum" sz="quarter" idx="12"/>
          </p:nvPr>
        </p:nvSpPr>
        <p:spPr/>
        <p:txBody>
          <a:bodyPr/>
          <a:lstStyle/>
          <a:p>
            <a:fld id="{681E797B-A972-4B8F-AD6D-A4D6E8AC1D6A}" type="slidenum">
              <a:rPr lang="en-IN" smtClean="0"/>
              <a:t>‹#›</a:t>
            </a:fld>
            <a:endParaRPr lang="en-IN"/>
          </a:p>
        </p:txBody>
      </p:sp>
    </p:spTree>
    <p:extLst>
      <p:ext uri="{BB962C8B-B14F-4D97-AF65-F5344CB8AC3E}">
        <p14:creationId xmlns:p14="http://schemas.microsoft.com/office/powerpoint/2010/main" val="30279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2091-ADBB-14EA-A70E-A8149FAFBA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4292EC-665E-40B4-701E-078DD1002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279645-6510-1D09-6FCF-7530E5CC6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0172A7-6F65-1856-7525-4DA1D40B969B}"/>
              </a:ext>
            </a:extLst>
          </p:cNvPr>
          <p:cNvSpPr>
            <a:spLocks noGrp="1"/>
          </p:cNvSpPr>
          <p:nvPr>
            <p:ph type="dt" sz="half" idx="10"/>
          </p:nvPr>
        </p:nvSpPr>
        <p:spPr/>
        <p:txBody>
          <a:bodyPr/>
          <a:lstStyle/>
          <a:p>
            <a:fld id="{94D0FA79-EB08-400C-B108-3F593067F6D0}" type="datetimeFigureOut">
              <a:rPr lang="en-IN" smtClean="0"/>
              <a:t>12-10-2023</a:t>
            </a:fld>
            <a:endParaRPr lang="en-IN"/>
          </a:p>
        </p:txBody>
      </p:sp>
      <p:sp>
        <p:nvSpPr>
          <p:cNvPr id="6" name="Footer Placeholder 5">
            <a:extLst>
              <a:ext uri="{FF2B5EF4-FFF2-40B4-BE49-F238E27FC236}">
                <a16:creationId xmlns:a16="http://schemas.microsoft.com/office/drawing/2014/main" id="{7B490CDF-BB6A-E817-3DDF-4BD8BC42C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5B9523-F1FD-4AEA-3F08-C78FAA3E85DE}"/>
              </a:ext>
            </a:extLst>
          </p:cNvPr>
          <p:cNvSpPr>
            <a:spLocks noGrp="1"/>
          </p:cNvSpPr>
          <p:nvPr>
            <p:ph type="sldNum" sz="quarter" idx="12"/>
          </p:nvPr>
        </p:nvSpPr>
        <p:spPr/>
        <p:txBody>
          <a:bodyPr/>
          <a:lstStyle/>
          <a:p>
            <a:fld id="{681E797B-A972-4B8F-AD6D-A4D6E8AC1D6A}" type="slidenum">
              <a:rPr lang="en-IN" smtClean="0"/>
              <a:t>‹#›</a:t>
            </a:fld>
            <a:endParaRPr lang="en-IN"/>
          </a:p>
        </p:txBody>
      </p:sp>
    </p:spTree>
    <p:extLst>
      <p:ext uri="{BB962C8B-B14F-4D97-AF65-F5344CB8AC3E}">
        <p14:creationId xmlns:p14="http://schemas.microsoft.com/office/powerpoint/2010/main" val="384484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4E01-9F7C-0B4B-ACB8-1CEB90F469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8CC9E8-8B56-B3BD-8AC3-381F46BA1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87A9A0-2F8D-F1E3-7A21-2D7D50432C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B90761-8623-F81A-BE14-3521DD18F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4BC83-995F-B2B4-653C-34676DE56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45EE69-134D-B8D5-27B0-FE3200244981}"/>
              </a:ext>
            </a:extLst>
          </p:cNvPr>
          <p:cNvSpPr>
            <a:spLocks noGrp="1"/>
          </p:cNvSpPr>
          <p:nvPr>
            <p:ph type="dt" sz="half" idx="10"/>
          </p:nvPr>
        </p:nvSpPr>
        <p:spPr/>
        <p:txBody>
          <a:bodyPr/>
          <a:lstStyle/>
          <a:p>
            <a:fld id="{94D0FA79-EB08-400C-B108-3F593067F6D0}" type="datetimeFigureOut">
              <a:rPr lang="en-IN" smtClean="0"/>
              <a:t>12-10-2023</a:t>
            </a:fld>
            <a:endParaRPr lang="en-IN"/>
          </a:p>
        </p:txBody>
      </p:sp>
      <p:sp>
        <p:nvSpPr>
          <p:cNvPr id="8" name="Footer Placeholder 7">
            <a:extLst>
              <a:ext uri="{FF2B5EF4-FFF2-40B4-BE49-F238E27FC236}">
                <a16:creationId xmlns:a16="http://schemas.microsoft.com/office/drawing/2014/main" id="{7181A692-74A7-8488-85A2-7DE2385D57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C327B6-1287-488A-BB60-956276DFBF85}"/>
              </a:ext>
            </a:extLst>
          </p:cNvPr>
          <p:cNvSpPr>
            <a:spLocks noGrp="1"/>
          </p:cNvSpPr>
          <p:nvPr>
            <p:ph type="sldNum" sz="quarter" idx="12"/>
          </p:nvPr>
        </p:nvSpPr>
        <p:spPr/>
        <p:txBody>
          <a:bodyPr/>
          <a:lstStyle/>
          <a:p>
            <a:fld id="{681E797B-A972-4B8F-AD6D-A4D6E8AC1D6A}" type="slidenum">
              <a:rPr lang="en-IN" smtClean="0"/>
              <a:t>‹#›</a:t>
            </a:fld>
            <a:endParaRPr lang="en-IN"/>
          </a:p>
        </p:txBody>
      </p:sp>
    </p:spTree>
    <p:extLst>
      <p:ext uri="{BB962C8B-B14F-4D97-AF65-F5344CB8AC3E}">
        <p14:creationId xmlns:p14="http://schemas.microsoft.com/office/powerpoint/2010/main" val="2854790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8942-E70D-B5C0-E5DF-D519FC1CD2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5C06E4-DBEC-2FB9-A57A-AFA59C82DCE6}"/>
              </a:ext>
            </a:extLst>
          </p:cNvPr>
          <p:cNvSpPr>
            <a:spLocks noGrp="1"/>
          </p:cNvSpPr>
          <p:nvPr>
            <p:ph type="dt" sz="half" idx="10"/>
          </p:nvPr>
        </p:nvSpPr>
        <p:spPr/>
        <p:txBody>
          <a:bodyPr/>
          <a:lstStyle/>
          <a:p>
            <a:fld id="{94D0FA79-EB08-400C-B108-3F593067F6D0}" type="datetimeFigureOut">
              <a:rPr lang="en-IN" smtClean="0"/>
              <a:t>12-10-2023</a:t>
            </a:fld>
            <a:endParaRPr lang="en-IN"/>
          </a:p>
        </p:txBody>
      </p:sp>
      <p:sp>
        <p:nvSpPr>
          <p:cNvPr id="4" name="Footer Placeholder 3">
            <a:extLst>
              <a:ext uri="{FF2B5EF4-FFF2-40B4-BE49-F238E27FC236}">
                <a16:creationId xmlns:a16="http://schemas.microsoft.com/office/drawing/2014/main" id="{6C1D07BE-03FF-A008-2343-BA6EA7EE0A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22A7FE-40E5-DD28-29D3-4BA7D53E5F9D}"/>
              </a:ext>
            </a:extLst>
          </p:cNvPr>
          <p:cNvSpPr>
            <a:spLocks noGrp="1"/>
          </p:cNvSpPr>
          <p:nvPr>
            <p:ph type="sldNum" sz="quarter" idx="12"/>
          </p:nvPr>
        </p:nvSpPr>
        <p:spPr/>
        <p:txBody>
          <a:bodyPr/>
          <a:lstStyle/>
          <a:p>
            <a:fld id="{681E797B-A972-4B8F-AD6D-A4D6E8AC1D6A}" type="slidenum">
              <a:rPr lang="en-IN" smtClean="0"/>
              <a:t>‹#›</a:t>
            </a:fld>
            <a:endParaRPr lang="en-IN"/>
          </a:p>
        </p:txBody>
      </p:sp>
    </p:spTree>
    <p:extLst>
      <p:ext uri="{BB962C8B-B14F-4D97-AF65-F5344CB8AC3E}">
        <p14:creationId xmlns:p14="http://schemas.microsoft.com/office/powerpoint/2010/main" val="42639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6A160-2ED1-D14C-BF94-6E6E62DDC9F1}"/>
              </a:ext>
            </a:extLst>
          </p:cNvPr>
          <p:cNvSpPr>
            <a:spLocks noGrp="1"/>
          </p:cNvSpPr>
          <p:nvPr>
            <p:ph type="dt" sz="half" idx="10"/>
          </p:nvPr>
        </p:nvSpPr>
        <p:spPr/>
        <p:txBody>
          <a:bodyPr/>
          <a:lstStyle/>
          <a:p>
            <a:fld id="{94D0FA79-EB08-400C-B108-3F593067F6D0}" type="datetimeFigureOut">
              <a:rPr lang="en-IN" smtClean="0"/>
              <a:t>12-10-2023</a:t>
            </a:fld>
            <a:endParaRPr lang="en-IN"/>
          </a:p>
        </p:txBody>
      </p:sp>
      <p:sp>
        <p:nvSpPr>
          <p:cNvPr id="3" name="Footer Placeholder 2">
            <a:extLst>
              <a:ext uri="{FF2B5EF4-FFF2-40B4-BE49-F238E27FC236}">
                <a16:creationId xmlns:a16="http://schemas.microsoft.com/office/drawing/2014/main" id="{F68BBF72-3EB0-4448-2F53-949D82A1B4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396D1A-E1B0-D833-6D86-C77B0FC985B4}"/>
              </a:ext>
            </a:extLst>
          </p:cNvPr>
          <p:cNvSpPr>
            <a:spLocks noGrp="1"/>
          </p:cNvSpPr>
          <p:nvPr>
            <p:ph type="sldNum" sz="quarter" idx="12"/>
          </p:nvPr>
        </p:nvSpPr>
        <p:spPr/>
        <p:txBody>
          <a:bodyPr/>
          <a:lstStyle/>
          <a:p>
            <a:fld id="{681E797B-A972-4B8F-AD6D-A4D6E8AC1D6A}" type="slidenum">
              <a:rPr lang="en-IN" smtClean="0"/>
              <a:t>‹#›</a:t>
            </a:fld>
            <a:endParaRPr lang="en-IN"/>
          </a:p>
        </p:txBody>
      </p:sp>
    </p:spTree>
    <p:extLst>
      <p:ext uri="{BB962C8B-B14F-4D97-AF65-F5344CB8AC3E}">
        <p14:creationId xmlns:p14="http://schemas.microsoft.com/office/powerpoint/2010/main" val="161812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060D-CCE5-32E1-5984-E206EE265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8BB667-797C-C9CC-2FA3-685D3FB89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9760B8-6CB2-69FC-FCCD-500309B18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26093-A8EE-6646-2A82-59A46D1E53C5}"/>
              </a:ext>
            </a:extLst>
          </p:cNvPr>
          <p:cNvSpPr>
            <a:spLocks noGrp="1"/>
          </p:cNvSpPr>
          <p:nvPr>
            <p:ph type="dt" sz="half" idx="10"/>
          </p:nvPr>
        </p:nvSpPr>
        <p:spPr/>
        <p:txBody>
          <a:bodyPr/>
          <a:lstStyle/>
          <a:p>
            <a:fld id="{94D0FA79-EB08-400C-B108-3F593067F6D0}" type="datetimeFigureOut">
              <a:rPr lang="en-IN" smtClean="0"/>
              <a:t>12-10-2023</a:t>
            </a:fld>
            <a:endParaRPr lang="en-IN"/>
          </a:p>
        </p:txBody>
      </p:sp>
      <p:sp>
        <p:nvSpPr>
          <p:cNvPr id="6" name="Footer Placeholder 5">
            <a:extLst>
              <a:ext uri="{FF2B5EF4-FFF2-40B4-BE49-F238E27FC236}">
                <a16:creationId xmlns:a16="http://schemas.microsoft.com/office/drawing/2014/main" id="{0F19DE5A-8BC6-7AE8-EA1D-EC4DAB80F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9C4CC2-9560-A42A-468F-2C0857EC720E}"/>
              </a:ext>
            </a:extLst>
          </p:cNvPr>
          <p:cNvSpPr>
            <a:spLocks noGrp="1"/>
          </p:cNvSpPr>
          <p:nvPr>
            <p:ph type="sldNum" sz="quarter" idx="12"/>
          </p:nvPr>
        </p:nvSpPr>
        <p:spPr/>
        <p:txBody>
          <a:bodyPr/>
          <a:lstStyle/>
          <a:p>
            <a:fld id="{681E797B-A972-4B8F-AD6D-A4D6E8AC1D6A}" type="slidenum">
              <a:rPr lang="en-IN" smtClean="0"/>
              <a:t>‹#›</a:t>
            </a:fld>
            <a:endParaRPr lang="en-IN"/>
          </a:p>
        </p:txBody>
      </p:sp>
    </p:spTree>
    <p:extLst>
      <p:ext uri="{BB962C8B-B14F-4D97-AF65-F5344CB8AC3E}">
        <p14:creationId xmlns:p14="http://schemas.microsoft.com/office/powerpoint/2010/main" val="131973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A984-7FB9-A589-2A70-A929EB568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7D5EB-5240-FBD0-5D71-D9FB14D80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F11EC0-24B6-46BC-C1BC-76348BFAA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E13B4-8CDA-905F-54B9-A4D88AD17452}"/>
              </a:ext>
            </a:extLst>
          </p:cNvPr>
          <p:cNvSpPr>
            <a:spLocks noGrp="1"/>
          </p:cNvSpPr>
          <p:nvPr>
            <p:ph type="dt" sz="half" idx="10"/>
          </p:nvPr>
        </p:nvSpPr>
        <p:spPr/>
        <p:txBody>
          <a:bodyPr/>
          <a:lstStyle/>
          <a:p>
            <a:fld id="{94D0FA79-EB08-400C-B108-3F593067F6D0}" type="datetimeFigureOut">
              <a:rPr lang="en-IN" smtClean="0"/>
              <a:t>12-10-2023</a:t>
            </a:fld>
            <a:endParaRPr lang="en-IN"/>
          </a:p>
        </p:txBody>
      </p:sp>
      <p:sp>
        <p:nvSpPr>
          <p:cNvPr id="6" name="Footer Placeholder 5">
            <a:extLst>
              <a:ext uri="{FF2B5EF4-FFF2-40B4-BE49-F238E27FC236}">
                <a16:creationId xmlns:a16="http://schemas.microsoft.com/office/drawing/2014/main" id="{6DC51092-C04B-6A78-0A99-915CD5B6BD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26F6EE-73FC-F904-4A7D-0EA309B5DD07}"/>
              </a:ext>
            </a:extLst>
          </p:cNvPr>
          <p:cNvSpPr>
            <a:spLocks noGrp="1"/>
          </p:cNvSpPr>
          <p:nvPr>
            <p:ph type="sldNum" sz="quarter" idx="12"/>
          </p:nvPr>
        </p:nvSpPr>
        <p:spPr/>
        <p:txBody>
          <a:bodyPr/>
          <a:lstStyle/>
          <a:p>
            <a:fld id="{681E797B-A972-4B8F-AD6D-A4D6E8AC1D6A}" type="slidenum">
              <a:rPr lang="en-IN" smtClean="0"/>
              <a:t>‹#›</a:t>
            </a:fld>
            <a:endParaRPr lang="en-IN"/>
          </a:p>
        </p:txBody>
      </p:sp>
    </p:spTree>
    <p:extLst>
      <p:ext uri="{BB962C8B-B14F-4D97-AF65-F5344CB8AC3E}">
        <p14:creationId xmlns:p14="http://schemas.microsoft.com/office/powerpoint/2010/main" val="421738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C83C8-5EDC-B5E0-D703-608BB7C73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B5BB40-BB9B-4660-F869-AABB9FC8F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A181EF-BD4A-B959-68E4-9F47523CE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0FA79-EB08-400C-B108-3F593067F6D0}" type="datetimeFigureOut">
              <a:rPr lang="en-IN" smtClean="0"/>
              <a:t>12-10-2023</a:t>
            </a:fld>
            <a:endParaRPr lang="en-IN"/>
          </a:p>
        </p:txBody>
      </p:sp>
      <p:sp>
        <p:nvSpPr>
          <p:cNvPr id="5" name="Footer Placeholder 4">
            <a:extLst>
              <a:ext uri="{FF2B5EF4-FFF2-40B4-BE49-F238E27FC236}">
                <a16:creationId xmlns:a16="http://schemas.microsoft.com/office/drawing/2014/main" id="{688B3D2A-BFED-A846-D874-8AB041D96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5FD28E-6AA4-384F-72FD-C4C638BC7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E797B-A972-4B8F-AD6D-A4D6E8AC1D6A}" type="slidenum">
              <a:rPr lang="en-IN" smtClean="0"/>
              <a:t>‹#›</a:t>
            </a:fld>
            <a:endParaRPr lang="en-IN"/>
          </a:p>
        </p:txBody>
      </p:sp>
    </p:spTree>
    <p:extLst>
      <p:ext uri="{BB962C8B-B14F-4D97-AF65-F5344CB8AC3E}">
        <p14:creationId xmlns:p14="http://schemas.microsoft.com/office/powerpoint/2010/main" val="4070485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1928-2A18-3644-CE1E-9D8F3C81BE04}"/>
              </a:ext>
            </a:extLst>
          </p:cNvPr>
          <p:cNvSpPr>
            <a:spLocks noGrp="1"/>
          </p:cNvSpPr>
          <p:nvPr>
            <p:ph type="title"/>
          </p:nvPr>
        </p:nvSpPr>
        <p:spPr>
          <a:xfrm>
            <a:off x="315685" y="122529"/>
            <a:ext cx="10515600" cy="735887"/>
          </a:xfrm>
        </p:spPr>
        <p:txBody>
          <a:bodyPr/>
          <a:lstStyle/>
          <a:p>
            <a:r>
              <a:rPr lang="en-IN" b="1" dirty="0">
                <a:latin typeface="Times New Roman" panose="02020603050405020304" pitchFamily="18" charset="0"/>
                <a:cs typeface="Times New Roman" panose="02020603050405020304" pitchFamily="18" charset="0"/>
              </a:rPr>
              <a:t>Multilevel queue scheduling</a:t>
            </a:r>
          </a:p>
        </p:txBody>
      </p:sp>
      <p:sp>
        <p:nvSpPr>
          <p:cNvPr id="3" name="Content Placeholder 2">
            <a:extLst>
              <a:ext uri="{FF2B5EF4-FFF2-40B4-BE49-F238E27FC236}">
                <a16:creationId xmlns:a16="http://schemas.microsoft.com/office/drawing/2014/main" id="{1E8BB394-5533-8A42-2F2B-2BAAFAEBCB65}"/>
              </a:ext>
            </a:extLst>
          </p:cNvPr>
          <p:cNvSpPr>
            <a:spLocks noGrp="1"/>
          </p:cNvSpPr>
          <p:nvPr>
            <p:ph idx="1"/>
          </p:nvPr>
        </p:nvSpPr>
        <p:spPr>
          <a:xfrm>
            <a:off x="382555" y="1101012"/>
            <a:ext cx="11495314" cy="5514392"/>
          </a:xfrm>
        </p:spPr>
        <p:txBody>
          <a:bodyPr>
            <a:normAutofit/>
          </a:bodyPr>
          <a:lstStyle/>
          <a:p>
            <a:pPr algn="just">
              <a:lnSpc>
                <a:spcPct val="100000"/>
              </a:lnSpc>
            </a:pPr>
            <a:r>
              <a:rPr lang="en-US" sz="2400" b="0" i="0" dirty="0">
                <a:effectLst/>
                <a:latin typeface="Times New Roman" panose="02020603050405020304" pitchFamily="18" charset="0"/>
                <a:cs typeface="Times New Roman" panose="02020603050405020304" pitchFamily="18" charset="0"/>
              </a:rPr>
              <a:t>Another class of scheduling algorithms has been created for situations in which processes are easily classified into different groups.</a:t>
            </a:r>
          </a:p>
          <a:p>
            <a:pPr algn="just">
              <a:lnSpc>
                <a:spcPct val="10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A common division is made between foreground(or interactive) processes and background (or batch) processes. </a:t>
            </a:r>
          </a:p>
          <a:p>
            <a:pPr algn="just">
              <a:lnSpc>
                <a:spcPct val="100000"/>
              </a:lnSpc>
            </a:pPr>
            <a:r>
              <a:rPr lang="en-US" sz="2400" b="0" i="0" dirty="0">
                <a:effectLst/>
                <a:latin typeface="Times New Roman" panose="02020603050405020304" pitchFamily="18" charset="0"/>
                <a:cs typeface="Times New Roman" panose="02020603050405020304" pitchFamily="18" charset="0"/>
              </a:rPr>
              <a:t>These two types of processes have different response-time requirements, and so might have different scheduling needs. </a:t>
            </a:r>
          </a:p>
          <a:p>
            <a:pPr algn="just">
              <a:lnSpc>
                <a:spcPct val="100000"/>
              </a:lnSpc>
            </a:pPr>
            <a:r>
              <a:rPr lang="en-US" sz="2400" b="0" i="0" dirty="0">
                <a:effectLst/>
                <a:latin typeface="Times New Roman" panose="02020603050405020304" pitchFamily="18" charset="0"/>
                <a:cs typeface="Times New Roman" panose="02020603050405020304" pitchFamily="18" charset="0"/>
              </a:rPr>
              <a:t>In addition, </a:t>
            </a:r>
            <a:r>
              <a:rPr lang="en-US" sz="2400" b="1" i="0" dirty="0">
                <a:effectLst/>
                <a:latin typeface="Times New Roman" panose="02020603050405020304" pitchFamily="18" charset="0"/>
                <a:cs typeface="Times New Roman" panose="02020603050405020304" pitchFamily="18" charset="0"/>
              </a:rPr>
              <a:t>foreground processes </a:t>
            </a:r>
            <a:r>
              <a:rPr lang="en-US" sz="2400" b="0" i="0" dirty="0">
                <a:effectLst/>
                <a:latin typeface="Times New Roman" panose="02020603050405020304" pitchFamily="18" charset="0"/>
                <a:cs typeface="Times New Roman" panose="02020603050405020304" pitchFamily="18" charset="0"/>
              </a:rPr>
              <a:t>may have priority over background processes.</a:t>
            </a:r>
          </a:p>
          <a:p>
            <a:pPr algn="just">
              <a:lnSpc>
                <a:spcPct val="100000"/>
              </a:lnSpc>
            </a:pPr>
            <a:r>
              <a:rPr lang="en-US" sz="2400" b="0" i="0" dirty="0">
                <a:effectLst/>
                <a:latin typeface="Times New Roman" panose="02020603050405020304" pitchFamily="18" charset="0"/>
                <a:cs typeface="Times New Roman" panose="02020603050405020304" pitchFamily="18" charset="0"/>
              </a:rPr>
              <a:t>A multi-level queue scheduling algorithm partitions the </a:t>
            </a:r>
            <a:r>
              <a:rPr lang="en-US" sz="2400" b="1" i="0" dirty="0">
                <a:effectLst/>
                <a:latin typeface="Times New Roman" panose="02020603050405020304" pitchFamily="18" charset="0"/>
                <a:cs typeface="Times New Roman" panose="02020603050405020304" pitchFamily="18" charset="0"/>
              </a:rPr>
              <a:t>ready queue </a:t>
            </a:r>
            <a:r>
              <a:rPr lang="en-US" sz="2400" b="0" i="0" dirty="0">
                <a:effectLst/>
                <a:latin typeface="Times New Roman" panose="02020603050405020304" pitchFamily="18" charset="0"/>
                <a:cs typeface="Times New Roman" panose="02020603050405020304" pitchFamily="18" charset="0"/>
              </a:rPr>
              <a:t>into several separate queues. </a:t>
            </a:r>
          </a:p>
          <a:p>
            <a:pPr algn="just">
              <a:lnSpc>
                <a:spcPct val="100000"/>
              </a:lnSpc>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processes</a:t>
            </a:r>
            <a:r>
              <a:rPr lang="en-US" sz="2400" b="0" i="0" dirty="0">
                <a:effectLst/>
                <a:latin typeface="Times New Roman" panose="02020603050405020304" pitchFamily="18" charset="0"/>
                <a:cs typeface="Times New Roman" panose="02020603050405020304" pitchFamily="18" charset="0"/>
              </a:rPr>
              <a:t> are permanently assigned to one queue, generally based on some property of the process, such as memory size, process priority, or process type. </a:t>
            </a:r>
          </a:p>
          <a:p>
            <a:pPr algn="just">
              <a:lnSpc>
                <a:spcPct val="100000"/>
              </a:lnSpc>
            </a:pPr>
            <a:r>
              <a:rPr lang="en-US" sz="2400" b="1" i="0" dirty="0">
                <a:effectLst/>
                <a:latin typeface="Times New Roman" panose="02020603050405020304" pitchFamily="18" charset="0"/>
                <a:cs typeface="Times New Roman" panose="02020603050405020304" pitchFamily="18" charset="0"/>
              </a:rPr>
              <a:t>Each queue </a:t>
            </a:r>
            <a:r>
              <a:rPr lang="en-US" sz="2400" b="0" i="0" dirty="0">
                <a:effectLst/>
                <a:latin typeface="Times New Roman" panose="02020603050405020304" pitchFamily="18" charset="0"/>
                <a:cs typeface="Times New Roman" panose="02020603050405020304" pitchFamily="18" charset="0"/>
              </a:rPr>
              <a:t>has its </a:t>
            </a:r>
            <a:r>
              <a:rPr lang="en-US" sz="2400" b="1" i="0" dirty="0">
                <a:effectLst/>
                <a:latin typeface="Times New Roman" panose="02020603050405020304" pitchFamily="18" charset="0"/>
                <a:cs typeface="Times New Roman" panose="02020603050405020304" pitchFamily="18" charset="0"/>
              </a:rPr>
              <a:t>own scheduling algorithm</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386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3FA2-FA3C-5F56-69C8-A7A380F2B4FA}"/>
              </a:ext>
            </a:extLst>
          </p:cNvPr>
          <p:cNvSpPr>
            <a:spLocks noGrp="1"/>
          </p:cNvSpPr>
          <p:nvPr>
            <p:ph idx="1"/>
          </p:nvPr>
        </p:nvSpPr>
        <p:spPr>
          <a:xfrm>
            <a:off x="214604" y="223934"/>
            <a:ext cx="11793894" cy="6270171"/>
          </a:xfrm>
        </p:spPr>
        <p:txBody>
          <a:bodyPr>
            <a:normAutofit lnSpcReduction="10000"/>
          </a:bodyPr>
          <a:lstStyle/>
          <a:p>
            <a:pPr algn="just">
              <a:lnSpc>
                <a:spcPct val="100000"/>
              </a:lnSpc>
            </a:pPr>
            <a:r>
              <a:rPr lang="en-US" sz="2400" b="0" i="0" dirty="0">
                <a:effectLst/>
                <a:latin typeface="Times New Roman" panose="02020603050405020304" pitchFamily="18" charset="0"/>
                <a:cs typeface="Times New Roman" panose="02020603050405020304" pitchFamily="18" charset="0"/>
              </a:rPr>
              <a:t>In general, a multilevel feedback queue scheduler is defined by the following parameters:</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number of queues.</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scheduling algorithm for each queue.</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method used to determine when to upgrade a process to a higher-priority queue.</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method used to determine when to demote a process to a lower-priority queue.</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method used to determine which queue a process will enter when that process needs service.</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definition of a multilevel feedback queue scheduler makes it the most general CPU-scheduling algorithm. </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be configured to match a specific system under design. </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Unfortunately, it also requires some means of selecting values for all the parameters to define the best scheduler. </a:t>
            </a:r>
          </a:p>
          <a:p>
            <a:pPr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Although a multilevel feedback queue is the </a:t>
            </a:r>
            <a:r>
              <a:rPr lang="en-US" sz="2400" b="1" i="0" dirty="0">
                <a:effectLst/>
                <a:latin typeface="Times New Roman" panose="02020603050405020304" pitchFamily="18" charset="0"/>
                <a:cs typeface="Times New Roman" panose="02020603050405020304" pitchFamily="18" charset="0"/>
              </a:rPr>
              <a:t>most general scheme</a:t>
            </a:r>
            <a:r>
              <a:rPr lang="en-US" sz="2400" b="0" i="0" dirty="0">
                <a:effectLst/>
                <a:latin typeface="Times New Roman" panose="02020603050405020304" pitchFamily="18" charset="0"/>
                <a:cs typeface="Times New Roman" panose="02020603050405020304" pitchFamily="18" charset="0"/>
              </a:rPr>
              <a:t>, it is also the </a:t>
            </a:r>
            <a:r>
              <a:rPr lang="en-US" sz="2400" b="1" i="0" dirty="0">
                <a:effectLst/>
                <a:latin typeface="Times New Roman" panose="02020603050405020304" pitchFamily="18" charset="0"/>
                <a:cs typeface="Times New Roman" panose="02020603050405020304" pitchFamily="18" charset="0"/>
              </a:rPr>
              <a:t>most complex</a:t>
            </a:r>
            <a:r>
              <a:rPr lang="en-US" sz="2400"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16948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AE29BF-DBF4-5F1B-F1B6-2A19974D6D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900" y="149290"/>
            <a:ext cx="6934200" cy="4114800"/>
          </a:xfrm>
        </p:spPr>
      </p:pic>
      <p:sp>
        <p:nvSpPr>
          <p:cNvPr id="7" name="TextBox 6">
            <a:extLst>
              <a:ext uri="{FF2B5EF4-FFF2-40B4-BE49-F238E27FC236}">
                <a16:creationId xmlns:a16="http://schemas.microsoft.com/office/drawing/2014/main" id="{E19A5011-45C0-20B6-49FC-C7596A66161F}"/>
              </a:ext>
            </a:extLst>
          </p:cNvPr>
          <p:cNvSpPr txBox="1"/>
          <p:nvPr/>
        </p:nvSpPr>
        <p:spPr>
          <a:xfrm>
            <a:off x="529512" y="4943966"/>
            <a:ext cx="10536593" cy="461665"/>
          </a:xfrm>
          <a:prstGeom prst="rect">
            <a:avLst/>
          </a:prstGeom>
          <a:noFill/>
        </p:spPr>
        <p:txBody>
          <a:bodyPr wrap="square">
            <a:spAutoFit/>
          </a:bodyPr>
          <a:lstStyle/>
          <a:p>
            <a:r>
              <a:rPr lang="en-US" sz="2400" i="0" dirty="0">
                <a:solidFill>
                  <a:srgbClr val="212529"/>
                </a:solidFill>
                <a:effectLst/>
                <a:latin typeface="Times New Roman" panose="02020603050405020304" pitchFamily="18" charset="0"/>
                <a:cs typeface="Times New Roman" panose="02020603050405020304" pitchFamily="18" charset="0"/>
              </a:rPr>
              <a:t>An example of a multilevel feedback queue can be seen in the above figure.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975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F4C2-5BFA-13BC-17BA-A13ECE0EBAB2}"/>
              </a:ext>
            </a:extLst>
          </p:cNvPr>
          <p:cNvSpPr>
            <a:spLocks noGrp="1"/>
          </p:cNvSpPr>
          <p:nvPr>
            <p:ph type="title"/>
          </p:nvPr>
        </p:nvSpPr>
        <p:spPr>
          <a:xfrm>
            <a:off x="186612" y="132475"/>
            <a:ext cx="11045890" cy="465299"/>
          </a:xfrm>
        </p:spPr>
        <p:txBody>
          <a:bodyPr>
            <a:normAutofit/>
          </a:bodyPr>
          <a:lstStyle/>
          <a:p>
            <a:r>
              <a:rPr lang="en-IN" sz="2400" b="1" i="0" dirty="0">
                <a:solidFill>
                  <a:srgbClr val="212529"/>
                </a:solidFill>
                <a:effectLst/>
                <a:latin typeface="Times New Roman" panose="02020603050405020304" pitchFamily="18" charset="0"/>
                <a:cs typeface="Times New Roman" panose="02020603050405020304" pitchFamily="18" charset="0"/>
              </a:rPr>
              <a:t>Explanation: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8D40B3-63DB-AFAA-05A9-18ABCEF65478}"/>
              </a:ext>
            </a:extLst>
          </p:cNvPr>
          <p:cNvSpPr>
            <a:spLocks noGrp="1"/>
          </p:cNvSpPr>
          <p:nvPr>
            <p:ph idx="1"/>
          </p:nvPr>
        </p:nvSpPr>
        <p:spPr>
          <a:xfrm>
            <a:off x="186613" y="727788"/>
            <a:ext cx="11812554" cy="5765087"/>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First of all, Suppose that queues 1 and 2 follow round robin with time quantum 8 and 16 respectively and queue 3 follows FCFS. One of the implementations of Multilevel Feedback Queue Scheduling is as follows:</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If any process starts executing then firstly it enters queue 1.</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In queue 1, the process executes for 8 unit and if it completes in these 8 units or it gives CPU for I/O operation in these 8 units unit than the priority of this process does not change, and if for some reasons it again comes in the ready queue than it again starts its execution in the Queue 1.</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If a process that is in queue 1 does not complete in 8 units then its priority gets reduced and it gets shifted to queue 2.</a:t>
            </a:r>
          </a:p>
          <a:p>
            <a:pPr marL="0" indent="0">
              <a:buNone/>
            </a:pPr>
            <a:endParaRPr lang="en-IN" dirty="0"/>
          </a:p>
        </p:txBody>
      </p:sp>
    </p:spTree>
    <p:extLst>
      <p:ext uri="{BB962C8B-B14F-4D97-AF65-F5344CB8AC3E}">
        <p14:creationId xmlns:p14="http://schemas.microsoft.com/office/powerpoint/2010/main" val="365505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7D6B3-C2BD-6A03-4C61-EAC54AF35AC0}"/>
              </a:ext>
            </a:extLst>
          </p:cNvPr>
          <p:cNvSpPr>
            <a:spLocks noGrp="1"/>
          </p:cNvSpPr>
          <p:nvPr>
            <p:ph idx="1"/>
          </p:nvPr>
        </p:nvSpPr>
        <p:spPr>
          <a:xfrm>
            <a:off x="205273" y="261256"/>
            <a:ext cx="11148527" cy="6354147"/>
          </a:xfrm>
        </p:spPr>
        <p:txBody>
          <a:bodyPr>
            <a:normAutofit/>
          </a:bodyPr>
          <a:lstStyle/>
          <a:p>
            <a:pPr marL="0" indent="0" algn="just">
              <a:lnSpc>
                <a:spcPct val="150000"/>
              </a:lnSpc>
              <a:buNone/>
            </a:pPr>
            <a:r>
              <a:rPr lang="en-US" b="0" i="0" dirty="0">
                <a:solidFill>
                  <a:srgbClr val="212529"/>
                </a:solidFill>
                <a:effectLst/>
                <a:latin typeface="Times New Roman" panose="02020603050405020304" pitchFamily="18" charset="0"/>
                <a:cs typeface="Times New Roman" panose="02020603050405020304" pitchFamily="18" charset="0"/>
              </a:rPr>
              <a:t>4</a:t>
            </a:r>
            <a:r>
              <a:rPr lang="en-US" sz="2400" b="0" i="0" dirty="0">
                <a:solidFill>
                  <a:srgbClr val="212529"/>
                </a:solidFill>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Above points 2 and 3 are also true for processes in queue 2 but the time quantum is 16 units. Generally, if any process does not complete in a given time quantum then it gets shifted to the lower priority queue.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5.After that in the last queue, all processes are scheduled in an FCFS manner.</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6.It is important to note that a process that is in a lower priority queue can only execute only when the higher priority queues are empty.</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7.Any running process in the lower priority queue can be interrupted by a process arriving in the higher priority queue.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Also, the above implementation may differ for the example in which the last queue will follow</a:t>
            </a:r>
            <a:r>
              <a:rPr lang="en-US" sz="2400" b="1" i="0" dirty="0">
                <a:effectLst/>
                <a:latin typeface="Times New Roman" panose="02020603050405020304" pitchFamily="18" charset="0"/>
                <a:cs typeface="Times New Roman" panose="02020603050405020304" pitchFamily="18" charset="0"/>
              </a:rPr>
              <a:t> Round-robin Scheduling.</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4484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42FC8-7674-1C1A-22EC-71A3F7F2D0A4}"/>
              </a:ext>
            </a:extLst>
          </p:cNvPr>
          <p:cNvSpPr>
            <a:spLocks noGrp="1"/>
          </p:cNvSpPr>
          <p:nvPr>
            <p:ph idx="1"/>
          </p:nvPr>
        </p:nvSpPr>
        <p:spPr>
          <a:xfrm>
            <a:off x="307909" y="223935"/>
            <a:ext cx="11411339" cy="5953028"/>
          </a:xfrm>
        </p:spPr>
        <p:txBody>
          <a:bodyPr/>
          <a:lstStyle/>
          <a:p>
            <a:pPr algn="l">
              <a:lnSpc>
                <a:spcPct val="150000"/>
              </a:lnSpc>
            </a:pPr>
            <a:r>
              <a:rPr lang="en-US" sz="2400" b="1" i="0" dirty="0">
                <a:solidFill>
                  <a:srgbClr val="212529"/>
                </a:solidFill>
                <a:effectLst/>
                <a:latin typeface="Times New Roman" panose="02020603050405020304" pitchFamily="18" charset="0"/>
                <a:cs typeface="Times New Roman" panose="02020603050405020304" pitchFamily="18" charset="0"/>
              </a:rPr>
              <a:t>In the above Implementation, there is a problem and that is; </a:t>
            </a:r>
            <a:r>
              <a:rPr lang="en-US" sz="2400" b="0" i="0" dirty="0">
                <a:solidFill>
                  <a:srgbClr val="212529"/>
                </a:solidFill>
                <a:effectLst/>
                <a:latin typeface="Times New Roman" panose="02020603050405020304" pitchFamily="18" charset="0"/>
                <a:cs typeface="Times New Roman" panose="02020603050405020304" pitchFamily="18" charset="0"/>
              </a:rPr>
              <a:t>Any process that is in the lower priority queue has to suffer starvation due to some short processes that are taking all the CPU time.</a:t>
            </a:r>
          </a:p>
          <a:p>
            <a:pPr algn="l">
              <a:lnSpc>
                <a:spcPct val="150000"/>
              </a:lnSpc>
            </a:pPr>
            <a:r>
              <a:rPr lang="en-US" sz="2400" b="1" i="0" dirty="0">
                <a:solidFill>
                  <a:srgbClr val="212529"/>
                </a:solidFill>
                <a:effectLst/>
                <a:latin typeface="Times New Roman" panose="02020603050405020304" pitchFamily="18" charset="0"/>
                <a:cs typeface="Times New Roman" panose="02020603050405020304" pitchFamily="18" charset="0"/>
              </a:rPr>
              <a:t>And the solution to this problem is :</a:t>
            </a:r>
            <a:r>
              <a:rPr lang="en-US" sz="2400" b="0" i="0" dirty="0">
                <a:solidFill>
                  <a:srgbClr val="212529"/>
                </a:solidFill>
                <a:effectLst/>
                <a:latin typeface="Times New Roman" panose="02020603050405020304" pitchFamily="18" charset="0"/>
                <a:cs typeface="Times New Roman" panose="02020603050405020304" pitchFamily="18" charset="0"/>
              </a:rPr>
              <a:t> There is a solution that is to boost the priority of all the process after regular intervals then place all the processes in the highest priority queue.</a:t>
            </a:r>
          </a:p>
          <a:p>
            <a:endParaRPr lang="en-IN" dirty="0"/>
          </a:p>
        </p:txBody>
      </p:sp>
    </p:spTree>
    <p:extLst>
      <p:ext uri="{BB962C8B-B14F-4D97-AF65-F5344CB8AC3E}">
        <p14:creationId xmlns:p14="http://schemas.microsoft.com/office/powerpoint/2010/main" val="474537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E5C6-CB3C-3BF5-6937-6FD4317B0BEC}"/>
              </a:ext>
            </a:extLst>
          </p:cNvPr>
          <p:cNvSpPr>
            <a:spLocks noGrp="1"/>
          </p:cNvSpPr>
          <p:nvPr>
            <p:ph type="title"/>
          </p:nvPr>
        </p:nvSpPr>
        <p:spPr>
          <a:xfrm>
            <a:off x="233265" y="130630"/>
            <a:ext cx="11120535" cy="475860"/>
          </a:xfrm>
        </p:spPr>
        <p:txBody>
          <a:bodyPr>
            <a:normAutofit fontScale="90000"/>
          </a:bodyPr>
          <a:lstStyle/>
          <a:p>
            <a:r>
              <a:rPr lang="en-US" sz="3200" b="1" i="0" dirty="0">
                <a:solidFill>
                  <a:srgbClr val="FF0000"/>
                </a:solidFill>
                <a:effectLst/>
                <a:latin typeface="Times New Roman" panose="02020603050405020304" pitchFamily="18" charset="0"/>
                <a:cs typeface="Times New Roman" panose="02020603050405020304" pitchFamily="18" charset="0"/>
              </a:rPr>
              <a:t>The need for Multilevel Feedback Queue Scheduling(MFQS)</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47D5FB-8DCF-42E4-13C3-8CC03AD46A99}"/>
              </a:ext>
            </a:extLst>
          </p:cNvPr>
          <p:cNvSpPr>
            <a:spLocks noGrp="1"/>
          </p:cNvSpPr>
          <p:nvPr>
            <p:ph idx="1"/>
          </p:nvPr>
        </p:nvSpPr>
        <p:spPr>
          <a:xfrm>
            <a:off x="233264" y="690465"/>
            <a:ext cx="11616613" cy="5896947"/>
          </a:xfrm>
        </p:spPr>
        <p:txBody>
          <a:bodyPr>
            <a:normAutofit fontScale="85000" lnSpcReduction="20000"/>
          </a:bodyPr>
          <a:lstStyle/>
          <a:p>
            <a:pPr algn="just">
              <a:lnSpc>
                <a:spcPct val="160000"/>
              </a:lnSpc>
            </a:pPr>
            <a:r>
              <a:rPr lang="en-US" b="0" i="0" dirty="0">
                <a:effectLst/>
                <a:latin typeface="Times New Roman" panose="02020603050405020304" pitchFamily="18" charset="0"/>
                <a:cs typeface="Times New Roman" panose="02020603050405020304" pitchFamily="18" charset="0"/>
              </a:rPr>
              <a:t>Following are some points to understand the need for such complex scheduling:</a:t>
            </a:r>
          </a:p>
          <a:p>
            <a:pPr algn="just">
              <a:lnSpc>
                <a:spcPct val="16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scheduling is more flexible than Multilevel queue scheduling.</a:t>
            </a:r>
          </a:p>
          <a:p>
            <a:pPr algn="just">
              <a:lnSpc>
                <a:spcPct val="16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algorithm helps in reducing the response time.</a:t>
            </a:r>
          </a:p>
          <a:p>
            <a:pPr algn="just">
              <a:lnSpc>
                <a:spcPct val="16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order to optimize the turnaround time, the SJF algorithm is needed which basically requires the running time of processes in order to schedule them. As we know that the running time of processes is not known in advance. Also, this scheduling mainly runs a process for a time quantum and after that, it can change the priority of the process if the process is long. Thus this scheduling algorithm mainly learns from the past behavior of the processes and then it can predict the future behavior of the processes. In this way, MFQS tries to run a shorter process first which in return leads to optimize the turnaround time.</a:t>
            </a:r>
          </a:p>
          <a:p>
            <a:endParaRPr lang="en-IN" dirty="0"/>
          </a:p>
        </p:txBody>
      </p:sp>
    </p:spTree>
    <p:extLst>
      <p:ext uri="{BB962C8B-B14F-4D97-AF65-F5344CB8AC3E}">
        <p14:creationId xmlns:p14="http://schemas.microsoft.com/office/powerpoint/2010/main" val="271782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7E48-6BE8-38DC-0220-FC2269B7A000}"/>
              </a:ext>
            </a:extLst>
          </p:cNvPr>
          <p:cNvSpPr>
            <a:spLocks noGrp="1"/>
          </p:cNvSpPr>
          <p:nvPr>
            <p:ph type="title"/>
          </p:nvPr>
        </p:nvSpPr>
        <p:spPr>
          <a:xfrm>
            <a:off x="475861" y="365125"/>
            <a:ext cx="10877939" cy="455969"/>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Advantages of MFQS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650FF4-0E11-925A-D3D5-ADFF96DE7A4D}"/>
              </a:ext>
            </a:extLst>
          </p:cNvPr>
          <p:cNvSpPr>
            <a:spLocks noGrp="1"/>
          </p:cNvSpPr>
          <p:nvPr>
            <p:ph idx="1"/>
          </p:nvPr>
        </p:nvSpPr>
        <p:spPr>
          <a:xfrm>
            <a:off x="354563" y="1073020"/>
            <a:ext cx="10999237" cy="5103943"/>
          </a:xfrm>
        </p:spPr>
        <p:txBody>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is a flexible Scheduling Algorithm</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scheduling algorithm allows different processes to move between different queues.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this algorithm, A process that waits too long in a lower priority queue may be moved to a higher priority queue which helps in preventing starvation.</a:t>
            </a:r>
          </a:p>
          <a:p>
            <a:endParaRPr lang="en-IN" dirty="0"/>
          </a:p>
        </p:txBody>
      </p:sp>
    </p:spTree>
    <p:extLst>
      <p:ext uri="{BB962C8B-B14F-4D97-AF65-F5344CB8AC3E}">
        <p14:creationId xmlns:p14="http://schemas.microsoft.com/office/powerpoint/2010/main" val="14499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6230-9B1A-40E6-F24B-9A81136AA468}"/>
              </a:ext>
            </a:extLst>
          </p:cNvPr>
          <p:cNvSpPr>
            <a:spLocks noGrp="1"/>
          </p:cNvSpPr>
          <p:nvPr>
            <p:ph type="title"/>
          </p:nvPr>
        </p:nvSpPr>
        <p:spPr>
          <a:xfrm>
            <a:off x="559837" y="365126"/>
            <a:ext cx="10793963" cy="661242"/>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Disadvantages of MFQS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E0B053-35FD-3C49-B6F7-8BC5C1A61DE8}"/>
              </a:ext>
            </a:extLst>
          </p:cNvPr>
          <p:cNvSpPr>
            <a:spLocks noGrp="1"/>
          </p:cNvSpPr>
          <p:nvPr>
            <p:ph idx="1"/>
          </p:nvPr>
        </p:nvSpPr>
        <p:spPr>
          <a:xfrm>
            <a:off x="335902" y="1175657"/>
            <a:ext cx="11017898" cy="5001306"/>
          </a:xfrm>
        </p:spPr>
        <p:txBody>
          <a:bodyPr>
            <a:normAutofit/>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algorithm is too complex.</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 processes are moving around different queues which leads to the production of more CPU overheads.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order to select the best scheduler this algorithm requires some other means to select the values.</a:t>
            </a:r>
          </a:p>
        </p:txBody>
      </p:sp>
    </p:spTree>
    <p:extLst>
      <p:ext uri="{BB962C8B-B14F-4D97-AF65-F5344CB8AC3E}">
        <p14:creationId xmlns:p14="http://schemas.microsoft.com/office/powerpoint/2010/main" val="251886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6CB42-F540-81BE-8AB5-5A3BAB6F2F98}"/>
              </a:ext>
            </a:extLst>
          </p:cNvPr>
          <p:cNvSpPr>
            <a:spLocks noGrp="1"/>
          </p:cNvSpPr>
          <p:nvPr>
            <p:ph idx="1"/>
          </p:nvPr>
        </p:nvSpPr>
        <p:spPr>
          <a:xfrm>
            <a:off x="223935" y="195942"/>
            <a:ext cx="11681926" cy="6419461"/>
          </a:xfrm>
        </p:spPr>
        <p:txBody>
          <a:bodyPr>
            <a:normAutofit fontScale="92500" lnSpcReduction="20000"/>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separate queues might be used for foreground and background processes. The </a:t>
            </a:r>
            <a:r>
              <a:rPr lang="en-US" sz="2400" b="1" i="0" dirty="0">
                <a:effectLst/>
                <a:latin typeface="Times New Roman" panose="02020603050405020304" pitchFamily="18" charset="0"/>
                <a:cs typeface="Times New Roman" panose="02020603050405020304" pitchFamily="18" charset="0"/>
              </a:rPr>
              <a:t>foreground queue </a:t>
            </a:r>
            <a:r>
              <a:rPr lang="en-US" sz="2400" b="0" i="0" dirty="0">
                <a:effectLst/>
                <a:latin typeface="Times New Roman" panose="02020603050405020304" pitchFamily="18" charset="0"/>
                <a:cs typeface="Times New Roman" panose="02020603050405020304" pitchFamily="18" charset="0"/>
              </a:rPr>
              <a:t>might be scheduled by the </a:t>
            </a:r>
            <a:r>
              <a:rPr lang="en-US" sz="2400" b="1" i="0" dirty="0">
                <a:effectLst/>
                <a:latin typeface="Times New Roman" panose="02020603050405020304" pitchFamily="18" charset="0"/>
                <a:cs typeface="Times New Roman" panose="02020603050405020304" pitchFamily="18" charset="0"/>
              </a:rPr>
              <a:t>Round Robin algorithm</a:t>
            </a:r>
            <a:r>
              <a:rPr lang="en-US" sz="2400" b="0" i="0" dirty="0">
                <a:effectLst/>
                <a:latin typeface="Times New Roman" panose="02020603050405020304" pitchFamily="18" charset="0"/>
                <a:cs typeface="Times New Roman" panose="02020603050405020304" pitchFamily="18" charset="0"/>
              </a:rPr>
              <a:t>, while the </a:t>
            </a:r>
            <a:r>
              <a:rPr lang="en-US" sz="2400" b="1" i="0" dirty="0">
                <a:effectLst/>
                <a:latin typeface="Times New Roman" panose="02020603050405020304" pitchFamily="18" charset="0"/>
                <a:cs typeface="Times New Roman" panose="02020603050405020304" pitchFamily="18" charset="0"/>
              </a:rPr>
              <a:t>background queue</a:t>
            </a:r>
            <a:r>
              <a:rPr lang="en-US" sz="2400" b="0" i="0" dirty="0">
                <a:effectLst/>
                <a:latin typeface="Times New Roman" panose="02020603050405020304" pitchFamily="18" charset="0"/>
                <a:cs typeface="Times New Roman" panose="02020603050405020304" pitchFamily="18" charset="0"/>
              </a:rPr>
              <a:t> is scheduled by an </a:t>
            </a:r>
            <a:r>
              <a:rPr lang="en-US" sz="2400" b="1" i="0" dirty="0">
                <a:effectLst/>
                <a:latin typeface="Times New Roman" panose="02020603050405020304" pitchFamily="18" charset="0"/>
                <a:cs typeface="Times New Roman" panose="02020603050405020304" pitchFamily="18" charset="0"/>
              </a:rPr>
              <a:t>FCFS algorithm</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addition, there must be scheduling among the queues, which is commonly implemented as fixed-priority preemptive scheduling. </a:t>
            </a: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The foreground queue may have absolute priority over the background queue.</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 us consider an example of a multilevel queue-scheduling algorithm with five queues: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System Processes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Interactive Processes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Interactive Editing Processes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Batch Processes</a:t>
            </a:r>
          </a:p>
          <a:p>
            <a:pPr algn="just">
              <a:lnSpc>
                <a:spcPct val="150000"/>
              </a:lnSpc>
              <a:buFont typeface="+mj-lt"/>
              <a:buAutoNum type="arabicPeriod"/>
            </a:pPr>
            <a:r>
              <a:rPr lang="en-IN" sz="2400" b="0" i="0" dirty="0">
                <a:effectLst/>
                <a:latin typeface="Times New Roman" panose="02020603050405020304" pitchFamily="18" charset="0"/>
                <a:cs typeface="Times New Roman" panose="02020603050405020304" pitchFamily="18" charset="0"/>
              </a:rPr>
              <a:t>Student Processes</a:t>
            </a:r>
          </a:p>
          <a:p>
            <a:pPr marL="0" indent="0" algn="just">
              <a:lnSpc>
                <a:spcPct val="100000"/>
              </a:lnSpc>
              <a:buNone/>
            </a:pPr>
            <a:endParaRPr lang="en-US" sz="24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749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B46AF3-61F7-F4EF-A8BC-8AA68E5656EE}"/>
              </a:ext>
            </a:extLst>
          </p:cNvPr>
          <p:cNvSpPr>
            <a:spLocks noGrp="1"/>
          </p:cNvSpPr>
          <p:nvPr>
            <p:ph idx="1"/>
          </p:nvPr>
        </p:nvSpPr>
        <p:spPr>
          <a:xfrm>
            <a:off x="298580" y="233265"/>
            <a:ext cx="11625942" cy="5943698"/>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Each queue has </a:t>
            </a:r>
            <a:r>
              <a:rPr lang="en-US" sz="2400" b="1" i="0" dirty="0">
                <a:effectLst/>
                <a:latin typeface="Times New Roman" panose="02020603050405020304" pitchFamily="18" charset="0"/>
                <a:cs typeface="Times New Roman" panose="02020603050405020304" pitchFamily="18" charset="0"/>
              </a:rPr>
              <a:t>absolute priority </a:t>
            </a:r>
            <a:r>
              <a:rPr lang="en-US" sz="2400" b="0" i="0" dirty="0">
                <a:effectLst/>
                <a:latin typeface="Times New Roman" panose="02020603050405020304" pitchFamily="18" charset="0"/>
                <a:cs typeface="Times New Roman" panose="02020603050405020304" pitchFamily="18" charset="0"/>
              </a:rPr>
              <a:t>over </a:t>
            </a:r>
            <a:r>
              <a:rPr lang="en-US" sz="2400" b="1" i="0" dirty="0">
                <a:effectLst/>
                <a:latin typeface="Times New Roman" panose="02020603050405020304" pitchFamily="18" charset="0"/>
                <a:cs typeface="Times New Roman" panose="02020603050405020304" pitchFamily="18" charset="0"/>
              </a:rPr>
              <a:t>lower-priority</a:t>
            </a:r>
            <a:r>
              <a:rPr lang="en-US" sz="2400" b="0" i="0" dirty="0">
                <a:effectLst/>
                <a:latin typeface="Times New Roman" panose="02020603050405020304" pitchFamily="18" charset="0"/>
                <a:cs typeface="Times New Roman" panose="02020603050405020304" pitchFamily="18" charset="0"/>
              </a:rPr>
              <a:t> queues.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No process in the batch queue, for example, could run unless the queues for system processes, interactive processes, and interactive editing processes were all empty.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an interactive editing process entered the ready queue while a batch process was running, the batch process will be preempted.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20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57D6CB-74D1-7705-B2DF-72E0E15035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567" y="205273"/>
            <a:ext cx="9355273" cy="5841061"/>
          </a:xfrm>
        </p:spPr>
      </p:pic>
      <p:sp>
        <p:nvSpPr>
          <p:cNvPr id="6" name="TextBox 5">
            <a:extLst>
              <a:ext uri="{FF2B5EF4-FFF2-40B4-BE49-F238E27FC236}">
                <a16:creationId xmlns:a16="http://schemas.microsoft.com/office/drawing/2014/main" id="{964D5738-7D7C-3C44-0FEA-103DF8389C23}"/>
              </a:ext>
            </a:extLst>
          </p:cNvPr>
          <p:cNvSpPr txBox="1"/>
          <p:nvPr/>
        </p:nvSpPr>
        <p:spPr>
          <a:xfrm>
            <a:off x="3704253" y="6279502"/>
            <a:ext cx="4823927" cy="373225"/>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Fig. Multilevel Queue Scheduling</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1EA4F7C-A74F-3985-47A0-098851F2C177}"/>
                  </a:ext>
                </a:extLst>
              </p14:cNvPr>
              <p14:cNvContentPartPr/>
              <p14:nvPr/>
            </p14:nvContentPartPr>
            <p14:xfrm>
              <a:off x="919168" y="5649230"/>
              <a:ext cx="2317320" cy="276480"/>
            </p14:xfrm>
          </p:contentPart>
        </mc:Choice>
        <mc:Fallback xmlns="">
          <p:pic>
            <p:nvPicPr>
              <p:cNvPr id="2" name="Ink 1">
                <a:extLst>
                  <a:ext uri="{FF2B5EF4-FFF2-40B4-BE49-F238E27FC236}">
                    <a16:creationId xmlns:a16="http://schemas.microsoft.com/office/drawing/2014/main" id="{11EA4F7C-A74F-3985-47A0-098851F2C177}"/>
                  </a:ext>
                </a:extLst>
              </p:cNvPr>
              <p:cNvPicPr/>
              <p:nvPr/>
            </p:nvPicPr>
            <p:blipFill>
              <a:blip r:embed="rId4"/>
              <a:stretch>
                <a:fillRect/>
              </a:stretch>
            </p:blipFill>
            <p:spPr>
              <a:xfrm>
                <a:off x="856528" y="5586590"/>
                <a:ext cx="2442960" cy="402120"/>
              </a:xfrm>
              <a:prstGeom prst="rect">
                <a:avLst/>
              </a:prstGeom>
            </p:spPr>
          </p:pic>
        </mc:Fallback>
      </mc:AlternateContent>
      <p:sp>
        <p:nvSpPr>
          <p:cNvPr id="3" name="TextBox 2">
            <a:extLst>
              <a:ext uri="{FF2B5EF4-FFF2-40B4-BE49-F238E27FC236}">
                <a16:creationId xmlns:a16="http://schemas.microsoft.com/office/drawing/2014/main" id="{918F7182-A0CA-5065-4562-AAB54BD4918F}"/>
              </a:ext>
            </a:extLst>
          </p:cNvPr>
          <p:cNvSpPr txBox="1"/>
          <p:nvPr/>
        </p:nvSpPr>
        <p:spPr>
          <a:xfrm>
            <a:off x="1670180" y="5649230"/>
            <a:ext cx="203407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Lower Priority</a:t>
            </a:r>
          </a:p>
        </p:txBody>
      </p:sp>
    </p:spTree>
    <p:extLst>
      <p:ext uri="{BB962C8B-B14F-4D97-AF65-F5344CB8AC3E}">
        <p14:creationId xmlns:p14="http://schemas.microsoft.com/office/powerpoint/2010/main" val="107419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06876-BCE0-0101-CE10-C08E9BDFE2C3}"/>
              </a:ext>
            </a:extLst>
          </p:cNvPr>
          <p:cNvSpPr>
            <a:spLocks noGrp="1"/>
          </p:cNvSpPr>
          <p:nvPr>
            <p:ph idx="1"/>
          </p:nvPr>
        </p:nvSpPr>
        <p:spPr>
          <a:xfrm>
            <a:off x="279918" y="186612"/>
            <a:ext cx="11457992" cy="6428792"/>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this case, if there are </a:t>
            </a:r>
            <a:r>
              <a:rPr lang="en-US" sz="2400" b="1" i="0" dirty="0">
                <a:effectLst/>
                <a:latin typeface="Times New Roman" panose="02020603050405020304" pitchFamily="18" charset="0"/>
                <a:cs typeface="Times New Roman" panose="02020603050405020304" pitchFamily="18" charset="0"/>
              </a:rPr>
              <a:t>no processes </a:t>
            </a:r>
            <a:r>
              <a:rPr lang="en-US" sz="2400" b="0" i="0" dirty="0">
                <a:effectLst/>
                <a:latin typeface="Times New Roman" panose="02020603050405020304" pitchFamily="18" charset="0"/>
                <a:cs typeface="Times New Roman" panose="02020603050405020304" pitchFamily="18" charset="0"/>
              </a:rPr>
              <a:t>on the higher priority queue only then the processes on the low priority queues will run. </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Once processes on the system queue, the Interactive queue, and Interactive editing queue become empty, only then the processes on the batch queue will run.</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Description of the processes in the above diagram is as follows:</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System Process</a:t>
            </a:r>
            <a:r>
              <a:rPr lang="en-US" sz="2400" b="0" i="0" dirty="0">
                <a:effectLst/>
                <a:latin typeface="Times New Roman" panose="02020603050405020304" pitchFamily="18" charset="0"/>
                <a:cs typeface="Times New Roman" panose="02020603050405020304" pitchFamily="18" charset="0"/>
              </a:rPr>
              <a:t> The Operating system itself has its own process to run and is termed as System Process.</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Interactive Process</a:t>
            </a:r>
            <a:r>
              <a:rPr lang="en-US" sz="2400" b="0" i="0" dirty="0">
                <a:effectLst/>
                <a:latin typeface="Times New Roman" panose="02020603050405020304" pitchFamily="18" charset="0"/>
                <a:cs typeface="Times New Roman" panose="02020603050405020304" pitchFamily="18" charset="0"/>
              </a:rPr>
              <a:t> The Interactive Process is a process in which there should be the same kind of interaction</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(basically an online game ).</a:t>
            </a:r>
          </a:p>
          <a:p>
            <a:endParaRPr lang="en-IN" dirty="0"/>
          </a:p>
        </p:txBody>
      </p:sp>
    </p:spTree>
    <p:extLst>
      <p:ext uri="{BB962C8B-B14F-4D97-AF65-F5344CB8AC3E}">
        <p14:creationId xmlns:p14="http://schemas.microsoft.com/office/powerpoint/2010/main" val="420985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21BF0-D3C4-FFF1-1E4D-A08DA35BA991}"/>
              </a:ext>
            </a:extLst>
          </p:cNvPr>
          <p:cNvSpPr>
            <a:spLocks noGrp="1"/>
          </p:cNvSpPr>
          <p:nvPr>
            <p:ph idx="1"/>
          </p:nvPr>
        </p:nvSpPr>
        <p:spPr>
          <a:xfrm>
            <a:off x="531845" y="335902"/>
            <a:ext cx="11187404" cy="5841061"/>
          </a:xfrm>
        </p:spPr>
        <p:txBody>
          <a:bodyPr/>
          <a:lstStyle/>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Batch Processes:</a:t>
            </a:r>
            <a:r>
              <a:rPr lang="en-US" sz="2400" b="0" i="0" dirty="0">
                <a:effectLst/>
                <a:latin typeface="Times New Roman" panose="02020603050405020304" pitchFamily="18" charset="0"/>
                <a:cs typeface="Times New Roman" panose="02020603050405020304" pitchFamily="18" charset="0"/>
              </a:rPr>
              <a:t> Batch processing is basically a technique in the Operating system that collects the programs and data together in the form of the </a:t>
            </a:r>
            <a:r>
              <a:rPr lang="en-US" sz="2400" b="1" i="0" dirty="0">
                <a:effectLst/>
                <a:latin typeface="Times New Roman" panose="02020603050405020304" pitchFamily="18" charset="0"/>
                <a:cs typeface="Times New Roman" panose="02020603050405020304" pitchFamily="18" charset="0"/>
              </a:rPr>
              <a:t>batch</a:t>
            </a:r>
            <a:r>
              <a:rPr lang="en-US" sz="2400" b="0" i="0" dirty="0">
                <a:effectLst/>
                <a:latin typeface="Times New Roman" panose="02020603050405020304" pitchFamily="18" charset="0"/>
                <a:cs typeface="Times New Roman" panose="02020603050405020304" pitchFamily="18" charset="0"/>
              </a:rPr>
              <a:t> before the </a:t>
            </a:r>
            <a:r>
              <a:rPr lang="en-US" sz="2400" b="1" i="0" dirty="0">
                <a:effectLst/>
                <a:latin typeface="Times New Roman" panose="02020603050405020304" pitchFamily="18" charset="0"/>
                <a:cs typeface="Times New Roman" panose="02020603050405020304" pitchFamily="18" charset="0"/>
              </a:rPr>
              <a:t>processing</a:t>
            </a:r>
            <a:r>
              <a:rPr lang="en-US" sz="2400" b="0" i="0" dirty="0">
                <a:effectLst/>
                <a:latin typeface="Times New Roman" panose="02020603050405020304" pitchFamily="18" charset="0"/>
                <a:cs typeface="Times New Roman" panose="02020603050405020304" pitchFamily="18" charset="0"/>
              </a:rPr>
              <a:t> starts.</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Student Process:</a:t>
            </a:r>
            <a:r>
              <a:rPr lang="en-US" sz="2400" b="0" i="0" dirty="0">
                <a:effectLst/>
                <a:latin typeface="Times New Roman" panose="02020603050405020304" pitchFamily="18" charset="0"/>
                <a:cs typeface="Times New Roman" panose="02020603050405020304" pitchFamily="18" charset="0"/>
              </a:rPr>
              <a:t> The system process always gets the highest priority while the student processes always get the lowest priority.</a:t>
            </a:r>
          </a:p>
          <a:p>
            <a:endParaRPr lang="en-IN" dirty="0"/>
          </a:p>
        </p:txBody>
      </p:sp>
    </p:spTree>
    <p:extLst>
      <p:ext uri="{BB962C8B-B14F-4D97-AF65-F5344CB8AC3E}">
        <p14:creationId xmlns:p14="http://schemas.microsoft.com/office/powerpoint/2010/main" val="774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1588-99E1-E023-A520-92E943E6F79E}"/>
              </a:ext>
            </a:extLst>
          </p:cNvPr>
          <p:cNvSpPr>
            <a:spLocks noGrp="1"/>
          </p:cNvSpPr>
          <p:nvPr>
            <p:ph type="title"/>
          </p:nvPr>
        </p:nvSpPr>
        <p:spPr>
          <a:xfrm>
            <a:off x="436984" y="169182"/>
            <a:ext cx="10515600" cy="577267"/>
          </a:xfrm>
        </p:spPr>
        <p:txBody>
          <a:bodyPr>
            <a:normAutofit fontScale="90000"/>
          </a:bodyPr>
          <a:lstStyle/>
          <a:p>
            <a:r>
              <a:rPr lang="en-US" b="1" i="0" dirty="0">
                <a:solidFill>
                  <a:srgbClr val="212529"/>
                </a:solidFill>
                <a:effectLst/>
                <a:latin typeface="Times New Roman" panose="02020603050405020304" pitchFamily="18" charset="0"/>
                <a:cs typeface="Times New Roman" panose="02020603050405020304" pitchFamily="18" charset="0"/>
              </a:rPr>
              <a:t>Advantages of Multilevel Queue Scheduling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99F00F-1009-8487-363F-883B53CB0E0C}"/>
              </a:ext>
            </a:extLst>
          </p:cNvPr>
          <p:cNvSpPr>
            <a:spLocks noGrp="1"/>
          </p:cNvSpPr>
          <p:nvPr>
            <p:ph idx="1"/>
          </p:nvPr>
        </p:nvSpPr>
        <p:spPr>
          <a:xfrm>
            <a:off x="429208" y="942392"/>
            <a:ext cx="10924592" cy="523457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With the help of this scheduling we can apply various kind of scheduling for different kind of processes:</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System Processes</a:t>
            </a:r>
            <a:r>
              <a:rPr lang="en-US" sz="2400" b="0" i="0" dirty="0">
                <a:effectLst/>
                <a:latin typeface="Times New Roman" panose="02020603050405020304" pitchFamily="18" charset="0"/>
                <a:cs typeface="Times New Roman" panose="02020603050405020304" pitchFamily="18" charset="0"/>
              </a:rPr>
              <a:t>: First Come First Serve(FCFS) Scheduling.</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Interactive Processes</a:t>
            </a:r>
            <a:r>
              <a:rPr lang="en-US" sz="2400" b="0" i="0" dirty="0">
                <a:effectLst/>
                <a:latin typeface="Times New Roman" panose="02020603050405020304" pitchFamily="18" charset="0"/>
                <a:cs typeface="Times New Roman" panose="02020603050405020304" pitchFamily="18" charset="0"/>
              </a:rPr>
              <a:t>: Shortest Job First (SJF) Scheduling.</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Batch Processes</a:t>
            </a:r>
            <a:r>
              <a:rPr lang="en-US" sz="2400" b="0" i="0" dirty="0">
                <a:effectLst/>
                <a:latin typeface="Times New Roman" panose="02020603050405020304" pitchFamily="18" charset="0"/>
                <a:cs typeface="Times New Roman" panose="02020603050405020304" pitchFamily="18" charset="0"/>
              </a:rPr>
              <a:t>: Round Robin(RR) Scheduling</a:t>
            </a:r>
          </a:p>
          <a:p>
            <a:pPr algn="just">
              <a:lnSpc>
                <a:spcPct val="150000"/>
              </a:lnSpc>
            </a:pPr>
            <a:r>
              <a:rPr lang="en-US" sz="2400" b="1" i="0" dirty="0">
                <a:effectLst/>
                <a:latin typeface="Times New Roman" panose="02020603050405020304" pitchFamily="18" charset="0"/>
                <a:cs typeface="Times New Roman" panose="02020603050405020304" pitchFamily="18" charset="0"/>
              </a:rPr>
              <a:t>For Student Processes</a:t>
            </a:r>
            <a:r>
              <a:rPr lang="en-US" sz="2400" b="0" i="0" dirty="0">
                <a:effectLst/>
                <a:latin typeface="Times New Roman" panose="02020603050405020304" pitchFamily="18" charset="0"/>
                <a:cs typeface="Times New Roman" panose="02020603050405020304" pitchFamily="18" charset="0"/>
              </a:rPr>
              <a:t>: Priority Scheduling</a:t>
            </a:r>
          </a:p>
          <a:p>
            <a:pPr marL="0" indent="0">
              <a:buNone/>
            </a:pPr>
            <a:endParaRPr lang="en-IN" dirty="0"/>
          </a:p>
        </p:txBody>
      </p:sp>
    </p:spTree>
    <p:extLst>
      <p:ext uri="{BB962C8B-B14F-4D97-AF65-F5344CB8AC3E}">
        <p14:creationId xmlns:p14="http://schemas.microsoft.com/office/powerpoint/2010/main" val="129787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1F15-77AA-182C-BFD2-B1C1282B71DA}"/>
              </a:ext>
            </a:extLst>
          </p:cNvPr>
          <p:cNvSpPr>
            <a:spLocks noGrp="1"/>
          </p:cNvSpPr>
          <p:nvPr>
            <p:ph type="title"/>
          </p:nvPr>
        </p:nvSpPr>
        <p:spPr>
          <a:xfrm>
            <a:off x="205273" y="365125"/>
            <a:ext cx="11148527" cy="605259"/>
          </a:xfrm>
        </p:spPr>
        <p:txBody>
          <a:bodyPr>
            <a:normAutofit fontScale="90000"/>
          </a:bodyPr>
          <a:lstStyle/>
          <a:p>
            <a:r>
              <a:rPr lang="en-US" b="1" i="0" dirty="0">
                <a:solidFill>
                  <a:srgbClr val="212529"/>
                </a:solidFill>
                <a:effectLst/>
                <a:latin typeface="Times New Roman" panose="02020603050405020304" pitchFamily="18" charset="0"/>
                <a:cs typeface="Times New Roman" panose="02020603050405020304" pitchFamily="18" charset="0"/>
              </a:rPr>
              <a:t>Disadvantages of Multilevel Queue Scheduling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CA061D-A087-47B4-4C88-11D1E7A429E9}"/>
              </a:ext>
            </a:extLst>
          </p:cNvPr>
          <p:cNvSpPr>
            <a:spLocks noGrp="1"/>
          </p:cNvSpPr>
          <p:nvPr>
            <p:ph idx="1"/>
          </p:nvPr>
        </p:nvSpPr>
        <p:spPr>
          <a:xfrm>
            <a:off x="205273" y="1119673"/>
            <a:ext cx="11148527" cy="5057290"/>
          </a:xfrm>
        </p:spPr>
        <p:txBody>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main disadvantage of Multilevel Queue Scheduling is the problem of starvation for lower-level processes.</a:t>
            </a:r>
          </a:p>
          <a:p>
            <a:pPr algn="just">
              <a:lnSpc>
                <a:spcPct val="150000"/>
              </a:lnSpc>
            </a:pPr>
            <a:r>
              <a:rPr lang="en-US" b="1" i="0" dirty="0">
                <a:effectLst/>
                <a:latin typeface="Times New Roman" panose="02020603050405020304" pitchFamily="18" charset="0"/>
                <a:cs typeface="Times New Roman" panose="02020603050405020304" pitchFamily="18" charset="0"/>
              </a:rPr>
              <a:t>Starvation:</a:t>
            </a: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Due to starvation lower-level processes either never execute or have to wait for a long amount of time because of lower priority or higher priority process taking a large amount of time.</a:t>
            </a:r>
          </a:p>
          <a:p>
            <a:pPr marL="0" indent="0">
              <a:buNone/>
            </a:pPr>
            <a:endParaRPr lang="en-IN" dirty="0"/>
          </a:p>
        </p:txBody>
      </p:sp>
    </p:spTree>
    <p:extLst>
      <p:ext uri="{BB962C8B-B14F-4D97-AF65-F5344CB8AC3E}">
        <p14:creationId xmlns:p14="http://schemas.microsoft.com/office/powerpoint/2010/main" val="179436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98DA-1E6A-88C6-C887-300FD8C13EFC}"/>
              </a:ext>
            </a:extLst>
          </p:cNvPr>
          <p:cNvSpPr>
            <a:spLocks noGrp="1"/>
          </p:cNvSpPr>
          <p:nvPr>
            <p:ph type="title"/>
          </p:nvPr>
        </p:nvSpPr>
        <p:spPr>
          <a:xfrm>
            <a:off x="317241" y="365126"/>
            <a:ext cx="11036559" cy="474630"/>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Multilevel Feedback Queue Scheduling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F0799D-8479-941F-7C18-F4FD94463D72}"/>
              </a:ext>
            </a:extLst>
          </p:cNvPr>
          <p:cNvSpPr>
            <a:spLocks noGrp="1"/>
          </p:cNvSpPr>
          <p:nvPr>
            <p:ph idx="1"/>
          </p:nvPr>
        </p:nvSpPr>
        <p:spPr>
          <a:xfrm>
            <a:off x="233265" y="989045"/>
            <a:ext cx="11120535" cy="5607698"/>
          </a:xfrm>
        </p:spPr>
        <p:txBody>
          <a:bodyPr>
            <a:normAutofit fontScale="92500"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a multilevel queue-scheduling algorithm, processes are permanently assigned to a queue on entry to the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Processes do not move between queues. This setup has the advantage of low scheduling overhead, but the disadvantage of being inflexible.</a:t>
            </a:r>
          </a:p>
          <a:p>
            <a:pPr algn="just">
              <a:lnSpc>
                <a:spcPct val="150000"/>
              </a:lnSpc>
            </a:pPr>
            <a:r>
              <a:rPr lang="en-US" sz="2400" b="0" i="0" dirty="0">
                <a:effectLst/>
                <a:latin typeface="Times New Roman" panose="02020603050405020304" pitchFamily="18" charset="0"/>
                <a:cs typeface="Times New Roman" panose="02020603050405020304" pitchFamily="18" charset="0"/>
              </a:rPr>
              <a:t>Multilevel feedback queue scheduling, however, allows a process to move between queues.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idea is to separate processes with different CPU-burst characteristics.</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a process uses too much CPU time, it will be moved to a lower-priority queue. </a:t>
            </a:r>
          </a:p>
          <a:p>
            <a:pPr algn="just">
              <a:lnSpc>
                <a:spcPct val="150000"/>
              </a:lnSpc>
            </a:pPr>
            <a:r>
              <a:rPr lang="en-US" sz="2400" b="0" i="0" dirty="0">
                <a:effectLst/>
                <a:latin typeface="Times New Roman" panose="02020603050405020304" pitchFamily="18" charset="0"/>
                <a:cs typeface="Times New Roman" panose="02020603050405020304" pitchFamily="18" charset="0"/>
              </a:rPr>
              <a:t>Similarly, a process that waits too long in a lower-priority queue may be moved to a higher-priority queue.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form of aging prevents starvation.</a:t>
            </a:r>
          </a:p>
          <a:p>
            <a:endParaRPr lang="en-IN" dirty="0"/>
          </a:p>
        </p:txBody>
      </p:sp>
    </p:spTree>
    <p:extLst>
      <p:ext uri="{BB962C8B-B14F-4D97-AF65-F5344CB8AC3E}">
        <p14:creationId xmlns:p14="http://schemas.microsoft.com/office/powerpoint/2010/main" val="1901115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1465</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Multilevel queue scheduling</vt:lpstr>
      <vt:lpstr>PowerPoint Presentation</vt:lpstr>
      <vt:lpstr>PowerPoint Presentation</vt:lpstr>
      <vt:lpstr>PowerPoint Presentation</vt:lpstr>
      <vt:lpstr>PowerPoint Presentation</vt:lpstr>
      <vt:lpstr>PowerPoint Presentation</vt:lpstr>
      <vt:lpstr>Advantages of Multilevel Queue Scheduling</vt:lpstr>
      <vt:lpstr>Disadvantages of Multilevel Queue Scheduling</vt:lpstr>
      <vt:lpstr>Multilevel Feedback Queue Scheduling</vt:lpstr>
      <vt:lpstr>PowerPoint Presentation</vt:lpstr>
      <vt:lpstr>PowerPoint Presentation</vt:lpstr>
      <vt:lpstr>Explanation:</vt:lpstr>
      <vt:lpstr>PowerPoint Presentation</vt:lpstr>
      <vt:lpstr>PowerPoint Presentation</vt:lpstr>
      <vt:lpstr>The need for Multilevel Feedback Queue Scheduling(MFQS)</vt:lpstr>
      <vt:lpstr>Advantages of MFQS</vt:lpstr>
      <vt:lpstr>Disadvantages of MFQS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Kadao</dc:creator>
  <cp:lastModifiedBy>Akash Kadao</cp:lastModifiedBy>
  <cp:revision>2</cp:revision>
  <dcterms:created xsi:type="dcterms:W3CDTF">2023-10-12T09:41:54Z</dcterms:created>
  <dcterms:modified xsi:type="dcterms:W3CDTF">2023-10-12T09:42:30Z</dcterms:modified>
</cp:coreProperties>
</file>