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69" r:id="rId4"/>
    <p:sldId id="294" r:id="rId5"/>
    <p:sldId id="270" r:id="rId6"/>
    <p:sldId id="271" r:id="rId7"/>
    <p:sldId id="272" r:id="rId8"/>
    <p:sldId id="295"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F2D7-E605-85A5-0F8D-A5A07B6531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18E6EB-3BA8-B20E-49BD-30B70C1C8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F5B81A-987D-CFD4-A576-8FAAFFBBB0FB}"/>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EC5BCE15-1C38-A313-06EF-30953D2AAA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D5728A-7483-61AC-F74F-F007713F59A9}"/>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3363159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7BD2-FC14-0B11-06D1-5405FDF7CB7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373A7D-93E8-C448-11E7-4B2364A63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359045-A475-31F1-6D0C-DB7C6CF3CFC0}"/>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87FDDB05-41AF-6C67-E10A-7FF04CC751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DF2EA-02BD-17FC-82E8-18C83EE13468}"/>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2673845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FC7C5E-A911-17E1-804B-3C4EEFF6EC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70ED889-7FAE-A17B-85DD-5CC701EF8E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AC744C-0A75-56FF-0929-C0D964FB3F2D}"/>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DB4746D1-C60F-199C-85F7-1570CA94C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D967E-464A-11EF-6A6D-D18381F5A3C7}"/>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172323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199A-4FC7-40B7-BA7A-4A13A28198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CF28D3-56C2-0922-82F5-A3EF968902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DC419-C2FB-AB6E-D500-6475DEA63A08}"/>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540ADC8D-542D-196B-67E8-E8593D3ED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994F8-4184-BB7F-B011-CF376F2D6380}"/>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332708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FD75-2AE8-AE2C-C9C1-B4904ED58F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FAC02B-B462-CAFB-53C0-B928D5ACE5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39CC97-F62E-43F0-2327-EE646C94E8E8}"/>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53B41E01-C061-2FA8-1237-B2E0DF2233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A16326-5191-01DA-19AA-86DD655557D2}"/>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1401070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10BB-CA0D-1EC7-8877-3789B4900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788C4A-833C-31FF-8D44-10173AD212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F8BB8D-3D72-9DE2-CFF2-4B2CF1D133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D5DB2A-0F7B-A904-81BE-6BB3F9301435}"/>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6" name="Footer Placeholder 5">
            <a:extLst>
              <a:ext uri="{FF2B5EF4-FFF2-40B4-BE49-F238E27FC236}">
                <a16:creationId xmlns:a16="http://schemas.microsoft.com/office/drawing/2014/main" id="{E5388172-1F20-6926-9B1F-6F440D1B6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5B0A8-F085-C043-60D2-68432AEDC4BB}"/>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1319784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53EBA-A180-EF8E-8FD6-573CFBD0F0B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596F0-1039-4B23-92DD-8408E80C7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D6B695-3EC2-ABC0-A249-F1500F8B6E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CEBD4C-5C04-7D8A-9C89-7283F57A9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6958-738B-8FFF-35F8-39612D1CE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F6F1107-C182-D193-4649-3EB21868EDF5}"/>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8" name="Footer Placeholder 7">
            <a:extLst>
              <a:ext uri="{FF2B5EF4-FFF2-40B4-BE49-F238E27FC236}">
                <a16:creationId xmlns:a16="http://schemas.microsoft.com/office/drawing/2014/main" id="{7B7A2CDB-6CB3-B704-B4F1-7211DCE0C80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ED3E37-BEA9-27D0-73E1-15ACE6622EB8}"/>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1602393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4B961-52D9-1F57-160E-5EBD9648D0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0A7E8F2-C6A0-AECA-4E5A-80ADA3DAC86E}"/>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4" name="Footer Placeholder 3">
            <a:extLst>
              <a:ext uri="{FF2B5EF4-FFF2-40B4-BE49-F238E27FC236}">
                <a16:creationId xmlns:a16="http://schemas.microsoft.com/office/drawing/2014/main" id="{B92D3A9A-B562-AC81-2891-FC2FD725AB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3DB75B-B9C9-7FF2-A140-4BE0C366300B}"/>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149314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9D83D2-70FB-91E6-493F-C59F60909766}"/>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3" name="Footer Placeholder 2">
            <a:extLst>
              <a:ext uri="{FF2B5EF4-FFF2-40B4-BE49-F238E27FC236}">
                <a16:creationId xmlns:a16="http://schemas.microsoft.com/office/drawing/2014/main" id="{D43FF32C-00B0-C2FC-7FE4-FEA0B5E022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0D13E97-5346-23C0-12DF-2A5690BBDFDA}"/>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878700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24A9-3B1C-AE5E-9C9E-38047D250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EA22212-CE81-6C7F-3E00-4729C22CF8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CA1A0E-186B-26BB-B6EA-B33AD252C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22019-0BA7-7D9A-8DBD-B1F5D874E195}"/>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6" name="Footer Placeholder 5">
            <a:extLst>
              <a:ext uri="{FF2B5EF4-FFF2-40B4-BE49-F238E27FC236}">
                <a16:creationId xmlns:a16="http://schemas.microsoft.com/office/drawing/2014/main" id="{DA24FB3D-8EC5-329D-2914-051E82B124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6D5AB8-0BE1-C23D-8893-06186E367DC4}"/>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2149090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0DF9-F05B-F56A-C3CC-598B4F4C0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01557D-7BF2-1612-2EBC-9D29753A50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DAC273-3BA9-F99F-920B-CA7DBAC528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28E91D-0E45-53E1-1076-1E0AC8A538B1}"/>
              </a:ext>
            </a:extLst>
          </p:cNvPr>
          <p:cNvSpPr>
            <a:spLocks noGrp="1"/>
          </p:cNvSpPr>
          <p:nvPr>
            <p:ph type="dt" sz="half" idx="10"/>
          </p:nvPr>
        </p:nvSpPr>
        <p:spPr/>
        <p:txBody>
          <a:bodyPr/>
          <a:lstStyle/>
          <a:p>
            <a:fld id="{2194ACFE-45AD-453A-B80A-2CFC04E1F478}" type="datetimeFigureOut">
              <a:rPr lang="en-IN" smtClean="0"/>
              <a:t>03-12-2023</a:t>
            </a:fld>
            <a:endParaRPr lang="en-IN"/>
          </a:p>
        </p:txBody>
      </p:sp>
      <p:sp>
        <p:nvSpPr>
          <p:cNvPr id="6" name="Footer Placeholder 5">
            <a:extLst>
              <a:ext uri="{FF2B5EF4-FFF2-40B4-BE49-F238E27FC236}">
                <a16:creationId xmlns:a16="http://schemas.microsoft.com/office/drawing/2014/main" id="{A9845E2D-73A8-F0B7-1FC6-A242920908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25F6F4-3CD2-C13A-0FC2-3716F6FAD5BB}"/>
              </a:ext>
            </a:extLst>
          </p:cNvPr>
          <p:cNvSpPr>
            <a:spLocks noGrp="1"/>
          </p:cNvSpPr>
          <p:nvPr>
            <p:ph type="sldNum" sz="quarter" idx="12"/>
          </p:nvPr>
        </p:nvSpPr>
        <p:spPr/>
        <p:txBody>
          <a:bodyPr/>
          <a:lstStyle/>
          <a:p>
            <a:fld id="{C77597D6-9858-48DE-B825-BAA85CCC4E70}" type="slidenum">
              <a:rPr lang="en-IN" smtClean="0"/>
              <a:t>‹#›</a:t>
            </a:fld>
            <a:endParaRPr lang="en-IN"/>
          </a:p>
        </p:txBody>
      </p:sp>
    </p:spTree>
    <p:extLst>
      <p:ext uri="{BB962C8B-B14F-4D97-AF65-F5344CB8AC3E}">
        <p14:creationId xmlns:p14="http://schemas.microsoft.com/office/powerpoint/2010/main" val="3746823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620C54-92AD-27A8-8ACE-AEA622BA87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8BE816-B4FF-14E0-E943-6D00F32768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DA433F-B489-DAF3-19AC-B544755F2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94ACFE-45AD-453A-B80A-2CFC04E1F478}" type="datetimeFigureOut">
              <a:rPr lang="en-IN" smtClean="0"/>
              <a:t>03-12-2023</a:t>
            </a:fld>
            <a:endParaRPr lang="en-IN"/>
          </a:p>
        </p:txBody>
      </p:sp>
      <p:sp>
        <p:nvSpPr>
          <p:cNvPr id="5" name="Footer Placeholder 4">
            <a:extLst>
              <a:ext uri="{FF2B5EF4-FFF2-40B4-BE49-F238E27FC236}">
                <a16:creationId xmlns:a16="http://schemas.microsoft.com/office/drawing/2014/main" id="{CE28D043-F181-9C4A-97A7-6FEC15D90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2E902B-9094-39F6-A368-C1875E25A5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597D6-9858-48DE-B825-BAA85CCC4E70}" type="slidenum">
              <a:rPr lang="en-IN" smtClean="0"/>
              <a:t>‹#›</a:t>
            </a:fld>
            <a:endParaRPr lang="en-IN"/>
          </a:p>
        </p:txBody>
      </p:sp>
    </p:spTree>
    <p:extLst>
      <p:ext uri="{BB962C8B-B14F-4D97-AF65-F5344CB8AC3E}">
        <p14:creationId xmlns:p14="http://schemas.microsoft.com/office/powerpoint/2010/main" val="2178725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8910-DF59-CD45-BE59-069BE1DB733A}"/>
              </a:ext>
            </a:extLst>
          </p:cNvPr>
          <p:cNvSpPr>
            <a:spLocks noGrp="1"/>
          </p:cNvSpPr>
          <p:nvPr>
            <p:ph type="title"/>
          </p:nvPr>
        </p:nvSpPr>
        <p:spPr>
          <a:xfrm>
            <a:off x="838200" y="365125"/>
            <a:ext cx="10515600" cy="493291"/>
          </a:xfrm>
        </p:spPr>
        <p:txBody>
          <a:bodyPr>
            <a:normAutofit fontScale="90000"/>
          </a:bodyPr>
          <a:lstStyle/>
          <a:p>
            <a:r>
              <a:rPr lang="en-IN" b="1" dirty="0">
                <a:latin typeface="Times New Roman" panose="02020603050405020304" pitchFamily="18" charset="0"/>
                <a:cs typeface="Times New Roman" panose="02020603050405020304" pitchFamily="18" charset="0"/>
              </a:rPr>
              <a:t>Contiguous Memory Allocation</a:t>
            </a:r>
          </a:p>
        </p:txBody>
      </p:sp>
      <p:sp>
        <p:nvSpPr>
          <p:cNvPr id="3" name="Content Placeholder 2">
            <a:extLst>
              <a:ext uri="{FF2B5EF4-FFF2-40B4-BE49-F238E27FC236}">
                <a16:creationId xmlns:a16="http://schemas.microsoft.com/office/drawing/2014/main" id="{25E35370-9CDD-1DBC-5BC8-59F6B82C4EF2}"/>
              </a:ext>
            </a:extLst>
          </p:cNvPr>
          <p:cNvSpPr>
            <a:spLocks noGrp="1"/>
          </p:cNvSpPr>
          <p:nvPr>
            <p:ph idx="1"/>
          </p:nvPr>
        </p:nvSpPr>
        <p:spPr>
          <a:xfrm>
            <a:off x="233265" y="1119673"/>
            <a:ext cx="11495315" cy="5477070"/>
          </a:xfrm>
        </p:spPr>
        <p:txBody>
          <a:bodyPr>
            <a:normAutofit fontScale="92500"/>
          </a:bodyPr>
          <a:lstStyle/>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the Contiguous Memory Allocation, each process is contained in a single contiguous section of memory. In this memory allocation, all the available memory space remains together in one place which implies that the freely available memory partitions are not spread over here and there across the whole memory space.</a:t>
            </a: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In </a:t>
            </a:r>
            <a:r>
              <a:rPr lang="en-US" sz="2400" b="1" i="0" dirty="0">
                <a:solidFill>
                  <a:srgbClr val="212529"/>
                </a:solidFill>
                <a:effectLst/>
                <a:latin typeface="Times New Roman" panose="02020603050405020304" pitchFamily="18" charset="0"/>
                <a:cs typeface="Times New Roman" panose="02020603050405020304" pitchFamily="18" charset="0"/>
              </a:rPr>
              <a:t>Contiguous memory allocation</a:t>
            </a:r>
            <a:r>
              <a:rPr lang="en-US" sz="2400" b="0" i="0" dirty="0">
                <a:solidFill>
                  <a:srgbClr val="212529"/>
                </a:solidFill>
                <a:effectLst/>
                <a:latin typeface="Times New Roman" panose="02020603050405020304" pitchFamily="18" charset="0"/>
                <a:cs typeface="Times New Roman" panose="02020603050405020304" pitchFamily="18" charset="0"/>
              </a:rPr>
              <a:t> which is a memory management technique, whenever there is a request by the user process for the memory then a single section of the contiguous memory block is given to that process according to its requirement. Contiguous Memory allocation is achieved just by dividing the memory into the </a:t>
            </a:r>
            <a:r>
              <a:rPr lang="en-US" sz="2400" b="1" i="0" dirty="0">
                <a:solidFill>
                  <a:srgbClr val="212529"/>
                </a:solidFill>
                <a:effectLst/>
                <a:latin typeface="Times New Roman" panose="02020603050405020304" pitchFamily="18" charset="0"/>
                <a:cs typeface="Times New Roman" panose="02020603050405020304" pitchFamily="18" charset="0"/>
              </a:rPr>
              <a:t>fixed-sized partition.</a:t>
            </a:r>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just">
              <a:lnSpc>
                <a:spcPct val="150000"/>
              </a:lnSpc>
            </a:pPr>
            <a:r>
              <a:rPr lang="en-US" sz="2400" b="0" i="0" dirty="0">
                <a:solidFill>
                  <a:srgbClr val="212529"/>
                </a:solidFill>
                <a:effectLst/>
                <a:latin typeface="Times New Roman" panose="02020603050405020304" pitchFamily="18" charset="0"/>
                <a:cs typeface="Times New Roman" panose="02020603050405020304" pitchFamily="18" charset="0"/>
              </a:rPr>
              <a:t>The memory can be divided either in the </a:t>
            </a:r>
            <a:r>
              <a:rPr lang="en-US" sz="2400" b="1" i="0" dirty="0">
                <a:solidFill>
                  <a:srgbClr val="212529"/>
                </a:solidFill>
                <a:effectLst/>
                <a:latin typeface="Times New Roman" panose="02020603050405020304" pitchFamily="18" charset="0"/>
                <a:cs typeface="Times New Roman" panose="02020603050405020304" pitchFamily="18" charset="0"/>
              </a:rPr>
              <a:t>fixed-sized partition or in the variable-sized partition</a:t>
            </a:r>
            <a:r>
              <a:rPr lang="en-US" sz="2400" b="0" i="0" dirty="0">
                <a:solidFill>
                  <a:srgbClr val="212529"/>
                </a:solidFill>
                <a:effectLst/>
                <a:latin typeface="Times New Roman" panose="02020603050405020304" pitchFamily="18" charset="0"/>
                <a:cs typeface="Times New Roman" panose="02020603050405020304" pitchFamily="18" charset="0"/>
              </a:rPr>
              <a:t> in order to allocate contiguous space to user processes.</a:t>
            </a:r>
          </a:p>
          <a:p>
            <a:endParaRPr lang="en-IN" dirty="0"/>
          </a:p>
        </p:txBody>
      </p:sp>
    </p:spTree>
    <p:extLst>
      <p:ext uri="{BB962C8B-B14F-4D97-AF65-F5344CB8AC3E}">
        <p14:creationId xmlns:p14="http://schemas.microsoft.com/office/powerpoint/2010/main" val="3781755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46C5A431-19D3-4749-5094-B2ED9BE86D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75250" y="1101012"/>
            <a:ext cx="7184570" cy="4381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054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4E646-A2E4-1A17-AF8C-43F539D1B22C}"/>
              </a:ext>
            </a:extLst>
          </p:cNvPr>
          <p:cNvSpPr>
            <a:spLocks noGrp="1"/>
          </p:cNvSpPr>
          <p:nvPr>
            <p:ph type="title"/>
          </p:nvPr>
        </p:nvSpPr>
        <p:spPr>
          <a:xfrm>
            <a:off x="362339" y="206504"/>
            <a:ext cx="10515600" cy="577267"/>
          </a:xfrm>
        </p:spPr>
        <p:txBody>
          <a:bodyPr>
            <a:noAutofit/>
          </a:bodyPr>
          <a:lstStyle/>
          <a:p>
            <a:r>
              <a:rPr lang="en-IN" sz="3600" b="1" i="0" dirty="0">
                <a:solidFill>
                  <a:srgbClr val="212529"/>
                </a:solidFill>
                <a:effectLst/>
                <a:latin typeface="Times New Roman" panose="02020603050405020304" pitchFamily="18" charset="0"/>
                <a:cs typeface="Times New Roman" panose="02020603050405020304" pitchFamily="18" charset="0"/>
              </a:rPr>
              <a:t>Fixed-size Partition Scheme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BC65FA-4127-DC2A-ECE1-47C75D4669E5}"/>
              </a:ext>
            </a:extLst>
          </p:cNvPr>
          <p:cNvSpPr>
            <a:spLocks noGrp="1"/>
          </p:cNvSpPr>
          <p:nvPr>
            <p:ph idx="1"/>
          </p:nvPr>
        </p:nvSpPr>
        <p:spPr>
          <a:xfrm>
            <a:off x="362339" y="783771"/>
            <a:ext cx="11467322" cy="5756988"/>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technique is also known as</a:t>
            </a:r>
            <a:r>
              <a:rPr lang="en-US" sz="2400" b="1" i="0" dirty="0">
                <a:effectLst/>
                <a:latin typeface="Times New Roman" panose="02020603050405020304" pitchFamily="18" charset="0"/>
                <a:cs typeface="Times New Roman" panose="02020603050405020304" pitchFamily="18" charset="0"/>
              </a:rPr>
              <a:t> Static partitioning</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scheme, the system divides the memory into fixed-size partitions.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partitions may or may not be the same size.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size of each partition is fixed as indicated by the name of the technique and it cannot be changed.</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partition scheme, each partition may contain exactly one process.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is a problem that this technique will limit the degree of multiprogramming because the number of partitions will basically decide the number of processes.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any process terminates then the partition becomes available for another process.</a:t>
            </a:r>
          </a:p>
          <a:p>
            <a:pPr marL="0" indent="0">
              <a:buNone/>
            </a:pPr>
            <a:endParaRPr lang="en-IN" dirty="0"/>
          </a:p>
        </p:txBody>
      </p:sp>
    </p:spTree>
    <p:extLst>
      <p:ext uri="{BB962C8B-B14F-4D97-AF65-F5344CB8AC3E}">
        <p14:creationId xmlns:p14="http://schemas.microsoft.com/office/powerpoint/2010/main" val="193250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230E6-E84C-6514-4BDB-E440A21B55A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Internal fragmentation</a:t>
            </a:r>
          </a:p>
          <a:p>
            <a:r>
              <a:rPr lang="en-IN" dirty="0">
                <a:latin typeface="Times New Roman" panose="02020603050405020304" pitchFamily="18" charset="0"/>
                <a:cs typeface="Times New Roman" panose="02020603050405020304" pitchFamily="18" charset="0"/>
              </a:rPr>
              <a:t>Limit in process size</a:t>
            </a:r>
          </a:p>
          <a:p>
            <a:r>
              <a:rPr lang="en-IN" dirty="0">
                <a:latin typeface="Times New Roman" panose="02020603050405020304" pitchFamily="18" charset="0"/>
                <a:cs typeface="Times New Roman" panose="02020603050405020304" pitchFamily="18" charset="0"/>
              </a:rPr>
              <a:t>Limitation on degree of multiprogramming</a:t>
            </a:r>
          </a:p>
          <a:p>
            <a:r>
              <a:rPr lang="en-IN" dirty="0">
                <a:latin typeface="Times New Roman" panose="02020603050405020304" pitchFamily="18" charset="0"/>
                <a:cs typeface="Times New Roman" panose="02020603050405020304" pitchFamily="18" charset="0"/>
              </a:rPr>
              <a:t>External fragmentation</a:t>
            </a:r>
          </a:p>
        </p:txBody>
      </p:sp>
    </p:spTree>
    <p:extLst>
      <p:ext uri="{BB962C8B-B14F-4D97-AF65-F5344CB8AC3E}">
        <p14:creationId xmlns:p14="http://schemas.microsoft.com/office/powerpoint/2010/main" val="36959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541328-EC2C-5BE3-DD63-0D52EAA04218}"/>
              </a:ext>
            </a:extLst>
          </p:cNvPr>
          <p:cNvSpPr>
            <a:spLocks noGrp="1"/>
          </p:cNvSpPr>
          <p:nvPr>
            <p:ph idx="1"/>
          </p:nvPr>
        </p:nvSpPr>
        <p:spPr>
          <a:xfrm>
            <a:off x="363894" y="223934"/>
            <a:ext cx="11485984" cy="629816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Example</a:t>
            </a:r>
          </a:p>
          <a:p>
            <a:pPr algn="just">
              <a:lnSpc>
                <a:spcPct val="150000"/>
              </a:lnSpc>
            </a:pPr>
            <a:r>
              <a:rPr lang="en-US" sz="2400" b="0" i="0" dirty="0">
                <a:effectLst/>
                <a:latin typeface="Times New Roman" panose="02020603050405020304" pitchFamily="18" charset="0"/>
                <a:cs typeface="Times New Roman" panose="02020603050405020304" pitchFamily="18" charset="0"/>
              </a:rPr>
              <a:t>Let's take an example of fixed size partitioning scheme, we will divide a memory size of 15 KB into fixed-size partitions:</a:t>
            </a:r>
          </a:p>
          <a:p>
            <a:pPr marL="0" indent="0">
              <a:buNone/>
            </a:pPr>
            <a:endParaRPr lang="en-IN" dirty="0"/>
          </a:p>
        </p:txBody>
      </p:sp>
      <p:pic>
        <p:nvPicPr>
          <p:cNvPr id="3080" name="Picture 8">
            <a:extLst>
              <a:ext uri="{FF2B5EF4-FFF2-40B4-BE49-F238E27FC236}">
                <a16:creationId xmlns:a16="http://schemas.microsoft.com/office/drawing/2014/main" id="{555D40E0-FDB9-A296-F0BF-3794E9862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55" y="2030103"/>
            <a:ext cx="6055568" cy="19433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19749F-21F2-BB5F-5D05-BA5A5D5F3C7B}"/>
              </a:ext>
            </a:extLst>
          </p:cNvPr>
          <p:cNvSpPr txBox="1"/>
          <p:nvPr/>
        </p:nvSpPr>
        <p:spPr>
          <a:xfrm>
            <a:off x="251146" y="3973494"/>
            <a:ext cx="11576959"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important to note that these partitions are allocated to the processes as they arrive and the partition that is allocated to the arrived process basically depends on the algorithm followed.</a:t>
            </a:r>
          </a:p>
          <a:p>
            <a:pPr marL="342900" indent="-3429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there is some wastage inside the partition then it is termed </a:t>
            </a:r>
            <a:r>
              <a:rPr lang="en-US" sz="2400" b="1" i="0" dirty="0">
                <a:effectLst/>
                <a:latin typeface="Times New Roman" panose="02020603050405020304" pitchFamily="18" charset="0"/>
                <a:cs typeface="Times New Roman" panose="02020603050405020304" pitchFamily="18" charset="0"/>
              </a:rPr>
              <a:t>Internal Fragmentation</a:t>
            </a:r>
            <a:r>
              <a:rPr lang="en-US" sz="2400" b="0" i="0"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6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4AA5C4FA-C946-133B-6A5B-17331E462F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93910" y="989044"/>
            <a:ext cx="5458408" cy="4674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169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AE15A-E919-0E4F-AEB2-539E3BAD5677}"/>
              </a:ext>
            </a:extLst>
          </p:cNvPr>
          <p:cNvSpPr>
            <a:spLocks noGrp="1"/>
          </p:cNvSpPr>
          <p:nvPr>
            <p:ph type="title"/>
          </p:nvPr>
        </p:nvSpPr>
        <p:spPr>
          <a:xfrm>
            <a:off x="353008" y="271205"/>
            <a:ext cx="10515600" cy="539944"/>
          </a:xfrm>
        </p:spPr>
        <p:txBody>
          <a:bodyPr>
            <a:normAutofit fontScale="90000"/>
          </a:bodyPr>
          <a:lstStyle/>
          <a:p>
            <a:r>
              <a:rPr lang="en-IN" b="1" i="0" dirty="0">
                <a:effectLst/>
                <a:latin typeface="Times New Roman" panose="02020603050405020304" pitchFamily="18" charset="0"/>
                <a:cs typeface="Times New Roman" panose="02020603050405020304" pitchFamily="18" charset="0"/>
              </a:rPr>
              <a:t>Variable-size Partition Scheme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0619A46-0F43-A9C3-06F1-9233638067E0}"/>
              </a:ext>
            </a:extLst>
          </p:cNvPr>
          <p:cNvSpPr>
            <a:spLocks noGrp="1"/>
          </p:cNvSpPr>
          <p:nvPr>
            <p:ph idx="1"/>
          </p:nvPr>
        </p:nvSpPr>
        <p:spPr>
          <a:xfrm>
            <a:off x="353008" y="1082350"/>
            <a:ext cx="11485984" cy="5234473"/>
          </a:xfrm>
        </p:spPr>
        <p:txBody>
          <a:bodyPr>
            <a:normAutofit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scheme is also known as </a:t>
            </a:r>
            <a:r>
              <a:rPr lang="en-US" sz="2400" b="1" i="0" dirty="0">
                <a:effectLst/>
                <a:latin typeface="Times New Roman" panose="02020603050405020304" pitchFamily="18" charset="0"/>
                <a:cs typeface="Times New Roman" panose="02020603050405020304" pitchFamily="18" charset="0"/>
              </a:rPr>
              <a:t>Dynamic partitioning</a:t>
            </a:r>
            <a:r>
              <a:rPr lang="en-US" sz="2400" b="0" i="0" dirty="0">
                <a:effectLst/>
                <a:latin typeface="Times New Roman" panose="02020603050405020304" pitchFamily="18" charset="0"/>
                <a:cs typeface="Times New Roman" panose="02020603050405020304" pitchFamily="18" charset="0"/>
              </a:rPr>
              <a:t> and is came into existence to overcome the drawback </a:t>
            </a:r>
            <a:r>
              <a:rPr lang="en-US" sz="2400" b="0" i="0" dirty="0" err="1">
                <a:effectLst/>
                <a:latin typeface="Times New Roman" panose="02020603050405020304" pitchFamily="18" charset="0"/>
                <a:cs typeface="Times New Roman" panose="02020603050405020304" pitchFamily="18" charset="0"/>
              </a:rPr>
              <a:t>i.e</a:t>
            </a:r>
            <a:r>
              <a:rPr lang="en-US" sz="2400" b="0" i="0" dirty="0">
                <a:effectLst/>
                <a:latin typeface="Times New Roman" panose="02020603050405020304" pitchFamily="18" charset="0"/>
                <a:cs typeface="Times New Roman" panose="02020603050405020304" pitchFamily="18" charset="0"/>
              </a:rPr>
              <a:t> internal fragmentation that is caused by </a:t>
            </a:r>
            <a:r>
              <a:rPr lang="en-US" sz="2400" b="1" i="0" dirty="0">
                <a:effectLst/>
                <a:latin typeface="Times New Roman" panose="02020603050405020304" pitchFamily="18" charset="0"/>
                <a:cs typeface="Times New Roman" panose="02020603050405020304" pitchFamily="18" charset="0"/>
              </a:rPr>
              <a:t>Static partitioning</a:t>
            </a:r>
            <a:r>
              <a:rPr lang="en-US" sz="2400" b="0" i="0" dirty="0">
                <a:effectLst/>
                <a:latin typeface="Times New Roman" panose="02020603050405020304" pitchFamily="18" charset="0"/>
                <a:cs typeface="Times New Roman" panose="02020603050405020304" pitchFamily="18" charset="0"/>
              </a:rPr>
              <a:t>. In this partitioning, scheme allocation is done dynamically.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size of the partition is not declared initially.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any process arrives, a partition of size equal to the size of the process is created and then allocated to the process.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Thus the size of each partition is equal to the size of the process.</a:t>
            </a:r>
          </a:p>
          <a:p>
            <a:pPr algn="just">
              <a:lnSpc>
                <a:spcPct val="150000"/>
              </a:lnSpc>
            </a:pPr>
            <a:r>
              <a:rPr lang="en-US" sz="2400" b="0" i="0" dirty="0">
                <a:effectLst/>
                <a:latin typeface="Times New Roman" panose="02020603050405020304" pitchFamily="18" charset="0"/>
                <a:cs typeface="Times New Roman" panose="02020603050405020304" pitchFamily="18" charset="0"/>
              </a:rPr>
              <a:t>As partition size varies according to the need of the process so in this partition scheme there is no </a:t>
            </a:r>
            <a:r>
              <a:rPr lang="en-US" sz="2400" b="1" i="0" dirty="0">
                <a:effectLst/>
                <a:latin typeface="Times New Roman" panose="02020603050405020304" pitchFamily="18" charset="0"/>
                <a:cs typeface="Times New Roman" panose="02020603050405020304" pitchFamily="18" charset="0"/>
              </a:rPr>
              <a:t>internal fragmentation.</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16752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23152-2311-20A9-7DF5-4B99831E3F33}"/>
              </a:ext>
            </a:extLst>
          </p:cNvPr>
          <p:cNvSpPr>
            <a:spLocks noGrp="1"/>
          </p:cNvSpPr>
          <p:nvPr>
            <p:ph idx="1"/>
          </p:nvPr>
        </p:nvSpPr>
        <p:spPr/>
        <p:txBody>
          <a:bodyPr/>
          <a:lstStyle/>
          <a:p>
            <a:pPr algn="just">
              <a:lnSpc>
                <a:spcPct val="150000"/>
              </a:lnSpc>
            </a:pPr>
            <a:r>
              <a:rPr lang="en-IN" dirty="0">
                <a:latin typeface="Times New Roman" panose="02020603050405020304" pitchFamily="18" charset="0"/>
                <a:cs typeface="Times New Roman" panose="02020603050405020304" pitchFamily="18" charset="0"/>
              </a:rPr>
              <a:t>No internal fragmentation</a:t>
            </a:r>
          </a:p>
          <a:p>
            <a:pPr algn="just">
              <a:lnSpc>
                <a:spcPct val="150000"/>
              </a:lnSpc>
            </a:pPr>
            <a:r>
              <a:rPr lang="en-IN" dirty="0">
                <a:latin typeface="Times New Roman" panose="02020603050405020304" pitchFamily="18" charset="0"/>
                <a:cs typeface="Times New Roman" panose="02020603050405020304" pitchFamily="18" charset="0"/>
              </a:rPr>
              <a:t>No limitation on number of processes</a:t>
            </a:r>
          </a:p>
          <a:p>
            <a:endParaRPr lang="en-IN" dirty="0"/>
          </a:p>
        </p:txBody>
      </p:sp>
    </p:spTree>
    <p:extLst>
      <p:ext uri="{BB962C8B-B14F-4D97-AF65-F5344CB8AC3E}">
        <p14:creationId xmlns:p14="http://schemas.microsoft.com/office/powerpoint/2010/main" val="361576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8EDD18A9-9304-629C-A7F1-2A8944E276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5208" y="653143"/>
            <a:ext cx="6606074" cy="5253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764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456</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Contiguous Memory Allocation</vt:lpstr>
      <vt:lpstr>PowerPoint Presentation</vt:lpstr>
      <vt:lpstr>Fixed-size Partition Scheme</vt:lpstr>
      <vt:lpstr>PowerPoint Presentation</vt:lpstr>
      <vt:lpstr>PowerPoint Presentation</vt:lpstr>
      <vt:lpstr>PowerPoint Presentation</vt:lpstr>
      <vt:lpstr>Variable-size Partition Scheme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Contiguous Memory Allocation</dc:title>
  <dc:creator>Akash Kadao</dc:creator>
  <cp:lastModifiedBy>Akash Kadao</cp:lastModifiedBy>
  <cp:revision>2</cp:revision>
  <dcterms:created xsi:type="dcterms:W3CDTF">2023-10-12T10:13:35Z</dcterms:created>
  <dcterms:modified xsi:type="dcterms:W3CDTF">2023-12-03T14:38:00Z</dcterms:modified>
</cp:coreProperties>
</file>