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96" r:id="rId3"/>
    <p:sldId id="297" r:id="rId4"/>
    <p:sldId id="275" r:id="rId5"/>
    <p:sldId id="276" r:id="rId6"/>
    <p:sldId id="277" r:id="rId7"/>
    <p:sldId id="278" r:id="rId8"/>
    <p:sldId id="279" r:id="rId9"/>
    <p:sldId id="301" r:id="rId10"/>
    <p:sldId id="303" r:id="rId11"/>
    <p:sldId id="304" r:id="rId12"/>
    <p:sldId id="305" r:id="rId13"/>
    <p:sldId id="280" r:id="rId14"/>
    <p:sldId id="281" r:id="rId15"/>
    <p:sldId id="306" r:id="rId16"/>
    <p:sldId id="307" r:id="rId17"/>
    <p:sldId id="302" r:id="rId18"/>
    <p:sldId id="308" r:id="rId19"/>
    <p:sldId id="309" r:id="rId20"/>
    <p:sldId id="310" r:id="rId21"/>
    <p:sldId id="311" r:id="rId22"/>
    <p:sldId id="312"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BB87-C0AA-397A-3283-6813433381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AB0C83-9CE1-2438-6EFA-AA981224F1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ECEEC5-C8DE-6EE0-1CB6-F862B5C38288}"/>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506FABD5-F562-3840-B488-8F0FAC8E8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F80146-322B-311E-6F72-B466706321BE}"/>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4332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E9B4-597C-E081-2983-9D38E8668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5806-59DE-73BA-6E08-EEE15FB38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2FFFC-E551-0550-EEBF-9BF278DB11A5}"/>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E2A7124C-16E4-BCA0-C6AC-A6F38E9E5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80CC3-B374-F7A6-FE1F-6C051738E76B}"/>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129170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BD9B25-791E-8C8F-8DFF-E81F629E93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BFEB9-24A5-3AC2-8271-24BAED065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CF29B-B20F-A616-5931-FF9483DEBEE8}"/>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3E1A6F7B-0B7B-C852-36F3-382060CCC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6BC29-4B34-F33D-AB92-B866E052C37E}"/>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274348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ED9C-3F1D-0515-5F7A-8165A9754D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9876F0-2840-FB75-8D02-55D71E4AF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5ED61D-7CB6-1981-0C42-0B1C0AAF87F7}"/>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1AFEDADB-6075-102E-30FC-8807B7A2DF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1C566-3107-9CFD-538B-1C2764485AB9}"/>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18274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827C-205F-2CC4-1848-1FA04D0EC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1E71D2-FA94-2D6C-8559-441654E15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EB884-B100-68F0-1897-41CE79013D0A}"/>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C6E0F103-B910-4602-5212-36CC8039F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D1A061-2681-0E28-B24B-604D9B47C12C}"/>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191264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D440-0DA6-3DB8-3B2F-CD50CB24C8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EF47E3-A76D-F89D-91C7-E9995C236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3CDD1F-599E-C4EA-70DF-66D62625B9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F25C5A-7A76-010C-59E8-765AD9115E1F}"/>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6" name="Footer Placeholder 5">
            <a:extLst>
              <a:ext uri="{FF2B5EF4-FFF2-40B4-BE49-F238E27FC236}">
                <a16:creationId xmlns:a16="http://schemas.microsoft.com/office/drawing/2014/main" id="{7904CE9A-B621-B628-12E0-5788564EE5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CEC5D-A675-8C37-0366-9BAB2762F0A9}"/>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86931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85CD-D14A-1C63-3EC3-338E3806BE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C6635C-C194-3DB0-CBE7-01C58ABF3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79959-9945-9BD9-14C1-6E37DB90D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969CDD-CC44-6B67-CA2F-11F5827DE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C03C4-B37B-A6B8-B6CA-C20F06DA6E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340837-A192-F501-EED6-41E51EBBC2BE}"/>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8" name="Footer Placeholder 7">
            <a:extLst>
              <a:ext uri="{FF2B5EF4-FFF2-40B4-BE49-F238E27FC236}">
                <a16:creationId xmlns:a16="http://schemas.microsoft.com/office/drawing/2014/main" id="{2250FEC2-0924-190D-78F6-6492D9AA08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708AA7-E568-260A-27C1-8893EEB2C50F}"/>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297074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D5DC-3E40-4BBD-8364-A6B1C62675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361231-30B3-0889-2626-25CCAB4E85C1}"/>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4" name="Footer Placeholder 3">
            <a:extLst>
              <a:ext uri="{FF2B5EF4-FFF2-40B4-BE49-F238E27FC236}">
                <a16:creationId xmlns:a16="http://schemas.microsoft.com/office/drawing/2014/main" id="{A7E2ABE0-2FA4-43DF-123B-9B7A6143BF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756D3D-AF7A-44E1-ECDB-8ECACC4191F9}"/>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171221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40357-D2D0-DA84-0500-43179980E872}"/>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3" name="Footer Placeholder 2">
            <a:extLst>
              <a:ext uri="{FF2B5EF4-FFF2-40B4-BE49-F238E27FC236}">
                <a16:creationId xmlns:a16="http://schemas.microsoft.com/office/drawing/2014/main" id="{29F94864-F4E2-39B5-1B78-C2F0E59E2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3E8735-5575-C6C2-E12C-88A7F70AA2FA}"/>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3634340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7821-F453-DBBA-7D03-2B7303769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60FC78-E5B0-1037-59BF-551FD6EE5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F3442-6AA6-DE49-34BD-531EF2D8D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02086-F605-15F6-04B9-EBBE631BD833}"/>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6" name="Footer Placeholder 5">
            <a:extLst>
              <a:ext uri="{FF2B5EF4-FFF2-40B4-BE49-F238E27FC236}">
                <a16:creationId xmlns:a16="http://schemas.microsoft.com/office/drawing/2014/main" id="{2E3800B0-272E-EB93-1E61-8C92AEF479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56C79-2773-A330-3EF7-4F2F97A1166E}"/>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271501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479C-7FF0-4E79-E7D9-D137E9C5F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489489-6433-3624-41E5-E652AA574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750500-9BBC-CD6A-424D-93CB7A939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52CD5-FC67-2514-BB7C-3F17100033E1}"/>
              </a:ext>
            </a:extLst>
          </p:cNvPr>
          <p:cNvSpPr>
            <a:spLocks noGrp="1"/>
          </p:cNvSpPr>
          <p:nvPr>
            <p:ph type="dt" sz="half" idx="10"/>
          </p:nvPr>
        </p:nvSpPr>
        <p:spPr/>
        <p:txBody>
          <a:bodyPr/>
          <a:lstStyle/>
          <a:p>
            <a:fld id="{0D2DA2EF-F015-4FA7-8068-7EA7100E7D40}" type="datetimeFigureOut">
              <a:rPr lang="en-IN" smtClean="0"/>
              <a:t>11-12-2023</a:t>
            </a:fld>
            <a:endParaRPr lang="en-IN"/>
          </a:p>
        </p:txBody>
      </p:sp>
      <p:sp>
        <p:nvSpPr>
          <p:cNvPr id="6" name="Footer Placeholder 5">
            <a:extLst>
              <a:ext uri="{FF2B5EF4-FFF2-40B4-BE49-F238E27FC236}">
                <a16:creationId xmlns:a16="http://schemas.microsoft.com/office/drawing/2014/main" id="{DCDF58BD-EA32-57F1-3AB5-69ABFE658C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31E2C0-53FE-8F06-B8AE-0B8218B09EBF}"/>
              </a:ext>
            </a:extLst>
          </p:cNvPr>
          <p:cNvSpPr>
            <a:spLocks noGrp="1"/>
          </p:cNvSpPr>
          <p:nvPr>
            <p:ph type="sldNum" sz="quarter" idx="12"/>
          </p:nvPr>
        </p:nvSpPr>
        <p:spPr/>
        <p:txBody>
          <a:bodyPr/>
          <a:lstStyle/>
          <a:p>
            <a:fld id="{0A79440C-1A3C-4D09-A65A-2CA06E061748}" type="slidenum">
              <a:rPr lang="en-IN" smtClean="0"/>
              <a:t>‹#›</a:t>
            </a:fld>
            <a:endParaRPr lang="en-IN"/>
          </a:p>
        </p:txBody>
      </p:sp>
    </p:spTree>
    <p:extLst>
      <p:ext uri="{BB962C8B-B14F-4D97-AF65-F5344CB8AC3E}">
        <p14:creationId xmlns:p14="http://schemas.microsoft.com/office/powerpoint/2010/main" val="312550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44253F-DCB2-259B-EFD5-1E6D9DDE7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258D3-EB27-6945-B63C-287ABD2AD9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C493B-DD49-C02E-B752-8C52E3D9B7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2DA2EF-F015-4FA7-8068-7EA7100E7D40}" type="datetimeFigureOut">
              <a:rPr lang="en-IN" smtClean="0"/>
              <a:t>11-12-2023</a:t>
            </a:fld>
            <a:endParaRPr lang="en-IN"/>
          </a:p>
        </p:txBody>
      </p:sp>
      <p:sp>
        <p:nvSpPr>
          <p:cNvPr id="5" name="Footer Placeholder 4">
            <a:extLst>
              <a:ext uri="{FF2B5EF4-FFF2-40B4-BE49-F238E27FC236}">
                <a16:creationId xmlns:a16="http://schemas.microsoft.com/office/drawing/2014/main" id="{D0EE850F-EEAD-73A7-42E2-26BB07F18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E00AB4-FB7D-64FB-822C-63053EBE6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9440C-1A3C-4D09-A65A-2CA06E061748}" type="slidenum">
              <a:rPr lang="en-IN" smtClean="0"/>
              <a:t>‹#›</a:t>
            </a:fld>
            <a:endParaRPr lang="en-IN"/>
          </a:p>
        </p:txBody>
      </p:sp>
    </p:spTree>
    <p:extLst>
      <p:ext uri="{BB962C8B-B14F-4D97-AF65-F5344CB8AC3E}">
        <p14:creationId xmlns:p14="http://schemas.microsoft.com/office/powerpoint/2010/main" val="2500554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page-fault-handling-in-operating-syste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paging-in-operating-syste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A38-6D05-666C-1D4E-72662181FDC1}"/>
              </a:ext>
            </a:extLst>
          </p:cNvPr>
          <p:cNvSpPr>
            <a:spLocks noGrp="1"/>
          </p:cNvSpPr>
          <p:nvPr>
            <p:ph type="title"/>
          </p:nvPr>
        </p:nvSpPr>
        <p:spPr>
          <a:xfrm>
            <a:off x="343678" y="103869"/>
            <a:ext cx="10515600" cy="595928"/>
          </a:xfrm>
        </p:spPr>
        <p:txBody>
          <a:bodyPr>
            <a:normAutofit fontScale="90000"/>
          </a:bodyPr>
          <a:lstStyle/>
          <a:p>
            <a:r>
              <a:rPr lang="en-IN" b="1" dirty="0">
                <a:latin typeface="Times New Roman" panose="02020603050405020304" pitchFamily="18" charset="0"/>
                <a:cs typeface="Times New Roman" panose="02020603050405020304" pitchFamily="18" charset="0"/>
              </a:rPr>
              <a:t>Paging</a:t>
            </a:r>
          </a:p>
        </p:txBody>
      </p:sp>
      <p:sp>
        <p:nvSpPr>
          <p:cNvPr id="3" name="Content Placeholder 2">
            <a:extLst>
              <a:ext uri="{FF2B5EF4-FFF2-40B4-BE49-F238E27FC236}">
                <a16:creationId xmlns:a16="http://schemas.microsoft.com/office/drawing/2014/main" id="{9719D9CC-32E5-9F7A-CAA9-3578751C27C5}"/>
              </a:ext>
            </a:extLst>
          </p:cNvPr>
          <p:cNvSpPr>
            <a:spLocks noGrp="1"/>
          </p:cNvSpPr>
          <p:nvPr>
            <p:ph idx="1"/>
          </p:nvPr>
        </p:nvSpPr>
        <p:spPr>
          <a:xfrm>
            <a:off x="343679" y="699797"/>
            <a:ext cx="11450216" cy="5859623"/>
          </a:xfrm>
        </p:spPr>
        <p:txBody>
          <a:bodyPr>
            <a:normAutofit fontScale="77500" lnSpcReduction="20000"/>
          </a:bodyPr>
          <a:lstStyle/>
          <a:p>
            <a:pPr algn="just" fontAlgn="base">
              <a:lnSpc>
                <a:spcPct val="110000"/>
              </a:lnSpc>
            </a:pPr>
            <a:r>
              <a:rPr lang="en-US" b="0" i="0" dirty="0">
                <a:effectLst/>
                <a:latin typeface="Times New Roman" panose="02020603050405020304" pitchFamily="18" charset="0"/>
                <a:cs typeface="Times New Roman" panose="02020603050405020304" pitchFamily="18" charset="0"/>
              </a:rPr>
              <a:t>Paging is a memory management scheme that eliminates the need for contiguous allocation of physical memory. </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The process of retrieving processes in the form of pages from the secondary storage into the main memory is known as paging. </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The basic purpose of paging is to separate each procedure into pages.</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Additionally, frames will be used to split the main memory.</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This scheme permits the physical address space of a process to be non – contiguous.</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Let us look some important terminologies:</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Logical Address or Virtual Address (represented in bits): An address generated by the CPU</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Logical Address Space or Virtual Address Space( represented in words or bytes): The set of all logical addresses generated by a program</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Address (represented in bits): An address actually available on memory unit</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Address Space (represented in words or bytes): The set of all physical addresses corresponding to the logical addresses</a:t>
            </a:r>
          </a:p>
          <a:p>
            <a:endParaRPr lang="en-IN" dirty="0"/>
          </a:p>
        </p:txBody>
      </p:sp>
    </p:spTree>
    <p:extLst>
      <p:ext uri="{BB962C8B-B14F-4D97-AF65-F5344CB8AC3E}">
        <p14:creationId xmlns:p14="http://schemas.microsoft.com/office/powerpoint/2010/main" val="4057712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A56C0-52DC-9F1F-8B2C-73A6CC25663E}"/>
              </a:ext>
            </a:extLst>
          </p:cNvPr>
          <p:cNvSpPr>
            <a:spLocks noGrp="1"/>
          </p:cNvSpPr>
          <p:nvPr>
            <p:ph idx="1"/>
          </p:nvPr>
        </p:nvSpPr>
        <p:spPr>
          <a:xfrm>
            <a:off x="326571" y="307910"/>
            <a:ext cx="11523307" cy="586905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Translation look aside buffer can be defined as a memory cache which can be used to reduce the time taken to access the page table again and again.</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memory cache which is closer to the CPU and the time taken by CPU to access TLB is lesser than that taken to access main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other words, we can say that TLB is faster and smaller than the main memory but cheaper and bigger than the register.</a:t>
            </a:r>
          </a:p>
          <a:p>
            <a:pPr algn="just">
              <a:lnSpc>
                <a:spcPct val="150000"/>
              </a:lnSpc>
            </a:pPr>
            <a:r>
              <a:rPr lang="en-US" sz="2400" b="0" i="0" dirty="0">
                <a:effectLst/>
                <a:latin typeface="Times New Roman" panose="02020603050405020304" pitchFamily="18" charset="0"/>
                <a:cs typeface="Times New Roman" panose="02020603050405020304" pitchFamily="18" charset="0"/>
              </a:rPr>
              <a:t>TLB follows the concept of locality of reference which means that it contains only the entries of those many pages that are frequently accessed by the CPU.</a:t>
            </a:r>
          </a:p>
          <a:p>
            <a:pPr marL="0" indent="0">
              <a:buNone/>
            </a:pPr>
            <a:endParaRPr lang="en-IN" dirty="0"/>
          </a:p>
        </p:txBody>
      </p:sp>
    </p:spTree>
    <p:extLst>
      <p:ext uri="{BB962C8B-B14F-4D97-AF65-F5344CB8AC3E}">
        <p14:creationId xmlns:p14="http://schemas.microsoft.com/office/powerpoint/2010/main" val="392136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0FE5D-1FD2-1A6B-5F92-BBCD47C9FA83}"/>
              </a:ext>
            </a:extLst>
          </p:cNvPr>
          <p:cNvSpPr>
            <a:spLocks noGrp="1"/>
          </p:cNvSpPr>
          <p:nvPr>
            <p:ph idx="1"/>
          </p:nvPr>
        </p:nvSpPr>
        <p:spPr>
          <a:xfrm>
            <a:off x="391885" y="307910"/>
            <a:ext cx="11392677" cy="619552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translation look aside buffers, there are tags and keys with the help of which, the mapping is done.</a:t>
            </a:r>
          </a:p>
          <a:p>
            <a:pPr algn="just">
              <a:lnSpc>
                <a:spcPct val="150000"/>
              </a:lnSpc>
            </a:pPr>
            <a:r>
              <a:rPr lang="en-US" sz="2400" b="1" i="0" dirty="0">
                <a:effectLst/>
                <a:latin typeface="Times New Roman" panose="02020603050405020304" pitchFamily="18" charset="0"/>
                <a:cs typeface="Times New Roman" panose="02020603050405020304" pitchFamily="18" charset="0"/>
              </a:rPr>
              <a:t>TLB hit </a:t>
            </a:r>
            <a:r>
              <a:rPr lang="en-US" sz="2400" b="0" i="0" dirty="0">
                <a:effectLst/>
                <a:latin typeface="Times New Roman" panose="02020603050405020304" pitchFamily="18" charset="0"/>
                <a:cs typeface="Times New Roman" panose="02020603050405020304" pitchFamily="18" charset="0"/>
              </a:rPr>
              <a:t>is a condition where the desired entry is found in translation look aside buffer. If this happens then the CPU simply access the actual location in the main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if the entry is not found in TLB (TLB miss) then CPU has to access page table in the main memory and then access the actual frame in the main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Therefore, in the case of TLB hit, the effective access time will be lesser as compare to the case of TLB miss.</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probability of TLB hit is P% (TLB hit rate) then the probability of TLB miss (TLB miss rate) will be (1-P) %.</a:t>
            </a:r>
          </a:p>
          <a:p>
            <a:pPr marL="0" indent="0">
              <a:buNone/>
            </a:pPr>
            <a:endParaRPr lang="en-IN" dirty="0"/>
          </a:p>
        </p:txBody>
      </p:sp>
    </p:spTree>
    <p:extLst>
      <p:ext uri="{BB962C8B-B14F-4D97-AF65-F5344CB8AC3E}">
        <p14:creationId xmlns:p14="http://schemas.microsoft.com/office/powerpoint/2010/main" val="311747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7711D-0CE0-CBE1-5E66-1CCE80638028}"/>
              </a:ext>
            </a:extLst>
          </p:cNvPr>
          <p:cNvSpPr>
            <a:spLocks noGrp="1"/>
          </p:cNvSpPr>
          <p:nvPr>
            <p:ph idx="1"/>
          </p:nvPr>
        </p:nvSpPr>
        <p:spPr>
          <a:xfrm>
            <a:off x="419878" y="363894"/>
            <a:ext cx="11308702" cy="5813069"/>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Therefore, the effective access time can be defined as;</a:t>
            </a:r>
          </a:p>
          <a:p>
            <a:pPr marL="0" indent="0" algn="just">
              <a:lnSpc>
                <a:spcPct val="150000"/>
              </a:lnSpc>
              <a:buNone/>
            </a:pPr>
            <a:r>
              <a:rPr lang="fr-FR" sz="2400" b="0" i="0" dirty="0">
                <a:effectLst/>
                <a:latin typeface="Times New Roman" panose="02020603050405020304" pitchFamily="18" charset="0"/>
                <a:cs typeface="Times New Roman" panose="02020603050405020304" pitchFamily="18" charset="0"/>
              </a:rPr>
              <a:t>EAT = P (t + m) + (1 - p) (t + </a:t>
            </a:r>
            <a:r>
              <a:rPr lang="fr-FR" sz="2400" b="0" i="0" dirty="0" err="1">
                <a:effectLst/>
                <a:latin typeface="Times New Roman" panose="02020603050405020304" pitchFamily="18" charset="0"/>
                <a:cs typeface="Times New Roman" panose="02020603050405020304" pitchFamily="18" charset="0"/>
              </a:rPr>
              <a:t>k.m</a:t>
            </a:r>
            <a:r>
              <a:rPr lang="fr-FR" sz="2400" b="0" i="0" dirty="0">
                <a:effectLst/>
                <a:latin typeface="Times New Roman" panose="02020603050405020304" pitchFamily="18" charset="0"/>
                <a:cs typeface="Times New Roman" panose="02020603050405020304" pitchFamily="18" charset="0"/>
              </a:rPr>
              <a:t> + m)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Where, p → TLB hit rate, t → time taken to access TLB, m → time taken to access main memory k = 1, if the single level paging has been implemented.</a:t>
            </a:r>
          </a:p>
          <a:p>
            <a:pPr algn="just">
              <a:lnSpc>
                <a:spcPct val="150000"/>
              </a:lnSpc>
            </a:pPr>
            <a:r>
              <a:rPr lang="en-US" sz="2400" b="0" i="0" dirty="0">
                <a:effectLst/>
                <a:latin typeface="Times New Roman" panose="02020603050405020304" pitchFamily="18" charset="0"/>
                <a:cs typeface="Times New Roman" panose="02020603050405020304" pitchFamily="18" charset="0"/>
              </a:rPr>
              <a:t>By the formula, we come to know that</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Effective access time will be decreased if the TLB hit rate is increased.</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Effective access time will be increased in the case of multilevel paging.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54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5550-7151-0C49-CAC5-701CAFD64198}"/>
              </a:ext>
            </a:extLst>
          </p:cNvPr>
          <p:cNvSpPr>
            <a:spLocks noGrp="1"/>
          </p:cNvSpPr>
          <p:nvPr>
            <p:ph type="title"/>
          </p:nvPr>
        </p:nvSpPr>
        <p:spPr>
          <a:xfrm>
            <a:off x="278363" y="197175"/>
            <a:ext cx="10515600" cy="567936"/>
          </a:xfrm>
        </p:spPr>
        <p:txBody>
          <a:bodyPr>
            <a:noAutofit/>
          </a:bodyPr>
          <a:lstStyle/>
          <a:p>
            <a:r>
              <a:rPr lang="en-IN" sz="3600" b="1" i="0" dirty="0">
                <a:effectLst/>
                <a:latin typeface="Times New Roman" panose="02020603050405020304" pitchFamily="18" charset="0"/>
                <a:cs typeface="Times New Roman" panose="02020603050405020304" pitchFamily="18" charset="0"/>
              </a:rPr>
              <a:t>Structure of Page Table</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E627295-2FA5-B84F-BF81-66DA429D0AB6}"/>
              </a:ext>
            </a:extLst>
          </p:cNvPr>
          <p:cNvSpPr>
            <a:spLocks noGrp="1"/>
          </p:cNvSpPr>
          <p:nvPr>
            <p:ph idx="1"/>
          </p:nvPr>
        </p:nvSpPr>
        <p:spPr>
          <a:xfrm>
            <a:off x="419877" y="877078"/>
            <a:ext cx="11420669" cy="529988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Page Table is a data structure used by the virtual memory system to store the mapping between logical addresses and physical addresses.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Logical addresses are generated by the CPU for the pages of the processes therefore they are generally used by the processes.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Physical addresses are the actual frame address of the memory. They are generally used by the hardware or more specifically by RAM subsystems.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image given below considers,</a:t>
            </a:r>
          </a:p>
          <a:p>
            <a:endParaRPr lang="en-IN" dirty="0"/>
          </a:p>
        </p:txBody>
      </p:sp>
    </p:spTree>
    <p:extLst>
      <p:ext uri="{BB962C8B-B14F-4D97-AF65-F5344CB8AC3E}">
        <p14:creationId xmlns:p14="http://schemas.microsoft.com/office/powerpoint/2010/main" val="23426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2FDD2-433C-4864-EAD7-8ECF7D24B643}"/>
              </a:ext>
            </a:extLst>
          </p:cNvPr>
          <p:cNvSpPr>
            <a:spLocks noGrp="1"/>
          </p:cNvSpPr>
          <p:nvPr>
            <p:ph idx="1"/>
          </p:nvPr>
        </p:nvSpPr>
        <p:spPr>
          <a:xfrm>
            <a:off x="410547" y="251928"/>
            <a:ext cx="11402008" cy="5925036"/>
          </a:xfrm>
        </p:spPr>
        <p:txBody>
          <a:bodyPr>
            <a:normAutofit/>
          </a:bodyPr>
          <a:lstStyle/>
          <a:p>
            <a:pPr marL="0" indent="0">
              <a:lnSpc>
                <a:spcPct val="150000"/>
              </a:lnSpc>
              <a:buNone/>
            </a:pPr>
            <a:r>
              <a:rPr lang="en-US" sz="2400" b="0" i="0" dirty="0">
                <a:effectLst/>
                <a:latin typeface="Times New Roman" panose="02020603050405020304" pitchFamily="18" charset="0"/>
                <a:cs typeface="Times New Roman" panose="02020603050405020304" pitchFamily="18" charset="0"/>
              </a:rPr>
              <a:t>Physical Address Space = M words</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Logical Address Space = L words</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Page Size = P words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Physical Address = log </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M = m bits</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Logical Address = log </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L = l bits</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page offset = log </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P = p bits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760972-D823-1CB3-5AE5-D2B7B0511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539" y="120878"/>
            <a:ext cx="6885992" cy="6485194"/>
          </a:xfrm>
          <a:prstGeom prst="rect">
            <a:avLst/>
          </a:prstGeom>
        </p:spPr>
      </p:pic>
    </p:spTree>
    <p:extLst>
      <p:ext uri="{BB962C8B-B14F-4D97-AF65-F5344CB8AC3E}">
        <p14:creationId xmlns:p14="http://schemas.microsoft.com/office/powerpoint/2010/main" val="3487261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23CBA-A975-F6B8-A0DF-CF0E5F90CCBB}"/>
              </a:ext>
            </a:extLst>
          </p:cNvPr>
          <p:cNvSpPr>
            <a:spLocks noGrp="1"/>
          </p:cNvSpPr>
          <p:nvPr>
            <p:ph idx="1"/>
          </p:nvPr>
        </p:nvSpPr>
        <p:spPr>
          <a:xfrm>
            <a:off x="307909" y="270588"/>
            <a:ext cx="11560629" cy="6298163"/>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CPU always accesses the processes through their logical addresses. However, the main memory recognizes physical address only.</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situation, a unit named as Memory Management Unit comes into the picture. It converts the page number of the logical address to the frame number of the physical address. The offset remains same in both the addresses.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perform this task, Memory Management unit needs a special kind of mapping which is done by page table. The page table stores all the Frame numbers corresponding to the page numbers of the page table.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other words, the page table maps the page number to its actual location (frame number) in the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image given below shows, how the required word of the frame is accessed with the help of offset.</a:t>
            </a:r>
          </a:p>
          <a:p>
            <a:pPr marL="0" indent="0">
              <a:buNone/>
            </a:pPr>
            <a:endParaRPr lang="en-IN" dirty="0"/>
          </a:p>
        </p:txBody>
      </p:sp>
    </p:spTree>
    <p:extLst>
      <p:ext uri="{BB962C8B-B14F-4D97-AF65-F5344CB8AC3E}">
        <p14:creationId xmlns:p14="http://schemas.microsoft.com/office/powerpoint/2010/main" val="44128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898005-9063-1201-5944-CC95D6673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865" y="746449"/>
            <a:ext cx="8546841" cy="4939011"/>
          </a:xfrm>
        </p:spPr>
      </p:pic>
    </p:spTree>
    <p:extLst>
      <p:ext uri="{BB962C8B-B14F-4D97-AF65-F5344CB8AC3E}">
        <p14:creationId xmlns:p14="http://schemas.microsoft.com/office/powerpoint/2010/main" val="297003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22651-F5BD-A8F2-C0D4-D10D8B5AD130}"/>
              </a:ext>
            </a:extLst>
          </p:cNvPr>
          <p:cNvSpPr>
            <a:spLocks noGrp="1"/>
          </p:cNvSpPr>
          <p:nvPr>
            <p:ph idx="1"/>
          </p:nvPr>
        </p:nvSpPr>
        <p:spPr>
          <a:xfrm>
            <a:off x="485192" y="251927"/>
            <a:ext cx="10868608" cy="5925036"/>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Q.1 A paging scheme using TLB. TLB Access Time 10 ns and main memory access time takes 50 ns. What is Effective Memory Access Time (in ns) if TLB hit ratio is 90% and there is no page fault?</a:t>
            </a:r>
          </a:p>
        </p:txBody>
      </p:sp>
    </p:spTree>
    <p:extLst>
      <p:ext uri="{BB962C8B-B14F-4D97-AF65-F5344CB8AC3E}">
        <p14:creationId xmlns:p14="http://schemas.microsoft.com/office/powerpoint/2010/main" val="1055638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70F1-61E2-6B3A-0CB0-5FA896849FCB}"/>
              </a:ext>
            </a:extLst>
          </p:cNvPr>
          <p:cNvSpPr>
            <a:spLocks noGrp="1"/>
          </p:cNvSpPr>
          <p:nvPr>
            <p:ph type="title"/>
          </p:nvPr>
        </p:nvSpPr>
        <p:spPr>
          <a:xfrm>
            <a:off x="158620" y="169184"/>
            <a:ext cx="11195180" cy="409316"/>
          </a:xfrm>
        </p:spPr>
        <p:txBody>
          <a:bodyPr>
            <a:noAutofit/>
          </a:bodyPr>
          <a:lstStyle/>
          <a:p>
            <a:r>
              <a:rPr lang="en-IN" sz="3600" b="1" dirty="0">
                <a:latin typeface="Times New Roman" panose="02020603050405020304" pitchFamily="18" charset="0"/>
                <a:cs typeface="Times New Roman" panose="02020603050405020304" pitchFamily="18" charset="0"/>
              </a:rPr>
              <a:t>Page Table Entries in Page Table</a:t>
            </a:r>
          </a:p>
        </p:txBody>
      </p:sp>
      <p:sp>
        <p:nvSpPr>
          <p:cNvPr id="3" name="Content Placeholder 2">
            <a:extLst>
              <a:ext uri="{FF2B5EF4-FFF2-40B4-BE49-F238E27FC236}">
                <a16:creationId xmlns:a16="http://schemas.microsoft.com/office/drawing/2014/main" id="{655353C7-FDA7-1F65-EDBC-D7614A04D293}"/>
              </a:ext>
            </a:extLst>
          </p:cNvPr>
          <p:cNvSpPr>
            <a:spLocks noGrp="1"/>
          </p:cNvSpPr>
          <p:nvPr>
            <p:ph idx="1"/>
          </p:nvPr>
        </p:nvSpPr>
        <p:spPr>
          <a:xfrm>
            <a:off x="335902" y="821094"/>
            <a:ext cx="11430000" cy="5728996"/>
          </a:xfrm>
        </p:spPr>
        <p:txBody>
          <a:bodyPr>
            <a:normAutofit fontScale="92500" lnSpcReduction="10000"/>
          </a:bodyPr>
          <a:lstStyle/>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Page Table</a:t>
            </a:r>
            <a:r>
              <a:rPr lang="en-US" sz="2400" b="0" i="0" dirty="0">
                <a:effectLst/>
                <a:latin typeface="Times New Roman" panose="02020603050405020304" pitchFamily="18" charset="0"/>
                <a:cs typeface="Times New Roman" panose="02020603050405020304" pitchFamily="18" charset="0"/>
              </a:rPr>
              <a:t> is a data structure used by the operating system to keep track of the mapping between virtual addresses used by a process and the corresponding physical addresses in the system’s memory.</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A Page Table Entry (PTE) is an entry in the Page Table that stores information about a particular page of memory. Each PTE contains information such as the physical address of the page in memory, whether the page is present in memory or not, whether it is writable or not, and other access permissions.</a:t>
            </a:r>
          </a:p>
          <a:p>
            <a:pPr algn="just" rtl="0" fontAlgn="base">
              <a:lnSpc>
                <a:spcPct val="150000"/>
              </a:lnSpc>
            </a:pPr>
            <a:r>
              <a:rPr lang="en-US" sz="2400" b="0" i="0" dirty="0">
                <a:effectLst/>
                <a:latin typeface="Times New Roman" panose="02020603050405020304" pitchFamily="18" charset="0"/>
                <a:cs typeface="Times New Roman" panose="02020603050405020304" pitchFamily="18" charset="0"/>
              </a:rPr>
              <a:t>The size and format of a PTE can vary depending on the architecture of the system and the operating system used. In general, a PTE contains enough information to allow the operating system to manage memory efficiently and protect the system from malicious or accidental access to memory.</a:t>
            </a:r>
          </a:p>
          <a:p>
            <a:endParaRPr lang="en-IN" dirty="0"/>
          </a:p>
        </p:txBody>
      </p:sp>
    </p:spTree>
    <p:extLst>
      <p:ext uri="{BB962C8B-B14F-4D97-AF65-F5344CB8AC3E}">
        <p14:creationId xmlns:p14="http://schemas.microsoft.com/office/powerpoint/2010/main" val="177445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633681-12EE-993F-BD32-888969C71E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4" y="140645"/>
            <a:ext cx="9097346" cy="2514818"/>
          </a:xfrm>
        </p:spPr>
      </p:pic>
      <p:sp>
        <p:nvSpPr>
          <p:cNvPr id="7" name="TextBox 6">
            <a:extLst>
              <a:ext uri="{FF2B5EF4-FFF2-40B4-BE49-F238E27FC236}">
                <a16:creationId xmlns:a16="http://schemas.microsoft.com/office/drawing/2014/main" id="{4B70FE48-F2B1-612F-F484-023164798ED9}"/>
              </a:ext>
            </a:extLst>
          </p:cNvPr>
          <p:cNvSpPr txBox="1"/>
          <p:nvPr/>
        </p:nvSpPr>
        <p:spPr>
          <a:xfrm>
            <a:off x="398884" y="2833216"/>
            <a:ext cx="11395010" cy="279595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number of Page Table Entries in a Page Table depends on the size of the virtual address space used by a process and the size of the memory pages used by the system.</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 example, if the virtual address space of a process is 32 bits, and the system uses 4 KB pages, then the Page Table will have 2^20 (1 million) entries, with each entry being 4 bytes in size.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85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0C7D8-9293-7760-06DF-2550A175F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24" y="876300"/>
            <a:ext cx="8070980" cy="5105400"/>
          </a:xfrm>
          <a:prstGeom prst="rect">
            <a:avLst/>
          </a:prstGeom>
        </p:spPr>
      </p:pic>
    </p:spTree>
    <p:extLst>
      <p:ext uri="{BB962C8B-B14F-4D97-AF65-F5344CB8AC3E}">
        <p14:creationId xmlns:p14="http://schemas.microsoft.com/office/powerpoint/2010/main" val="181561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B9F6-5981-4330-92BD-EA75014F9588}"/>
              </a:ext>
            </a:extLst>
          </p:cNvPr>
          <p:cNvSpPr>
            <a:spLocks noGrp="1"/>
          </p:cNvSpPr>
          <p:nvPr>
            <p:ph type="title"/>
          </p:nvPr>
        </p:nvSpPr>
        <p:spPr>
          <a:xfrm>
            <a:off x="177282" y="197077"/>
            <a:ext cx="11036559" cy="232132"/>
          </a:xfrm>
        </p:spPr>
        <p:txBody>
          <a:bodyPr>
            <a:noAutofit/>
          </a:bodyPr>
          <a:lstStyle/>
          <a:p>
            <a:r>
              <a:rPr lang="en-US" sz="3200" b="1" i="0" dirty="0">
                <a:effectLst/>
                <a:latin typeface="Times New Roman" panose="02020603050405020304" pitchFamily="18" charset="0"/>
                <a:cs typeface="Times New Roman" panose="02020603050405020304" pitchFamily="18" charset="0"/>
              </a:rPr>
              <a:t>Information Stored in Page Table Entry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52BB48-B55F-BC1A-B031-EBAB0580CE46}"/>
              </a:ext>
            </a:extLst>
          </p:cNvPr>
          <p:cNvSpPr>
            <a:spLocks noGrp="1"/>
          </p:cNvSpPr>
          <p:nvPr>
            <p:ph idx="1"/>
          </p:nvPr>
        </p:nvSpPr>
        <p:spPr>
          <a:xfrm>
            <a:off x="317241" y="746450"/>
            <a:ext cx="11374016" cy="5766318"/>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Frame Number –</a:t>
            </a:r>
            <a:r>
              <a:rPr lang="en-US" sz="2400" b="0" i="0" dirty="0">
                <a:effectLst/>
                <a:latin typeface="Times New Roman" panose="02020603050405020304" pitchFamily="18" charset="0"/>
                <a:cs typeface="Times New Roman" panose="02020603050405020304" pitchFamily="18" charset="0"/>
              </a:rPr>
              <a:t> It gives the frame number in which the current page you are looking for is present. The number of bits required depends on the number of frames. Frame bit is also known as address translation bit.</a:t>
            </a:r>
          </a:p>
          <a:p>
            <a:pPr marL="0" indent="0" algn="just">
              <a:lnSpc>
                <a:spcPct val="150000"/>
              </a:lnSpc>
              <a:buNone/>
            </a:pPr>
            <a:r>
              <a:rPr lang="en-US" sz="2400" b="0" i="1" dirty="0">
                <a:effectLst/>
                <a:latin typeface="Times New Roman" panose="02020603050405020304" pitchFamily="18" charset="0"/>
                <a:cs typeface="Times New Roman" panose="02020603050405020304" pitchFamily="18" charset="0"/>
              </a:rPr>
              <a:t>Number of bits for frame = Size of physical memory / Frame Size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Present/Absent Bit: </a:t>
            </a:r>
            <a:r>
              <a:rPr lang="en-US" sz="2400" b="0" i="0" dirty="0">
                <a:effectLst/>
                <a:latin typeface="Times New Roman" panose="02020603050405020304" pitchFamily="18" charset="0"/>
                <a:cs typeface="Times New Roman" panose="02020603050405020304" pitchFamily="18" charset="0"/>
              </a:rPr>
              <a:t>Present or absent bit says whether a particular page you are looking for is present or absent. In case it is not present, that is called Page Fault. It is set to 0 if the corresponding page is not in memory. Used to control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page faults</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by the operating system to support virtual memory. Sometimes this bit is also known as a </a:t>
            </a:r>
            <a:r>
              <a:rPr lang="en-US" sz="2400" b="1" i="0" dirty="0">
                <a:effectLst/>
                <a:latin typeface="Times New Roman" panose="02020603050405020304" pitchFamily="18" charset="0"/>
                <a:cs typeface="Times New Roman" panose="02020603050405020304" pitchFamily="18" charset="0"/>
              </a:rPr>
              <a:t>valid/invalid</a:t>
            </a:r>
            <a:r>
              <a:rPr lang="en-US" sz="2400" b="0" i="0" dirty="0">
                <a:effectLst/>
                <a:latin typeface="Times New Roman" panose="02020603050405020304" pitchFamily="18" charset="0"/>
                <a:cs typeface="Times New Roman" panose="02020603050405020304" pitchFamily="18" charset="0"/>
              </a:rPr>
              <a:t> bit.</a:t>
            </a:r>
          </a:p>
          <a:p>
            <a:pPr marL="0" indent="0" algn="just">
              <a:lnSpc>
                <a:spcPct val="150000"/>
              </a:lnSpc>
              <a:buNone/>
            </a:pPr>
            <a:endParaRPr lang="en-US" sz="24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92534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A95D-486A-1644-DB37-EA31EABEB5D0}"/>
              </a:ext>
            </a:extLst>
          </p:cNvPr>
          <p:cNvSpPr>
            <a:spLocks noGrp="1"/>
          </p:cNvSpPr>
          <p:nvPr>
            <p:ph idx="1"/>
          </p:nvPr>
        </p:nvSpPr>
        <p:spPr>
          <a:xfrm>
            <a:off x="410547" y="326571"/>
            <a:ext cx="11290041" cy="5850392"/>
          </a:xfrm>
        </p:spPr>
        <p:txBody>
          <a:bodyPr>
            <a:normAutofit/>
          </a:bodyPr>
          <a:lstStyle/>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Protection Bit:</a:t>
            </a:r>
            <a:r>
              <a:rPr lang="en-US" sz="2400" b="0" i="0" dirty="0">
                <a:effectLst/>
                <a:latin typeface="Times New Roman" panose="02020603050405020304" pitchFamily="18" charset="0"/>
                <a:cs typeface="Times New Roman" panose="02020603050405020304" pitchFamily="18" charset="0"/>
              </a:rPr>
              <a:t> The protection bit says what kind of protection you want on that page. So, these bits are for the protection of the </a:t>
            </a:r>
            <a: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page frame</a:t>
            </a:r>
            <a:r>
              <a:rPr lang="en-US" sz="2400" b="0" i="0" dirty="0">
                <a:effectLst/>
                <a:latin typeface="Times New Roman" panose="02020603050405020304" pitchFamily="18" charset="0"/>
                <a:cs typeface="Times New Roman" panose="02020603050405020304" pitchFamily="18" charset="0"/>
              </a:rPr>
              <a:t> (read, write, execute, </a:t>
            </a:r>
            <a:r>
              <a:rPr lang="en-US" sz="2400" b="0" i="0" dirty="0" err="1">
                <a:effectLst/>
                <a:latin typeface="Times New Roman" panose="02020603050405020304" pitchFamily="18" charset="0"/>
                <a:cs typeface="Times New Roman" panose="02020603050405020304" pitchFamily="18" charset="0"/>
              </a:rPr>
              <a:t>etc</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Referenced Bit:</a:t>
            </a:r>
            <a:r>
              <a:rPr lang="en-US" sz="2400" b="0" i="0" dirty="0">
                <a:effectLst/>
                <a:latin typeface="Times New Roman" panose="02020603050405020304" pitchFamily="18" charset="0"/>
                <a:cs typeface="Times New Roman" panose="02020603050405020304" pitchFamily="18" charset="0"/>
              </a:rPr>
              <a:t> Referenced bit will say whether this page has been referred to in the last clock cycle or not. It is set to 1 by hardware when the page is accessed.</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Caching Enabled/Disabled:</a:t>
            </a:r>
            <a:r>
              <a:rPr lang="en-US" sz="2400" b="0" i="0" dirty="0">
                <a:effectLst/>
                <a:latin typeface="Times New Roman" panose="02020603050405020304" pitchFamily="18" charset="0"/>
                <a:cs typeface="Times New Roman" panose="02020603050405020304" pitchFamily="18" charset="0"/>
              </a:rPr>
              <a:t> Sometimes we need fresh data. Let us say the user is typing some information from the keyboard and your program should run according to the input given by the user. In that case, the information will come into the main memory. Therefore main memory contains the latest information which is typed by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2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647B2-1628-EC50-5F1F-295AF50D15A1}"/>
              </a:ext>
            </a:extLst>
          </p:cNvPr>
          <p:cNvSpPr>
            <a:spLocks noGrp="1"/>
          </p:cNvSpPr>
          <p:nvPr>
            <p:ph idx="1"/>
          </p:nvPr>
        </p:nvSpPr>
        <p:spPr>
          <a:xfrm>
            <a:off x="289249" y="363894"/>
            <a:ext cx="11541967" cy="5813069"/>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Modified Bit:</a:t>
            </a:r>
            <a:r>
              <a:rPr lang="en-US" sz="2400" b="0" i="0" dirty="0">
                <a:effectLst/>
                <a:latin typeface="Times New Roman" panose="02020603050405020304" pitchFamily="18" charset="0"/>
                <a:cs typeface="Times New Roman" panose="02020603050405020304" pitchFamily="18" charset="0"/>
              </a:rPr>
              <a:t> Modified bit says whether the page has been modified or not. Modified means sometimes you might try to write something onto the page. If a page is modified, then whenever you should replace that page with some other page, then the modified information should be kept on the hard disk or it has to be written back or it has to be saved back. It is set to 1 by hardware on the write-access to a page which is used to avoid writing when swapped out. Sometimes this modified bit is also called the </a:t>
            </a:r>
            <a:r>
              <a:rPr lang="en-US" sz="2400" b="1" i="0" dirty="0">
                <a:effectLst/>
                <a:latin typeface="Times New Roman" panose="02020603050405020304" pitchFamily="18" charset="0"/>
                <a:cs typeface="Times New Roman" panose="02020603050405020304" pitchFamily="18" charset="0"/>
              </a:rPr>
              <a:t>Dirty bit</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442911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3FDE-F697-D365-35C1-8F2A91D25DA9}"/>
              </a:ext>
            </a:extLst>
          </p:cNvPr>
          <p:cNvSpPr>
            <a:spLocks noGrp="1"/>
          </p:cNvSpPr>
          <p:nvPr>
            <p:ph type="title"/>
          </p:nvPr>
        </p:nvSpPr>
        <p:spPr>
          <a:xfrm>
            <a:off x="838200" y="365126"/>
            <a:ext cx="10515600" cy="866516"/>
          </a:xfrm>
        </p:spPr>
        <p:txBody>
          <a:bodyPr/>
          <a:lstStyle/>
          <a:p>
            <a:r>
              <a:rPr lang="en-US" b="1" i="0" dirty="0">
                <a:solidFill>
                  <a:srgbClr val="212529"/>
                </a:solidFill>
                <a:effectLst/>
                <a:latin typeface="Times New Roman" panose="02020603050405020304" pitchFamily="18" charset="0"/>
                <a:cs typeface="Times New Roman" panose="02020603050405020304" pitchFamily="18" charset="0"/>
              </a:rPr>
              <a:t>Characteristics of the Page Table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56D872-6CAF-AD12-B130-1AACBE3E2115}"/>
              </a:ext>
            </a:extLst>
          </p:cNvPr>
          <p:cNvSpPr>
            <a:spLocks noGrp="1"/>
          </p:cNvSpPr>
          <p:nvPr>
            <p:ph idx="1"/>
          </p:nvPr>
        </p:nvSpPr>
        <p:spPr>
          <a:xfrm>
            <a:off x="391886" y="1483567"/>
            <a:ext cx="10961914" cy="4693396"/>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Some of the characteristics of the Page Table are as follows: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stored in the main memory.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Generally; the Number of entries in the page table = the Number of Pages in which the process is divided.</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PTBR</a:t>
            </a:r>
            <a:r>
              <a:rPr lang="en-US" sz="2400" b="0" i="0" dirty="0">
                <a:effectLst/>
                <a:latin typeface="Times New Roman" panose="02020603050405020304" pitchFamily="18" charset="0"/>
                <a:cs typeface="Times New Roman" panose="02020603050405020304" pitchFamily="18" charset="0"/>
              </a:rPr>
              <a:t> means page table base register and it is basically used to hold the base address for the page table of the current process.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process has its own independent page table.</a:t>
            </a:r>
          </a:p>
        </p:txBody>
      </p:sp>
    </p:spTree>
    <p:extLst>
      <p:ext uri="{BB962C8B-B14F-4D97-AF65-F5344CB8AC3E}">
        <p14:creationId xmlns:p14="http://schemas.microsoft.com/office/powerpoint/2010/main" val="1086431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760E3-A68F-53E9-22A7-10C40F85F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3" y="132416"/>
            <a:ext cx="10739535" cy="6035117"/>
          </a:xfrm>
          <a:prstGeom prst="rect">
            <a:avLst/>
          </a:prstGeom>
        </p:spPr>
      </p:pic>
      <p:sp>
        <p:nvSpPr>
          <p:cNvPr id="6" name="TextBox 5">
            <a:extLst>
              <a:ext uri="{FF2B5EF4-FFF2-40B4-BE49-F238E27FC236}">
                <a16:creationId xmlns:a16="http://schemas.microsoft.com/office/drawing/2014/main" id="{1B1D08A0-2B9B-505B-D2E6-E29243A5AFFD}"/>
              </a:ext>
            </a:extLst>
          </p:cNvPr>
          <p:cNvSpPr txBox="1"/>
          <p:nvPr/>
        </p:nvSpPr>
        <p:spPr>
          <a:xfrm>
            <a:off x="2752530" y="6167534"/>
            <a:ext cx="5701005" cy="369332"/>
          </a:xfrm>
          <a:prstGeom prst="rect">
            <a:avLst/>
          </a:prstGeom>
          <a:noFill/>
        </p:spPr>
        <p:txBody>
          <a:bodyPr wrap="square" rtlCol="0">
            <a:spAutoFit/>
          </a:bodyPr>
          <a:lstStyle/>
          <a:p>
            <a:r>
              <a:rPr lang="en-IN" dirty="0"/>
              <a:t>Fig. Paging example  a 32 byte memory with 4-byte pages</a:t>
            </a:r>
          </a:p>
        </p:txBody>
      </p:sp>
    </p:spTree>
    <p:extLst>
      <p:ext uri="{BB962C8B-B14F-4D97-AF65-F5344CB8AC3E}">
        <p14:creationId xmlns:p14="http://schemas.microsoft.com/office/powerpoint/2010/main" val="41636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3E569-C188-A66F-371E-F2325CE61745}"/>
              </a:ext>
            </a:extLst>
          </p:cNvPr>
          <p:cNvSpPr>
            <a:spLocks noGrp="1"/>
          </p:cNvSpPr>
          <p:nvPr>
            <p:ph idx="1"/>
          </p:nvPr>
        </p:nvSpPr>
        <p:spPr>
          <a:xfrm>
            <a:off x="345233" y="261257"/>
            <a:ext cx="11008567" cy="5915706"/>
          </a:xfrm>
        </p:spPr>
        <p:txBody>
          <a:bodyPr>
            <a:normAutofit fontScale="925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Logical Address = 31 bit, then Logical Address Space = 2</a:t>
            </a:r>
            <a:r>
              <a:rPr lang="en-US" sz="2400" b="0" i="0" baseline="30000" dirty="0">
                <a:effectLst/>
                <a:latin typeface="Times New Roman" panose="02020603050405020304" pitchFamily="18" charset="0"/>
                <a:cs typeface="Times New Roman" panose="02020603050405020304" pitchFamily="18" charset="0"/>
              </a:rPr>
              <a:t>31</a:t>
            </a:r>
            <a:r>
              <a:rPr lang="en-US" sz="2400" b="0" i="0" dirty="0">
                <a:effectLst/>
                <a:latin typeface="Times New Roman" panose="02020603050405020304" pitchFamily="18" charset="0"/>
                <a:cs typeface="Times New Roman" panose="02020603050405020304" pitchFamily="18" charset="0"/>
              </a:rPr>
              <a:t> words = 2 G words (1 G = 2</a:t>
            </a:r>
            <a:r>
              <a:rPr lang="en-US" sz="2400" b="0" i="0" baseline="30000" dirty="0">
                <a:effectLst/>
                <a:latin typeface="Times New Roman" panose="02020603050405020304" pitchFamily="18" charset="0"/>
                <a:cs typeface="Times New Roman" panose="02020603050405020304" pitchFamily="18" charset="0"/>
              </a:rPr>
              <a:t>30</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Logical Address Space = 128 M words = 2</a:t>
            </a:r>
            <a:r>
              <a:rPr lang="en-US" sz="2400" b="0" i="0" baseline="30000" dirty="0">
                <a:effectLst/>
                <a:latin typeface="Times New Roman" panose="02020603050405020304" pitchFamily="18" charset="0"/>
                <a:cs typeface="Times New Roman" panose="02020603050405020304" pitchFamily="18" charset="0"/>
              </a:rPr>
              <a:t>7</a:t>
            </a:r>
            <a:r>
              <a:rPr lang="en-US" sz="2400" b="0" i="0" dirty="0">
                <a:effectLst/>
                <a:latin typeface="Times New Roman" panose="02020603050405020304" pitchFamily="18" charset="0"/>
                <a:cs typeface="Times New Roman" panose="02020603050405020304" pitchFamily="18" charset="0"/>
              </a:rPr>
              <a:t>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 words, then Logical Address = log</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2</a:t>
            </a:r>
            <a:r>
              <a:rPr lang="en-US" sz="2400" b="0" i="0" baseline="30000" dirty="0">
                <a:effectLst/>
                <a:latin typeface="Times New Roman" panose="02020603050405020304" pitchFamily="18" charset="0"/>
                <a:cs typeface="Times New Roman" panose="02020603050405020304" pitchFamily="18" charset="0"/>
              </a:rPr>
              <a:t>27</a:t>
            </a:r>
            <a:r>
              <a:rPr lang="en-US" sz="2400" b="0" i="0" dirty="0">
                <a:effectLst/>
                <a:latin typeface="Times New Roman" panose="02020603050405020304" pitchFamily="18" charset="0"/>
                <a:cs typeface="Times New Roman" panose="02020603050405020304" pitchFamily="18" charset="0"/>
              </a:rPr>
              <a:t> = 27 bits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Physical Address = 22 bit, then Physical Address Space = 2</a:t>
            </a:r>
            <a:r>
              <a:rPr lang="en-US" sz="2400" b="0" i="0" baseline="30000" dirty="0">
                <a:effectLst/>
                <a:latin typeface="Times New Roman" panose="02020603050405020304" pitchFamily="18" charset="0"/>
                <a:cs typeface="Times New Roman" panose="02020603050405020304" pitchFamily="18" charset="0"/>
              </a:rPr>
              <a:t>22</a:t>
            </a:r>
            <a:r>
              <a:rPr lang="en-US" sz="2400" b="0" i="0" dirty="0">
                <a:effectLst/>
                <a:latin typeface="Times New Roman" panose="02020603050405020304" pitchFamily="18" charset="0"/>
                <a:cs typeface="Times New Roman" panose="02020603050405020304" pitchFamily="18" charset="0"/>
              </a:rPr>
              <a:t> words = 4 M words (1 M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Physical Address Space = 16 M words = 2</a:t>
            </a:r>
            <a:r>
              <a:rPr lang="en-US" sz="2400" b="0" i="0" baseline="30000" dirty="0">
                <a:effectLst/>
                <a:latin typeface="Times New Roman" panose="02020603050405020304" pitchFamily="18" charset="0"/>
                <a:cs typeface="Times New Roman" panose="02020603050405020304" pitchFamily="18" charset="0"/>
              </a:rPr>
              <a:t>4</a:t>
            </a:r>
            <a:r>
              <a:rPr lang="en-US" sz="2400" b="0" i="0" dirty="0">
                <a:effectLst/>
                <a:latin typeface="Times New Roman" panose="02020603050405020304" pitchFamily="18" charset="0"/>
                <a:cs typeface="Times New Roman" panose="02020603050405020304" pitchFamily="18" charset="0"/>
              </a:rPr>
              <a:t>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 words, then Physical Address = log</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2</a:t>
            </a:r>
            <a:r>
              <a:rPr lang="en-US" sz="2400" b="0" i="0" baseline="30000" dirty="0">
                <a:effectLst/>
                <a:latin typeface="Times New Roman" panose="02020603050405020304" pitchFamily="18" charset="0"/>
                <a:cs typeface="Times New Roman" panose="02020603050405020304" pitchFamily="18" charset="0"/>
              </a:rPr>
              <a:t>24</a:t>
            </a:r>
            <a:r>
              <a:rPr lang="en-US" sz="2400" b="0" i="0" dirty="0">
                <a:effectLst/>
                <a:latin typeface="Times New Roman" panose="02020603050405020304" pitchFamily="18" charset="0"/>
                <a:cs typeface="Times New Roman" panose="02020603050405020304" pitchFamily="18" charset="0"/>
              </a:rPr>
              <a:t> = 24 bits</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mapping from virtual to physical address is done by the memory management unit (MMU) which is a hardware device and this mapping is known as paging technique.</a:t>
            </a:r>
          </a:p>
          <a:p>
            <a:endParaRPr lang="en-IN" dirty="0"/>
          </a:p>
        </p:txBody>
      </p:sp>
    </p:spTree>
    <p:extLst>
      <p:ext uri="{BB962C8B-B14F-4D97-AF65-F5344CB8AC3E}">
        <p14:creationId xmlns:p14="http://schemas.microsoft.com/office/powerpoint/2010/main" val="264277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B9825-57A6-70BC-302D-49DD4E309581}"/>
              </a:ext>
            </a:extLst>
          </p:cNvPr>
          <p:cNvSpPr>
            <a:spLocks noGrp="1"/>
          </p:cNvSpPr>
          <p:nvPr>
            <p:ph idx="1"/>
          </p:nvPr>
        </p:nvSpPr>
        <p:spPr>
          <a:xfrm>
            <a:off x="270587" y="261257"/>
            <a:ext cx="11541967" cy="6270172"/>
          </a:xfrm>
        </p:spPr>
        <p:txBody>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Physical Address Space is conceptually divided into a number of fixed-size blocks, called </a:t>
            </a:r>
            <a:r>
              <a:rPr lang="en-US" sz="2400" b="1" i="0" dirty="0">
                <a:effectLst/>
                <a:latin typeface="Times New Roman" panose="02020603050405020304" pitchFamily="18" charset="0"/>
                <a:cs typeface="Times New Roman" panose="02020603050405020304" pitchFamily="18" charset="0"/>
              </a:rPr>
              <a:t>frames</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Logical address Space is also </a:t>
            </a:r>
            <a:r>
              <a:rPr lang="en-US" sz="2400" b="0" i="0" dirty="0" err="1">
                <a:effectLst/>
                <a:latin typeface="Times New Roman" panose="02020603050405020304" pitchFamily="18" charset="0"/>
                <a:cs typeface="Times New Roman" panose="02020603050405020304" pitchFamily="18" charset="0"/>
              </a:rPr>
              <a:t>splitted</a:t>
            </a:r>
            <a:r>
              <a:rPr lang="en-US" sz="2400" b="0" i="0" dirty="0">
                <a:effectLst/>
                <a:latin typeface="Times New Roman" panose="02020603050405020304" pitchFamily="18" charset="0"/>
                <a:cs typeface="Times New Roman" panose="02020603050405020304" pitchFamily="18" charset="0"/>
              </a:rPr>
              <a:t> into fixed-size blocks, called </a:t>
            </a:r>
            <a:r>
              <a:rPr lang="en-US" sz="2400" b="1" i="0" dirty="0">
                <a:effectLst/>
                <a:latin typeface="Times New Roman" panose="02020603050405020304" pitchFamily="18" charset="0"/>
                <a:cs typeface="Times New Roman" panose="02020603050405020304" pitchFamily="18" charset="0"/>
              </a:rPr>
              <a:t>pages</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Page Size = Frame Size</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Let us consider an example: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Physical Address = 12 bits, then Physical Address Space = 4 K words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Logical Address = 13 bits, then Logical Address Space = 8 K words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Page size = frame size = 1 K words (assumption)</a:t>
            </a:r>
          </a:p>
          <a:p>
            <a:endParaRPr lang="en-IN" dirty="0"/>
          </a:p>
        </p:txBody>
      </p:sp>
    </p:spTree>
    <p:extLst>
      <p:ext uri="{BB962C8B-B14F-4D97-AF65-F5344CB8AC3E}">
        <p14:creationId xmlns:p14="http://schemas.microsoft.com/office/powerpoint/2010/main" val="278647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ze">
            <a:extLst>
              <a:ext uri="{FF2B5EF4-FFF2-40B4-BE49-F238E27FC236}">
                <a16:creationId xmlns:a16="http://schemas.microsoft.com/office/drawing/2014/main" id="{4C347B47-D900-C257-2B44-3C5D737B2F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318" y="419878"/>
            <a:ext cx="10142376" cy="575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8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DE477-C28B-F6AD-6571-16D87AE8B23B}"/>
              </a:ext>
            </a:extLst>
          </p:cNvPr>
          <p:cNvSpPr>
            <a:spLocks noGrp="1"/>
          </p:cNvSpPr>
          <p:nvPr>
            <p:ph idx="1"/>
          </p:nvPr>
        </p:nvSpPr>
        <p:spPr>
          <a:xfrm>
            <a:off x="335903" y="317241"/>
            <a:ext cx="11532636" cy="6186196"/>
          </a:xfrm>
        </p:spPr>
        <p:txBody>
          <a:bodyPr>
            <a:normAutofit/>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CPU is divided into</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Page number(p):</a:t>
            </a:r>
            <a:r>
              <a:rPr lang="en-US" sz="2400" b="0" i="0" dirty="0">
                <a:effectLst/>
                <a:latin typeface="Times New Roman" panose="02020603050405020304" pitchFamily="18" charset="0"/>
                <a:cs typeface="Times New Roman" panose="02020603050405020304" pitchFamily="18" charset="0"/>
              </a:rPr>
              <a:t> Number of bits required to represent the pages in Logical Address Space or Page number</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Page offset(d):</a:t>
            </a:r>
            <a:r>
              <a:rPr lang="en-US" sz="2400" b="0" i="0" dirty="0">
                <a:effectLst/>
                <a:latin typeface="Times New Roman" panose="02020603050405020304" pitchFamily="18" charset="0"/>
                <a:cs typeface="Times New Roman" panose="02020603050405020304" pitchFamily="18" charset="0"/>
              </a:rPr>
              <a:t> Number of bits required to represent particular word in a page or page size of Logical Address Space or word number of a page or page offset.</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Physical Address is divided into</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Frame number(f):</a:t>
            </a:r>
            <a:r>
              <a:rPr lang="en-US" sz="2400" b="0" i="0" dirty="0">
                <a:effectLst/>
                <a:latin typeface="Times New Roman" panose="02020603050405020304" pitchFamily="18" charset="0"/>
                <a:cs typeface="Times New Roman" panose="02020603050405020304" pitchFamily="18" charset="0"/>
              </a:rPr>
              <a:t> Number of bits required to represent the frame of Physical Address Space or Frame number.</a:t>
            </a: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Frame offset(d):</a:t>
            </a:r>
            <a:r>
              <a:rPr lang="en-US" sz="2400" b="0" i="0" dirty="0">
                <a:effectLst/>
                <a:latin typeface="Times New Roman" panose="02020603050405020304" pitchFamily="18" charset="0"/>
                <a:cs typeface="Times New Roman" panose="02020603050405020304" pitchFamily="18" charset="0"/>
              </a:rPr>
              <a:t> Number of bits required to represent particular word in a frame or frame size of Physical Address Space or word number of a frame or frame offset.</a:t>
            </a:r>
          </a:p>
        </p:txBody>
      </p:sp>
    </p:spTree>
    <p:extLst>
      <p:ext uri="{BB962C8B-B14F-4D97-AF65-F5344CB8AC3E}">
        <p14:creationId xmlns:p14="http://schemas.microsoft.com/office/powerpoint/2010/main" val="26195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D6C8D-3200-4918-4A6A-70BBFA4E66EE}"/>
              </a:ext>
            </a:extLst>
          </p:cNvPr>
          <p:cNvSpPr>
            <a:spLocks noGrp="1"/>
          </p:cNvSpPr>
          <p:nvPr>
            <p:ph idx="1"/>
          </p:nvPr>
        </p:nvSpPr>
        <p:spPr>
          <a:xfrm>
            <a:off x="345233" y="158620"/>
            <a:ext cx="11383347" cy="6447453"/>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hardware implementation of page table can be done by using dedicated registers.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But the usage of register for the page table is satisfactory only if page table is small.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If page table contain large number of entries then we can use TLB(translation Look-aside buffer), a special, small, fast look up hardware cache.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TLB is associative, high speed memory.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entry in TLB consists of two parts: a tag and a value.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this memory is used, then an item is compared with all tags simultaneously.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item is found, then corresponding value is returned.</a:t>
            </a:r>
          </a:p>
          <a:p>
            <a:pPr marL="0" indent="0">
              <a:buNone/>
            </a:pPr>
            <a:endParaRPr lang="en-IN" dirty="0"/>
          </a:p>
        </p:txBody>
      </p:sp>
    </p:spTree>
    <p:extLst>
      <p:ext uri="{BB962C8B-B14F-4D97-AF65-F5344CB8AC3E}">
        <p14:creationId xmlns:p14="http://schemas.microsoft.com/office/powerpoint/2010/main" val="317550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45EA-4EFD-C7DC-6E72-61F3B129440F}"/>
              </a:ext>
            </a:extLst>
          </p:cNvPr>
          <p:cNvSpPr>
            <a:spLocks noGrp="1"/>
          </p:cNvSpPr>
          <p:nvPr>
            <p:ph type="title"/>
          </p:nvPr>
        </p:nvSpPr>
        <p:spPr>
          <a:xfrm>
            <a:off x="158620" y="365125"/>
            <a:ext cx="11195180"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Translation Lookaside Buffer</a:t>
            </a:r>
            <a:endParaRPr lang="en-IN" dirty="0"/>
          </a:p>
        </p:txBody>
      </p:sp>
      <p:pic>
        <p:nvPicPr>
          <p:cNvPr id="6" name="Content Placeholder 4">
            <a:extLst>
              <a:ext uri="{FF2B5EF4-FFF2-40B4-BE49-F238E27FC236}">
                <a16:creationId xmlns:a16="http://schemas.microsoft.com/office/drawing/2014/main" id="{C76C20A1-7AD0-99C0-49AF-6D5E50451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24" y="951721"/>
            <a:ext cx="10086391" cy="5430417"/>
          </a:xfrm>
        </p:spPr>
      </p:pic>
    </p:spTree>
    <p:extLst>
      <p:ext uri="{BB962C8B-B14F-4D97-AF65-F5344CB8AC3E}">
        <p14:creationId xmlns:p14="http://schemas.microsoft.com/office/powerpoint/2010/main" val="128670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2003</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Translation Lookaside Buffer</vt:lpstr>
      <vt:lpstr>PowerPoint Presentation</vt:lpstr>
      <vt:lpstr>PowerPoint Presentation</vt:lpstr>
      <vt:lpstr>PowerPoint Presentation</vt:lpstr>
      <vt:lpstr>Structure of Page Table</vt:lpstr>
      <vt:lpstr>PowerPoint Presentation</vt:lpstr>
      <vt:lpstr>PowerPoint Presentation</vt:lpstr>
      <vt:lpstr>PowerPoint Presentation</vt:lpstr>
      <vt:lpstr>PowerPoint Presentation</vt:lpstr>
      <vt:lpstr>Page Table Entries in Page Table</vt:lpstr>
      <vt:lpstr>PowerPoint Presentation</vt:lpstr>
      <vt:lpstr>Information Stored in Page Table Entry</vt:lpstr>
      <vt:lpstr>PowerPoint Presentation</vt:lpstr>
      <vt:lpstr>PowerPoint Presentation</vt:lpstr>
      <vt:lpstr>Characteristics of the Page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dc:title>
  <dc:creator>Akash Kadao</dc:creator>
  <cp:lastModifiedBy>Akash Kadao</cp:lastModifiedBy>
  <cp:revision>7</cp:revision>
  <dcterms:created xsi:type="dcterms:W3CDTF">2023-10-12T10:15:42Z</dcterms:created>
  <dcterms:modified xsi:type="dcterms:W3CDTF">2023-12-11T13:30:33Z</dcterms:modified>
</cp:coreProperties>
</file>