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99" r:id="rId5"/>
    <p:sldId id="286" r:id="rId6"/>
    <p:sldId id="298" r:id="rId7"/>
    <p:sldId id="287" r:id="rId8"/>
    <p:sldId id="319" r:id="rId9"/>
    <p:sldId id="288" r:id="rId10"/>
    <p:sldId id="320" r:id="rId11"/>
    <p:sldId id="321" r:id="rId12"/>
    <p:sldId id="322" r:id="rId13"/>
    <p:sldId id="289" r:id="rId14"/>
    <p:sldId id="292" r:id="rId15"/>
    <p:sldId id="2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4E53-118B-3C32-6CEA-1265565F4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2F18D-6A6A-FB08-C6E3-95DBAD8FA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312AF-E9F4-8459-DF99-8E89725B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AD1A-1F4A-41AE-A91C-EC36997EC52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A5D0D-37EB-8618-5AD3-D8AE9659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FDA61-8A4F-4EBF-5A20-D3B6ED9A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3E81-0694-47C4-8735-85034DFAF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48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545A-0BE9-B88D-F1C1-E2B4008C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C4A2A-F34C-ECE7-9D66-F068ADF65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F9D9D-8FB2-82C4-ECA7-2002F6DC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AD1A-1F4A-41AE-A91C-EC36997EC52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34391-BC8D-F585-4F17-5767437A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4A980-D2FC-797C-147E-232AF822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3E81-0694-47C4-8735-85034DFAF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79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7D9512-9E42-43B0-98BE-032663DB4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219E2-B122-E8F6-50D7-3066E6B80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4C66E-4370-891C-0E47-EDB30840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AD1A-1F4A-41AE-A91C-EC36997EC52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CC514-D2C8-C9CE-12B7-880F597F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A00D6-2E35-D28A-7D1A-4EF796F3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3E81-0694-47C4-8735-85034DFAF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22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E674-167D-F6EE-A591-2724AFF0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4B80A-FA01-62BC-DBE6-906BCE960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07AEF-89E3-3890-CE85-43FF2C0D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AD1A-1F4A-41AE-A91C-EC36997EC52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33D91-DC33-D9D0-EE9A-67059483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CD968-EDD8-FDB9-4CE9-822E6290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3E81-0694-47C4-8735-85034DFAF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6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50B4-8733-3B7E-EBEA-9F63D92D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46899-E62B-0CB0-D0E8-41347FECF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37DB4-8687-8999-F9BD-1A587AAD5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AD1A-1F4A-41AE-A91C-EC36997EC52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EA1A9-6531-80DB-D4AF-28199AD3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EF4EE-B11C-397E-47F7-7FCEFBC2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3E81-0694-47C4-8735-85034DFAF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54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D03D-8C68-60C5-DB66-A724733C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FEE8C-831B-97CF-4B69-E827B0BDF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453D0-E63D-758C-37FD-B4888CEC0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B72A9-EAE3-8C68-1190-230568B7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AD1A-1F4A-41AE-A91C-EC36997EC52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34022-9CE9-54DE-23F0-254AFF66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340D5-F71C-1A8F-D562-82144CD4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3E81-0694-47C4-8735-85034DFAF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89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B7CB-905A-EDA3-64A6-569C2212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8235C-64C6-BB6C-06FB-E137C73BC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5B51-C15E-452B-A3D6-6408AABCB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0A73E-86D0-5BA3-4D3E-1DB7A847D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467FF-29CA-59F4-A252-54A64308A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3D6FC-D507-2EE9-6876-C3C19C84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AD1A-1F4A-41AE-A91C-EC36997EC52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808BB-9F81-3B3B-A58C-304AFBF2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B5ED9-C923-7F7C-EE33-9946BA42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3E81-0694-47C4-8735-85034DFAF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18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EB84-1822-1076-9FBD-16FB3BA8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4D48E-DA49-DAD8-FAEE-C29B4902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AD1A-1F4A-41AE-A91C-EC36997EC52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535D0-D9C5-F5D9-F355-E356CE04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1437A-5E1D-0A1D-D3A1-F84449D5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3E81-0694-47C4-8735-85034DFAF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77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D93A3-3A5E-A711-F762-49409E79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AD1A-1F4A-41AE-A91C-EC36997EC52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708105-8CC0-8E40-8A75-5873B9B6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28CA5-7EB0-ECC5-5009-6482FB4E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3E81-0694-47C4-8735-85034DFAF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0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DE76-9053-2718-FB18-BE34824E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A29AB-82AF-84CC-D510-117E9078A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7FE97-24CD-0FA2-0F52-3E7E2A3BB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BABD6-E60A-9ADE-E884-31E4695A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AD1A-1F4A-41AE-A91C-EC36997EC52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89829-C23C-7DE5-AC91-F360A3F5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ECE4E-B4C9-2D80-8C77-2F883094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3E81-0694-47C4-8735-85034DFAF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32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16CC-5672-1380-1D77-566C2FEB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F68FD-D013-293B-E732-91AC8A2A7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81CE5-CBF7-CEE6-67BE-F486C7FBB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22FF9-66B9-A798-444B-0B3F869F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AD1A-1F4A-41AE-A91C-EC36997EC52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FA423-1F2B-736A-9069-E184F310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FD319-D0C7-E5B9-B151-F62BF0E6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3E81-0694-47C4-8735-85034DFAF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87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B89B4-BBF7-8751-7EDE-CBB5F601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B8896-AC4A-68D3-EBE1-E98AFAD17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CF9E9-1167-1B8C-BAA1-21436924B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5AD1A-1F4A-41AE-A91C-EC36997EC52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FFA4D-7C79-D183-AFE5-A24C09F53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1764-4ED6-B869-2EA7-744D53602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43E81-0694-47C4-8735-85034DFAF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54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D68C-1DC0-E508-2B6B-525A419D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5" y="365125"/>
            <a:ext cx="10971245" cy="52128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 for Structuring the Page Table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876B4-AA0A-380F-99D3-5140A88A3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80" y="1035698"/>
            <a:ext cx="11055220" cy="514126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of the common techniques that are used for structuring the Page table are as follows: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Paging/ Multilevel paging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Hashed Page Tables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Inverted Page Tables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848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E1FB-F7DF-4F94-F2DF-33CA54B8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1" y="365125"/>
            <a:ext cx="11185849" cy="49329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Hashed Page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D5364-9A18-0F7D-D1D5-3FF565D8A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17" y="1082351"/>
            <a:ext cx="11383347" cy="5410524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CPU generates a logical address for the page it needs. Now, this logical address needs to be mapped to the physical address.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logical address has two entries, i.e., a page number (P</a:t>
            </a:r>
            <a:r>
              <a:rPr lang="en-US" sz="2400" b="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an offset, as shown below.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page number from the logical address is directed to the hash function.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hash function produces a hash value corresponding to the page number.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hash value directs to an entry in the hash table.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we have studied earlier, each entry in the hash table has a link list. Here the page number is compared with the first element's first entry.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 match is found, then the second entry is checked.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13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Hashed Page Table in Operating System">
            <a:extLst>
              <a:ext uri="{FF2B5EF4-FFF2-40B4-BE49-F238E27FC236}">
                <a16:creationId xmlns:a16="http://schemas.microsoft.com/office/drawing/2014/main" id="{C293D574-BD87-E978-ED59-66E70B86A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90" y="531845"/>
            <a:ext cx="9442579" cy="49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80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207F4-A688-1C76-3F63-8472C74DC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87" y="223935"/>
            <a:ext cx="11327363" cy="627950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the logical address includes page number P</a:t>
            </a:r>
            <a:r>
              <a:rPr lang="en-US" sz="2400" b="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which does not match the first element of the link list as it includes page number P</a:t>
            </a:r>
            <a:r>
              <a:rPr lang="en-US" sz="2400" b="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we will move ahead and check the next element; now, this element has a page number entry, i.e., P3, so further, we will check the frame entry of the element, which is fr</a:t>
            </a:r>
            <a:r>
              <a:rPr lang="en-US" sz="2400" b="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append the offset provided in the logical address to this frame number to reach the page's physical address.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this is how the hashed page table works to map the logical address to the physical address.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89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E82EA7D-0302-F691-C95D-2BCD3567AA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7" y="541177"/>
            <a:ext cx="9675844" cy="508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33722E-F8CB-FA3F-9D55-5A0CFDBBC216}"/>
              </a:ext>
            </a:extLst>
          </p:cNvPr>
          <p:cNvSpPr txBox="1"/>
          <p:nvPr/>
        </p:nvSpPr>
        <p:spPr>
          <a:xfrm>
            <a:off x="3291373" y="5947491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Fig. Hashed Page Table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875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2DD2-1AD5-ACE3-8E3D-A16A8318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24" y="365126"/>
            <a:ext cx="10980576" cy="539944"/>
          </a:xfrm>
        </p:spPr>
        <p:txBody>
          <a:bodyPr>
            <a:noAutofit/>
          </a:bodyPr>
          <a:lstStyle/>
          <a:p>
            <a:r>
              <a:rPr lang="en-IN" sz="36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Inverted Page Tables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C0F0E-C48E-CF90-733D-6E9BA4C4B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10" y="1101012"/>
            <a:ext cx="11551298" cy="53918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Inverted Page table basically combines A page table and A frame table into a single data structure.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one entry for each virtual page number and a real page of memory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 entry mainly consists of the virtual address of the page stored in that real memory location along with the information about the process that owns the page.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Though this technique decreases the memory that is needed to store each page table; but it also increases the time that is needed to search the table whenever a page reference occurs.</a:t>
            </a:r>
          </a:p>
        </p:txBody>
      </p:sp>
    </p:spTree>
    <p:extLst>
      <p:ext uri="{BB962C8B-B14F-4D97-AF65-F5344CB8AC3E}">
        <p14:creationId xmlns:p14="http://schemas.microsoft.com/office/powerpoint/2010/main" val="1075681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3A158-CF6F-F9F6-23C1-B47A6E203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7" y="186612"/>
            <a:ext cx="11691257" cy="633548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Given below figure shows the address translation scheme of the Inverted Page Table: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200BF6-1720-3661-82E7-90311AB23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57" y="963968"/>
            <a:ext cx="7439025" cy="324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E6FD63-09A0-E119-FE2E-744F653A5636}"/>
              </a:ext>
            </a:extLst>
          </p:cNvPr>
          <p:cNvSpPr txBox="1"/>
          <p:nvPr/>
        </p:nvSpPr>
        <p:spPr>
          <a:xfrm>
            <a:off x="248816" y="4246940"/>
            <a:ext cx="11153192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this, we need to keep the track of process id of each entry, because many processes may have the same logical addresses.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Also, many entries can map into the same index in the page table after going through the hash function. Thus chaining is used in order to handle this.</a:t>
            </a:r>
          </a:p>
        </p:txBody>
      </p:sp>
    </p:spTree>
    <p:extLst>
      <p:ext uri="{BB962C8B-B14F-4D97-AF65-F5344CB8AC3E}">
        <p14:creationId xmlns:p14="http://schemas.microsoft.com/office/powerpoint/2010/main" val="328075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B256-B77B-45EE-5151-FFC642BA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5"/>
            <a:ext cx="11027229" cy="614589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Paging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8573-578E-B4BA-C74F-994C37D0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6" y="979714"/>
            <a:ext cx="10952584" cy="519724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Another name for Hierarchical Paging is multilevel paging.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might be a case where the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 table is too big to fit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contiguous space, so we may have a hierarchy with several levels.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type of Paging the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logical address space is broke up into Multiple page tables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Paging is one of the simplest techniques and for this purpose, a two-level page table and three-level page table can be used.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9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A91E-1433-0530-6BC2-C222CD7A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7" y="85823"/>
            <a:ext cx="11148527" cy="558606"/>
          </a:xfrm>
        </p:spPr>
        <p:txBody>
          <a:bodyPr>
            <a:noAutofit/>
          </a:bodyPr>
          <a:lstStyle/>
          <a:p>
            <a:r>
              <a:rPr lang="en-IN" sz="36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Level Page Table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9B1C-2442-6E44-7CA6-5A919BE48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7" y="718456"/>
            <a:ext cx="11532637" cy="555171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a system having 32-bit logical address space and a page size of 1 KB and it is further divided into: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 Number consisting of 22 bits.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 Offset consisting of 10 bits.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we page the Page table, the page number is further divided into 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 Number consisting of 12 bits.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 Offset consisting of 10 bits.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Thus the Logical address is as follows: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77314A3-9160-5E56-2FC7-11818D274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275" y="5159829"/>
            <a:ext cx="4825190" cy="153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9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40B9C5-2FD2-6C03-FC52-0E10FD878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015" y="167951"/>
            <a:ext cx="8238931" cy="5589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B739CA-10FE-333C-35CB-5A25150C9815}"/>
              </a:ext>
            </a:extLst>
          </p:cNvPr>
          <p:cNvSpPr txBox="1"/>
          <p:nvPr/>
        </p:nvSpPr>
        <p:spPr>
          <a:xfrm>
            <a:off x="4105469" y="6046236"/>
            <a:ext cx="4273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Two level page scheme</a:t>
            </a:r>
          </a:p>
        </p:txBody>
      </p:sp>
    </p:spTree>
    <p:extLst>
      <p:ext uri="{BB962C8B-B14F-4D97-AF65-F5344CB8AC3E}">
        <p14:creationId xmlns:p14="http://schemas.microsoft.com/office/powerpoint/2010/main" val="109011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4E11E-04D9-891C-09E3-01623373F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35" y="746449"/>
            <a:ext cx="10672665" cy="543051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diagram,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P1 is an index into the </a:t>
            </a:r>
            <a:r>
              <a:rPr lang="en-US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Outer Page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table.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P2 indicates the displacement within the page of the </a:t>
            </a:r>
            <a:r>
              <a:rPr lang="en-US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 page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Table.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address translation works from outer page table inward so is known as </a:t>
            </a:r>
            <a:r>
              <a:rPr lang="en-US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forward-mapped Page Table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Below given figure below shows the Address Translation scheme for a two-level page table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0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6C2BEF-CDD9-FBD3-4E29-1A3FC12C2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10" y="513183"/>
            <a:ext cx="9535886" cy="46466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777B68-ECD9-8BF2-38B4-784A335414DD}"/>
              </a:ext>
            </a:extLst>
          </p:cNvPr>
          <p:cNvSpPr txBox="1"/>
          <p:nvPr/>
        </p:nvSpPr>
        <p:spPr>
          <a:xfrm>
            <a:off x="1679510" y="5281127"/>
            <a:ext cx="998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Address translation for a two-level 32-bit paging architecture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94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D195-9A42-41CD-4D90-A8A46DC9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30" y="184268"/>
            <a:ext cx="10515600" cy="455969"/>
          </a:xfrm>
        </p:spPr>
        <p:txBody>
          <a:bodyPr>
            <a:noAutofit/>
          </a:bodyPr>
          <a:lstStyle/>
          <a:p>
            <a:r>
              <a:rPr lang="en-IN" sz="36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Three Level Page Table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00678-267D-7851-AAB2-4D40D3BB3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998376"/>
            <a:ext cx="11290040" cy="5494499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 system with 64-bit logical address space, a two-level paging scheme is not appropriate. </a:t>
            </a:r>
          </a:p>
          <a:p>
            <a:pPr algn="just"/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us suppose that the page size, in this case, is 4KB.</a:t>
            </a:r>
          </a:p>
          <a:p>
            <a:pPr algn="just"/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in this case, we will use the two-page level scheme then the addresses will look like this: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5F1C25D-07CC-2A38-0E8B-C53D48D89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981325"/>
            <a:ext cx="25717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B43BD6-34E0-8F60-E790-BDB7BC968F1D}"/>
              </a:ext>
            </a:extLst>
          </p:cNvPr>
          <p:cNvSpPr txBox="1"/>
          <p:nvPr/>
        </p:nvSpPr>
        <p:spPr>
          <a:xfrm>
            <a:off x="352230" y="4261445"/>
            <a:ext cx="11357687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Thus in order to avoid such a large table, there is a solution and that is to divide the outer page table, and then it will result in a 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Three-level page table: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792ED7F-5F14-9199-7DF0-8AFB11D3F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3" y="5655720"/>
            <a:ext cx="34194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63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14F9-20E1-B565-9917-B287B0A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6" y="75876"/>
            <a:ext cx="10515600" cy="465299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Hashed Page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592B0-0155-35F1-B4DD-43597E592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97" y="625151"/>
            <a:ext cx="11552852" cy="599958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Hashed page tables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a technique for structuring page tables in memory.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hashed page table, the virtual addresses are hashed into the hash table.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element in the table comprises a linked list of elements to avoid collisions.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hash value used is the virtual page number, i.e., all the bits that are not part of the page offset.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element in the hash table has the virtual page number, the value of the mapped page, and a pointer to the next element.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Hashed page tables are common in address spaces greater than 32 bits. For each element in the hash table, there are three fields available,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36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8A7F-C963-D08B-6FA7-DD5802DC9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05" y="177282"/>
            <a:ext cx="11430000" cy="619429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virtual Page Number (which is the hash value).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mapped page frame.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pointer to the next element in the linked list.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virtual page number is matched against the first field, i.e., the virtual address, and if a match is found, the corresponding mapped address in the second field is used to form the desired memory address.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 match is not found, the linked list is traversed using the next pointer until a match is found.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Though we can structure the large page table using the multilevel page table, it would consist of several levels that increase the page table's complexity.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7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1038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Techniques used for Structuring the Page Table</vt:lpstr>
      <vt:lpstr>Hierarchical Paging</vt:lpstr>
      <vt:lpstr>Two Level Page Table</vt:lpstr>
      <vt:lpstr>PowerPoint Presentation</vt:lpstr>
      <vt:lpstr>PowerPoint Presentation</vt:lpstr>
      <vt:lpstr>PowerPoint Presentation</vt:lpstr>
      <vt:lpstr>Three Level Page Table</vt:lpstr>
      <vt:lpstr>Hashed Page Tables</vt:lpstr>
      <vt:lpstr>PowerPoint Presentation</vt:lpstr>
      <vt:lpstr>Working of Hashed Page Tables</vt:lpstr>
      <vt:lpstr>PowerPoint Presentation</vt:lpstr>
      <vt:lpstr>PowerPoint Presentation</vt:lpstr>
      <vt:lpstr>PowerPoint Presentation</vt:lpstr>
      <vt:lpstr>Inverted Page Tables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Techniques used for Structuring the Page Table</dc:title>
  <dc:creator>Akash Kadao</dc:creator>
  <cp:lastModifiedBy>Akash Kadao</cp:lastModifiedBy>
  <cp:revision>5</cp:revision>
  <dcterms:created xsi:type="dcterms:W3CDTF">2023-10-12T10:16:42Z</dcterms:created>
  <dcterms:modified xsi:type="dcterms:W3CDTF">2023-12-11T15:02:40Z</dcterms:modified>
</cp:coreProperties>
</file>